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4" r:id="rId6"/>
    <p:sldId id="262" r:id="rId7"/>
    <p:sldId id="263" r:id="rId8"/>
    <p:sldId id="264" r:id="rId9"/>
    <p:sldId id="265" r:id="rId10"/>
    <p:sldId id="268" r:id="rId11"/>
    <p:sldId id="266" r:id="rId12"/>
    <p:sldId id="272" r:id="rId13"/>
    <p:sldId id="267" r:id="rId14"/>
    <p:sldId id="269" r:id="rId15"/>
    <p:sldId id="270" r:id="rId16"/>
    <p:sldId id="258" r:id="rId17"/>
    <p:sldId id="259" r:id="rId18"/>
    <p:sldId id="260" r:id="rId19"/>
    <p:sldId id="261" r:id="rId20"/>
    <p:sldId id="271" r:id="rId21"/>
    <p:sldId id="27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73A8B21-AF47-4AC0-A491-B5CA86CC4540}" type="datetimeFigureOut">
              <a:rPr lang="en-GB" smtClean="0"/>
              <a:t>13/06/2017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A82EF2-3E94-4CAC-BB70-E479DB053C1B}" type="slidenum">
              <a:rPr lang="en-GB" smtClean="0"/>
              <a:t>‹#›</a:t>
            </a:fld>
            <a:endParaRPr lang="en-GB"/>
          </a:p>
        </p:txBody>
      </p:sp>
    </p:spTree>
    <p:extLst>
      <p:ext uri="{BB962C8B-B14F-4D97-AF65-F5344CB8AC3E}">
        <p14:creationId xmlns:p14="http://schemas.microsoft.com/office/powerpoint/2010/main" val="3172611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73A8B21-AF47-4AC0-A491-B5CA86CC4540}" type="datetimeFigureOut">
              <a:rPr lang="en-GB" smtClean="0"/>
              <a:t>13/06/2017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A82EF2-3E94-4CAC-BB70-E479DB053C1B}" type="slidenum">
              <a:rPr lang="en-GB" smtClean="0"/>
              <a:t>‹#›</a:t>
            </a:fld>
            <a:endParaRPr lang="en-GB"/>
          </a:p>
        </p:txBody>
      </p:sp>
    </p:spTree>
    <p:extLst>
      <p:ext uri="{BB962C8B-B14F-4D97-AF65-F5344CB8AC3E}">
        <p14:creationId xmlns:p14="http://schemas.microsoft.com/office/powerpoint/2010/main" val="2852032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73A8B21-AF47-4AC0-A491-B5CA86CC4540}" type="datetimeFigureOut">
              <a:rPr lang="en-GB" smtClean="0"/>
              <a:t>13/06/2017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A82EF2-3E94-4CAC-BB70-E479DB053C1B}" type="slidenum">
              <a:rPr lang="en-GB" smtClean="0"/>
              <a:t>‹#›</a:t>
            </a:fld>
            <a:endParaRPr lang="en-GB"/>
          </a:p>
        </p:txBody>
      </p:sp>
    </p:spTree>
    <p:extLst>
      <p:ext uri="{BB962C8B-B14F-4D97-AF65-F5344CB8AC3E}">
        <p14:creationId xmlns:p14="http://schemas.microsoft.com/office/powerpoint/2010/main" val="24487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73A8B21-AF47-4AC0-A491-B5CA86CC4540}" type="datetimeFigureOut">
              <a:rPr lang="en-GB" smtClean="0"/>
              <a:t>13/06/2017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A82EF2-3E94-4CAC-BB70-E479DB053C1B}" type="slidenum">
              <a:rPr lang="en-GB" smtClean="0"/>
              <a:t>‹#›</a:t>
            </a:fld>
            <a:endParaRPr lang="en-GB"/>
          </a:p>
        </p:txBody>
      </p:sp>
    </p:spTree>
    <p:extLst>
      <p:ext uri="{BB962C8B-B14F-4D97-AF65-F5344CB8AC3E}">
        <p14:creationId xmlns:p14="http://schemas.microsoft.com/office/powerpoint/2010/main" val="4196816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3A8B21-AF47-4AC0-A491-B5CA86CC4540}" type="datetimeFigureOut">
              <a:rPr lang="en-GB" smtClean="0"/>
              <a:t>13/06/2017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A82EF2-3E94-4CAC-BB70-E479DB053C1B}" type="slidenum">
              <a:rPr lang="en-GB" smtClean="0"/>
              <a:t>‹#›</a:t>
            </a:fld>
            <a:endParaRPr lang="en-GB"/>
          </a:p>
        </p:txBody>
      </p:sp>
    </p:spTree>
    <p:extLst>
      <p:ext uri="{BB962C8B-B14F-4D97-AF65-F5344CB8AC3E}">
        <p14:creationId xmlns:p14="http://schemas.microsoft.com/office/powerpoint/2010/main" val="1138853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73A8B21-AF47-4AC0-A491-B5CA86CC4540}" type="datetimeFigureOut">
              <a:rPr lang="en-GB" smtClean="0"/>
              <a:t>13/06/2017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A82EF2-3E94-4CAC-BB70-E479DB053C1B}" type="slidenum">
              <a:rPr lang="en-GB" smtClean="0"/>
              <a:t>‹#›</a:t>
            </a:fld>
            <a:endParaRPr lang="en-GB"/>
          </a:p>
        </p:txBody>
      </p:sp>
    </p:spTree>
    <p:extLst>
      <p:ext uri="{BB962C8B-B14F-4D97-AF65-F5344CB8AC3E}">
        <p14:creationId xmlns:p14="http://schemas.microsoft.com/office/powerpoint/2010/main" val="3430857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73A8B21-AF47-4AC0-A491-B5CA86CC4540}" type="datetimeFigureOut">
              <a:rPr lang="en-GB" smtClean="0"/>
              <a:t>13/06/2017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FA82EF2-3E94-4CAC-BB70-E479DB053C1B}" type="slidenum">
              <a:rPr lang="en-GB" smtClean="0"/>
              <a:t>‹#›</a:t>
            </a:fld>
            <a:endParaRPr lang="en-GB"/>
          </a:p>
        </p:txBody>
      </p:sp>
    </p:spTree>
    <p:extLst>
      <p:ext uri="{BB962C8B-B14F-4D97-AF65-F5344CB8AC3E}">
        <p14:creationId xmlns:p14="http://schemas.microsoft.com/office/powerpoint/2010/main" val="1438059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73A8B21-AF47-4AC0-A491-B5CA86CC4540}" type="datetimeFigureOut">
              <a:rPr lang="en-GB" smtClean="0"/>
              <a:t>13/06/2017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FA82EF2-3E94-4CAC-BB70-E479DB053C1B}" type="slidenum">
              <a:rPr lang="en-GB" smtClean="0"/>
              <a:t>‹#›</a:t>
            </a:fld>
            <a:endParaRPr lang="en-GB"/>
          </a:p>
        </p:txBody>
      </p:sp>
    </p:spTree>
    <p:extLst>
      <p:ext uri="{BB962C8B-B14F-4D97-AF65-F5344CB8AC3E}">
        <p14:creationId xmlns:p14="http://schemas.microsoft.com/office/powerpoint/2010/main" val="4249661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3A8B21-AF47-4AC0-A491-B5CA86CC4540}" type="datetimeFigureOut">
              <a:rPr lang="en-GB" smtClean="0"/>
              <a:t>13/06/2017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FA82EF2-3E94-4CAC-BB70-E479DB053C1B}" type="slidenum">
              <a:rPr lang="en-GB" smtClean="0"/>
              <a:t>‹#›</a:t>
            </a:fld>
            <a:endParaRPr lang="en-GB"/>
          </a:p>
        </p:txBody>
      </p:sp>
    </p:spTree>
    <p:extLst>
      <p:ext uri="{BB962C8B-B14F-4D97-AF65-F5344CB8AC3E}">
        <p14:creationId xmlns:p14="http://schemas.microsoft.com/office/powerpoint/2010/main" val="3736809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3A8B21-AF47-4AC0-A491-B5CA86CC4540}" type="datetimeFigureOut">
              <a:rPr lang="en-GB" smtClean="0"/>
              <a:t>13/06/2017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A82EF2-3E94-4CAC-BB70-E479DB053C1B}" type="slidenum">
              <a:rPr lang="en-GB" smtClean="0"/>
              <a:t>‹#›</a:t>
            </a:fld>
            <a:endParaRPr lang="en-GB"/>
          </a:p>
        </p:txBody>
      </p:sp>
    </p:spTree>
    <p:extLst>
      <p:ext uri="{BB962C8B-B14F-4D97-AF65-F5344CB8AC3E}">
        <p14:creationId xmlns:p14="http://schemas.microsoft.com/office/powerpoint/2010/main" val="3162274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3A8B21-AF47-4AC0-A491-B5CA86CC4540}" type="datetimeFigureOut">
              <a:rPr lang="en-GB" smtClean="0"/>
              <a:t>13/06/2017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A82EF2-3E94-4CAC-BB70-E479DB053C1B}" type="slidenum">
              <a:rPr lang="en-GB" smtClean="0"/>
              <a:t>‹#›</a:t>
            </a:fld>
            <a:endParaRPr lang="en-GB"/>
          </a:p>
        </p:txBody>
      </p:sp>
    </p:spTree>
    <p:extLst>
      <p:ext uri="{BB962C8B-B14F-4D97-AF65-F5344CB8AC3E}">
        <p14:creationId xmlns:p14="http://schemas.microsoft.com/office/powerpoint/2010/main" val="1264176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3A8B21-AF47-4AC0-A491-B5CA86CC4540}" type="datetimeFigureOut">
              <a:rPr lang="en-GB" smtClean="0"/>
              <a:t>13/06/2017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A82EF2-3E94-4CAC-BB70-E479DB053C1B}" type="slidenum">
              <a:rPr lang="en-GB" smtClean="0"/>
              <a:t>‹#›</a:t>
            </a:fld>
            <a:endParaRPr lang="en-GB"/>
          </a:p>
        </p:txBody>
      </p:sp>
    </p:spTree>
    <p:extLst>
      <p:ext uri="{BB962C8B-B14F-4D97-AF65-F5344CB8AC3E}">
        <p14:creationId xmlns:p14="http://schemas.microsoft.com/office/powerpoint/2010/main" val="1727110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316163"/>
            <a:ext cx="9144000" cy="2387600"/>
          </a:xfrm>
          <a:solidFill>
            <a:schemeClr val="accent5">
              <a:lumMod val="20000"/>
              <a:lumOff val="80000"/>
            </a:schemeClr>
          </a:solidFill>
        </p:spPr>
        <p:txBody>
          <a:bodyPr>
            <a:normAutofit fontScale="90000"/>
          </a:bodyPr>
          <a:lstStyle/>
          <a:p>
            <a:r>
              <a:rPr lang="en-GB" dirty="0"/>
              <a:t/>
            </a:r>
            <a:br>
              <a:rPr lang="en-GB" dirty="0"/>
            </a:br>
            <a:r>
              <a:rPr lang="en-GB" b="1" dirty="0" smtClean="0"/>
              <a:t>Individual </a:t>
            </a:r>
            <a:r>
              <a:rPr lang="en-GB" b="1" dirty="0"/>
              <a:t>research project </a:t>
            </a:r>
            <a:r>
              <a:rPr lang="en-GB" b="1" dirty="0" smtClean="0"/>
              <a:t> </a:t>
            </a:r>
            <a:r>
              <a:rPr lang="en-GB" dirty="0"/>
              <a:t/>
            </a:r>
            <a:br>
              <a:rPr lang="en-GB" dirty="0"/>
            </a:br>
            <a:endParaRPr lang="en-GB" dirty="0"/>
          </a:p>
        </p:txBody>
      </p:sp>
      <p:sp>
        <p:nvSpPr>
          <p:cNvPr id="3" name="Subtitle 2"/>
          <p:cNvSpPr>
            <a:spLocks noGrp="1"/>
          </p:cNvSpPr>
          <p:nvPr>
            <p:ph type="subTitle" idx="1"/>
          </p:nvPr>
        </p:nvSpPr>
        <p:spPr>
          <a:xfrm>
            <a:off x="1344386" y="4978968"/>
            <a:ext cx="9144000" cy="1655762"/>
          </a:xfrm>
        </p:spPr>
        <p:txBody>
          <a:bodyPr>
            <a:normAutofit/>
          </a:bodyPr>
          <a:lstStyle/>
          <a:p>
            <a:r>
              <a:rPr lang="en-GB" sz="4000" dirty="0"/>
              <a:t> (IRP) </a:t>
            </a:r>
          </a:p>
        </p:txBody>
      </p:sp>
      <p:sp>
        <p:nvSpPr>
          <p:cNvPr id="4" name="Subtitle 2"/>
          <p:cNvSpPr txBox="1">
            <a:spLocks/>
          </p:cNvSpPr>
          <p:nvPr/>
        </p:nvSpPr>
        <p:spPr>
          <a:xfrm>
            <a:off x="1344386" y="1213077"/>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dirty="0" smtClean="0"/>
              <a:t>SPANISH A LEVEL</a:t>
            </a:r>
            <a:endParaRPr lang="en-GB" sz="4000" dirty="0"/>
          </a:p>
        </p:txBody>
      </p:sp>
    </p:spTree>
    <p:extLst>
      <p:ext uri="{BB962C8B-B14F-4D97-AF65-F5344CB8AC3E}">
        <p14:creationId xmlns:p14="http://schemas.microsoft.com/office/powerpoint/2010/main" val="2612248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0614" y="201839"/>
            <a:ext cx="11212286" cy="1325563"/>
          </a:xfrm>
          <a:solidFill>
            <a:schemeClr val="accent5">
              <a:lumMod val="20000"/>
              <a:lumOff val="80000"/>
            </a:schemeClr>
          </a:solidFill>
        </p:spPr>
        <p:txBody>
          <a:bodyPr/>
          <a:lstStyle/>
          <a:p>
            <a:r>
              <a:rPr lang="en-GB" dirty="0"/>
              <a:t>The scope and depth of the research </a:t>
            </a:r>
          </a:p>
        </p:txBody>
      </p:sp>
      <p:sp>
        <p:nvSpPr>
          <p:cNvPr id="3" name="Content Placeholder 2"/>
          <p:cNvSpPr>
            <a:spLocks noGrp="1"/>
          </p:cNvSpPr>
          <p:nvPr>
            <p:ph idx="1"/>
          </p:nvPr>
        </p:nvSpPr>
        <p:spPr>
          <a:xfrm>
            <a:off x="560614" y="1779814"/>
            <a:ext cx="11212286" cy="4882243"/>
          </a:xfrm>
          <a:ln>
            <a:solidFill>
              <a:schemeClr val="accent1"/>
            </a:solidFill>
          </a:ln>
        </p:spPr>
        <p:txBody>
          <a:bodyPr>
            <a:normAutofit/>
          </a:bodyPr>
          <a:lstStyle/>
          <a:p>
            <a:r>
              <a:rPr lang="en-GB" dirty="0" smtClean="0"/>
              <a:t>You should aim to </a:t>
            </a:r>
            <a:r>
              <a:rPr lang="en-GB" dirty="0"/>
              <a:t>create a specific task or title that will help </a:t>
            </a:r>
            <a:r>
              <a:rPr lang="en-GB" dirty="0" smtClean="0"/>
              <a:t>you </a:t>
            </a:r>
            <a:r>
              <a:rPr lang="en-GB" dirty="0"/>
              <a:t>define the scope of </a:t>
            </a:r>
            <a:r>
              <a:rPr lang="en-GB" dirty="0" smtClean="0"/>
              <a:t>your research </a:t>
            </a:r>
            <a:r>
              <a:rPr lang="en-GB" dirty="0"/>
              <a:t>project and </a:t>
            </a:r>
            <a:r>
              <a:rPr lang="en-GB" dirty="0" smtClean="0"/>
              <a:t>conduct your research </a:t>
            </a:r>
            <a:r>
              <a:rPr lang="en-GB" dirty="0"/>
              <a:t>in an achievable and realistic way. </a:t>
            </a:r>
            <a:endParaRPr lang="en-GB" dirty="0" smtClean="0"/>
          </a:p>
          <a:p>
            <a:r>
              <a:rPr lang="en-GB" dirty="0" smtClean="0"/>
              <a:t>For </a:t>
            </a:r>
            <a:r>
              <a:rPr lang="en-GB" dirty="0"/>
              <a:t>example, </a:t>
            </a:r>
            <a:r>
              <a:rPr lang="en-GB" i="1" dirty="0"/>
              <a:t>‘</a:t>
            </a:r>
            <a:r>
              <a:rPr lang="en-GB" i="1" dirty="0">
                <a:solidFill>
                  <a:schemeClr val="accent1">
                    <a:lumMod val="75000"/>
                  </a:schemeClr>
                </a:solidFill>
              </a:rPr>
              <a:t>The life and times of key political figure X</a:t>
            </a:r>
            <a:r>
              <a:rPr lang="en-GB" dirty="0"/>
              <a:t>’ is far too broad a topic-area, whereas ‘</a:t>
            </a:r>
            <a:r>
              <a:rPr lang="en-GB" i="1" dirty="0">
                <a:solidFill>
                  <a:schemeClr val="accent1">
                    <a:lumMod val="75000"/>
                  </a:schemeClr>
                </a:solidFill>
              </a:rPr>
              <a:t>The social reforms introduced by key political figure X and their impact on society</a:t>
            </a:r>
            <a:r>
              <a:rPr lang="en-GB" dirty="0"/>
              <a:t>’ is more manageable and sets a clear agenda for the student. </a:t>
            </a:r>
          </a:p>
          <a:p>
            <a:r>
              <a:rPr lang="en-GB" dirty="0"/>
              <a:t>The chosen topic may be framed as a question, </a:t>
            </a:r>
            <a:r>
              <a:rPr lang="en-GB" dirty="0" err="1"/>
              <a:t>eg</a:t>
            </a:r>
            <a:r>
              <a:rPr lang="en-GB" dirty="0"/>
              <a:t> </a:t>
            </a:r>
            <a:r>
              <a:rPr lang="en-GB" i="1" dirty="0">
                <a:solidFill>
                  <a:schemeClr val="accent1">
                    <a:lumMod val="75000"/>
                  </a:schemeClr>
                </a:solidFill>
              </a:rPr>
              <a:t>'How effective is drugs legislation </a:t>
            </a:r>
            <a:r>
              <a:rPr lang="en-GB" i="1" dirty="0" err="1" smtClean="0">
                <a:solidFill>
                  <a:schemeClr val="accent1">
                    <a:lumMod val="75000"/>
                  </a:schemeClr>
                </a:solidFill>
              </a:rPr>
              <a:t>inSpain</a:t>
            </a:r>
            <a:r>
              <a:rPr lang="en-GB" i="1" dirty="0" smtClean="0">
                <a:solidFill>
                  <a:schemeClr val="accent1">
                    <a:lumMod val="75000"/>
                  </a:schemeClr>
                </a:solidFill>
              </a:rPr>
              <a:t>?</a:t>
            </a:r>
            <a:r>
              <a:rPr lang="en-GB" dirty="0" smtClean="0">
                <a:solidFill>
                  <a:schemeClr val="accent1">
                    <a:lumMod val="75000"/>
                  </a:schemeClr>
                </a:solidFill>
              </a:rPr>
              <a:t>’</a:t>
            </a:r>
            <a:r>
              <a:rPr lang="en-GB" dirty="0" smtClean="0"/>
              <a:t>, </a:t>
            </a:r>
            <a:r>
              <a:rPr lang="en-GB" dirty="0">
                <a:solidFill>
                  <a:schemeClr val="accent1">
                    <a:lumMod val="75000"/>
                  </a:schemeClr>
                </a:solidFill>
              </a:rPr>
              <a:t>‘</a:t>
            </a:r>
            <a:r>
              <a:rPr lang="en-GB" i="1" dirty="0">
                <a:solidFill>
                  <a:schemeClr val="accent1">
                    <a:lumMod val="75000"/>
                  </a:schemeClr>
                </a:solidFill>
              </a:rPr>
              <a:t>What is </a:t>
            </a:r>
            <a:r>
              <a:rPr lang="en-GB" i="1" dirty="0" smtClean="0">
                <a:solidFill>
                  <a:schemeClr val="accent1">
                    <a:lumMod val="75000"/>
                  </a:schemeClr>
                </a:solidFill>
              </a:rPr>
              <a:t>Franco’s legacy on modern Spain?</a:t>
            </a:r>
            <a:r>
              <a:rPr lang="en-GB" dirty="0" smtClean="0">
                <a:solidFill>
                  <a:schemeClr val="accent1">
                    <a:lumMod val="75000"/>
                  </a:schemeClr>
                </a:solidFill>
              </a:rPr>
              <a:t>’. </a:t>
            </a:r>
            <a:r>
              <a:rPr lang="en-GB" dirty="0" smtClean="0"/>
              <a:t>This </a:t>
            </a:r>
            <a:r>
              <a:rPr lang="en-GB" dirty="0"/>
              <a:t>approach has the advantage of immediately inviting an analytical discussion. </a:t>
            </a:r>
          </a:p>
        </p:txBody>
      </p:sp>
    </p:spTree>
    <p:extLst>
      <p:ext uri="{BB962C8B-B14F-4D97-AF65-F5344CB8AC3E}">
        <p14:creationId xmlns:p14="http://schemas.microsoft.com/office/powerpoint/2010/main" val="77318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486" y="293914"/>
            <a:ext cx="10515600" cy="816429"/>
          </a:xfrm>
          <a:solidFill>
            <a:schemeClr val="accent5">
              <a:lumMod val="20000"/>
              <a:lumOff val="80000"/>
            </a:schemeClr>
          </a:solidFill>
        </p:spPr>
        <p:txBody>
          <a:bodyPr/>
          <a:lstStyle/>
          <a:p>
            <a:r>
              <a:rPr lang="en-GB" dirty="0" smtClean="0"/>
              <a:t>Guiding students </a:t>
            </a:r>
            <a:endParaRPr lang="en-GB" dirty="0"/>
          </a:p>
        </p:txBody>
      </p:sp>
      <p:sp>
        <p:nvSpPr>
          <p:cNvPr id="3" name="Content Placeholder 2"/>
          <p:cNvSpPr>
            <a:spLocks noGrp="1"/>
          </p:cNvSpPr>
          <p:nvPr>
            <p:ph idx="1"/>
          </p:nvPr>
        </p:nvSpPr>
        <p:spPr>
          <a:xfrm>
            <a:off x="620486" y="1387928"/>
            <a:ext cx="10733314" cy="4882243"/>
          </a:xfrm>
        </p:spPr>
        <p:txBody>
          <a:bodyPr>
            <a:normAutofit/>
          </a:bodyPr>
          <a:lstStyle/>
          <a:p>
            <a:pPr>
              <a:lnSpc>
                <a:spcPct val="100000"/>
              </a:lnSpc>
            </a:pPr>
            <a:r>
              <a:rPr lang="en-GB" dirty="0" smtClean="0"/>
              <a:t>During </a:t>
            </a:r>
            <a:r>
              <a:rPr lang="en-GB" dirty="0"/>
              <a:t>this period of research for the IRP </a:t>
            </a:r>
            <a:r>
              <a:rPr lang="en-GB" dirty="0" smtClean="0"/>
              <a:t>we will monitor your work, offer </a:t>
            </a:r>
            <a:r>
              <a:rPr lang="en-GB" dirty="0"/>
              <a:t>advice on sources and study techniques along the way. </a:t>
            </a:r>
          </a:p>
          <a:p>
            <a:pPr>
              <a:lnSpc>
                <a:spcPct val="100000"/>
              </a:lnSpc>
            </a:pPr>
            <a:r>
              <a:rPr lang="en-GB" dirty="0" smtClean="0"/>
              <a:t>We will have ‘progress’ </a:t>
            </a:r>
            <a:r>
              <a:rPr lang="en-GB" dirty="0"/>
              <a:t>sessions </a:t>
            </a:r>
            <a:r>
              <a:rPr lang="en-GB" dirty="0" smtClean="0"/>
              <a:t>with you individually, to check </a:t>
            </a:r>
            <a:r>
              <a:rPr lang="en-GB" dirty="0"/>
              <a:t>how </a:t>
            </a:r>
            <a:r>
              <a:rPr lang="en-GB" dirty="0" smtClean="0"/>
              <a:t>you are </a:t>
            </a:r>
            <a:r>
              <a:rPr lang="en-GB" dirty="0"/>
              <a:t>getting on and </a:t>
            </a:r>
            <a:r>
              <a:rPr lang="en-GB" dirty="0" smtClean="0"/>
              <a:t>what you have </a:t>
            </a:r>
            <a:r>
              <a:rPr lang="en-GB" dirty="0"/>
              <a:t>been researching. </a:t>
            </a:r>
          </a:p>
          <a:p>
            <a:pPr>
              <a:lnSpc>
                <a:spcPct val="100000"/>
              </a:lnSpc>
            </a:pPr>
            <a:r>
              <a:rPr lang="en-GB" dirty="0" smtClean="0"/>
              <a:t>Teachers will avoid </a:t>
            </a:r>
            <a:r>
              <a:rPr lang="en-GB" dirty="0"/>
              <a:t>giving advice on language or correcting any work students may have written down. </a:t>
            </a:r>
            <a:endParaRPr lang="en-GB" dirty="0" smtClean="0"/>
          </a:p>
          <a:p>
            <a:pPr>
              <a:lnSpc>
                <a:spcPct val="100000"/>
              </a:lnSpc>
            </a:pPr>
            <a:r>
              <a:rPr lang="en-GB" dirty="0" smtClean="0"/>
              <a:t>Be careful and try to avoid using </a:t>
            </a:r>
            <a:r>
              <a:rPr lang="en-GB" dirty="0"/>
              <a:t>English as primary sources when doing </a:t>
            </a:r>
            <a:r>
              <a:rPr lang="en-GB" dirty="0" smtClean="0"/>
              <a:t>your </a:t>
            </a:r>
            <a:r>
              <a:rPr lang="en-GB" dirty="0"/>
              <a:t>research. </a:t>
            </a:r>
            <a:r>
              <a:rPr lang="en-GB" dirty="0" smtClean="0"/>
              <a:t>Make sure you to </a:t>
            </a:r>
            <a:r>
              <a:rPr lang="en-GB" dirty="0"/>
              <a:t>use and adapt target language </a:t>
            </a:r>
            <a:endParaRPr lang="en-GB" dirty="0" smtClean="0"/>
          </a:p>
          <a:p>
            <a:pPr>
              <a:lnSpc>
                <a:spcPct val="100000"/>
              </a:lnSpc>
            </a:pPr>
            <a:r>
              <a:rPr lang="en-GB" dirty="0" smtClean="0"/>
              <a:t>Extensive </a:t>
            </a:r>
            <a:r>
              <a:rPr lang="en-GB" dirty="0"/>
              <a:t>reading and listening will contribute significantly to </a:t>
            </a:r>
            <a:r>
              <a:rPr lang="en-GB" dirty="0" smtClean="0"/>
              <a:t>your overall </a:t>
            </a:r>
            <a:r>
              <a:rPr lang="en-GB" dirty="0"/>
              <a:t>language acquisition. </a:t>
            </a:r>
          </a:p>
        </p:txBody>
      </p:sp>
    </p:spTree>
    <p:extLst>
      <p:ext uri="{BB962C8B-B14F-4D97-AF65-F5344CB8AC3E}">
        <p14:creationId xmlns:p14="http://schemas.microsoft.com/office/powerpoint/2010/main" val="2743642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914" y="391886"/>
            <a:ext cx="10804072" cy="1151845"/>
          </a:xfrm>
          <a:solidFill>
            <a:schemeClr val="accent5">
              <a:lumMod val="20000"/>
              <a:lumOff val="80000"/>
            </a:schemeClr>
          </a:solidFill>
        </p:spPr>
        <p:txBody>
          <a:bodyPr/>
          <a:lstStyle/>
          <a:p>
            <a:r>
              <a:rPr lang="en-GB" dirty="0" smtClean="0"/>
              <a:t>Research sources </a:t>
            </a:r>
            <a:endParaRPr lang="en-GB" dirty="0"/>
          </a:p>
        </p:txBody>
      </p:sp>
      <p:sp>
        <p:nvSpPr>
          <p:cNvPr id="3" name="Content Placeholder 2"/>
          <p:cNvSpPr>
            <a:spLocks noGrp="1"/>
          </p:cNvSpPr>
          <p:nvPr>
            <p:ph idx="1"/>
          </p:nvPr>
        </p:nvSpPr>
        <p:spPr>
          <a:xfrm>
            <a:off x="674914" y="1730828"/>
            <a:ext cx="10804072" cy="4833257"/>
          </a:xfrm>
        </p:spPr>
        <p:txBody>
          <a:bodyPr>
            <a:normAutofit lnSpcReduction="10000"/>
          </a:bodyPr>
          <a:lstStyle/>
          <a:p>
            <a:r>
              <a:rPr lang="en-GB" dirty="0" smtClean="0"/>
              <a:t>You </a:t>
            </a:r>
            <a:r>
              <a:rPr lang="en-GB" dirty="0"/>
              <a:t>need to use and reference a minimum of </a:t>
            </a:r>
            <a:r>
              <a:rPr lang="en-GB" b="1" u="sng" dirty="0"/>
              <a:t>two</a:t>
            </a:r>
            <a:r>
              <a:rPr lang="en-GB" dirty="0"/>
              <a:t> and </a:t>
            </a:r>
            <a:r>
              <a:rPr lang="en-GB" dirty="0" smtClean="0"/>
              <a:t>submit a </a:t>
            </a:r>
            <a:r>
              <a:rPr lang="en-GB" dirty="0"/>
              <a:t>maximum of </a:t>
            </a:r>
            <a:r>
              <a:rPr lang="en-GB" b="1" dirty="0"/>
              <a:t>ten</a:t>
            </a:r>
            <a:r>
              <a:rPr lang="en-GB" dirty="0"/>
              <a:t> sources, at least one of which must be an internet source. Headings must be in English</a:t>
            </a:r>
            <a:r>
              <a:rPr lang="en-GB" dirty="0" smtClean="0"/>
              <a:t>.</a:t>
            </a:r>
          </a:p>
          <a:p>
            <a:endParaRPr lang="en-GB" dirty="0" smtClean="0"/>
          </a:p>
          <a:p>
            <a:r>
              <a:rPr lang="en-GB" dirty="0" smtClean="0"/>
              <a:t>You </a:t>
            </a:r>
            <a:r>
              <a:rPr lang="en-GB" dirty="0"/>
              <a:t>will submit up to 10 headings outlining </a:t>
            </a:r>
            <a:r>
              <a:rPr lang="en-GB" dirty="0" smtClean="0"/>
              <a:t>your research </a:t>
            </a:r>
            <a:endParaRPr lang="en-GB" dirty="0"/>
          </a:p>
          <a:p>
            <a:endParaRPr lang="en-GB" dirty="0" smtClean="0"/>
          </a:p>
          <a:p>
            <a:r>
              <a:rPr lang="en-GB" dirty="0"/>
              <a:t>You </a:t>
            </a:r>
            <a:r>
              <a:rPr lang="en-GB" dirty="0" smtClean="0"/>
              <a:t>should </a:t>
            </a:r>
            <a:r>
              <a:rPr lang="en-GB" dirty="0"/>
              <a:t>not neglect sources of listening, both audio (</a:t>
            </a:r>
            <a:r>
              <a:rPr lang="en-GB" dirty="0" err="1"/>
              <a:t>eg</a:t>
            </a:r>
            <a:r>
              <a:rPr lang="en-GB" dirty="0"/>
              <a:t> radio archive podcasts) and video (</a:t>
            </a:r>
            <a:r>
              <a:rPr lang="en-GB" dirty="0" err="1"/>
              <a:t>eg</a:t>
            </a:r>
            <a:r>
              <a:rPr lang="en-GB" dirty="0"/>
              <a:t> YouTube, Daily Motion and the many news web sites with archived video). </a:t>
            </a:r>
            <a:endParaRPr lang="en-GB" dirty="0" smtClean="0"/>
          </a:p>
          <a:p>
            <a:endParaRPr lang="en-GB" dirty="0"/>
          </a:p>
          <a:p>
            <a:r>
              <a:rPr lang="en-GB" dirty="0" smtClean="0"/>
              <a:t>For Spanish, you might </a:t>
            </a:r>
            <a:r>
              <a:rPr lang="en-GB" dirty="0"/>
              <a:t>find </a:t>
            </a:r>
            <a:r>
              <a:rPr lang="en-GB" i="1" dirty="0" err="1">
                <a:solidFill>
                  <a:schemeClr val="accent1">
                    <a:lumMod val="75000"/>
                  </a:schemeClr>
                </a:solidFill>
              </a:rPr>
              <a:t>FilmotecaEspañola</a:t>
            </a:r>
            <a:r>
              <a:rPr lang="en-GB" dirty="0"/>
              <a:t> useful. </a:t>
            </a:r>
            <a:endParaRPr lang="en-GB" dirty="0" smtClean="0"/>
          </a:p>
        </p:txBody>
      </p:sp>
    </p:spTree>
    <p:extLst>
      <p:ext uri="{BB962C8B-B14F-4D97-AF65-F5344CB8AC3E}">
        <p14:creationId xmlns:p14="http://schemas.microsoft.com/office/powerpoint/2010/main" val="821279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a:bodyPr>
          <a:lstStyle/>
          <a:p>
            <a:r>
              <a:rPr lang="en-GB" sz="4000" b="1" dirty="0"/>
              <a:t>How the Individual Research Project will be assessed in the A-level </a:t>
            </a:r>
            <a:r>
              <a:rPr lang="en-GB" sz="4000" b="1" dirty="0" smtClean="0"/>
              <a:t>speaking Exam</a:t>
            </a:r>
            <a:endParaRPr lang="en-GB" sz="4000" dirty="0"/>
          </a:p>
        </p:txBody>
      </p:sp>
      <p:sp>
        <p:nvSpPr>
          <p:cNvPr id="3" name="Content Placeholder 2"/>
          <p:cNvSpPr>
            <a:spLocks noGrp="1"/>
          </p:cNvSpPr>
          <p:nvPr>
            <p:ph idx="1"/>
          </p:nvPr>
        </p:nvSpPr>
        <p:spPr>
          <a:xfrm>
            <a:off x="838200" y="2449285"/>
            <a:ext cx="10515600" cy="3727677"/>
          </a:xfrm>
        </p:spPr>
        <p:txBody>
          <a:bodyPr/>
          <a:lstStyle/>
          <a:p>
            <a:r>
              <a:rPr lang="en-GB" dirty="0" smtClean="0"/>
              <a:t>You </a:t>
            </a:r>
            <a:r>
              <a:rPr lang="en-GB" dirty="0"/>
              <a:t>will provide a two-minute</a:t>
            </a:r>
            <a:r>
              <a:rPr lang="en-GB" b="1" dirty="0"/>
              <a:t> presentation </a:t>
            </a:r>
            <a:r>
              <a:rPr lang="en-GB" dirty="0"/>
              <a:t>of </a:t>
            </a:r>
            <a:r>
              <a:rPr lang="en-GB" dirty="0" smtClean="0"/>
              <a:t>your </a:t>
            </a:r>
            <a:r>
              <a:rPr lang="en-GB" dirty="0"/>
              <a:t>chosen research project </a:t>
            </a:r>
            <a:endParaRPr lang="en-GB" dirty="0" smtClean="0"/>
          </a:p>
          <a:p>
            <a:endParaRPr lang="en-GB" dirty="0" smtClean="0"/>
          </a:p>
          <a:p>
            <a:r>
              <a:rPr lang="en-GB" dirty="0" smtClean="0"/>
              <a:t>and </a:t>
            </a:r>
            <a:r>
              <a:rPr lang="en-GB" dirty="0"/>
              <a:t>this will be followed by a </a:t>
            </a:r>
            <a:r>
              <a:rPr lang="en-GB" b="1" dirty="0"/>
              <a:t>discussion lasting 9-10 minutes</a:t>
            </a:r>
            <a:r>
              <a:rPr lang="en-GB" dirty="0"/>
              <a:t>. </a:t>
            </a:r>
          </a:p>
        </p:txBody>
      </p:sp>
    </p:spTree>
    <p:extLst>
      <p:ext uri="{BB962C8B-B14F-4D97-AF65-F5344CB8AC3E}">
        <p14:creationId xmlns:p14="http://schemas.microsoft.com/office/powerpoint/2010/main" val="776476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214" y="228601"/>
            <a:ext cx="10384972" cy="979714"/>
          </a:xfrm>
          <a:solidFill>
            <a:schemeClr val="accent5">
              <a:lumMod val="20000"/>
              <a:lumOff val="80000"/>
            </a:schemeClr>
          </a:solidFill>
        </p:spPr>
        <p:txBody>
          <a:bodyPr/>
          <a:lstStyle/>
          <a:p>
            <a:r>
              <a:rPr lang="en-GB" b="1" dirty="0"/>
              <a:t>The presentation: </a:t>
            </a:r>
            <a:endParaRPr lang="en-GB" dirty="0"/>
          </a:p>
        </p:txBody>
      </p:sp>
      <p:sp>
        <p:nvSpPr>
          <p:cNvPr id="3" name="Content Placeholder 2"/>
          <p:cNvSpPr>
            <a:spLocks noGrp="1"/>
          </p:cNvSpPr>
          <p:nvPr>
            <p:ph idx="1"/>
          </p:nvPr>
        </p:nvSpPr>
        <p:spPr>
          <a:xfrm>
            <a:off x="277586" y="1436914"/>
            <a:ext cx="11576957" cy="5192486"/>
          </a:xfrm>
        </p:spPr>
        <p:txBody>
          <a:bodyPr>
            <a:normAutofit/>
          </a:bodyPr>
          <a:lstStyle/>
          <a:p>
            <a:r>
              <a:rPr lang="en-GB" dirty="0"/>
              <a:t>The </a:t>
            </a:r>
            <a:r>
              <a:rPr lang="en-GB" dirty="0" smtClean="0"/>
              <a:t>presentation will cover </a:t>
            </a:r>
            <a:r>
              <a:rPr lang="en-GB" dirty="0"/>
              <a:t>some key findings emerging from </a:t>
            </a:r>
            <a:r>
              <a:rPr lang="en-GB" dirty="0" smtClean="0"/>
              <a:t>your research.</a:t>
            </a:r>
          </a:p>
          <a:p>
            <a:endParaRPr lang="en-GB" dirty="0" smtClean="0"/>
          </a:p>
          <a:p>
            <a:r>
              <a:rPr lang="en-GB" dirty="0" smtClean="0"/>
              <a:t>It </a:t>
            </a:r>
            <a:r>
              <a:rPr lang="en-GB" dirty="0"/>
              <a:t>will be the quality of these findings rather than their quantity that will determine the mark awarded. </a:t>
            </a:r>
            <a:endParaRPr lang="en-GB" dirty="0" smtClean="0"/>
          </a:p>
          <a:p>
            <a:endParaRPr lang="en-GB" dirty="0"/>
          </a:p>
          <a:p>
            <a:pPr marL="0" indent="0">
              <a:buNone/>
            </a:pPr>
            <a:r>
              <a:rPr lang="en-GB" dirty="0"/>
              <a:t>• </a:t>
            </a:r>
            <a:r>
              <a:rPr lang="en-GB" dirty="0" smtClean="0"/>
              <a:t>The presentation will demonstrate </a:t>
            </a:r>
            <a:r>
              <a:rPr lang="en-GB" dirty="0"/>
              <a:t>that </a:t>
            </a:r>
            <a:r>
              <a:rPr lang="en-GB" dirty="0" smtClean="0"/>
              <a:t>you have fully </a:t>
            </a:r>
            <a:r>
              <a:rPr lang="en-GB" dirty="0"/>
              <a:t>understood and assimilated research-based knowledge through the development, in the time available, of key findings will be judged to show thorough knowledge. </a:t>
            </a:r>
          </a:p>
          <a:p>
            <a:pPr marL="0" indent="0">
              <a:buNone/>
            </a:pPr>
            <a:r>
              <a:rPr lang="en-GB" dirty="0"/>
              <a:t> </a:t>
            </a:r>
          </a:p>
          <a:p>
            <a:endParaRPr lang="en-GB" dirty="0"/>
          </a:p>
        </p:txBody>
      </p:sp>
    </p:spTree>
    <p:extLst>
      <p:ext uri="{BB962C8B-B14F-4D97-AF65-F5344CB8AC3E}">
        <p14:creationId xmlns:p14="http://schemas.microsoft.com/office/powerpoint/2010/main" val="3984457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914" y="342900"/>
            <a:ext cx="10515600" cy="982663"/>
          </a:xfrm>
          <a:solidFill>
            <a:schemeClr val="accent5">
              <a:lumMod val="20000"/>
              <a:lumOff val="80000"/>
            </a:schemeClr>
          </a:solidFill>
        </p:spPr>
        <p:txBody>
          <a:bodyPr/>
          <a:lstStyle/>
          <a:p>
            <a:r>
              <a:rPr lang="en-GB" dirty="0" smtClean="0"/>
              <a:t>The examiner</a:t>
            </a:r>
            <a:endParaRPr lang="en-GB" dirty="0"/>
          </a:p>
        </p:txBody>
      </p:sp>
      <p:sp>
        <p:nvSpPr>
          <p:cNvPr id="3" name="Content Placeholder 2"/>
          <p:cNvSpPr>
            <a:spLocks noGrp="1"/>
          </p:cNvSpPr>
          <p:nvPr>
            <p:ph idx="1"/>
          </p:nvPr>
        </p:nvSpPr>
        <p:spPr>
          <a:xfrm>
            <a:off x="293914" y="1453244"/>
            <a:ext cx="11691257" cy="5241470"/>
          </a:xfrm>
        </p:spPr>
        <p:txBody>
          <a:bodyPr>
            <a:normAutofit fontScale="92500" lnSpcReduction="10000"/>
          </a:bodyPr>
          <a:lstStyle/>
          <a:p>
            <a:r>
              <a:rPr lang="en-GB" dirty="0" smtClean="0"/>
              <a:t>The examiner may </a:t>
            </a:r>
            <a:r>
              <a:rPr lang="en-GB" dirty="0"/>
              <a:t>use points made in the presentation as well as information given on the Individual Research Project Form to initiate the discussion and will proceed from there on the basis of points made in response to questions; </a:t>
            </a:r>
            <a:endParaRPr lang="en-GB" dirty="0" smtClean="0"/>
          </a:p>
          <a:p>
            <a:r>
              <a:rPr lang="en-GB" dirty="0" smtClean="0"/>
              <a:t>questions </a:t>
            </a:r>
            <a:r>
              <a:rPr lang="en-GB" dirty="0"/>
              <a:t>informed by his or her knowledge of the topic area or indeed lack of knowledge of the topic area. </a:t>
            </a:r>
            <a:endParaRPr lang="en-GB" dirty="0" smtClean="0"/>
          </a:p>
          <a:p>
            <a:r>
              <a:rPr lang="en-GB" dirty="0" smtClean="0"/>
              <a:t>The </a:t>
            </a:r>
            <a:r>
              <a:rPr lang="en-GB" dirty="0"/>
              <a:t>emphasis throughout the discussion will be on eliciting views, opinions, ideas, and reactions from the student which the latter will be invited to explain, develop further, justify, illustrate, and defend, and where knowledge of the topic area will be paramount in supporting the responses given. </a:t>
            </a:r>
            <a:endParaRPr lang="en-GB" dirty="0" smtClean="0"/>
          </a:p>
          <a:p>
            <a:r>
              <a:rPr lang="en-GB" dirty="0" smtClean="0"/>
              <a:t>The </a:t>
            </a:r>
            <a:r>
              <a:rPr lang="en-GB" dirty="0"/>
              <a:t>discussion will focus on key concepts such as importance, impact, value, contribution, significance, as well as on the student’s appreciation of the topic area – its appeal and interest, and the insights the study has brought to the student. This will naturally generate opportunities for the student to analyse and evaluate critically those aspects of the topic area that have been researched and will invite conclusions to be drawn.</a:t>
            </a:r>
          </a:p>
        </p:txBody>
      </p:sp>
    </p:spTree>
    <p:extLst>
      <p:ext uri="{BB962C8B-B14F-4D97-AF65-F5344CB8AC3E}">
        <p14:creationId xmlns:p14="http://schemas.microsoft.com/office/powerpoint/2010/main" val="3958046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571" y="342901"/>
            <a:ext cx="11027229" cy="1347788"/>
          </a:xfrm>
          <a:solidFill>
            <a:schemeClr val="accent5">
              <a:lumMod val="20000"/>
              <a:lumOff val="80000"/>
            </a:schemeClr>
          </a:solidFill>
        </p:spPr>
        <p:txBody>
          <a:bodyPr>
            <a:normAutofit/>
          </a:bodyPr>
          <a:lstStyle/>
          <a:p>
            <a:r>
              <a:rPr lang="en-GB" b="1" dirty="0" smtClean="0"/>
              <a:t>Generic content for the individual research project discussion at 5 levels of performance </a:t>
            </a:r>
            <a:endParaRPr lang="en-GB" dirty="0"/>
          </a:p>
        </p:txBody>
      </p:sp>
      <p:sp>
        <p:nvSpPr>
          <p:cNvPr id="3" name="Content Placeholder 2"/>
          <p:cNvSpPr>
            <a:spLocks noGrp="1"/>
          </p:cNvSpPr>
          <p:nvPr>
            <p:ph idx="1"/>
          </p:nvPr>
        </p:nvSpPr>
        <p:spPr>
          <a:xfrm>
            <a:off x="326571" y="1825625"/>
            <a:ext cx="11576958" cy="4836432"/>
          </a:xfrm>
        </p:spPr>
        <p:txBody>
          <a:bodyPr>
            <a:normAutofit/>
          </a:bodyPr>
          <a:lstStyle/>
          <a:p>
            <a:r>
              <a:rPr lang="en-GB" b="1" dirty="0" smtClean="0"/>
              <a:t>Excellent </a:t>
            </a:r>
            <a:r>
              <a:rPr lang="en-GB" b="1" dirty="0"/>
              <a:t>level of performance</a:t>
            </a:r>
            <a:r>
              <a:rPr lang="en-GB" dirty="0"/>
              <a:t>: In the discussion the student will respond readily to all opportunities to explain, develop further, justify and defend opinions and views expressed about the topic under discussion. </a:t>
            </a:r>
            <a:endParaRPr lang="en-GB" dirty="0" smtClean="0"/>
          </a:p>
          <a:p>
            <a:r>
              <a:rPr lang="en-GB" dirty="0" smtClean="0"/>
              <a:t>Response </a:t>
            </a:r>
            <a:r>
              <a:rPr lang="en-GB" dirty="0"/>
              <a:t>to questions inviting the student to evaluate critically aspects of what has been researched will be supported by relevant factual knowledge. Knowledge of the topic under discussion will be used consistently and effectively to support views and opinions. </a:t>
            </a:r>
            <a:endParaRPr lang="en-GB" dirty="0" smtClean="0"/>
          </a:p>
          <a:p>
            <a:r>
              <a:rPr lang="en-GB" dirty="0" smtClean="0"/>
              <a:t>Challenges </a:t>
            </a:r>
            <a:r>
              <a:rPr lang="en-GB" dirty="0"/>
              <a:t>from the examiner that perhaps call into question the validity of the student’s findings or the conclusions they are offering will consistently be responded to with a confident and effective marshalling of knowledge. </a:t>
            </a:r>
          </a:p>
          <a:p>
            <a:pPr marL="0" indent="0">
              <a:buNone/>
            </a:pPr>
            <a:endParaRPr lang="en-GB" dirty="0"/>
          </a:p>
          <a:p>
            <a:endParaRPr lang="en-GB" b="1" dirty="0"/>
          </a:p>
        </p:txBody>
      </p:sp>
    </p:spTree>
    <p:extLst>
      <p:ext uri="{BB962C8B-B14F-4D97-AF65-F5344CB8AC3E}">
        <p14:creationId xmlns:p14="http://schemas.microsoft.com/office/powerpoint/2010/main" val="24957047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Possible open-ended questions: </a:t>
            </a:r>
            <a:br>
              <a:rPr lang="en-GB" dirty="0" smtClean="0"/>
            </a:br>
            <a:endParaRPr lang="en-GB" dirty="0"/>
          </a:p>
        </p:txBody>
      </p:sp>
      <p:sp>
        <p:nvSpPr>
          <p:cNvPr id="3" name="Content Placeholder 2"/>
          <p:cNvSpPr>
            <a:spLocks noGrp="1"/>
          </p:cNvSpPr>
          <p:nvPr>
            <p:ph idx="1"/>
          </p:nvPr>
        </p:nvSpPr>
        <p:spPr>
          <a:xfrm>
            <a:off x="555171" y="1306286"/>
            <a:ext cx="10798629" cy="5339443"/>
          </a:xfrm>
        </p:spPr>
        <p:txBody>
          <a:bodyPr>
            <a:normAutofit fontScale="77500" lnSpcReduction="20000"/>
          </a:bodyPr>
          <a:lstStyle/>
          <a:p>
            <a:r>
              <a:rPr lang="en-GB" sz="3400" b="1" dirty="0" smtClean="0"/>
              <a:t>When </a:t>
            </a:r>
            <a:r>
              <a:rPr lang="en-GB" sz="3400" b="1" dirty="0"/>
              <a:t>you say…, what exactly do you mean? </a:t>
            </a:r>
          </a:p>
          <a:p>
            <a:r>
              <a:rPr lang="en-GB" sz="3400" b="1" dirty="0"/>
              <a:t>B</a:t>
            </a:r>
            <a:r>
              <a:rPr lang="en-GB" sz="3400" b="1" dirty="0" smtClean="0"/>
              <a:t>ut </a:t>
            </a:r>
            <a:r>
              <a:rPr lang="en-GB" sz="3400" b="1" dirty="0"/>
              <a:t>some people believe … what do you think of that? </a:t>
            </a:r>
          </a:p>
          <a:p>
            <a:r>
              <a:rPr lang="en-GB" sz="3400" b="1" dirty="0" smtClean="0"/>
              <a:t>How </a:t>
            </a:r>
            <a:r>
              <a:rPr lang="en-GB" sz="3400" b="1" dirty="0"/>
              <a:t>do you react to that? </a:t>
            </a:r>
          </a:p>
          <a:p>
            <a:r>
              <a:rPr lang="en-GB" sz="3400" b="1" dirty="0" smtClean="0"/>
              <a:t>Do </a:t>
            </a:r>
            <a:r>
              <a:rPr lang="en-GB" sz="3400" b="1" dirty="0"/>
              <a:t>you think that is really true? </a:t>
            </a:r>
          </a:p>
          <a:p>
            <a:r>
              <a:rPr lang="en-GB" sz="3400" b="1" dirty="0" smtClean="0"/>
              <a:t>How </a:t>
            </a:r>
            <a:r>
              <a:rPr lang="en-GB" sz="3400" b="1" dirty="0"/>
              <a:t>do you feel about that? </a:t>
            </a:r>
            <a:endParaRPr lang="en-GB" sz="3400" b="1" dirty="0" smtClean="0"/>
          </a:p>
          <a:p>
            <a:r>
              <a:rPr lang="en-GB" sz="3400" b="1" dirty="0" smtClean="0"/>
              <a:t>What </a:t>
            </a:r>
            <a:r>
              <a:rPr lang="en-GB" sz="3400" b="1" dirty="0"/>
              <a:t>about..…, for example? </a:t>
            </a:r>
          </a:p>
          <a:p>
            <a:r>
              <a:rPr lang="en-GB" sz="3400" b="1" dirty="0" smtClean="0"/>
              <a:t>What </a:t>
            </a:r>
            <a:r>
              <a:rPr lang="en-GB" sz="3400" b="1" dirty="0"/>
              <a:t>if I said that…? </a:t>
            </a:r>
          </a:p>
          <a:p>
            <a:pPr marL="0" indent="0">
              <a:buNone/>
            </a:pPr>
            <a:endParaRPr lang="en-GB" sz="3400" b="1" dirty="0"/>
          </a:p>
          <a:p>
            <a:r>
              <a:rPr lang="en-GB" sz="3400" b="1" dirty="0"/>
              <a:t>Questions which would elicit more information and views might include: </a:t>
            </a:r>
          </a:p>
          <a:p>
            <a:r>
              <a:rPr lang="en-GB" sz="3400" b="1" dirty="0" smtClean="0"/>
              <a:t>Why </a:t>
            </a:r>
            <a:r>
              <a:rPr lang="en-GB" sz="3400" b="1" dirty="0"/>
              <a:t>did you choose this topic? </a:t>
            </a:r>
          </a:p>
          <a:p>
            <a:r>
              <a:rPr lang="en-GB" sz="3400" b="1" dirty="0" smtClean="0"/>
              <a:t>Tell </a:t>
            </a:r>
            <a:r>
              <a:rPr lang="en-GB" sz="3400" b="1" dirty="0"/>
              <a:t>me more about…? </a:t>
            </a:r>
          </a:p>
          <a:p>
            <a:r>
              <a:rPr lang="en-GB" sz="3400" b="1" dirty="0" smtClean="0"/>
              <a:t>What </a:t>
            </a:r>
            <a:r>
              <a:rPr lang="en-GB" sz="3400" b="1" dirty="0"/>
              <a:t>was the most interesting thing you discovered in your research? </a:t>
            </a:r>
          </a:p>
          <a:p>
            <a:r>
              <a:rPr lang="en-GB" sz="3400" b="1" dirty="0" smtClean="0"/>
              <a:t>Where </a:t>
            </a:r>
            <a:r>
              <a:rPr lang="en-GB" sz="3400" b="1" dirty="0"/>
              <a:t>did you find your information? </a:t>
            </a:r>
          </a:p>
          <a:p>
            <a:endParaRPr lang="en-GB" dirty="0"/>
          </a:p>
        </p:txBody>
      </p:sp>
    </p:spTree>
    <p:extLst>
      <p:ext uri="{BB962C8B-B14F-4D97-AF65-F5344CB8AC3E}">
        <p14:creationId xmlns:p14="http://schemas.microsoft.com/office/powerpoint/2010/main" val="1579423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lstStyle/>
          <a:p>
            <a:r>
              <a:rPr lang="en-GB" dirty="0"/>
              <a:t>A-level Paper 3: </a:t>
            </a:r>
            <a:r>
              <a:rPr lang="en-GB" dirty="0" smtClean="0"/>
              <a:t>Summary of IRP</a:t>
            </a:r>
            <a:endParaRPr lang="en-GB" dirty="0"/>
          </a:p>
        </p:txBody>
      </p:sp>
      <p:sp>
        <p:nvSpPr>
          <p:cNvPr id="3" name="Content Placeholder 2"/>
          <p:cNvSpPr>
            <a:spLocks noGrp="1"/>
          </p:cNvSpPr>
          <p:nvPr>
            <p:ph idx="1"/>
          </p:nvPr>
        </p:nvSpPr>
        <p:spPr>
          <a:xfrm>
            <a:off x="838200" y="1825624"/>
            <a:ext cx="10515600" cy="4640489"/>
          </a:xfrm>
        </p:spPr>
        <p:txBody>
          <a:bodyPr>
            <a:normAutofit fontScale="92500" lnSpcReduction="10000"/>
          </a:bodyPr>
          <a:lstStyle/>
          <a:p>
            <a:pPr marL="0" indent="0">
              <a:buNone/>
            </a:pPr>
            <a:r>
              <a:rPr lang="en-GB" dirty="0" smtClean="0"/>
              <a:t>• </a:t>
            </a:r>
            <a:r>
              <a:rPr lang="en-GB" b="1" dirty="0"/>
              <a:t>Choice of topic: </a:t>
            </a:r>
            <a:r>
              <a:rPr lang="en-GB" dirty="0"/>
              <a:t>Students will choose their topic based on a personal interest derived from the study of the language.</a:t>
            </a:r>
          </a:p>
          <a:p>
            <a:pPr marL="0" indent="0">
              <a:buNone/>
            </a:pPr>
            <a:r>
              <a:rPr lang="en-GB" dirty="0"/>
              <a:t>• </a:t>
            </a:r>
            <a:r>
              <a:rPr lang="en-GB" b="1" dirty="0"/>
              <a:t>Focus: </a:t>
            </a:r>
            <a:r>
              <a:rPr lang="en-GB" dirty="0"/>
              <a:t>The focus must be on the country/countries where the target language is spoken.</a:t>
            </a:r>
          </a:p>
          <a:p>
            <a:pPr marL="0" indent="0">
              <a:buNone/>
            </a:pPr>
            <a:r>
              <a:rPr lang="en-GB" dirty="0" smtClean="0"/>
              <a:t>• </a:t>
            </a:r>
            <a:r>
              <a:rPr lang="en-GB" b="1" dirty="0"/>
              <a:t>Submission of sources and headings: </a:t>
            </a:r>
            <a:r>
              <a:rPr lang="en-GB" dirty="0"/>
              <a:t>Students will submit up to 10 headings outlining their research </a:t>
            </a:r>
            <a:endParaRPr lang="en-GB" dirty="0" smtClean="0"/>
          </a:p>
          <a:p>
            <a:pPr marL="0" indent="0">
              <a:buNone/>
            </a:pPr>
            <a:r>
              <a:rPr lang="en-GB" dirty="0" smtClean="0"/>
              <a:t>At </a:t>
            </a:r>
            <a:r>
              <a:rPr lang="en-GB" dirty="0"/>
              <a:t>least two sources must be listed; at least one must be an online source. Headings must be in English.</a:t>
            </a:r>
          </a:p>
          <a:p>
            <a:pPr marL="0" indent="0">
              <a:buNone/>
            </a:pPr>
            <a:r>
              <a:rPr lang="en-GB" dirty="0"/>
              <a:t>• </a:t>
            </a:r>
            <a:r>
              <a:rPr lang="en-GB" b="1" dirty="0"/>
              <a:t>Ideas and opinions: </a:t>
            </a:r>
            <a:r>
              <a:rPr lang="en-GB" dirty="0"/>
              <a:t>The presentation will include ideas and opinions based on knowledge of the target language country/countries.</a:t>
            </a:r>
          </a:p>
          <a:p>
            <a:pPr marL="0" indent="0">
              <a:buNone/>
            </a:pPr>
            <a:r>
              <a:rPr lang="en-GB" dirty="0"/>
              <a:t>• </a:t>
            </a:r>
            <a:r>
              <a:rPr lang="en-GB" b="1" dirty="0"/>
              <a:t>Understanding of culture and society: </a:t>
            </a:r>
            <a:r>
              <a:rPr lang="en-GB" dirty="0"/>
              <a:t>The discussion will demonstrate understanding of the culture and society of the TL country.</a:t>
            </a:r>
            <a:r>
              <a:rPr lang="en-GB" b="1" dirty="0"/>
              <a:t> </a:t>
            </a:r>
            <a:endParaRPr lang="en-GB" dirty="0"/>
          </a:p>
          <a:p>
            <a:endParaRPr lang="en-GB" dirty="0"/>
          </a:p>
        </p:txBody>
      </p:sp>
    </p:spTree>
    <p:extLst>
      <p:ext uri="{BB962C8B-B14F-4D97-AF65-F5344CB8AC3E}">
        <p14:creationId xmlns:p14="http://schemas.microsoft.com/office/powerpoint/2010/main" val="2126479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01578" y="1230460"/>
            <a:ext cx="10017211" cy="4955203"/>
          </a:xfrm>
          <a:prstGeom prst="rect">
            <a:avLst/>
          </a:prstGeom>
        </p:spPr>
        <p:txBody>
          <a:bodyPr wrap="square">
            <a:spAutoFit/>
          </a:bodyPr>
          <a:lstStyle/>
          <a:p>
            <a:r>
              <a:rPr lang="en-GB" sz="2800" dirty="0">
                <a:solidFill>
                  <a:srgbClr val="7030A0"/>
                </a:solidFill>
                <a:latin typeface="AQA Chevin Pro"/>
              </a:rPr>
              <a:t>The A-level speaking assessment </a:t>
            </a:r>
          </a:p>
          <a:p>
            <a:pPr>
              <a:lnSpc>
                <a:spcPct val="150000"/>
              </a:lnSpc>
            </a:pPr>
            <a:r>
              <a:rPr lang="en-GB" sz="2400" dirty="0">
                <a:solidFill>
                  <a:srgbClr val="000000"/>
                </a:solidFill>
                <a:latin typeface="+mj-lt"/>
              </a:rPr>
              <a:t>The IRP is assessed as part of the A-level Speaking assessment (Paper 3). The whole assessment lasts 21–23 minutes (including 5 minutes’ preparation time). </a:t>
            </a:r>
          </a:p>
          <a:p>
            <a:pPr>
              <a:lnSpc>
                <a:spcPct val="150000"/>
              </a:lnSpc>
            </a:pPr>
            <a:r>
              <a:rPr lang="en-GB" sz="2400" dirty="0">
                <a:solidFill>
                  <a:srgbClr val="000000"/>
                </a:solidFill>
                <a:latin typeface="+mj-lt"/>
              </a:rPr>
              <a:t>There are 60 marks in total, representing </a:t>
            </a:r>
            <a:r>
              <a:rPr lang="en-GB" sz="2400" b="1" dirty="0">
                <a:solidFill>
                  <a:srgbClr val="000000"/>
                </a:solidFill>
                <a:latin typeface="+mj-lt"/>
              </a:rPr>
              <a:t>30% of A-level marks</a:t>
            </a:r>
            <a:r>
              <a:rPr lang="en-GB" sz="2400" dirty="0">
                <a:solidFill>
                  <a:srgbClr val="000000"/>
                </a:solidFill>
                <a:latin typeface="+mj-lt"/>
              </a:rPr>
              <a:t>. There are two parts: </a:t>
            </a:r>
          </a:p>
          <a:p>
            <a:pPr>
              <a:lnSpc>
                <a:spcPct val="150000"/>
              </a:lnSpc>
            </a:pPr>
            <a:r>
              <a:rPr lang="en-GB" sz="2400" dirty="0" smtClean="0">
                <a:solidFill>
                  <a:srgbClr val="000000"/>
                </a:solidFill>
                <a:latin typeface="+mj-lt"/>
              </a:rPr>
              <a:t>    -</a:t>
            </a:r>
            <a:r>
              <a:rPr lang="en-GB" sz="2400" b="1" dirty="0" smtClean="0">
                <a:solidFill>
                  <a:srgbClr val="000000"/>
                </a:solidFill>
                <a:latin typeface="+mj-lt"/>
              </a:rPr>
              <a:t>discussion </a:t>
            </a:r>
            <a:r>
              <a:rPr lang="en-GB" sz="2400" b="1" dirty="0">
                <a:solidFill>
                  <a:srgbClr val="000000"/>
                </a:solidFill>
                <a:latin typeface="+mj-lt"/>
              </a:rPr>
              <a:t>of a sub-theme based on a stimulus card </a:t>
            </a:r>
            <a:r>
              <a:rPr lang="en-GB" sz="2400" dirty="0">
                <a:solidFill>
                  <a:srgbClr val="000000"/>
                </a:solidFill>
                <a:latin typeface="+mj-lt"/>
              </a:rPr>
              <a:t>(5–6 minutes). The student studies the card for 5 minutes at the start of the test (25 marks). </a:t>
            </a:r>
          </a:p>
          <a:p>
            <a:pPr>
              <a:lnSpc>
                <a:spcPct val="150000"/>
              </a:lnSpc>
            </a:pPr>
            <a:r>
              <a:rPr lang="en-GB" sz="2400" dirty="0" smtClean="0">
                <a:solidFill>
                  <a:srgbClr val="000000"/>
                </a:solidFill>
                <a:latin typeface="+mj-lt"/>
              </a:rPr>
              <a:t>    -</a:t>
            </a:r>
            <a:r>
              <a:rPr lang="en-GB" sz="2400" b="1" dirty="0" smtClean="0">
                <a:solidFill>
                  <a:srgbClr val="000000"/>
                </a:solidFill>
                <a:latin typeface="+mj-lt"/>
              </a:rPr>
              <a:t>presentation</a:t>
            </a:r>
            <a:r>
              <a:rPr lang="en-GB" sz="2400" dirty="0" smtClean="0">
                <a:solidFill>
                  <a:srgbClr val="000000"/>
                </a:solidFill>
                <a:latin typeface="+mj-lt"/>
              </a:rPr>
              <a:t> </a:t>
            </a:r>
            <a:r>
              <a:rPr lang="en-GB" sz="2400" dirty="0">
                <a:solidFill>
                  <a:srgbClr val="000000"/>
                </a:solidFill>
                <a:latin typeface="+mj-lt"/>
              </a:rPr>
              <a:t>(2 minutes) and </a:t>
            </a:r>
            <a:r>
              <a:rPr lang="en-GB" sz="2400" b="1" dirty="0">
                <a:solidFill>
                  <a:srgbClr val="000000"/>
                </a:solidFill>
                <a:latin typeface="+mj-lt"/>
              </a:rPr>
              <a:t>discussion</a:t>
            </a:r>
            <a:r>
              <a:rPr lang="en-GB" sz="2400" dirty="0">
                <a:solidFill>
                  <a:srgbClr val="000000"/>
                </a:solidFill>
                <a:latin typeface="+mj-lt"/>
              </a:rPr>
              <a:t> (9–10 minutes) of individual research project (35 marks). </a:t>
            </a:r>
          </a:p>
        </p:txBody>
      </p:sp>
    </p:spTree>
    <p:extLst>
      <p:ext uri="{BB962C8B-B14F-4D97-AF65-F5344CB8AC3E}">
        <p14:creationId xmlns:p14="http://schemas.microsoft.com/office/powerpoint/2010/main" val="2117033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7829" y="1714501"/>
            <a:ext cx="11234057" cy="4462462"/>
          </a:xfrm>
          <a:solidFill>
            <a:schemeClr val="accent5">
              <a:lumMod val="20000"/>
              <a:lumOff val="80000"/>
            </a:schemeClr>
          </a:solidFill>
        </p:spPr>
        <p:txBody>
          <a:bodyPr>
            <a:normAutofit lnSpcReduction="10000"/>
          </a:bodyPr>
          <a:lstStyle/>
          <a:p>
            <a:pPr>
              <a:lnSpc>
                <a:spcPct val="150000"/>
              </a:lnSpc>
            </a:pPr>
            <a:r>
              <a:rPr lang="en-GB" sz="3200" b="1" dirty="0" smtClean="0"/>
              <a:t>a </a:t>
            </a:r>
            <a:r>
              <a:rPr lang="en-GB" sz="3200" b="1" dirty="0"/>
              <a:t>subject or a key question which </a:t>
            </a:r>
            <a:r>
              <a:rPr lang="en-GB" sz="3200" b="1" u="sng" dirty="0"/>
              <a:t>interests </a:t>
            </a:r>
            <a:r>
              <a:rPr lang="en-GB" sz="3200" b="1" dirty="0" smtClean="0"/>
              <a:t>you </a:t>
            </a:r>
            <a:r>
              <a:rPr lang="en-GB" sz="2400" b="1" dirty="0" smtClean="0"/>
              <a:t>(something to add to your UCAS application?)</a:t>
            </a:r>
          </a:p>
          <a:p>
            <a:pPr>
              <a:lnSpc>
                <a:spcPct val="150000"/>
              </a:lnSpc>
            </a:pPr>
            <a:r>
              <a:rPr lang="en-GB" sz="3200" b="1" dirty="0" smtClean="0"/>
              <a:t>and </a:t>
            </a:r>
            <a:r>
              <a:rPr lang="en-GB" sz="3200" b="1" dirty="0"/>
              <a:t>which relates to </a:t>
            </a:r>
            <a:r>
              <a:rPr lang="en-GB" sz="3200" b="1" u="sng" dirty="0"/>
              <a:t>a country or countries where </a:t>
            </a:r>
            <a:r>
              <a:rPr lang="en-GB" sz="3200" b="1" u="sng" dirty="0" smtClean="0"/>
              <a:t>Spanish is </a:t>
            </a:r>
            <a:r>
              <a:rPr lang="en-GB" sz="3200" b="1" u="sng" dirty="0"/>
              <a:t>spoken. </a:t>
            </a:r>
            <a:endParaRPr lang="en-GB" sz="3200" b="1" u="sng" dirty="0" smtClean="0"/>
          </a:p>
          <a:p>
            <a:pPr>
              <a:lnSpc>
                <a:spcPct val="150000"/>
              </a:lnSpc>
            </a:pPr>
            <a:r>
              <a:rPr lang="en-GB" sz="3200" b="1" dirty="0" smtClean="0"/>
              <a:t>relevant </a:t>
            </a:r>
            <a:r>
              <a:rPr lang="en-GB" sz="3200" b="1" dirty="0"/>
              <a:t>information </a:t>
            </a:r>
            <a:r>
              <a:rPr lang="en-GB" sz="3200" b="1"/>
              <a:t>in </a:t>
            </a:r>
            <a:r>
              <a:rPr lang="en-GB" sz="3200" b="1" smtClean="0"/>
              <a:t>Spanish from </a:t>
            </a:r>
            <a:r>
              <a:rPr lang="en-GB" sz="3200" b="1" dirty="0"/>
              <a:t>a </a:t>
            </a:r>
            <a:r>
              <a:rPr lang="en-GB" sz="3200" b="1" u="sng" dirty="0"/>
              <a:t>range of sources</a:t>
            </a:r>
            <a:r>
              <a:rPr lang="en-GB" sz="3200" b="1" dirty="0"/>
              <a:t>, including the internet. </a:t>
            </a:r>
          </a:p>
        </p:txBody>
      </p:sp>
      <p:sp>
        <p:nvSpPr>
          <p:cNvPr id="4" name="Title 1"/>
          <p:cNvSpPr>
            <a:spLocks noGrp="1"/>
          </p:cNvSpPr>
          <p:nvPr>
            <p:ph type="title"/>
          </p:nvPr>
        </p:nvSpPr>
        <p:spPr>
          <a:xfrm>
            <a:off x="440871" y="365125"/>
            <a:ext cx="10912929" cy="1039131"/>
          </a:xfrm>
        </p:spPr>
        <p:txBody>
          <a:bodyPr>
            <a:normAutofit fontScale="90000"/>
          </a:bodyPr>
          <a:lstStyle/>
          <a:p>
            <a:r>
              <a:rPr lang="en-GB" dirty="0"/>
              <a:t/>
            </a:r>
            <a:br>
              <a:rPr lang="en-GB" dirty="0"/>
            </a:br>
            <a:r>
              <a:rPr lang="en-GB" dirty="0"/>
              <a:t> </a:t>
            </a:r>
            <a:r>
              <a:rPr lang="en-GB" b="1" dirty="0"/>
              <a:t>Selecting a suitable </a:t>
            </a:r>
            <a:r>
              <a:rPr lang="en-GB" b="1" dirty="0" smtClean="0"/>
              <a:t>topic : </a:t>
            </a:r>
            <a:endParaRPr lang="en-GB" b="1" dirty="0"/>
          </a:p>
        </p:txBody>
      </p:sp>
    </p:spTree>
    <p:extLst>
      <p:ext uri="{BB962C8B-B14F-4D97-AF65-F5344CB8AC3E}">
        <p14:creationId xmlns:p14="http://schemas.microsoft.com/office/powerpoint/2010/main" val="3585651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7556"/>
          </a:xfrm>
        </p:spPr>
        <p:txBody>
          <a:bodyPr>
            <a:normAutofit fontScale="90000"/>
          </a:bodyPr>
          <a:lstStyle/>
          <a:p>
            <a:r>
              <a:rPr lang="en-GB" dirty="0"/>
              <a:t/>
            </a:r>
            <a:br>
              <a:rPr lang="en-GB" dirty="0"/>
            </a:br>
            <a:r>
              <a:rPr lang="en-GB" dirty="0"/>
              <a:t> </a:t>
            </a:r>
            <a:r>
              <a:rPr lang="en-GB" b="1" dirty="0"/>
              <a:t>Selecting a suitable topic </a:t>
            </a:r>
          </a:p>
        </p:txBody>
      </p:sp>
      <p:sp>
        <p:nvSpPr>
          <p:cNvPr id="3" name="Content Placeholder 2"/>
          <p:cNvSpPr>
            <a:spLocks noGrp="1"/>
          </p:cNvSpPr>
          <p:nvPr>
            <p:ph idx="1"/>
          </p:nvPr>
        </p:nvSpPr>
        <p:spPr>
          <a:xfrm>
            <a:off x="691243" y="1482725"/>
            <a:ext cx="10515600" cy="4838786"/>
          </a:xfrm>
          <a:solidFill>
            <a:schemeClr val="accent5">
              <a:lumMod val="20000"/>
              <a:lumOff val="80000"/>
            </a:schemeClr>
          </a:solidFill>
        </p:spPr>
        <p:txBody>
          <a:bodyPr>
            <a:normAutofit/>
          </a:bodyPr>
          <a:lstStyle/>
          <a:p>
            <a:r>
              <a:rPr lang="en-GB" dirty="0" smtClean="0"/>
              <a:t>You </a:t>
            </a:r>
            <a:r>
              <a:rPr lang="en-GB" dirty="0"/>
              <a:t>can choose a subject linked to one of the themes or sub-themes or to one of the works they have studied. </a:t>
            </a:r>
            <a:r>
              <a:rPr lang="en-GB" dirty="0" smtClean="0"/>
              <a:t>(However</a:t>
            </a:r>
            <a:r>
              <a:rPr lang="en-GB" dirty="0"/>
              <a:t>, </a:t>
            </a:r>
            <a:r>
              <a:rPr lang="en-GB" dirty="0" smtClean="0"/>
              <a:t>you must </a:t>
            </a:r>
            <a:r>
              <a:rPr lang="en-GB" dirty="0"/>
              <a:t>not base </a:t>
            </a:r>
            <a:r>
              <a:rPr lang="en-GB" dirty="0" smtClean="0"/>
              <a:t>your </a:t>
            </a:r>
            <a:r>
              <a:rPr lang="en-GB" dirty="0"/>
              <a:t>research on the </a:t>
            </a:r>
            <a:r>
              <a:rPr lang="en-GB" dirty="0" smtClean="0"/>
              <a:t>book or film studied in class.)</a:t>
            </a:r>
          </a:p>
          <a:p>
            <a:endParaRPr lang="en-GB" dirty="0"/>
          </a:p>
          <a:p>
            <a:r>
              <a:rPr lang="en-GB" dirty="0"/>
              <a:t>There is no preference for one area of study over another, but the subject matter should be </a:t>
            </a:r>
            <a:r>
              <a:rPr lang="en-GB" b="1" dirty="0">
                <a:effectLst>
                  <a:outerShdw blurRad="38100" dist="38100" dir="2700000" algn="tl">
                    <a:srgbClr val="000000">
                      <a:alpha val="43137"/>
                    </a:srgbClr>
                  </a:outerShdw>
                </a:effectLst>
              </a:rPr>
              <a:t>challenging enough </a:t>
            </a:r>
            <a:r>
              <a:rPr lang="en-GB" dirty="0"/>
              <a:t>to allow for at least two sources to be studied and to allow a serious discussion to take place</a:t>
            </a:r>
            <a:r>
              <a:rPr lang="en-GB" dirty="0" smtClean="0"/>
              <a:t>.</a:t>
            </a:r>
          </a:p>
          <a:p>
            <a:endParaRPr lang="en-GB" dirty="0" smtClean="0"/>
          </a:p>
          <a:p>
            <a:r>
              <a:rPr lang="en-GB" i="1" dirty="0" smtClean="0"/>
              <a:t>‘</a:t>
            </a:r>
            <a:r>
              <a:rPr lang="en-GB" i="1" dirty="0"/>
              <a:t>topics should be suitable for an extended discussion involving the expression of views and complex arguments’. </a:t>
            </a:r>
          </a:p>
        </p:txBody>
      </p:sp>
    </p:spTree>
    <p:extLst>
      <p:ext uri="{BB962C8B-B14F-4D97-AF65-F5344CB8AC3E}">
        <p14:creationId xmlns:p14="http://schemas.microsoft.com/office/powerpoint/2010/main" val="2681294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926" y="128337"/>
            <a:ext cx="10515600" cy="930442"/>
          </a:xfrm>
          <a:solidFill>
            <a:schemeClr val="accent5">
              <a:lumMod val="20000"/>
              <a:lumOff val="80000"/>
            </a:schemeClr>
          </a:solidFill>
        </p:spPr>
        <p:txBody>
          <a:bodyPr/>
          <a:lstStyle/>
          <a:p>
            <a:r>
              <a:rPr lang="en-GB" dirty="0" smtClean="0"/>
              <a:t>Topics fields suggestions:</a:t>
            </a:r>
            <a:endParaRPr lang="en-GB" dirty="0"/>
          </a:p>
        </p:txBody>
      </p:sp>
      <p:sp>
        <p:nvSpPr>
          <p:cNvPr id="3" name="Content Placeholder 2"/>
          <p:cNvSpPr>
            <a:spLocks noGrp="1"/>
          </p:cNvSpPr>
          <p:nvPr>
            <p:ph idx="1"/>
          </p:nvPr>
        </p:nvSpPr>
        <p:spPr>
          <a:xfrm>
            <a:off x="352926" y="1192272"/>
            <a:ext cx="5871411" cy="5494421"/>
          </a:xfrm>
        </p:spPr>
        <p:txBody>
          <a:bodyPr>
            <a:noAutofit/>
          </a:bodyPr>
          <a:lstStyle/>
          <a:p>
            <a:r>
              <a:rPr lang="en-GB" sz="2400" dirty="0"/>
              <a:t>p</a:t>
            </a:r>
            <a:r>
              <a:rPr lang="en-GB" sz="2400" dirty="0" smtClean="0"/>
              <a:t>olitics</a:t>
            </a:r>
          </a:p>
          <a:p>
            <a:r>
              <a:rPr lang="en-GB" sz="2400" dirty="0" smtClean="0"/>
              <a:t>sport</a:t>
            </a:r>
          </a:p>
          <a:p>
            <a:r>
              <a:rPr lang="en-GB" sz="2400" dirty="0" smtClean="0"/>
              <a:t>the </a:t>
            </a:r>
            <a:r>
              <a:rPr lang="en-GB" sz="2400" dirty="0"/>
              <a:t>fashion </a:t>
            </a:r>
            <a:r>
              <a:rPr lang="en-GB" sz="2400" dirty="0" smtClean="0"/>
              <a:t>industry</a:t>
            </a:r>
          </a:p>
          <a:p>
            <a:r>
              <a:rPr lang="en-GB" sz="2400" dirty="0" smtClean="0"/>
              <a:t>a </a:t>
            </a:r>
            <a:r>
              <a:rPr lang="en-GB" sz="2400" dirty="0"/>
              <a:t>historical event or </a:t>
            </a:r>
            <a:r>
              <a:rPr lang="en-GB" sz="2400" dirty="0" smtClean="0"/>
              <a:t>building</a:t>
            </a:r>
          </a:p>
          <a:p>
            <a:r>
              <a:rPr lang="en-GB" sz="2400" dirty="0" smtClean="0"/>
              <a:t>Immigration, migration, multiculturalism</a:t>
            </a:r>
          </a:p>
          <a:p>
            <a:r>
              <a:rPr lang="en-GB" sz="2400" dirty="0" smtClean="0"/>
              <a:t>a </a:t>
            </a:r>
            <a:r>
              <a:rPr lang="en-GB" sz="2400" dirty="0"/>
              <a:t>political </a:t>
            </a:r>
            <a:r>
              <a:rPr lang="en-GB" sz="2400" dirty="0" smtClean="0"/>
              <a:t>figure</a:t>
            </a:r>
          </a:p>
          <a:p>
            <a:r>
              <a:rPr lang="en-GB" sz="2400" dirty="0" smtClean="0"/>
              <a:t>a </a:t>
            </a:r>
            <a:r>
              <a:rPr lang="en-GB" sz="2400" dirty="0"/>
              <a:t>musical </a:t>
            </a:r>
            <a:r>
              <a:rPr lang="en-GB" sz="2400" dirty="0" smtClean="0"/>
              <a:t>performer, a film director, writer</a:t>
            </a:r>
          </a:p>
          <a:p>
            <a:r>
              <a:rPr lang="en-GB" sz="2400" dirty="0" smtClean="0"/>
              <a:t>the </a:t>
            </a:r>
            <a:r>
              <a:rPr lang="en-GB" sz="2400" dirty="0"/>
              <a:t>computer games </a:t>
            </a:r>
            <a:r>
              <a:rPr lang="en-GB" sz="2400" dirty="0" smtClean="0"/>
              <a:t>industry</a:t>
            </a:r>
          </a:p>
          <a:p>
            <a:r>
              <a:rPr lang="en-GB" sz="2400" dirty="0" smtClean="0"/>
              <a:t>a region</a:t>
            </a:r>
          </a:p>
          <a:p>
            <a:r>
              <a:rPr lang="en-GB" sz="2400" dirty="0"/>
              <a:t>g</a:t>
            </a:r>
            <a:r>
              <a:rPr lang="en-GB" sz="2400" dirty="0" smtClean="0"/>
              <a:t>astronomy</a:t>
            </a:r>
          </a:p>
          <a:p>
            <a:r>
              <a:rPr lang="en-GB" sz="2400" dirty="0" smtClean="0"/>
              <a:t>a </a:t>
            </a:r>
            <a:r>
              <a:rPr lang="en-GB" sz="2400" dirty="0"/>
              <a:t>specific major news event</a:t>
            </a:r>
            <a:r>
              <a:rPr lang="en-GB" sz="2400" dirty="0" smtClean="0"/>
              <a:t>.</a:t>
            </a:r>
          </a:p>
          <a:p>
            <a:r>
              <a:rPr lang="en-GB" sz="2400" dirty="0" smtClean="0"/>
              <a:t>voluntary organisations</a:t>
            </a:r>
          </a:p>
        </p:txBody>
      </p:sp>
      <p:sp>
        <p:nvSpPr>
          <p:cNvPr id="4" name="Content Placeholder 2"/>
          <p:cNvSpPr txBox="1">
            <a:spLocks/>
          </p:cNvSpPr>
          <p:nvPr/>
        </p:nvSpPr>
        <p:spPr>
          <a:xfrm>
            <a:off x="6547757" y="1058779"/>
            <a:ext cx="5309364" cy="564682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t>education</a:t>
            </a:r>
          </a:p>
          <a:p>
            <a:r>
              <a:rPr lang="en-GB" sz="2400" dirty="0" smtClean="0"/>
              <a:t>art</a:t>
            </a:r>
            <a:endParaRPr lang="en-GB" sz="2400" dirty="0"/>
          </a:p>
          <a:p>
            <a:r>
              <a:rPr lang="en-GB" sz="2400" dirty="0" smtClean="0"/>
              <a:t>the environment and climate change</a:t>
            </a:r>
          </a:p>
          <a:p>
            <a:r>
              <a:rPr lang="en-GB" sz="2400" dirty="0" smtClean="0"/>
              <a:t>the media</a:t>
            </a:r>
          </a:p>
          <a:p>
            <a:r>
              <a:rPr lang="en-GB" sz="2400" dirty="0" smtClean="0"/>
              <a:t>economic issues such as employment or poverty</a:t>
            </a:r>
          </a:p>
          <a:p>
            <a:r>
              <a:rPr lang="en-GB" sz="2400" dirty="0" smtClean="0"/>
              <a:t>science and technology</a:t>
            </a:r>
          </a:p>
          <a:p>
            <a:r>
              <a:rPr lang="en-GB" sz="2400" dirty="0" smtClean="0"/>
              <a:t>law and order, health policies</a:t>
            </a:r>
          </a:p>
          <a:p>
            <a:r>
              <a:rPr lang="en-GB" sz="2400" dirty="0"/>
              <a:t>a</a:t>
            </a:r>
            <a:r>
              <a:rPr lang="en-GB" sz="2400" dirty="0" smtClean="0"/>
              <a:t>griculture</a:t>
            </a:r>
            <a:endParaRPr lang="en-GB" sz="2400" dirty="0"/>
          </a:p>
          <a:p>
            <a:r>
              <a:rPr lang="en-GB" sz="2400" dirty="0" smtClean="0"/>
              <a:t>lifestyle changes</a:t>
            </a:r>
          </a:p>
          <a:p>
            <a:r>
              <a:rPr lang="en-GB" sz="2400" dirty="0" smtClean="0"/>
              <a:t>energy policy</a:t>
            </a:r>
          </a:p>
          <a:p>
            <a:r>
              <a:rPr lang="en-GB" sz="2400" dirty="0" smtClean="0"/>
              <a:t>the role of the EU</a:t>
            </a:r>
          </a:p>
          <a:p>
            <a:r>
              <a:rPr lang="en-GB" sz="2400" dirty="0" smtClean="0"/>
              <a:t>housing and tourism</a:t>
            </a:r>
          </a:p>
        </p:txBody>
      </p:sp>
    </p:spTree>
    <p:extLst>
      <p:ext uri="{BB962C8B-B14F-4D97-AF65-F5344CB8AC3E}">
        <p14:creationId xmlns:p14="http://schemas.microsoft.com/office/powerpoint/2010/main" val="3341300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1" y="244930"/>
            <a:ext cx="11010900" cy="6155870"/>
          </a:xfrm>
        </p:spPr>
        <p:txBody>
          <a:bodyPr>
            <a:normAutofit/>
          </a:bodyPr>
          <a:lstStyle/>
          <a:p>
            <a:pPr marL="0" indent="0">
              <a:buNone/>
            </a:pPr>
            <a:r>
              <a:rPr lang="en-GB" i="1" dirty="0" smtClean="0">
                <a:solidFill>
                  <a:srgbClr val="0070C0"/>
                </a:solidFill>
              </a:rPr>
              <a:t>The </a:t>
            </a:r>
            <a:r>
              <a:rPr lang="en-GB" i="1" dirty="0">
                <a:solidFill>
                  <a:srgbClr val="0070C0"/>
                </a:solidFill>
              </a:rPr>
              <a:t>contribution of </a:t>
            </a:r>
            <a:r>
              <a:rPr lang="en-GB" i="1" dirty="0" smtClean="0">
                <a:solidFill>
                  <a:srgbClr val="0070C0"/>
                </a:solidFill>
              </a:rPr>
              <a:t>Julio Iglesias to </a:t>
            </a:r>
            <a:r>
              <a:rPr lang="en-GB" i="1" dirty="0">
                <a:solidFill>
                  <a:srgbClr val="0070C0"/>
                </a:solidFill>
              </a:rPr>
              <a:t>modern </a:t>
            </a:r>
            <a:r>
              <a:rPr lang="en-GB" i="1" dirty="0" smtClean="0">
                <a:solidFill>
                  <a:srgbClr val="0070C0"/>
                </a:solidFill>
              </a:rPr>
              <a:t>Spanish popular </a:t>
            </a:r>
            <a:r>
              <a:rPr lang="en-GB" i="1" dirty="0">
                <a:solidFill>
                  <a:srgbClr val="0070C0"/>
                </a:solidFill>
              </a:rPr>
              <a:t>music: a study of three </a:t>
            </a:r>
            <a:r>
              <a:rPr lang="en-GB" i="1" dirty="0" smtClean="0">
                <a:solidFill>
                  <a:srgbClr val="0070C0"/>
                </a:solidFill>
              </a:rPr>
              <a:t>albums.</a:t>
            </a:r>
          </a:p>
          <a:p>
            <a:pPr marL="0" indent="0">
              <a:buNone/>
            </a:pPr>
            <a:endParaRPr lang="en-GB" i="1" dirty="0" smtClean="0">
              <a:solidFill>
                <a:srgbClr val="0070C0"/>
              </a:solidFill>
            </a:endParaRPr>
          </a:p>
          <a:p>
            <a:pPr marL="0" indent="0">
              <a:buNone/>
            </a:pPr>
            <a:r>
              <a:rPr lang="en-GB" dirty="0"/>
              <a:t>This might include: </a:t>
            </a:r>
            <a:endParaRPr lang="en-GB" dirty="0" smtClean="0"/>
          </a:p>
          <a:p>
            <a:pPr lvl="1"/>
            <a:r>
              <a:rPr lang="en-GB" dirty="0" smtClean="0"/>
              <a:t>a </a:t>
            </a:r>
            <a:r>
              <a:rPr lang="en-GB" dirty="0"/>
              <a:t>detailed </a:t>
            </a:r>
            <a:r>
              <a:rPr lang="en-GB" dirty="0" smtClean="0"/>
              <a:t>biography</a:t>
            </a:r>
          </a:p>
          <a:p>
            <a:pPr lvl="1"/>
            <a:r>
              <a:rPr lang="en-GB" dirty="0" smtClean="0"/>
              <a:t> </a:t>
            </a:r>
            <a:r>
              <a:rPr lang="en-GB" dirty="0"/>
              <a:t>facts and figures about his record sales </a:t>
            </a:r>
            <a:r>
              <a:rPr lang="en-GB"/>
              <a:t>in </a:t>
            </a:r>
            <a:r>
              <a:rPr lang="en-GB" smtClean="0"/>
              <a:t>Spain and </a:t>
            </a:r>
            <a:r>
              <a:rPr lang="en-GB" dirty="0"/>
              <a:t>elsewhere</a:t>
            </a:r>
            <a:r>
              <a:rPr lang="en-GB" dirty="0" smtClean="0"/>
              <a:t>,</a:t>
            </a:r>
          </a:p>
          <a:p>
            <a:pPr lvl="1"/>
            <a:r>
              <a:rPr lang="en-GB" dirty="0" smtClean="0"/>
              <a:t> </a:t>
            </a:r>
            <a:r>
              <a:rPr lang="en-GB" dirty="0"/>
              <a:t>musical collaborators</a:t>
            </a:r>
            <a:r>
              <a:rPr lang="en-GB" dirty="0" smtClean="0"/>
              <a:t>,</a:t>
            </a:r>
          </a:p>
          <a:p>
            <a:pPr lvl="1"/>
            <a:r>
              <a:rPr lang="en-GB" dirty="0" smtClean="0"/>
              <a:t> </a:t>
            </a:r>
            <a:r>
              <a:rPr lang="en-GB" dirty="0"/>
              <a:t>detailed reference to particular song styles</a:t>
            </a:r>
            <a:r>
              <a:rPr lang="en-GB" dirty="0" smtClean="0"/>
              <a:t>,</a:t>
            </a:r>
          </a:p>
          <a:p>
            <a:pPr lvl="1"/>
            <a:r>
              <a:rPr lang="en-GB" dirty="0" smtClean="0"/>
              <a:t> </a:t>
            </a:r>
            <a:r>
              <a:rPr lang="en-GB" dirty="0"/>
              <a:t>themes and lyrics</a:t>
            </a:r>
            <a:r>
              <a:rPr lang="en-GB" dirty="0" smtClean="0"/>
              <a:t>,</a:t>
            </a:r>
          </a:p>
          <a:p>
            <a:pPr lvl="1"/>
            <a:r>
              <a:rPr lang="en-GB" dirty="0" smtClean="0"/>
              <a:t> </a:t>
            </a:r>
            <a:r>
              <a:rPr lang="en-GB" dirty="0"/>
              <a:t>a discussion of a particular song</a:t>
            </a:r>
            <a:r>
              <a:rPr lang="en-GB" dirty="0" smtClean="0"/>
              <a:t>.</a:t>
            </a:r>
          </a:p>
          <a:p>
            <a:pPr lvl="1"/>
            <a:r>
              <a:rPr lang="en-GB" dirty="0" smtClean="0"/>
              <a:t> </a:t>
            </a:r>
            <a:r>
              <a:rPr lang="en-GB" dirty="0"/>
              <a:t>Source materials could include fan sites</a:t>
            </a:r>
            <a:r>
              <a:rPr lang="en-GB" dirty="0" smtClean="0"/>
              <a:t>,</a:t>
            </a:r>
          </a:p>
          <a:p>
            <a:pPr lvl="1"/>
            <a:r>
              <a:rPr lang="en-GB" dirty="0" smtClean="0"/>
              <a:t> </a:t>
            </a:r>
            <a:r>
              <a:rPr lang="en-GB" dirty="0"/>
              <a:t>online or printed biographical information</a:t>
            </a:r>
            <a:r>
              <a:rPr lang="en-GB" dirty="0" smtClean="0"/>
              <a:t>,</a:t>
            </a:r>
          </a:p>
          <a:p>
            <a:pPr lvl="1"/>
            <a:r>
              <a:rPr lang="en-GB" dirty="0" smtClean="0"/>
              <a:t> </a:t>
            </a:r>
            <a:r>
              <a:rPr lang="en-GB" dirty="0"/>
              <a:t>album reviews</a:t>
            </a:r>
            <a:r>
              <a:rPr lang="en-GB" dirty="0" smtClean="0"/>
              <a:t>,</a:t>
            </a:r>
          </a:p>
          <a:p>
            <a:pPr lvl="1"/>
            <a:r>
              <a:rPr lang="en-GB" dirty="0" smtClean="0"/>
              <a:t> </a:t>
            </a:r>
            <a:r>
              <a:rPr lang="en-GB" dirty="0"/>
              <a:t>song lyrics and music videos. </a:t>
            </a:r>
          </a:p>
          <a:p>
            <a:endParaRPr lang="en-GB" dirty="0"/>
          </a:p>
        </p:txBody>
      </p:sp>
    </p:spTree>
    <p:extLst>
      <p:ext uri="{BB962C8B-B14F-4D97-AF65-F5344CB8AC3E}">
        <p14:creationId xmlns:p14="http://schemas.microsoft.com/office/powerpoint/2010/main" val="1931292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i="1" dirty="0" smtClean="0">
                <a:solidFill>
                  <a:srgbClr val="0070C0"/>
                </a:solidFill>
              </a:rPr>
              <a:t>How successful is the Spanish high speed train network? An economic and environmental analysis </a:t>
            </a:r>
            <a:endParaRPr lang="en-GB" sz="3600" i="1" dirty="0">
              <a:solidFill>
                <a:srgbClr val="0070C0"/>
              </a:solidFill>
            </a:endParaRPr>
          </a:p>
        </p:txBody>
      </p:sp>
      <p:sp>
        <p:nvSpPr>
          <p:cNvPr id="3" name="Content Placeholder 2"/>
          <p:cNvSpPr>
            <a:spLocks noGrp="1"/>
          </p:cNvSpPr>
          <p:nvPr>
            <p:ph idx="1"/>
          </p:nvPr>
        </p:nvSpPr>
        <p:spPr>
          <a:xfrm>
            <a:off x="838200" y="1825624"/>
            <a:ext cx="10515600" cy="4756407"/>
          </a:xfrm>
        </p:spPr>
        <p:txBody>
          <a:bodyPr>
            <a:normAutofit/>
          </a:bodyPr>
          <a:lstStyle/>
          <a:p>
            <a:endParaRPr lang="en-GB" dirty="0"/>
          </a:p>
          <a:p>
            <a:pPr marL="0" indent="0">
              <a:buNone/>
            </a:pPr>
            <a:r>
              <a:rPr lang="en-GB" dirty="0" smtClean="0"/>
              <a:t>This </a:t>
            </a:r>
            <a:r>
              <a:rPr lang="en-GB" dirty="0"/>
              <a:t>might include </a:t>
            </a:r>
            <a:r>
              <a:rPr lang="en-GB" dirty="0" smtClean="0"/>
              <a:t>:</a:t>
            </a:r>
          </a:p>
          <a:p>
            <a:pPr lvl="1"/>
            <a:r>
              <a:rPr lang="en-GB" dirty="0" smtClean="0"/>
              <a:t>a </a:t>
            </a:r>
            <a:r>
              <a:rPr lang="en-GB" dirty="0"/>
              <a:t>description of the network </a:t>
            </a:r>
            <a:endParaRPr lang="en-GB" dirty="0" smtClean="0"/>
          </a:p>
          <a:p>
            <a:pPr lvl="1"/>
            <a:r>
              <a:rPr lang="en-GB" dirty="0" smtClean="0"/>
              <a:t>the </a:t>
            </a:r>
            <a:r>
              <a:rPr lang="en-GB" dirty="0"/>
              <a:t>history of its construction</a:t>
            </a:r>
            <a:r>
              <a:rPr lang="en-GB" dirty="0" smtClean="0"/>
              <a:t>,</a:t>
            </a:r>
          </a:p>
          <a:p>
            <a:pPr lvl="1"/>
            <a:r>
              <a:rPr lang="en-GB" dirty="0" smtClean="0"/>
              <a:t>the </a:t>
            </a:r>
            <a:r>
              <a:rPr lang="en-GB" dirty="0"/>
              <a:t>technology used, </a:t>
            </a:r>
            <a:endParaRPr lang="en-GB" dirty="0" smtClean="0"/>
          </a:p>
          <a:p>
            <a:pPr lvl="1"/>
            <a:r>
              <a:rPr lang="en-GB" dirty="0" smtClean="0"/>
              <a:t>facts </a:t>
            </a:r>
            <a:r>
              <a:rPr lang="en-GB" dirty="0"/>
              <a:t>and figures about speeds, </a:t>
            </a:r>
            <a:endParaRPr lang="en-GB" dirty="0" smtClean="0"/>
          </a:p>
          <a:p>
            <a:pPr lvl="1"/>
            <a:r>
              <a:rPr lang="en-GB" dirty="0" smtClean="0"/>
              <a:t>capacity </a:t>
            </a:r>
            <a:r>
              <a:rPr lang="en-GB" dirty="0"/>
              <a:t>and passenger numbers, </a:t>
            </a:r>
            <a:endParaRPr lang="en-GB" dirty="0" smtClean="0"/>
          </a:p>
          <a:p>
            <a:pPr lvl="1"/>
            <a:r>
              <a:rPr lang="en-GB" dirty="0" smtClean="0"/>
              <a:t>costs</a:t>
            </a:r>
            <a:r>
              <a:rPr lang="en-GB" dirty="0"/>
              <a:t>, </a:t>
            </a:r>
            <a:endParaRPr lang="en-GB" dirty="0" smtClean="0"/>
          </a:p>
          <a:p>
            <a:pPr lvl="1"/>
            <a:r>
              <a:rPr lang="en-GB" dirty="0" smtClean="0"/>
              <a:t>future </a:t>
            </a:r>
            <a:r>
              <a:rPr lang="en-GB" dirty="0"/>
              <a:t>development, </a:t>
            </a:r>
            <a:endParaRPr lang="en-GB" dirty="0" smtClean="0"/>
          </a:p>
          <a:p>
            <a:pPr lvl="1"/>
            <a:r>
              <a:rPr lang="en-GB" dirty="0" smtClean="0"/>
              <a:t>its </a:t>
            </a:r>
            <a:r>
              <a:rPr lang="en-GB" dirty="0"/>
              <a:t>function within a Europe-wide transport network, </a:t>
            </a:r>
            <a:endParaRPr lang="en-GB" dirty="0" smtClean="0"/>
          </a:p>
          <a:p>
            <a:pPr lvl="1"/>
            <a:r>
              <a:rPr lang="en-GB" dirty="0" smtClean="0"/>
              <a:t>economic </a:t>
            </a:r>
            <a:r>
              <a:rPr lang="en-GB" dirty="0"/>
              <a:t>and environmental benefits. </a:t>
            </a:r>
          </a:p>
        </p:txBody>
      </p:sp>
    </p:spTree>
    <p:extLst>
      <p:ext uri="{BB962C8B-B14F-4D97-AF65-F5344CB8AC3E}">
        <p14:creationId xmlns:p14="http://schemas.microsoft.com/office/powerpoint/2010/main" val="985787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783772"/>
            <a:ext cx="11317705" cy="5889744"/>
          </a:xfrm>
        </p:spPr>
        <p:txBody>
          <a:bodyPr>
            <a:normAutofit fontScale="40000" lnSpcReduction="20000"/>
          </a:bodyPr>
          <a:lstStyle/>
          <a:p>
            <a:endParaRPr lang="en-GB" dirty="0"/>
          </a:p>
          <a:p>
            <a:pPr>
              <a:lnSpc>
                <a:spcPct val="220000"/>
              </a:lnSpc>
            </a:pPr>
            <a:r>
              <a:rPr lang="en-GB" sz="6000" dirty="0" smtClean="0"/>
              <a:t>To </a:t>
            </a:r>
            <a:r>
              <a:rPr lang="en-GB" sz="6000" dirty="0"/>
              <a:t>what extent are women equal citizens in Spanish society? Law and reality </a:t>
            </a:r>
          </a:p>
          <a:p>
            <a:pPr>
              <a:lnSpc>
                <a:spcPct val="220000"/>
              </a:lnSpc>
            </a:pPr>
            <a:r>
              <a:rPr lang="en-GB" sz="6000" dirty="0" smtClean="0"/>
              <a:t>The </a:t>
            </a:r>
            <a:r>
              <a:rPr lang="en-GB" sz="6000" dirty="0"/>
              <a:t>Spanish Civil War: what were its causes and consequences? </a:t>
            </a:r>
          </a:p>
          <a:p>
            <a:pPr>
              <a:lnSpc>
                <a:spcPct val="220000"/>
              </a:lnSpc>
            </a:pPr>
            <a:r>
              <a:rPr lang="en-GB" sz="6000" dirty="0" smtClean="0"/>
              <a:t>How </a:t>
            </a:r>
            <a:r>
              <a:rPr lang="en-GB" sz="6000" dirty="0"/>
              <a:t>has membership of the EU affected the development of Spain? </a:t>
            </a:r>
          </a:p>
          <a:p>
            <a:pPr>
              <a:lnSpc>
                <a:spcPct val="220000"/>
              </a:lnSpc>
            </a:pPr>
            <a:r>
              <a:rPr lang="en-GB" sz="6000" dirty="0" smtClean="0"/>
              <a:t>What </a:t>
            </a:r>
            <a:r>
              <a:rPr lang="en-GB" sz="6000" dirty="0"/>
              <a:t>demographic challenges are faced by Mexico City and how is the city responding? </a:t>
            </a:r>
          </a:p>
          <a:p>
            <a:pPr>
              <a:lnSpc>
                <a:spcPct val="220000"/>
              </a:lnSpc>
            </a:pPr>
            <a:r>
              <a:rPr lang="en-GB" sz="6000" dirty="0" smtClean="0"/>
              <a:t>An </a:t>
            </a:r>
            <a:r>
              <a:rPr lang="en-GB" sz="6000" dirty="0"/>
              <a:t>analysis of wind energy policy in Spain </a:t>
            </a:r>
            <a:endParaRPr lang="en-GB" sz="6000" dirty="0" smtClean="0"/>
          </a:p>
          <a:p>
            <a:pPr>
              <a:lnSpc>
                <a:spcPct val="220000"/>
              </a:lnSpc>
            </a:pPr>
            <a:r>
              <a:rPr lang="en-GB" sz="6000" dirty="0"/>
              <a:t>Bull-fighting in Spain: its origins, historical development and current debates </a:t>
            </a:r>
          </a:p>
          <a:p>
            <a:pPr>
              <a:lnSpc>
                <a:spcPct val="220000"/>
              </a:lnSpc>
            </a:pPr>
            <a:endParaRPr lang="en-GB" sz="6000" dirty="0"/>
          </a:p>
          <a:p>
            <a:endParaRPr lang="en-GB" b="1" dirty="0"/>
          </a:p>
        </p:txBody>
      </p:sp>
    </p:spTree>
    <p:extLst>
      <p:ext uri="{BB962C8B-B14F-4D97-AF65-F5344CB8AC3E}">
        <p14:creationId xmlns:p14="http://schemas.microsoft.com/office/powerpoint/2010/main" val="4195729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221" y="-1054443"/>
            <a:ext cx="11399348" cy="7685901"/>
          </a:xfrm>
        </p:spPr>
        <p:txBody>
          <a:bodyPr>
            <a:normAutofit/>
          </a:bodyPr>
          <a:lstStyle/>
          <a:p>
            <a:endParaRPr lang="en-GB" dirty="0"/>
          </a:p>
          <a:p>
            <a:endParaRPr lang="en-GB" dirty="0"/>
          </a:p>
          <a:p>
            <a:endParaRPr lang="en-GB" b="1" dirty="0"/>
          </a:p>
        </p:txBody>
      </p:sp>
      <p:sp>
        <p:nvSpPr>
          <p:cNvPr id="2" name="Rectangle 1"/>
          <p:cNvSpPr/>
          <p:nvPr/>
        </p:nvSpPr>
        <p:spPr>
          <a:xfrm>
            <a:off x="1087395" y="162952"/>
            <a:ext cx="10569145" cy="4967514"/>
          </a:xfrm>
          <a:prstGeom prst="rect">
            <a:avLst/>
          </a:prstGeom>
        </p:spPr>
        <p:txBody>
          <a:bodyPr wrap="square">
            <a:spAutoFit/>
          </a:bodyPr>
          <a:lstStyle/>
          <a:p>
            <a:pPr marL="285750" indent="-285750">
              <a:lnSpc>
                <a:spcPct val="220000"/>
              </a:lnSpc>
              <a:buFont typeface="Arial" panose="020B0604020202020204" pitchFamily="34" charset="0"/>
              <a:buChar char="•"/>
            </a:pPr>
            <a:r>
              <a:rPr lang="en-GB" sz="2400" dirty="0" smtClean="0"/>
              <a:t>The </a:t>
            </a:r>
            <a:r>
              <a:rPr lang="en-GB" sz="2400" dirty="0"/>
              <a:t>role of tourism in Barcelona: successes and challenges for the future </a:t>
            </a:r>
          </a:p>
          <a:p>
            <a:pPr marL="285750" indent="-285750">
              <a:lnSpc>
                <a:spcPct val="220000"/>
              </a:lnSpc>
              <a:buFont typeface="Arial" panose="020B0604020202020204" pitchFamily="34" charset="0"/>
              <a:buChar char="•"/>
            </a:pPr>
            <a:r>
              <a:rPr lang="es-ES" sz="2400" dirty="0" err="1"/>
              <a:t>An</a:t>
            </a:r>
            <a:r>
              <a:rPr lang="es-ES" sz="2400" dirty="0"/>
              <a:t> </a:t>
            </a:r>
            <a:r>
              <a:rPr lang="es-ES" sz="2400" dirty="0" err="1"/>
              <a:t>evaluation</a:t>
            </a:r>
            <a:r>
              <a:rPr lang="es-ES" sz="2400" dirty="0"/>
              <a:t> of </a:t>
            </a:r>
            <a:r>
              <a:rPr lang="es-ES" sz="2400" i="1" dirty="0"/>
              <a:t>La sombra del viento</a:t>
            </a:r>
            <a:r>
              <a:rPr lang="es-ES" sz="2400" dirty="0"/>
              <a:t>, a novel </a:t>
            </a:r>
            <a:r>
              <a:rPr lang="es-ES" sz="2400" dirty="0" err="1"/>
              <a:t>by</a:t>
            </a:r>
            <a:r>
              <a:rPr lang="es-ES" sz="2400" dirty="0"/>
              <a:t> Carlos Ruiz Zafón </a:t>
            </a:r>
          </a:p>
          <a:p>
            <a:pPr marL="285750" indent="-285750">
              <a:lnSpc>
                <a:spcPct val="220000"/>
              </a:lnSpc>
              <a:buFont typeface="Arial" panose="020B0604020202020204" pitchFamily="34" charset="0"/>
              <a:buChar char="•"/>
            </a:pPr>
            <a:r>
              <a:rPr lang="en-GB" sz="2400" dirty="0"/>
              <a:t>The rivalry between Real Madrid and Barcelona football clubs: its history and modern manifestations </a:t>
            </a:r>
          </a:p>
          <a:p>
            <a:pPr marL="285750" indent="-285750">
              <a:lnSpc>
                <a:spcPct val="220000"/>
              </a:lnSpc>
              <a:buFont typeface="Arial" panose="020B0604020202020204" pitchFamily="34" charset="0"/>
              <a:buChar char="•"/>
            </a:pPr>
            <a:r>
              <a:rPr lang="en-GB" sz="2400" dirty="0"/>
              <a:t>An analysis of Pedro </a:t>
            </a:r>
            <a:r>
              <a:rPr lang="en-GB" sz="2400" dirty="0" err="1"/>
              <a:t>Almodóvar’s</a:t>
            </a:r>
            <a:r>
              <a:rPr lang="en-GB" sz="2400" dirty="0"/>
              <a:t> film </a:t>
            </a:r>
            <a:r>
              <a:rPr lang="en-GB" sz="2400" i="1" dirty="0" err="1"/>
              <a:t>Volver</a:t>
            </a:r>
            <a:r>
              <a:rPr lang="en-GB" sz="2400" i="1" dirty="0"/>
              <a:t> </a:t>
            </a:r>
            <a:endParaRPr lang="en-GB" sz="2400" dirty="0"/>
          </a:p>
          <a:p>
            <a:pPr marL="285750" indent="-285750">
              <a:lnSpc>
                <a:spcPct val="220000"/>
              </a:lnSpc>
              <a:buFont typeface="Arial" panose="020B0604020202020204" pitchFamily="34" charset="0"/>
              <a:buChar char="•"/>
            </a:pPr>
            <a:r>
              <a:rPr lang="en-GB" sz="2400" dirty="0"/>
              <a:t>Why is Salvador </a:t>
            </a:r>
            <a:r>
              <a:rPr lang="en-GB" sz="2400" dirty="0" err="1"/>
              <a:t>Dalí</a:t>
            </a:r>
            <a:r>
              <a:rPr lang="en-GB" sz="2400" dirty="0"/>
              <a:t> so well-known as an artist? An analysis of three major works. </a:t>
            </a:r>
          </a:p>
        </p:txBody>
      </p:sp>
    </p:spTree>
    <p:extLst>
      <p:ext uri="{BB962C8B-B14F-4D97-AF65-F5344CB8AC3E}">
        <p14:creationId xmlns:p14="http://schemas.microsoft.com/office/powerpoint/2010/main" val="13672047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3F7CF89D0DA24182D8BD5910AD89F4" ma:contentTypeVersion="1" ma:contentTypeDescription="Create a new document." ma:contentTypeScope="" ma:versionID="567ae329f6d48215cd46cf3b313343dc">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BB446A1-EEFD-4CAD-B4F6-625380CD4C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AF9E7B4-C401-4634-9FB5-063D29125015}">
  <ds:schemaRefs>
    <ds:schemaRef ds:uri="http://schemas.microsoft.com/sharepoint/v3"/>
    <ds:schemaRef ds:uri="http://purl.org/dc/elements/1.1/"/>
    <ds:schemaRef ds:uri="http://purl.org/dc/terms/"/>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6BA54840-3958-4205-988E-0F5D5586675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129</TotalTime>
  <Words>1612</Words>
  <Application>Microsoft Office PowerPoint</Application>
  <PresentationFormat>Widescreen</PresentationFormat>
  <Paragraphs>140</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AQA Chevin Pro</vt:lpstr>
      <vt:lpstr>Arial</vt:lpstr>
      <vt:lpstr>Calibri</vt:lpstr>
      <vt:lpstr>Calibri Light</vt:lpstr>
      <vt:lpstr>Office Theme</vt:lpstr>
      <vt:lpstr> Individual research project   </vt:lpstr>
      <vt:lpstr>PowerPoint Presentation</vt:lpstr>
      <vt:lpstr>  Selecting a suitable topic : </vt:lpstr>
      <vt:lpstr>  Selecting a suitable topic </vt:lpstr>
      <vt:lpstr>Topics fields suggestions:</vt:lpstr>
      <vt:lpstr>PowerPoint Presentation</vt:lpstr>
      <vt:lpstr>How successful is the Spanish high speed train network? An economic and environmental analysis </vt:lpstr>
      <vt:lpstr>PowerPoint Presentation</vt:lpstr>
      <vt:lpstr>PowerPoint Presentation</vt:lpstr>
      <vt:lpstr>The scope and depth of the research </vt:lpstr>
      <vt:lpstr>Guiding students </vt:lpstr>
      <vt:lpstr>Research sources </vt:lpstr>
      <vt:lpstr>How the Individual Research Project will be assessed in the A-level speaking Exam</vt:lpstr>
      <vt:lpstr>The presentation: </vt:lpstr>
      <vt:lpstr>The examiner</vt:lpstr>
      <vt:lpstr>Generic content for the individual research project discussion at 5 levels of performance </vt:lpstr>
      <vt:lpstr>Possible open-ended questions:  </vt:lpstr>
      <vt:lpstr>A-level Paper 3: Summary of IRP</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Frédérique E. Lecerf</dc:creator>
  <cp:lastModifiedBy>Jennifer Pyburn</cp:lastModifiedBy>
  <cp:revision>24</cp:revision>
  <dcterms:created xsi:type="dcterms:W3CDTF">2017-04-03T15:08:42Z</dcterms:created>
  <dcterms:modified xsi:type="dcterms:W3CDTF">2017-06-13T13:56:56Z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0x010100793F7CF89D0DA24182D8BD5910AD89F4</vt:lpwstr>
  </property>
</Properties>
</file>