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256" r:id="rId5"/>
    <p:sldId id="293" r:id="rId6"/>
    <p:sldId id="294" r:id="rId7"/>
    <p:sldId id="261" r:id="rId8"/>
    <p:sldId id="291" r:id="rId9"/>
    <p:sldId id="298" r:id="rId10"/>
    <p:sldId id="300" r:id="rId11"/>
    <p:sldId id="257" r:id="rId12"/>
    <p:sldId id="258" r:id="rId13"/>
    <p:sldId id="259" r:id="rId14"/>
    <p:sldId id="260"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89" r:id="rId32"/>
    <p:sldId id="290" r:id="rId33"/>
    <p:sldId id="278" r:id="rId34"/>
    <p:sldId id="279" r:id="rId35"/>
    <p:sldId id="292" r:id="rId36"/>
    <p:sldId id="280" r:id="rId37"/>
    <p:sldId id="281" r:id="rId38"/>
    <p:sldId id="282" r:id="rId39"/>
    <p:sldId id="297" r:id="rId40"/>
    <p:sldId id="301" r:id="rId41"/>
    <p:sldId id="286" r:id="rId42"/>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6B11004-8146-4CC0-B87C-C0075D6758AC}" type="datetimeFigureOut">
              <a:rPr lang="en-GB" smtClean="0"/>
              <a:t>31/08/2017</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BF8FFB63-8E47-4C26-9F6D-0CF7482148DC}" type="slidenum">
              <a:rPr lang="en-GB" smtClean="0"/>
              <a:t>‹#›</a:t>
            </a:fld>
            <a:endParaRPr lang="en-GB"/>
          </a:p>
        </p:txBody>
      </p:sp>
    </p:spTree>
    <p:extLst>
      <p:ext uri="{BB962C8B-B14F-4D97-AF65-F5344CB8AC3E}">
        <p14:creationId xmlns:p14="http://schemas.microsoft.com/office/powerpoint/2010/main" val="1280316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EA2B989A-65E6-4BAC-B619-549D904CB3A2}" type="datetimeFigureOut">
              <a:rPr lang="en-GB" smtClean="0"/>
              <a:t>31/08/2017</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7961136D-0CE6-4BDD-855D-D9230C16BF77}" type="slidenum">
              <a:rPr lang="en-GB" smtClean="0"/>
              <a:t>‹#›</a:t>
            </a:fld>
            <a:endParaRPr lang="en-GB"/>
          </a:p>
        </p:txBody>
      </p:sp>
    </p:spTree>
    <p:extLst>
      <p:ext uri="{BB962C8B-B14F-4D97-AF65-F5344CB8AC3E}">
        <p14:creationId xmlns:p14="http://schemas.microsoft.com/office/powerpoint/2010/main" val="181032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this section to write notes that remind you of what to say but that don’t appear on the slide</a:t>
            </a:r>
            <a:endParaRPr lang="en-GB" dirty="0"/>
          </a:p>
        </p:txBody>
      </p:sp>
      <p:sp>
        <p:nvSpPr>
          <p:cNvPr id="4" name="Slide Number Placeholder 3"/>
          <p:cNvSpPr>
            <a:spLocks noGrp="1"/>
          </p:cNvSpPr>
          <p:nvPr>
            <p:ph type="sldNum" sz="quarter" idx="10"/>
          </p:nvPr>
        </p:nvSpPr>
        <p:spPr/>
        <p:txBody>
          <a:bodyPr/>
          <a:lstStyle/>
          <a:p>
            <a:fld id="{7961136D-0CE6-4BDD-855D-D9230C16BF77}" type="slidenum">
              <a:rPr lang="en-GB" smtClean="0"/>
              <a:t>1</a:t>
            </a:fld>
            <a:endParaRPr lang="en-GB"/>
          </a:p>
        </p:txBody>
      </p:sp>
    </p:spTree>
    <p:extLst>
      <p:ext uri="{BB962C8B-B14F-4D97-AF65-F5344CB8AC3E}">
        <p14:creationId xmlns:p14="http://schemas.microsoft.com/office/powerpoint/2010/main" val="19987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12</a:t>
            </a:fld>
            <a:endParaRPr lang="en-GB"/>
          </a:p>
        </p:txBody>
      </p:sp>
    </p:spTree>
    <p:extLst>
      <p:ext uri="{BB962C8B-B14F-4D97-AF65-F5344CB8AC3E}">
        <p14:creationId xmlns:p14="http://schemas.microsoft.com/office/powerpoint/2010/main" val="2439884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13</a:t>
            </a:fld>
            <a:endParaRPr lang="en-GB"/>
          </a:p>
        </p:txBody>
      </p:sp>
    </p:spTree>
    <p:extLst>
      <p:ext uri="{BB962C8B-B14F-4D97-AF65-F5344CB8AC3E}">
        <p14:creationId xmlns:p14="http://schemas.microsoft.com/office/powerpoint/2010/main" val="145352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14</a:t>
            </a:fld>
            <a:endParaRPr lang="en-GB"/>
          </a:p>
        </p:txBody>
      </p:sp>
    </p:spTree>
    <p:extLst>
      <p:ext uri="{BB962C8B-B14F-4D97-AF65-F5344CB8AC3E}">
        <p14:creationId xmlns:p14="http://schemas.microsoft.com/office/powerpoint/2010/main" val="37973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15</a:t>
            </a:fld>
            <a:endParaRPr lang="en-GB"/>
          </a:p>
        </p:txBody>
      </p:sp>
    </p:spTree>
    <p:extLst>
      <p:ext uri="{BB962C8B-B14F-4D97-AF65-F5344CB8AC3E}">
        <p14:creationId xmlns:p14="http://schemas.microsoft.com/office/powerpoint/2010/main" val="131837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16</a:t>
            </a:fld>
            <a:endParaRPr lang="en-GB"/>
          </a:p>
        </p:txBody>
      </p:sp>
    </p:spTree>
    <p:extLst>
      <p:ext uri="{BB962C8B-B14F-4D97-AF65-F5344CB8AC3E}">
        <p14:creationId xmlns:p14="http://schemas.microsoft.com/office/powerpoint/2010/main" val="3368822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17</a:t>
            </a:fld>
            <a:endParaRPr lang="en-GB"/>
          </a:p>
        </p:txBody>
      </p:sp>
    </p:spTree>
    <p:extLst>
      <p:ext uri="{BB962C8B-B14F-4D97-AF65-F5344CB8AC3E}">
        <p14:creationId xmlns:p14="http://schemas.microsoft.com/office/powerpoint/2010/main" val="3320664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18</a:t>
            </a:fld>
            <a:endParaRPr lang="en-GB"/>
          </a:p>
        </p:txBody>
      </p:sp>
    </p:spTree>
    <p:extLst>
      <p:ext uri="{BB962C8B-B14F-4D97-AF65-F5344CB8AC3E}">
        <p14:creationId xmlns:p14="http://schemas.microsoft.com/office/powerpoint/2010/main" val="3731156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19</a:t>
            </a:fld>
            <a:endParaRPr lang="en-GB"/>
          </a:p>
        </p:txBody>
      </p:sp>
    </p:spTree>
    <p:extLst>
      <p:ext uri="{BB962C8B-B14F-4D97-AF65-F5344CB8AC3E}">
        <p14:creationId xmlns:p14="http://schemas.microsoft.com/office/powerpoint/2010/main" val="3289734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20</a:t>
            </a:fld>
            <a:endParaRPr lang="en-GB"/>
          </a:p>
        </p:txBody>
      </p:sp>
    </p:spTree>
    <p:extLst>
      <p:ext uri="{BB962C8B-B14F-4D97-AF65-F5344CB8AC3E}">
        <p14:creationId xmlns:p14="http://schemas.microsoft.com/office/powerpoint/2010/main" val="4093272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21</a:t>
            </a:fld>
            <a:endParaRPr lang="en-GB"/>
          </a:p>
        </p:txBody>
      </p:sp>
    </p:spTree>
    <p:extLst>
      <p:ext uri="{BB962C8B-B14F-4D97-AF65-F5344CB8AC3E}">
        <p14:creationId xmlns:p14="http://schemas.microsoft.com/office/powerpoint/2010/main" val="269777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4</a:t>
            </a:fld>
            <a:endParaRPr lang="en-GB"/>
          </a:p>
        </p:txBody>
      </p:sp>
    </p:spTree>
    <p:extLst>
      <p:ext uri="{BB962C8B-B14F-4D97-AF65-F5344CB8AC3E}">
        <p14:creationId xmlns:p14="http://schemas.microsoft.com/office/powerpoint/2010/main" val="1145925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22</a:t>
            </a:fld>
            <a:endParaRPr lang="en-GB"/>
          </a:p>
        </p:txBody>
      </p:sp>
    </p:spTree>
    <p:extLst>
      <p:ext uri="{BB962C8B-B14F-4D97-AF65-F5344CB8AC3E}">
        <p14:creationId xmlns:p14="http://schemas.microsoft.com/office/powerpoint/2010/main" val="429477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23</a:t>
            </a:fld>
            <a:endParaRPr lang="en-GB"/>
          </a:p>
        </p:txBody>
      </p:sp>
    </p:spTree>
    <p:extLst>
      <p:ext uri="{BB962C8B-B14F-4D97-AF65-F5344CB8AC3E}">
        <p14:creationId xmlns:p14="http://schemas.microsoft.com/office/powerpoint/2010/main" val="2431005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24</a:t>
            </a:fld>
            <a:endParaRPr lang="en-GB"/>
          </a:p>
        </p:txBody>
      </p:sp>
    </p:spTree>
    <p:extLst>
      <p:ext uri="{BB962C8B-B14F-4D97-AF65-F5344CB8AC3E}">
        <p14:creationId xmlns:p14="http://schemas.microsoft.com/office/powerpoint/2010/main" val="6551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25</a:t>
            </a:fld>
            <a:endParaRPr lang="en-GB"/>
          </a:p>
        </p:txBody>
      </p:sp>
    </p:spTree>
    <p:extLst>
      <p:ext uri="{BB962C8B-B14F-4D97-AF65-F5344CB8AC3E}">
        <p14:creationId xmlns:p14="http://schemas.microsoft.com/office/powerpoint/2010/main" val="372399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26</a:t>
            </a:fld>
            <a:endParaRPr lang="en-GB"/>
          </a:p>
        </p:txBody>
      </p:sp>
    </p:spTree>
    <p:extLst>
      <p:ext uri="{BB962C8B-B14F-4D97-AF65-F5344CB8AC3E}">
        <p14:creationId xmlns:p14="http://schemas.microsoft.com/office/powerpoint/2010/main" val="1663303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27</a:t>
            </a:fld>
            <a:endParaRPr lang="en-GB"/>
          </a:p>
        </p:txBody>
      </p:sp>
    </p:spTree>
    <p:extLst>
      <p:ext uri="{BB962C8B-B14F-4D97-AF65-F5344CB8AC3E}">
        <p14:creationId xmlns:p14="http://schemas.microsoft.com/office/powerpoint/2010/main" val="1602044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28</a:t>
            </a:fld>
            <a:endParaRPr lang="en-GB"/>
          </a:p>
        </p:txBody>
      </p:sp>
    </p:spTree>
    <p:extLst>
      <p:ext uri="{BB962C8B-B14F-4D97-AF65-F5344CB8AC3E}">
        <p14:creationId xmlns:p14="http://schemas.microsoft.com/office/powerpoint/2010/main" val="292377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29</a:t>
            </a:fld>
            <a:endParaRPr lang="en-GB"/>
          </a:p>
        </p:txBody>
      </p:sp>
    </p:spTree>
    <p:extLst>
      <p:ext uri="{BB962C8B-B14F-4D97-AF65-F5344CB8AC3E}">
        <p14:creationId xmlns:p14="http://schemas.microsoft.com/office/powerpoint/2010/main" val="1978894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30</a:t>
            </a:fld>
            <a:endParaRPr lang="en-GB"/>
          </a:p>
        </p:txBody>
      </p:sp>
    </p:spTree>
    <p:extLst>
      <p:ext uri="{BB962C8B-B14F-4D97-AF65-F5344CB8AC3E}">
        <p14:creationId xmlns:p14="http://schemas.microsoft.com/office/powerpoint/2010/main" val="2595293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31</a:t>
            </a:fld>
            <a:endParaRPr lang="en-GB"/>
          </a:p>
        </p:txBody>
      </p:sp>
    </p:spTree>
    <p:extLst>
      <p:ext uri="{BB962C8B-B14F-4D97-AF65-F5344CB8AC3E}">
        <p14:creationId xmlns:p14="http://schemas.microsoft.com/office/powerpoint/2010/main" val="192061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5</a:t>
            </a:fld>
            <a:endParaRPr lang="en-GB"/>
          </a:p>
        </p:txBody>
      </p:sp>
    </p:spTree>
    <p:extLst>
      <p:ext uri="{BB962C8B-B14F-4D97-AF65-F5344CB8AC3E}">
        <p14:creationId xmlns:p14="http://schemas.microsoft.com/office/powerpoint/2010/main" val="2836460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32</a:t>
            </a:fld>
            <a:endParaRPr lang="en-GB"/>
          </a:p>
        </p:txBody>
      </p:sp>
    </p:spTree>
    <p:extLst>
      <p:ext uri="{BB962C8B-B14F-4D97-AF65-F5344CB8AC3E}">
        <p14:creationId xmlns:p14="http://schemas.microsoft.com/office/powerpoint/2010/main" val="2595293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33</a:t>
            </a:fld>
            <a:endParaRPr lang="en-GB"/>
          </a:p>
        </p:txBody>
      </p:sp>
    </p:spTree>
    <p:extLst>
      <p:ext uri="{BB962C8B-B14F-4D97-AF65-F5344CB8AC3E}">
        <p14:creationId xmlns:p14="http://schemas.microsoft.com/office/powerpoint/2010/main" val="1926570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34</a:t>
            </a:fld>
            <a:endParaRPr lang="en-GB"/>
          </a:p>
        </p:txBody>
      </p:sp>
    </p:spTree>
    <p:extLst>
      <p:ext uri="{BB962C8B-B14F-4D97-AF65-F5344CB8AC3E}">
        <p14:creationId xmlns:p14="http://schemas.microsoft.com/office/powerpoint/2010/main" val="2433475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35</a:t>
            </a:fld>
            <a:endParaRPr lang="en-GB"/>
          </a:p>
        </p:txBody>
      </p:sp>
    </p:spTree>
    <p:extLst>
      <p:ext uri="{BB962C8B-B14F-4D97-AF65-F5344CB8AC3E}">
        <p14:creationId xmlns:p14="http://schemas.microsoft.com/office/powerpoint/2010/main" val="2493702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36</a:t>
            </a:fld>
            <a:endParaRPr lang="en-GB"/>
          </a:p>
        </p:txBody>
      </p:sp>
    </p:spTree>
    <p:extLst>
      <p:ext uri="{BB962C8B-B14F-4D97-AF65-F5344CB8AC3E}">
        <p14:creationId xmlns:p14="http://schemas.microsoft.com/office/powerpoint/2010/main" val="3592958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38</a:t>
            </a:fld>
            <a:endParaRPr lang="en-GB"/>
          </a:p>
        </p:txBody>
      </p:sp>
    </p:spTree>
    <p:extLst>
      <p:ext uri="{BB962C8B-B14F-4D97-AF65-F5344CB8AC3E}">
        <p14:creationId xmlns:p14="http://schemas.microsoft.com/office/powerpoint/2010/main" val="384905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6</a:t>
            </a:fld>
            <a:endParaRPr lang="en-GB"/>
          </a:p>
        </p:txBody>
      </p:sp>
    </p:spTree>
    <p:extLst>
      <p:ext uri="{BB962C8B-B14F-4D97-AF65-F5344CB8AC3E}">
        <p14:creationId xmlns:p14="http://schemas.microsoft.com/office/powerpoint/2010/main" val="384905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this section to write notes that remind you of what to say but that don’t appear on the slide</a:t>
            </a:r>
            <a:endParaRPr lang="en-GB" dirty="0"/>
          </a:p>
        </p:txBody>
      </p:sp>
      <p:sp>
        <p:nvSpPr>
          <p:cNvPr id="4" name="Slide Number Placeholder 3"/>
          <p:cNvSpPr>
            <a:spLocks noGrp="1"/>
          </p:cNvSpPr>
          <p:nvPr>
            <p:ph type="sldNum" sz="quarter" idx="10"/>
          </p:nvPr>
        </p:nvSpPr>
        <p:spPr/>
        <p:txBody>
          <a:bodyPr/>
          <a:lstStyle/>
          <a:p>
            <a:fld id="{7961136D-0CE6-4BDD-855D-D9230C16BF77}" type="slidenum">
              <a:rPr lang="en-GB" smtClean="0"/>
              <a:t>7</a:t>
            </a:fld>
            <a:endParaRPr lang="en-GB"/>
          </a:p>
        </p:txBody>
      </p:sp>
    </p:spTree>
    <p:extLst>
      <p:ext uri="{BB962C8B-B14F-4D97-AF65-F5344CB8AC3E}">
        <p14:creationId xmlns:p14="http://schemas.microsoft.com/office/powerpoint/2010/main" val="19987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8</a:t>
            </a:fld>
            <a:endParaRPr lang="en-GB"/>
          </a:p>
        </p:txBody>
      </p:sp>
    </p:spTree>
    <p:extLst>
      <p:ext uri="{BB962C8B-B14F-4D97-AF65-F5344CB8AC3E}">
        <p14:creationId xmlns:p14="http://schemas.microsoft.com/office/powerpoint/2010/main" val="133531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9</a:t>
            </a:fld>
            <a:endParaRPr lang="en-GB"/>
          </a:p>
        </p:txBody>
      </p:sp>
    </p:spTree>
    <p:extLst>
      <p:ext uri="{BB962C8B-B14F-4D97-AF65-F5344CB8AC3E}">
        <p14:creationId xmlns:p14="http://schemas.microsoft.com/office/powerpoint/2010/main" val="17219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10</a:t>
            </a:fld>
            <a:endParaRPr lang="en-GB"/>
          </a:p>
        </p:txBody>
      </p:sp>
    </p:spTree>
    <p:extLst>
      <p:ext uri="{BB962C8B-B14F-4D97-AF65-F5344CB8AC3E}">
        <p14:creationId xmlns:p14="http://schemas.microsoft.com/office/powerpoint/2010/main" val="107166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61136D-0CE6-4BDD-855D-D9230C16BF77}" type="slidenum">
              <a:rPr lang="en-GB" smtClean="0"/>
              <a:t>11</a:t>
            </a:fld>
            <a:endParaRPr lang="en-GB"/>
          </a:p>
        </p:txBody>
      </p:sp>
    </p:spTree>
    <p:extLst>
      <p:ext uri="{BB962C8B-B14F-4D97-AF65-F5344CB8AC3E}">
        <p14:creationId xmlns:p14="http://schemas.microsoft.com/office/powerpoint/2010/main" val="349037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513514A-3FED-4A76-9A2D-70BCCB36D8D5}" type="datetimeFigureOut">
              <a:rPr lang="en-GB" smtClean="0"/>
              <a:t>31/08/2017</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C667458-25B3-4336-A8BE-A2B2852A27EC}"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13514A-3FED-4A76-9A2D-70BCCB36D8D5}"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667458-25B3-4336-A8BE-A2B2852A27E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513514A-3FED-4A76-9A2D-70BCCB36D8D5}" type="datetimeFigureOut">
              <a:rPr lang="en-GB" smtClean="0"/>
              <a:t>31/08/2017</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C667458-25B3-4336-A8BE-A2B2852A27EC}"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513514A-3FED-4A76-9A2D-70BCCB36D8D5}"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C667458-25B3-4336-A8BE-A2B2852A27EC}" type="slidenum">
              <a:rPr lang="en-GB" smtClean="0"/>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513514A-3FED-4A76-9A2D-70BCCB36D8D5}" type="datetimeFigureOut">
              <a:rPr lang="en-GB" smtClean="0"/>
              <a:t>31/08/2017</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C667458-25B3-4336-A8BE-A2B2852A27EC}"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513514A-3FED-4A76-9A2D-70BCCB36D8D5}" type="datetimeFigureOut">
              <a:rPr lang="en-GB" smtClean="0"/>
              <a:t>31/08/2017</a:t>
            </a:fld>
            <a:endParaRPr lang="en-GB"/>
          </a:p>
        </p:txBody>
      </p:sp>
      <p:sp>
        <p:nvSpPr>
          <p:cNvPr id="10" name="Slide Number Placeholder 9"/>
          <p:cNvSpPr>
            <a:spLocks noGrp="1"/>
          </p:cNvSpPr>
          <p:nvPr>
            <p:ph type="sldNum" sz="quarter" idx="16"/>
          </p:nvPr>
        </p:nvSpPr>
        <p:spPr/>
        <p:txBody>
          <a:bodyPr rtlCol="0"/>
          <a:lstStyle/>
          <a:p>
            <a:fld id="{EC667458-25B3-4336-A8BE-A2B2852A27EC}" type="slidenum">
              <a:rPr lang="en-GB" smtClean="0"/>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513514A-3FED-4A76-9A2D-70BCCB36D8D5}" type="datetimeFigureOut">
              <a:rPr lang="en-GB" smtClean="0"/>
              <a:t>31/08/2017</a:t>
            </a:fld>
            <a:endParaRPr lang="en-GB"/>
          </a:p>
        </p:txBody>
      </p:sp>
      <p:sp>
        <p:nvSpPr>
          <p:cNvPr id="12" name="Slide Number Placeholder 11"/>
          <p:cNvSpPr>
            <a:spLocks noGrp="1"/>
          </p:cNvSpPr>
          <p:nvPr>
            <p:ph type="sldNum" sz="quarter" idx="16"/>
          </p:nvPr>
        </p:nvSpPr>
        <p:spPr/>
        <p:txBody>
          <a:bodyPr rtlCol="0"/>
          <a:lstStyle/>
          <a:p>
            <a:fld id="{EC667458-25B3-4336-A8BE-A2B2852A27EC}" type="slidenum">
              <a:rPr lang="en-GB" smtClean="0"/>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13514A-3FED-4A76-9A2D-70BCCB36D8D5}" type="datetimeFigureOut">
              <a:rPr lang="en-GB" smtClean="0"/>
              <a:t>31/08/2017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C667458-25B3-4336-A8BE-A2B2852A27E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3514A-3FED-4A76-9A2D-70BCCB36D8D5}" type="datetimeFigureOut">
              <a:rPr lang="en-GB" smtClean="0"/>
              <a:t>31/08/2017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C667458-25B3-4336-A8BE-A2B2852A27E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513514A-3FED-4A76-9A2D-70BCCB36D8D5}" type="datetimeFigureOut">
              <a:rPr lang="en-GB" smtClean="0"/>
              <a:t>31/08/2017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C667458-25B3-4336-A8BE-A2B2852A27EC}" type="slidenum">
              <a:rPr lang="en-GB" smtClean="0"/>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513514A-3FED-4A76-9A2D-70BCCB36D8D5}" type="datetimeFigureOut">
              <a:rPr lang="en-GB" smtClean="0"/>
              <a:t>31/08/2017</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C667458-25B3-4336-A8BE-A2B2852A27EC}" type="slidenum">
              <a:rPr lang="en-GB" smtClean="0"/>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513514A-3FED-4A76-9A2D-70BCCB36D8D5}" type="datetimeFigureOut">
              <a:rPr lang="en-GB" smtClean="0"/>
              <a:t>31/08/2017</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C667458-25B3-4336-A8BE-A2B2852A27E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4077072"/>
            <a:ext cx="6477000" cy="1828800"/>
          </a:xfrm>
        </p:spPr>
        <p:txBody>
          <a:bodyPr/>
          <a:lstStyle/>
          <a:p>
            <a:r>
              <a:rPr lang="en-GB" dirty="0" smtClean="0"/>
              <a:t>Research skills course</a:t>
            </a:r>
            <a:endParaRPr lang="en-GB" dirty="0"/>
          </a:p>
        </p:txBody>
      </p:sp>
      <p:sp>
        <p:nvSpPr>
          <p:cNvPr id="3" name="Subtitle 2"/>
          <p:cNvSpPr>
            <a:spLocks noGrp="1"/>
          </p:cNvSpPr>
          <p:nvPr>
            <p:ph type="subTitle" idx="1"/>
          </p:nvPr>
        </p:nvSpPr>
        <p:spPr/>
        <p:txBody>
          <a:bodyPr/>
          <a:lstStyle/>
          <a:p>
            <a:r>
              <a:rPr lang="en-GB" dirty="0" smtClean="0"/>
              <a:t>Course Outline</a:t>
            </a:r>
            <a:endParaRPr lang="en-GB"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6021288"/>
            <a:ext cx="2267743" cy="76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43642"/>
            <a:ext cx="6588223" cy="5098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439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Words detrimental to research?</a:t>
            </a:r>
            <a:endParaRPr lang="en-GB" dirty="0"/>
          </a:p>
        </p:txBody>
      </p:sp>
      <p:sp>
        <p:nvSpPr>
          <p:cNvPr id="3" name="Content Placeholder 2"/>
          <p:cNvSpPr>
            <a:spLocks noGrp="1"/>
          </p:cNvSpPr>
          <p:nvPr>
            <p:ph sz="quarter" idx="1"/>
          </p:nvPr>
        </p:nvSpPr>
        <p:spPr/>
        <p:txBody>
          <a:bodyPr>
            <a:normAutofit/>
          </a:bodyPr>
          <a:lstStyle/>
          <a:p>
            <a:pPr marL="0" indent="0">
              <a:buNone/>
            </a:pPr>
            <a:r>
              <a:rPr lang="en-GB" b="1" dirty="0"/>
              <a:t>TIME		REBELLION		DOUBT	</a:t>
            </a:r>
            <a:r>
              <a:rPr lang="en-GB" b="1" dirty="0" smtClean="0"/>
              <a:t>REASON</a:t>
            </a:r>
            <a:r>
              <a:rPr lang="en-GB" b="1" dirty="0"/>
              <a:t>	RULES		ANGER	</a:t>
            </a:r>
            <a:r>
              <a:rPr lang="en-GB" b="1" dirty="0" smtClean="0"/>
              <a:t>COMPETITION</a:t>
            </a:r>
            <a:r>
              <a:rPr lang="en-GB" b="1" dirty="0"/>
              <a:t> </a:t>
            </a:r>
            <a:r>
              <a:rPr lang="en-GB" b="1" dirty="0" smtClean="0"/>
              <a:t>STRUCTURE</a:t>
            </a:r>
            <a:r>
              <a:rPr lang="en-GB" b="1" dirty="0"/>
              <a:t>	</a:t>
            </a:r>
            <a:r>
              <a:rPr lang="en-GB" b="1" dirty="0" smtClean="0"/>
              <a:t>   GUESSWORK</a:t>
            </a:r>
            <a:r>
              <a:rPr lang="en-GB" b="1" dirty="0"/>
              <a:t>	PLAY		</a:t>
            </a:r>
            <a:r>
              <a:rPr lang="en-GB" b="1" dirty="0" smtClean="0"/>
              <a:t>FEAR</a:t>
            </a:r>
            <a:r>
              <a:rPr lang="en-GB" b="1" dirty="0"/>
              <a:t> </a:t>
            </a:r>
            <a:r>
              <a:rPr lang="en-GB" b="1" dirty="0" smtClean="0"/>
              <a:t>SURROUNDINGS</a:t>
            </a:r>
            <a:r>
              <a:rPr lang="en-GB" b="1" dirty="0"/>
              <a:t>	</a:t>
            </a:r>
            <a:r>
              <a:rPr lang="en-GB" b="1" dirty="0" smtClean="0"/>
              <a:t>   FREEDOM</a:t>
            </a:r>
            <a:r>
              <a:rPr lang="en-GB" b="1" dirty="0"/>
              <a:t>	DEAD ENDS	IGNORANCE		UNCERTAINTY				IMAGINATION			DESTRUCTION		DISAGREEMENT			OPPOSITION			</a:t>
            </a:r>
            <a:r>
              <a:rPr lang="en-GB" b="1" dirty="0" smtClean="0"/>
              <a:t>					CONVERSATION</a:t>
            </a:r>
            <a:endParaRPr lang="en-GB" dirty="0"/>
          </a:p>
          <a:p>
            <a:endParaRPr lang="en-GB" dirty="0"/>
          </a:p>
        </p:txBody>
      </p:sp>
    </p:spTree>
    <p:extLst>
      <p:ext uri="{BB962C8B-B14F-4D97-AF65-F5344CB8AC3E}">
        <p14:creationId xmlns:p14="http://schemas.microsoft.com/office/powerpoint/2010/main" val="2111220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Research</a:t>
            </a:r>
            <a:endParaRPr lang="en-GB" dirty="0"/>
          </a:p>
        </p:txBody>
      </p:sp>
      <p:sp>
        <p:nvSpPr>
          <p:cNvPr id="3" name="Content Placeholder 2"/>
          <p:cNvSpPr>
            <a:spLocks noGrp="1"/>
          </p:cNvSpPr>
          <p:nvPr>
            <p:ph sz="quarter" idx="1"/>
          </p:nvPr>
        </p:nvSpPr>
        <p:spPr/>
        <p:txBody>
          <a:bodyPr>
            <a:normAutofit lnSpcReduction="10000"/>
          </a:bodyPr>
          <a:lstStyle/>
          <a:p>
            <a:pPr marL="0" indent="0">
              <a:buNone/>
            </a:pPr>
            <a:r>
              <a:rPr lang="en-GB" dirty="0" smtClean="0"/>
              <a:t>Here are some examples – you should think of others yourself and not just copy this list!</a:t>
            </a:r>
          </a:p>
          <a:p>
            <a:r>
              <a:rPr lang="en-GB" dirty="0" smtClean="0"/>
              <a:t>Lab Experiments</a:t>
            </a:r>
          </a:p>
          <a:p>
            <a:r>
              <a:rPr lang="en-GB" dirty="0" smtClean="0"/>
              <a:t>Field Experiments</a:t>
            </a:r>
          </a:p>
          <a:p>
            <a:r>
              <a:rPr lang="en-GB" dirty="0" smtClean="0"/>
              <a:t>Observations</a:t>
            </a:r>
          </a:p>
          <a:p>
            <a:r>
              <a:rPr lang="en-GB" dirty="0" smtClean="0"/>
              <a:t>Questionnaires</a:t>
            </a:r>
          </a:p>
          <a:p>
            <a:r>
              <a:rPr lang="en-GB" dirty="0" smtClean="0"/>
              <a:t>Interviews</a:t>
            </a:r>
          </a:p>
          <a:p>
            <a:r>
              <a:rPr lang="en-GB" dirty="0" smtClean="0"/>
              <a:t>Reports</a:t>
            </a:r>
          </a:p>
          <a:p>
            <a:r>
              <a:rPr lang="en-GB" dirty="0" smtClean="0"/>
              <a:t>Meta-Analysis</a:t>
            </a:r>
            <a:endParaRPr lang="en-GB" dirty="0"/>
          </a:p>
        </p:txBody>
      </p:sp>
    </p:spTree>
    <p:extLst>
      <p:ext uri="{BB962C8B-B14F-4D97-AF65-F5344CB8AC3E}">
        <p14:creationId xmlns:p14="http://schemas.microsoft.com/office/powerpoint/2010/main" val="236286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Experiments</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67537047"/>
              </p:ext>
            </p:extLst>
          </p:nvPr>
        </p:nvGraphicFramePr>
        <p:xfrm>
          <a:off x="395536" y="2348880"/>
          <a:ext cx="8153400" cy="4206240"/>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lang="en-GB" sz="2400" dirty="0" smtClean="0"/>
                        <a:t>Strengths</a:t>
                      </a:r>
                      <a:endParaRPr lang="en-GB" sz="2400" dirty="0"/>
                    </a:p>
                  </a:txBody>
                  <a:tcPr/>
                </a:tc>
                <a:tc>
                  <a:txBody>
                    <a:bodyPr/>
                    <a:lstStyle/>
                    <a:p>
                      <a:r>
                        <a:rPr lang="en-GB" sz="2400" dirty="0" smtClean="0"/>
                        <a:t>Weaknesses</a:t>
                      </a:r>
                      <a:endParaRPr lang="en-GB" sz="2400" dirty="0"/>
                    </a:p>
                  </a:txBody>
                  <a:tcPr/>
                </a:tc>
              </a:tr>
              <a:tr h="370840">
                <a:tc>
                  <a:txBody>
                    <a:bodyPr/>
                    <a:lstStyle/>
                    <a:p>
                      <a:pPr marL="342900" indent="-342900">
                        <a:buFont typeface="Arial" panose="020B0604020202020204" pitchFamily="34" charset="0"/>
                        <a:buChar char="•"/>
                      </a:pPr>
                      <a:r>
                        <a:rPr lang="en-GB" sz="2400" dirty="0" smtClean="0"/>
                        <a:t>Can</a:t>
                      </a:r>
                      <a:r>
                        <a:rPr lang="en-GB" sz="2400" baseline="0" dirty="0" smtClean="0"/>
                        <a:t> have t</a:t>
                      </a:r>
                      <a:r>
                        <a:rPr lang="en-GB" sz="2400" dirty="0" smtClean="0"/>
                        <a:t>ight control of</a:t>
                      </a:r>
                      <a:r>
                        <a:rPr lang="en-GB" sz="2400" baseline="0" dirty="0" smtClean="0"/>
                        <a:t> variables</a:t>
                      </a:r>
                    </a:p>
                    <a:p>
                      <a:pPr marL="342900" indent="-342900">
                        <a:buFont typeface="Arial" panose="020B0604020202020204" pitchFamily="34" charset="0"/>
                        <a:buChar char="•"/>
                      </a:pPr>
                      <a:r>
                        <a:rPr lang="en-GB" sz="2400" baseline="0" dirty="0" smtClean="0"/>
                        <a:t>Cause and effect can be established</a:t>
                      </a:r>
                    </a:p>
                    <a:p>
                      <a:pPr marL="342900" indent="-342900">
                        <a:buFont typeface="Arial" panose="020B0604020202020204" pitchFamily="34" charset="0"/>
                        <a:buChar char="•"/>
                      </a:pPr>
                      <a:r>
                        <a:rPr lang="en-GB" sz="2400" baseline="0" dirty="0" smtClean="0"/>
                        <a:t>Able to be replicated</a:t>
                      </a:r>
                    </a:p>
                    <a:p>
                      <a:pPr marL="342900" indent="-342900">
                        <a:buFont typeface="Arial" panose="020B0604020202020204" pitchFamily="34" charset="0"/>
                        <a:buChar char="•"/>
                      </a:pPr>
                      <a:r>
                        <a:rPr lang="en-GB" sz="2400" baseline="0" dirty="0" smtClean="0"/>
                        <a:t>Can enable the use of complex equipment</a:t>
                      </a:r>
                    </a:p>
                    <a:p>
                      <a:pPr marL="342900" indent="-342900">
                        <a:buFont typeface="Arial" panose="020B0604020202020204" pitchFamily="34" charset="0"/>
                        <a:buChar char="•"/>
                      </a:pPr>
                      <a:r>
                        <a:rPr lang="en-GB" sz="2400" baseline="0" dirty="0" smtClean="0"/>
                        <a:t>Often cheaper and less time consuming than other methods</a:t>
                      </a:r>
                      <a:endParaRPr lang="en-GB" sz="2400" dirty="0"/>
                    </a:p>
                  </a:txBody>
                  <a:tcPr/>
                </a:tc>
                <a:tc>
                  <a:txBody>
                    <a:bodyPr/>
                    <a:lstStyle/>
                    <a:p>
                      <a:pPr marL="342900" indent="-342900">
                        <a:buFont typeface="Arial" panose="020B0604020202020204" pitchFamily="34" charset="0"/>
                        <a:buChar char="•"/>
                      </a:pPr>
                      <a:r>
                        <a:rPr lang="en-GB" sz="2400" dirty="0" smtClean="0"/>
                        <a:t>If</a:t>
                      </a:r>
                      <a:r>
                        <a:rPr lang="en-GB" sz="2400" baseline="0" dirty="0" smtClean="0"/>
                        <a:t> using people who are aware they are in an experiment they may behave differently</a:t>
                      </a:r>
                    </a:p>
                    <a:p>
                      <a:pPr marL="342900" indent="-342900">
                        <a:buFont typeface="Arial" panose="020B0604020202020204" pitchFamily="34" charset="0"/>
                        <a:buChar char="•"/>
                      </a:pPr>
                      <a:r>
                        <a:rPr lang="en-GB" sz="2400" baseline="0" dirty="0" smtClean="0"/>
                        <a:t>Artificial environment</a:t>
                      </a:r>
                    </a:p>
                    <a:p>
                      <a:pPr marL="342900" indent="-342900">
                        <a:buFont typeface="Arial" panose="020B0604020202020204" pitchFamily="34" charset="0"/>
                        <a:buChar char="•"/>
                      </a:pPr>
                      <a:r>
                        <a:rPr lang="en-GB" sz="2400" baseline="0" dirty="0" smtClean="0"/>
                        <a:t>Experimenter effects – e.g. the experimenter’s expectations can affect behaviour (bias)</a:t>
                      </a:r>
                      <a:endParaRPr lang="en-GB" sz="2400" dirty="0"/>
                    </a:p>
                  </a:txBody>
                  <a:tcPr/>
                </a:tc>
              </a:tr>
            </a:tbl>
          </a:graphicData>
        </a:graphic>
      </p:graphicFrame>
      <p:sp>
        <p:nvSpPr>
          <p:cNvPr id="5" name="TextBox 4"/>
          <p:cNvSpPr txBox="1"/>
          <p:nvPr/>
        </p:nvSpPr>
        <p:spPr>
          <a:xfrm>
            <a:off x="539552" y="1772816"/>
            <a:ext cx="6120680" cy="523220"/>
          </a:xfrm>
          <a:prstGeom prst="rect">
            <a:avLst/>
          </a:prstGeom>
          <a:noFill/>
        </p:spPr>
        <p:txBody>
          <a:bodyPr wrap="square" rtlCol="0">
            <a:spAutoFit/>
          </a:bodyPr>
          <a:lstStyle/>
          <a:p>
            <a:r>
              <a:rPr lang="en-GB" sz="2800" dirty="0" smtClean="0"/>
              <a:t>E.g. Conducting clinical drug trials</a:t>
            </a:r>
            <a:endParaRPr lang="en-GB" sz="2800" dirty="0"/>
          </a:p>
        </p:txBody>
      </p:sp>
    </p:spTree>
    <p:extLst>
      <p:ext uri="{BB962C8B-B14F-4D97-AF65-F5344CB8AC3E}">
        <p14:creationId xmlns:p14="http://schemas.microsoft.com/office/powerpoint/2010/main" val="307674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Questionnaires and Interviews</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39372498"/>
              </p:ext>
            </p:extLst>
          </p:nvPr>
        </p:nvGraphicFramePr>
        <p:xfrm>
          <a:off x="611560" y="2492896"/>
          <a:ext cx="8153400" cy="3840480"/>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lang="en-GB" sz="2400" dirty="0" smtClean="0"/>
                        <a:t>Strengths</a:t>
                      </a:r>
                      <a:endParaRPr lang="en-GB" sz="2400" dirty="0"/>
                    </a:p>
                  </a:txBody>
                  <a:tcPr/>
                </a:tc>
                <a:tc>
                  <a:txBody>
                    <a:bodyPr/>
                    <a:lstStyle/>
                    <a:p>
                      <a:r>
                        <a:rPr lang="en-GB" sz="2400" dirty="0" smtClean="0"/>
                        <a:t>Weaknesses</a:t>
                      </a:r>
                      <a:endParaRPr lang="en-GB" sz="2400" dirty="0"/>
                    </a:p>
                  </a:txBody>
                  <a:tcPr/>
                </a:tc>
              </a:tr>
              <a:tr h="370840">
                <a:tc>
                  <a:txBody>
                    <a:bodyPr/>
                    <a:lstStyle/>
                    <a:p>
                      <a:pPr marL="342900" indent="-342900">
                        <a:buFont typeface="Arial" panose="020B0604020202020204" pitchFamily="34" charset="0"/>
                        <a:buChar char="•"/>
                      </a:pPr>
                      <a:r>
                        <a:rPr lang="en-GB" sz="2400" dirty="0" smtClean="0"/>
                        <a:t>Detailed information can be obtained from a large number of people</a:t>
                      </a:r>
                    </a:p>
                    <a:p>
                      <a:pPr marL="342900" indent="-342900">
                        <a:buFont typeface="Arial" panose="020B0604020202020204" pitchFamily="34" charset="0"/>
                        <a:buChar char="•"/>
                      </a:pPr>
                      <a:r>
                        <a:rPr lang="en-GB" sz="2400" dirty="0" smtClean="0"/>
                        <a:t>Can be easy to analyse if closed questions are used</a:t>
                      </a:r>
                    </a:p>
                    <a:p>
                      <a:pPr marL="342900" indent="-342900">
                        <a:buFont typeface="Arial" panose="020B0604020202020204" pitchFamily="34" charset="0"/>
                        <a:buChar char="•"/>
                      </a:pPr>
                      <a:r>
                        <a:rPr lang="en-GB" sz="2400" dirty="0" smtClean="0"/>
                        <a:t>Allows attention</a:t>
                      </a:r>
                      <a:r>
                        <a:rPr lang="en-GB" sz="2400" baseline="0" dirty="0" smtClean="0"/>
                        <a:t> to an individual’s point of view</a:t>
                      </a:r>
                    </a:p>
                    <a:p>
                      <a:pPr marL="342900" indent="-342900">
                        <a:buFont typeface="Arial" panose="020B0604020202020204" pitchFamily="34" charset="0"/>
                        <a:buChar char="•"/>
                      </a:pPr>
                      <a:r>
                        <a:rPr lang="en-GB" sz="2400" baseline="0" dirty="0" smtClean="0"/>
                        <a:t>Unstructured questions may encourage openness</a:t>
                      </a:r>
                      <a:endParaRPr lang="en-GB" sz="2400" dirty="0"/>
                    </a:p>
                  </a:txBody>
                  <a:tcPr/>
                </a:tc>
                <a:tc>
                  <a:txBody>
                    <a:bodyPr/>
                    <a:lstStyle/>
                    <a:p>
                      <a:pPr marL="342900" indent="-342900">
                        <a:buFont typeface="Arial" panose="020B0604020202020204" pitchFamily="34" charset="0"/>
                        <a:buChar char="•"/>
                      </a:pPr>
                      <a:r>
                        <a:rPr lang="en-GB" sz="2400" dirty="0" smtClean="0"/>
                        <a:t>Unstructured questions can be difficult and time- consuming to analyse</a:t>
                      </a:r>
                    </a:p>
                    <a:p>
                      <a:pPr marL="342900" indent="-342900">
                        <a:buFont typeface="Arial" panose="020B0604020202020204" pitchFamily="34" charset="0"/>
                        <a:buChar char="•"/>
                      </a:pPr>
                      <a:r>
                        <a:rPr lang="en-GB" sz="2400" dirty="0" smtClean="0"/>
                        <a:t>Possible interviewer effects</a:t>
                      </a:r>
                    </a:p>
                    <a:p>
                      <a:pPr marL="342900" indent="-342900">
                        <a:buFont typeface="Arial" panose="020B0604020202020204" pitchFamily="34" charset="0"/>
                        <a:buChar char="•"/>
                      </a:pPr>
                      <a:r>
                        <a:rPr lang="en-GB" sz="2400" dirty="0" smtClean="0"/>
                        <a:t>People may not be truthful or recall information correctly</a:t>
                      </a:r>
                      <a:endParaRPr lang="en-GB" sz="2400" dirty="0"/>
                    </a:p>
                  </a:txBody>
                  <a:tcPr/>
                </a:tc>
              </a:tr>
            </a:tbl>
          </a:graphicData>
        </a:graphic>
      </p:graphicFrame>
      <p:sp>
        <p:nvSpPr>
          <p:cNvPr id="3" name="TextBox 2"/>
          <p:cNvSpPr txBox="1"/>
          <p:nvPr/>
        </p:nvSpPr>
        <p:spPr>
          <a:xfrm>
            <a:off x="683568" y="1772816"/>
            <a:ext cx="5832648" cy="461665"/>
          </a:xfrm>
          <a:prstGeom prst="rect">
            <a:avLst/>
          </a:prstGeom>
          <a:noFill/>
        </p:spPr>
        <p:txBody>
          <a:bodyPr wrap="square" rtlCol="0">
            <a:spAutoFit/>
          </a:bodyPr>
          <a:lstStyle/>
          <a:p>
            <a:r>
              <a:rPr lang="en-GB" sz="2400" dirty="0" smtClean="0"/>
              <a:t>e.g. Questioning war veterans</a:t>
            </a:r>
            <a:endParaRPr lang="en-GB" sz="2400" dirty="0"/>
          </a:p>
        </p:txBody>
      </p:sp>
    </p:spTree>
    <p:extLst>
      <p:ext uri="{BB962C8B-B14F-4D97-AF65-F5344CB8AC3E}">
        <p14:creationId xmlns:p14="http://schemas.microsoft.com/office/powerpoint/2010/main" val="11189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 Secondary Research</a:t>
            </a:r>
            <a:endParaRPr lang="en-GB" dirty="0"/>
          </a:p>
        </p:txBody>
      </p:sp>
      <p:sp>
        <p:nvSpPr>
          <p:cNvPr id="3" name="Content Placeholder 2"/>
          <p:cNvSpPr>
            <a:spLocks noGrp="1"/>
          </p:cNvSpPr>
          <p:nvPr>
            <p:ph sz="quarter" idx="1"/>
          </p:nvPr>
        </p:nvSpPr>
        <p:spPr/>
        <p:txBody>
          <a:bodyPr>
            <a:normAutofit/>
          </a:bodyPr>
          <a:lstStyle/>
          <a:p>
            <a:r>
              <a:rPr lang="en-GB" dirty="0"/>
              <a:t>primary research is something that you gather first hand... usually through interviews, covert/overt observation, </a:t>
            </a:r>
            <a:r>
              <a:rPr lang="en-GB" dirty="0" smtClean="0"/>
              <a:t>questionnaires... </a:t>
            </a:r>
            <a:r>
              <a:rPr lang="en-GB" dirty="0"/>
              <a:t/>
            </a:r>
            <a:br>
              <a:rPr lang="en-GB" dirty="0"/>
            </a:br>
            <a:endParaRPr lang="en-GB" dirty="0" smtClean="0"/>
          </a:p>
          <a:p>
            <a:r>
              <a:rPr lang="en-GB" dirty="0" smtClean="0"/>
              <a:t>secondary research</a:t>
            </a:r>
            <a:r>
              <a:rPr lang="en-GB" dirty="0"/>
              <a:t> </a:t>
            </a:r>
            <a:r>
              <a:rPr lang="en-GB" dirty="0" smtClean="0"/>
              <a:t>analyses information from other sources, </a:t>
            </a:r>
            <a:r>
              <a:rPr lang="en-GB" dirty="0"/>
              <a:t>for example </a:t>
            </a:r>
            <a:r>
              <a:rPr lang="en-GB" dirty="0" smtClean="0"/>
              <a:t>government statistics, academic journals etc</a:t>
            </a:r>
            <a:endParaRPr lang="en-GB" dirty="0"/>
          </a:p>
        </p:txBody>
      </p:sp>
    </p:spTree>
    <p:extLst>
      <p:ext uri="{BB962C8B-B14F-4D97-AF65-F5344CB8AC3E}">
        <p14:creationId xmlns:p14="http://schemas.microsoft.com/office/powerpoint/2010/main" val="321456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 Secondary Research</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693487915"/>
              </p:ext>
            </p:extLst>
          </p:nvPr>
        </p:nvGraphicFramePr>
        <p:xfrm>
          <a:off x="467544" y="1484784"/>
          <a:ext cx="8424936" cy="5169703"/>
        </p:xfrm>
        <a:graphic>
          <a:graphicData uri="http://schemas.openxmlformats.org/drawingml/2006/table">
            <a:tbl>
              <a:tblPr firstRow="1" bandRow="1">
                <a:tableStyleId>{5C22544A-7EE6-4342-B048-85BDC9FD1C3A}</a:tableStyleId>
              </a:tblPr>
              <a:tblGrid>
                <a:gridCol w="1561273"/>
                <a:gridCol w="3199463"/>
                <a:gridCol w="3664200"/>
              </a:tblGrid>
              <a:tr h="414823">
                <a:tc>
                  <a:txBody>
                    <a:bodyPr/>
                    <a:lstStyle/>
                    <a:p>
                      <a:endParaRPr lang="en-GB" sz="2000" dirty="0"/>
                    </a:p>
                  </a:txBody>
                  <a:tcPr/>
                </a:tc>
                <a:tc>
                  <a:txBody>
                    <a:bodyPr/>
                    <a:lstStyle/>
                    <a:p>
                      <a:r>
                        <a:rPr lang="en-GB" sz="2000" dirty="0" smtClean="0"/>
                        <a:t>Strengths</a:t>
                      </a:r>
                      <a:endParaRPr lang="en-GB" sz="2000" dirty="0"/>
                    </a:p>
                  </a:txBody>
                  <a:tcPr/>
                </a:tc>
                <a:tc>
                  <a:txBody>
                    <a:bodyPr/>
                    <a:lstStyle/>
                    <a:p>
                      <a:r>
                        <a:rPr lang="en-GB" sz="2000" dirty="0" smtClean="0"/>
                        <a:t>Weaknesses</a:t>
                      </a:r>
                      <a:endParaRPr lang="en-GB" sz="2000" dirty="0"/>
                    </a:p>
                  </a:txBody>
                  <a:tcPr/>
                </a:tc>
              </a:tr>
              <a:tr h="2250272">
                <a:tc>
                  <a:txBody>
                    <a:bodyPr/>
                    <a:lstStyle/>
                    <a:p>
                      <a:r>
                        <a:rPr lang="en-GB" sz="2000" dirty="0" smtClean="0"/>
                        <a:t>Primary</a:t>
                      </a:r>
                      <a:endParaRPr lang="en-GB" sz="2000" dirty="0"/>
                    </a:p>
                  </a:txBody>
                  <a:tcPr/>
                </a:tc>
                <a:tc>
                  <a:txBody>
                    <a:bodyPr/>
                    <a:lstStyle/>
                    <a:p>
                      <a:pPr marL="342900" indent="-342900">
                        <a:buFont typeface="Arial" panose="020B0604020202020204" pitchFamily="34" charset="0"/>
                        <a:buChar char="•"/>
                      </a:pPr>
                      <a:r>
                        <a:rPr lang="en-GB" sz="2000" baseline="0" dirty="0" smtClean="0"/>
                        <a:t>Researcher can focus on both qualitative and quantitative measures</a:t>
                      </a:r>
                    </a:p>
                    <a:p>
                      <a:pPr marL="342900" indent="-342900">
                        <a:buFont typeface="Arial" panose="020B0604020202020204" pitchFamily="34" charset="0"/>
                        <a:buChar char="•"/>
                      </a:pPr>
                      <a:r>
                        <a:rPr lang="en-GB" sz="2000" baseline="0" dirty="0" smtClean="0"/>
                        <a:t>Addresses specific research issues</a:t>
                      </a:r>
                    </a:p>
                    <a:p>
                      <a:pPr marL="342900" indent="-342900">
                        <a:buFont typeface="Arial" panose="020B0604020202020204" pitchFamily="34" charset="0"/>
                        <a:buChar char="•"/>
                      </a:pPr>
                      <a:r>
                        <a:rPr lang="en-GB" sz="2000" baseline="0" dirty="0" smtClean="0"/>
                        <a:t>High level of control</a:t>
                      </a:r>
                    </a:p>
                    <a:p>
                      <a:endParaRPr lang="en-GB" sz="2000" dirty="0"/>
                    </a:p>
                  </a:txBody>
                  <a:tcPr/>
                </a:tc>
                <a:tc>
                  <a:txBody>
                    <a:bodyPr/>
                    <a:lstStyle/>
                    <a:p>
                      <a:pPr marL="342900" indent="-342900">
                        <a:buFont typeface="Arial" panose="020B0604020202020204" pitchFamily="34" charset="0"/>
                        <a:buChar char="•"/>
                      </a:pPr>
                      <a:r>
                        <a:rPr lang="en-GB" sz="2000" dirty="0" smtClean="0"/>
                        <a:t>Can</a:t>
                      </a:r>
                      <a:r>
                        <a:rPr lang="en-GB" sz="2000" baseline="0" dirty="0" smtClean="0"/>
                        <a:t> be e</a:t>
                      </a:r>
                      <a:r>
                        <a:rPr lang="en-GB" sz="2000" dirty="0" smtClean="0"/>
                        <a:t>xpensive and time consuming</a:t>
                      </a:r>
                      <a:r>
                        <a:rPr lang="en-GB" sz="2000" baseline="0" dirty="0" smtClean="0"/>
                        <a:t> to carry out</a:t>
                      </a:r>
                    </a:p>
                    <a:p>
                      <a:pPr marL="342900" indent="-342900">
                        <a:buFont typeface="Arial" panose="020B0604020202020204" pitchFamily="34" charset="0"/>
                        <a:buChar char="•"/>
                      </a:pPr>
                      <a:r>
                        <a:rPr lang="en-GB" sz="2000" baseline="0" dirty="0" smtClean="0"/>
                        <a:t>Scope of research may be limited</a:t>
                      </a:r>
                    </a:p>
                    <a:p>
                      <a:pPr marL="342900" indent="-342900">
                        <a:buFont typeface="Arial" panose="020B0604020202020204" pitchFamily="34" charset="0"/>
                        <a:buChar char="•"/>
                      </a:pPr>
                      <a:r>
                        <a:rPr lang="en-GB" sz="2000" baseline="0" dirty="0" smtClean="0"/>
                        <a:t>Other research may date it quickly</a:t>
                      </a:r>
                    </a:p>
                    <a:p>
                      <a:pPr marL="342900" indent="-342900">
                        <a:buFont typeface="Arial" panose="020B0604020202020204" pitchFamily="34" charset="0"/>
                        <a:buChar char="•"/>
                      </a:pPr>
                      <a:r>
                        <a:rPr lang="en-GB" sz="2000" baseline="0" dirty="0" smtClean="0"/>
                        <a:t>Might get a low response rate</a:t>
                      </a:r>
                    </a:p>
                    <a:p>
                      <a:endParaRPr lang="en-GB" sz="2000" dirty="0"/>
                    </a:p>
                  </a:txBody>
                  <a:tcPr/>
                </a:tc>
              </a:tr>
              <a:tr h="1943417">
                <a:tc>
                  <a:txBody>
                    <a:bodyPr/>
                    <a:lstStyle/>
                    <a:p>
                      <a:r>
                        <a:rPr lang="en-GB" sz="2000" dirty="0" smtClean="0"/>
                        <a:t>Secondary</a:t>
                      </a:r>
                      <a:endParaRPr lang="en-GB" sz="2000" dirty="0"/>
                    </a:p>
                  </a:txBody>
                  <a:tcPr/>
                </a:tc>
                <a:tc>
                  <a:txBody>
                    <a:bodyPr/>
                    <a:lstStyle/>
                    <a:p>
                      <a:pPr marL="342900" indent="-342900">
                        <a:buFont typeface="Arial" panose="020B0604020202020204" pitchFamily="34" charset="0"/>
                        <a:buChar char="•"/>
                      </a:pPr>
                      <a:r>
                        <a:rPr lang="en-GB" sz="2000" dirty="0" smtClean="0"/>
                        <a:t>Easy to access</a:t>
                      </a:r>
                    </a:p>
                    <a:p>
                      <a:pPr marL="342900" indent="-342900">
                        <a:buFont typeface="Arial" panose="020B0604020202020204" pitchFamily="34" charset="0"/>
                        <a:buChar char="•"/>
                      </a:pPr>
                      <a:r>
                        <a:rPr lang="en-GB" sz="2000" dirty="0" smtClean="0"/>
                        <a:t>Cheap to acquire</a:t>
                      </a:r>
                    </a:p>
                    <a:p>
                      <a:pPr marL="342900" indent="-342900">
                        <a:buFont typeface="Arial" panose="020B0604020202020204" pitchFamily="34" charset="0"/>
                        <a:buChar char="•"/>
                      </a:pPr>
                      <a:r>
                        <a:rPr lang="en-GB" sz="2000" dirty="0" smtClean="0"/>
                        <a:t>Helps to clarify own research</a:t>
                      </a:r>
                      <a:r>
                        <a:rPr lang="en-GB" sz="2000" baseline="0" dirty="0" smtClean="0"/>
                        <a:t> </a:t>
                      </a:r>
                    </a:p>
                    <a:p>
                      <a:pPr marL="342900" indent="-342900">
                        <a:buFont typeface="Arial" panose="020B0604020202020204" pitchFamily="34" charset="0"/>
                        <a:buChar char="•"/>
                      </a:pPr>
                      <a:r>
                        <a:rPr lang="en-GB" sz="2000" baseline="0" dirty="0" smtClean="0"/>
                        <a:t>May highlight difficulties in collecting primary research</a:t>
                      </a:r>
                    </a:p>
                  </a:txBody>
                  <a:tcPr/>
                </a:tc>
                <a:tc>
                  <a:txBody>
                    <a:bodyPr/>
                    <a:lstStyle/>
                    <a:p>
                      <a:pPr marL="342900" indent="-342900">
                        <a:buFont typeface="Arial" panose="020B0604020202020204" pitchFamily="34" charset="0"/>
                        <a:buChar char="•"/>
                      </a:pPr>
                      <a:r>
                        <a:rPr lang="en-GB" sz="2000" dirty="0" smtClean="0"/>
                        <a:t>Reliability and validity of source</a:t>
                      </a:r>
                    </a:p>
                    <a:p>
                      <a:pPr marL="342900" indent="-342900">
                        <a:buFont typeface="Arial" panose="020B0604020202020204" pitchFamily="34" charset="0"/>
                        <a:buChar char="•"/>
                      </a:pPr>
                      <a:r>
                        <a:rPr lang="en-GB" sz="2000" dirty="0" smtClean="0"/>
                        <a:t>Not specific to researcher’s needs</a:t>
                      </a:r>
                    </a:p>
                    <a:p>
                      <a:pPr marL="342900" indent="-342900">
                        <a:buFont typeface="Arial" panose="020B0604020202020204" pitchFamily="34" charset="0"/>
                        <a:buChar char="•"/>
                      </a:pPr>
                      <a:r>
                        <a:rPr lang="en-GB" sz="2000" dirty="0" smtClean="0"/>
                        <a:t>I</a:t>
                      </a:r>
                      <a:r>
                        <a:rPr lang="en-GB" sz="2000" baseline="0" dirty="0" smtClean="0"/>
                        <a:t>nformation may be incomplete</a:t>
                      </a:r>
                    </a:p>
                    <a:p>
                      <a:pPr marL="342900" indent="-342900">
                        <a:buFont typeface="Arial" panose="020B0604020202020204" pitchFamily="34" charset="0"/>
                        <a:buChar char="•"/>
                      </a:pPr>
                      <a:r>
                        <a:rPr lang="en-GB" sz="2000" baseline="0" dirty="0" smtClean="0"/>
                        <a:t>May be dated</a:t>
                      </a:r>
                      <a:endParaRPr lang="en-GB" sz="2000" dirty="0"/>
                    </a:p>
                  </a:txBody>
                  <a:tcPr/>
                </a:tc>
              </a:tr>
            </a:tbl>
          </a:graphicData>
        </a:graphic>
      </p:graphicFrame>
    </p:spTree>
    <p:extLst>
      <p:ext uri="{BB962C8B-B14F-4D97-AF65-F5344CB8AC3E}">
        <p14:creationId xmlns:p14="http://schemas.microsoft.com/office/powerpoint/2010/main" val="1273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or Secondary?</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40889381"/>
              </p:ext>
            </p:extLst>
          </p:nvPr>
        </p:nvGraphicFramePr>
        <p:xfrm>
          <a:off x="755576" y="2060847"/>
          <a:ext cx="7848872" cy="3648580"/>
        </p:xfrm>
        <a:graphic>
          <a:graphicData uri="http://schemas.openxmlformats.org/drawingml/2006/table">
            <a:tbl>
              <a:tblPr firstRow="1" firstCol="1" bandRow="1">
                <a:tableStyleId>{5C22544A-7EE6-4342-B048-85BDC9FD1C3A}</a:tableStyleId>
              </a:tblPr>
              <a:tblGrid>
                <a:gridCol w="1961793"/>
                <a:gridCol w="1961793"/>
                <a:gridCol w="1962643"/>
                <a:gridCol w="1962643"/>
              </a:tblGrid>
              <a:tr h="534406">
                <a:tc gridSpan="4">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hMerge="1">
                  <a:txBody>
                    <a:bodyPr/>
                    <a:lstStyle/>
                    <a:p>
                      <a:endParaRPr lang="en-GB" dirty="0"/>
                    </a:p>
                  </a:txBody>
                  <a:tcPr marL="68580" marR="68580" marT="0" marB="0"/>
                </a:tc>
                <a:tc hMerge="1">
                  <a:txBody>
                    <a:bodyPr/>
                    <a:lstStyle/>
                    <a:p>
                      <a:endParaRPr lang="en-GB" dirty="0"/>
                    </a:p>
                  </a:txBody>
                  <a:tcPr marL="68580" marR="68580" marT="0" marB="0"/>
                </a:tc>
                <a:tc hMerge="1">
                  <a:txBody>
                    <a:bodyPr/>
                    <a:lstStyle/>
                    <a:p>
                      <a:pPr>
                        <a:lnSpc>
                          <a:spcPct val="115000"/>
                        </a:lnSpc>
                        <a:spcAft>
                          <a:spcPts val="0"/>
                        </a:spcAft>
                      </a:pPr>
                      <a:endParaRPr lang="en-GB" sz="1100" dirty="0">
                        <a:effectLst/>
                        <a:latin typeface="Calibri"/>
                        <a:ea typeface="Calibri"/>
                        <a:cs typeface="Times New Roman"/>
                      </a:endParaRPr>
                    </a:p>
                  </a:txBody>
                  <a:tcPr marL="68580" marR="68580" marT="0" marB="0"/>
                </a:tc>
              </a:tr>
              <a:tr h="69881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800" dirty="0" smtClean="0">
                          <a:effectLst/>
                        </a:rPr>
                        <a:t>QUESTIONNAIRE</a:t>
                      </a:r>
                      <a:endParaRPr lang="en-GB" sz="1800" dirty="0" smtClean="0">
                        <a:effectLst/>
                        <a:latin typeface="Calibri"/>
                        <a:ea typeface="Calibri"/>
                        <a:cs typeface="Times New Roman"/>
                      </a:endParaRPr>
                    </a:p>
                    <a:p>
                      <a:pPr algn="ctr">
                        <a:lnSpc>
                          <a:spcPct val="115000"/>
                        </a:lnSpc>
                        <a:spcAft>
                          <a:spcPts val="0"/>
                        </a:spcAft>
                      </a:pPr>
                      <a:endParaRPr lang="en-GB" sz="1800" dirty="0">
                        <a:effectLst/>
                        <a:latin typeface="Calibri"/>
                        <a:ea typeface="Calibri"/>
                        <a:cs typeface="Times New Roman"/>
                      </a:endParaRPr>
                    </a:p>
                  </a:txBody>
                  <a:tcPr marL="68580" marR="68580" marT="0" marB="0">
                    <a:solidFill>
                      <a:schemeClr val="accent1">
                        <a:lumMod val="75000"/>
                      </a:schemeClr>
                    </a:solidFill>
                  </a:tcPr>
                </a:tc>
                <a:tc>
                  <a:txBody>
                    <a:bodyPr/>
                    <a:lstStyle/>
                    <a:p>
                      <a:pPr>
                        <a:lnSpc>
                          <a:spcPct val="115000"/>
                        </a:lnSpc>
                        <a:spcAft>
                          <a:spcPts val="0"/>
                        </a:spcAft>
                      </a:pPr>
                      <a:r>
                        <a:rPr lang="en-GB" sz="1800" dirty="0">
                          <a:effectLst/>
                        </a:rPr>
                        <a:t> </a:t>
                      </a:r>
                      <a:r>
                        <a:rPr lang="en-GB" sz="1800" dirty="0" smtClean="0">
                          <a:effectLst/>
                        </a:rPr>
                        <a:t>P</a:t>
                      </a:r>
                      <a:endParaRPr lang="en-GB" sz="1800" dirty="0">
                        <a:effectLst/>
                        <a:latin typeface="Calibri"/>
                        <a:ea typeface="Calibri"/>
                        <a:cs typeface="Times New Roman"/>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kern="1200" dirty="0" smtClean="0">
                          <a:solidFill>
                            <a:schemeClr val="lt1"/>
                          </a:solidFill>
                          <a:effectLst/>
                          <a:latin typeface="+mn-lt"/>
                          <a:ea typeface="+mn-ea"/>
                          <a:cs typeface="+mn-cs"/>
                        </a:rPr>
                        <a:t>NEWSPAPER</a:t>
                      </a:r>
                    </a:p>
                  </a:txBody>
                  <a:tcPr marL="68580" marR="68580" marT="0" marB="0">
                    <a:solidFill>
                      <a:schemeClr val="accent1">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a:effectLst/>
                        </a:rPr>
                        <a:t> </a:t>
                      </a:r>
                      <a:r>
                        <a:rPr lang="en-GB" sz="1800" dirty="0" smtClean="0">
                          <a:effectLst/>
                          <a:latin typeface="Calibri"/>
                          <a:ea typeface="Calibri"/>
                          <a:cs typeface="Times New Roman"/>
                        </a:rPr>
                        <a:t>S</a:t>
                      </a:r>
                    </a:p>
                  </a:txBody>
                  <a:tcPr marL="68580" marR="68580" marT="0" marB="0"/>
                </a:tc>
              </a:tr>
              <a:tr h="73401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800" dirty="0" smtClean="0">
                          <a:effectLst/>
                        </a:rPr>
                        <a:t>NGO STATISTICS</a:t>
                      </a:r>
                      <a:endParaRPr lang="en-GB" sz="1800" dirty="0" smtClean="0">
                        <a:effectLst/>
                        <a:latin typeface="Calibri"/>
                        <a:ea typeface="Calibri"/>
                        <a:cs typeface="Times New Roman"/>
                      </a:endParaRPr>
                    </a:p>
                  </a:txBody>
                  <a:tcPr marL="68580" marR="68580" marT="0" marB="0">
                    <a:solidFill>
                      <a:schemeClr val="accent1">
                        <a:lumMod val="75000"/>
                      </a:schemeClr>
                    </a:solidFill>
                  </a:tcPr>
                </a:tc>
                <a:tc>
                  <a:txBody>
                    <a:bodyPr/>
                    <a:lstStyle/>
                    <a:p>
                      <a:pPr>
                        <a:lnSpc>
                          <a:spcPct val="115000"/>
                        </a:lnSpc>
                        <a:spcAft>
                          <a:spcPts val="0"/>
                        </a:spcAft>
                      </a:pPr>
                      <a:r>
                        <a:rPr lang="en-GB" sz="1800" dirty="0">
                          <a:effectLst/>
                        </a:rPr>
                        <a:t> </a:t>
                      </a:r>
                      <a:r>
                        <a:rPr lang="en-GB" sz="1800" dirty="0" smtClean="0">
                          <a:effectLst/>
                        </a:rPr>
                        <a:t>S</a:t>
                      </a:r>
                      <a:endParaRPr lang="en-GB" sz="1800" dirty="0">
                        <a:effectLst/>
                        <a:latin typeface="Calibri"/>
                        <a:ea typeface="Calibri"/>
                        <a:cs typeface="Times New Roman"/>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kern="1200" dirty="0" smtClean="0">
                          <a:solidFill>
                            <a:schemeClr val="lt1"/>
                          </a:solidFill>
                          <a:effectLst/>
                          <a:latin typeface="+mn-lt"/>
                          <a:ea typeface="+mn-ea"/>
                          <a:cs typeface="+mn-cs"/>
                        </a:rPr>
                        <a:t>MARKET RESEARCH</a:t>
                      </a:r>
                    </a:p>
                    <a:p>
                      <a:pPr marL="0" algn="ctr" rtl="0" eaLnBrk="1" latinLnBrk="0" hangingPunct="1">
                        <a:lnSpc>
                          <a:spcPct val="115000"/>
                        </a:lnSpc>
                        <a:spcAft>
                          <a:spcPts val="0"/>
                        </a:spcAft>
                      </a:pPr>
                      <a:endParaRPr kumimoji="0" lang="en-GB" sz="1800" b="1" kern="1200" dirty="0">
                        <a:solidFill>
                          <a:schemeClr val="lt1"/>
                        </a:solidFill>
                        <a:effectLst/>
                        <a:latin typeface="+mn-lt"/>
                        <a:ea typeface="+mn-ea"/>
                        <a:cs typeface="+mn-cs"/>
                      </a:endParaRPr>
                    </a:p>
                  </a:txBody>
                  <a:tcPr marL="68580" marR="68580" marT="0" marB="0">
                    <a:solidFill>
                      <a:schemeClr val="accent1">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a:effectLst/>
                        </a:rPr>
                        <a:t> </a:t>
                      </a:r>
                      <a:r>
                        <a:rPr lang="en-GB" sz="1800" dirty="0" smtClean="0">
                          <a:effectLst/>
                        </a:rPr>
                        <a:t>P</a:t>
                      </a:r>
                      <a:endParaRPr lang="en-GB" sz="1800" dirty="0" smtClean="0">
                        <a:effectLst/>
                        <a:latin typeface="Calibri"/>
                        <a:ea typeface="Calibri"/>
                        <a:cs typeface="Times New Roman"/>
                      </a:endParaRPr>
                    </a:p>
                    <a:p>
                      <a:pPr>
                        <a:lnSpc>
                          <a:spcPct val="115000"/>
                        </a:lnSpc>
                        <a:spcAft>
                          <a:spcPts val="0"/>
                        </a:spcAft>
                      </a:pPr>
                      <a:endParaRPr lang="en-GB" sz="1800" dirty="0">
                        <a:effectLst/>
                        <a:latin typeface="Calibri"/>
                        <a:ea typeface="Calibri"/>
                        <a:cs typeface="Times New Roman"/>
                      </a:endParaRPr>
                    </a:p>
                  </a:txBody>
                  <a:tcPr marL="68580" marR="68580" marT="0" marB="0"/>
                </a:tc>
              </a:tr>
              <a:tr h="74457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800" dirty="0" smtClean="0">
                          <a:effectLst/>
                        </a:rPr>
                        <a:t>JOURNALS</a:t>
                      </a:r>
                      <a:endParaRPr lang="en-GB" sz="1800" dirty="0" smtClean="0">
                        <a:effectLst/>
                        <a:latin typeface="Calibri"/>
                        <a:ea typeface="Calibri"/>
                        <a:cs typeface="Times New Roman"/>
                      </a:endParaRPr>
                    </a:p>
                    <a:p>
                      <a:pPr algn="ctr">
                        <a:lnSpc>
                          <a:spcPct val="115000"/>
                        </a:lnSpc>
                        <a:spcAft>
                          <a:spcPts val="0"/>
                        </a:spcAft>
                      </a:pPr>
                      <a:endParaRPr lang="en-GB" sz="1800" dirty="0">
                        <a:effectLst/>
                        <a:latin typeface="Calibri"/>
                        <a:ea typeface="Calibri"/>
                        <a:cs typeface="Times New Roman"/>
                      </a:endParaRPr>
                    </a:p>
                  </a:txBody>
                  <a:tcPr marL="68580" marR="68580" marT="0" marB="0">
                    <a:solidFill>
                      <a:schemeClr val="accent1">
                        <a:lumMod val="75000"/>
                      </a:schemeClr>
                    </a:solidFill>
                  </a:tcPr>
                </a:tc>
                <a:tc>
                  <a:txBody>
                    <a:bodyPr/>
                    <a:lstStyle/>
                    <a:p>
                      <a:pPr>
                        <a:lnSpc>
                          <a:spcPct val="115000"/>
                        </a:lnSpc>
                        <a:spcAft>
                          <a:spcPts val="0"/>
                        </a:spcAft>
                      </a:pPr>
                      <a:r>
                        <a:rPr lang="en-GB" sz="1800" dirty="0">
                          <a:effectLst/>
                        </a:rPr>
                        <a:t> </a:t>
                      </a:r>
                      <a:r>
                        <a:rPr lang="en-GB" sz="1800" dirty="0" smtClean="0">
                          <a:effectLst/>
                        </a:rPr>
                        <a:t>S</a:t>
                      </a:r>
                      <a:endParaRPr lang="en-GB" sz="1800" dirty="0">
                        <a:effectLst/>
                        <a:latin typeface="Calibri"/>
                        <a:ea typeface="Calibri"/>
                        <a:cs typeface="Times New Roman"/>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kern="1200" dirty="0" smtClean="0">
                          <a:solidFill>
                            <a:schemeClr val="lt1"/>
                          </a:solidFill>
                          <a:effectLst/>
                          <a:latin typeface="+mn-lt"/>
                          <a:ea typeface="+mn-ea"/>
                          <a:cs typeface="+mn-cs"/>
                        </a:rPr>
                        <a:t>TEXT BOOK</a:t>
                      </a:r>
                    </a:p>
                    <a:p>
                      <a:pPr marL="0" algn="ctr" rtl="0" eaLnBrk="1" latinLnBrk="0" hangingPunct="1">
                        <a:lnSpc>
                          <a:spcPct val="115000"/>
                        </a:lnSpc>
                        <a:spcAft>
                          <a:spcPts val="0"/>
                        </a:spcAft>
                      </a:pPr>
                      <a:endParaRPr kumimoji="0" lang="en-GB" sz="1800" b="1" kern="1200" dirty="0">
                        <a:solidFill>
                          <a:schemeClr val="lt1"/>
                        </a:solidFill>
                        <a:effectLst/>
                        <a:latin typeface="+mn-lt"/>
                        <a:ea typeface="+mn-ea"/>
                        <a:cs typeface="+mn-cs"/>
                      </a:endParaRPr>
                    </a:p>
                  </a:txBody>
                  <a:tcPr marL="68580" marR="68580" marT="0" marB="0">
                    <a:solidFill>
                      <a:schemeClr val="accent1">
                        <a:lumMod val="75000"/>
                      </a:schemeClr>
                    </a:solidFill>
                  </a:tcPr>
                </a:tc>
                <a:tc>
                  <a:txBody>
                    <a:bodyPr/>
                    <a:lstStyle/>
                    <a:p>
                      <a:pPr>
                        <a:lnSpc>
                          <a:spcPct val="115000"/>
                        </a:lnSpc>
                        <a:spcAft>
                          <a:spcPts val="0"/>
                        </a:spcAft>
                      </a:pPr>
                      <a:r>
                        <a:rPr lang="en-GB" sz="1800" dirty="0">
                          <a:effectLst/>
                        </a:rPr>
                        <a:t> </a:t>
                      </a:r>
                      <a:r>
                        <a:rPr lang="en-GB" sz="1800" dirty="0" smtClean="0">
                          <a:effectLst/>
                        </a:rPr>
                        <a:t>S</a:t>
                      </a:r>
                      <a:endParaRPr lang="en-GB" sz="1800" dirty="0">
                        <a:effectLst/>
                        <a:latin typeface="Calibri"/>
                        <a:ea typeface="Calibri"/>
                        <a:cs typeface="Times New Roman"/>
                      </a:endParaRPr>
                    </a:p>
                  </a:txBody>
                  <a:tcPr marL="68580" marR="68580" marT="0" marB="0"/>
                </a:tc>
              </a:tr>
              <a:tr h="74457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800" dirty="0" smtClean="0">
                          <a:effectLst/>
                        </a:rPr>
                        <a:t>EXPERIMENT</a:t>
                      </a:r>
                      <a:endParaRPr lang="en-GB" sz="1800" dirty="0" smtClean="0">
                        <a:effectLst/>
                        <a:latin typeface="Calibri"/>
                        <a:ea typeface="Calibri"/>
                        <a:cs typeface="Times New Roman"/>
                      </a:endParaRPr>
                    </a:p>
                    <a:p>
                      <a:pPr algn="ctr">
                        <a:lnSpc>
                          <a:spcPct val="115000"/>
                        </a:lnSpc>
                        <a:spcAft>
                          <a:spcPts val="0"/>
                        </a:spcAft>
                      </a:pPr>
                      <a:endParaRPr lang="en-GB" sz="1800" dirty="0">
                        <a:effectLst/>
                        <a:latin typeface="Calibri"/>
                        <a:ea typeface="Calibri"/>
                        <a:cs typeface="Times New Roman"/>
                      </a:endParaRPr>
                    </a:p>
                  </a:txBody>
                  <a:tcPr marL="68580" marR="68580" marT="0" marB="0">
                    <a:solidFill>
                      <a:schemeClr val="accent1">
                        <a:lumMod val="75000"/>
                      </a:schemeClr>
                    </a:solidFill>
                  </a:tcPr>
                </a:tc>
                <a:tc>
                  <a:txBody>
                    <a:bodyPr/>
                    <a:lstStyle/>
                    <a:p>
                      <a:pPr>
                        <a:lnSpc>
                          <a:spcPct val="115000"/>
                        </a:lnSpc>
                        <a:spcAft>
                          <a:spcPts val="0"/>
                        </a:spcAft>
                      </a:pPr>
                      <a:r>
                        <a:rPr lang="en-GB" sz="1800" dirty="0">
                          <a:effectLst/>
                        </a:rPr>
                        <a:t> </a:t>
                      </a:r>
                      <a:r>
                        <a:rPr lang="en-GB" sz="1800" dirty="0" smtClean="0">
                          <a:effectLst/>
                        </a:rPr>
                        <a:t>P</a:t>
                      </a:r>
                      <a:endParaRPr lang="en-GB" sz="1800" dirty="0">
                        <a:effectLst/>
                        <a:latin typeface="Calibri"/>
                        <a:ea typeface="Calibri"/>
                        <a:cs typeface="Times New Roman"/>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kern="1200" dirty="0" smtClean="0">
                          <a:solidFill>
                            <a:schemeClr val="lt1"/>
                          </a:solidFill>
                          <a:effectLst/>
                          <a:latin typeface="+mn-lt"/>
                          <a:ea typeface="+mn-ea"/>
                          <a:cs typeface="+mn-cs"/>
                        </a:rPr>
                        <a:t>INTERVIEWS</a:t>
                      </a:r>
                    </a:p>
                    <a:p>
                      <a:pPr marL="0" algn="ctr" rtl="0" eaLnBrk="1" latinLnBrk="0" hangingPunct="1">
                        <a:lnSpc>
                          <a:spcPct val="115000"/>
                        </a:lnSpc>
                        <a:spcAft>
                          <a:spcPts val="0"/>
                        </a:spcAft>
                      </a:pPr>
                      <a:endParaRPr kumimoji="0" lang="en-GB" sz="1800" b="1" kern="1200" dirty="0">
                        <a:solidFill>
                          <a:schemeClr val="lt1"/>
                        </a:solidFill>
                        <a:effectLst/>
                        <a:latin typeface="+mn-lt"/>
                        <a:ea typeface="+mn-ea"/>
                        <a:cs typeface="+mn-cs"/>
                      </a:endParaRPr>
                    </a:p>
                  </a:txBody>
                  <a:tcPr marL="68580" marR="68580" marT="0" marB="0">
                    <a:solidFill>
                      <a:schemeClr val="accent1">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rPr>
                        <a:t>P</a:t>
                      </a:r>
                      <a:endParaRPr lang="en-GB" sz="1800" dirty="0" smtClean="0">
                        <a:effectLst/>
                        <a:latin typeface="Calibri"/>
                        <a:ea typeface="Calibri"/>
                        <a:cs typeface="Times New Roman"/>
                      </a:endParaRPr>
                    </a:p>
                    <a:p>
                      <a:pPr>
                        <a:lnSpc>
                          <a:spcPct val="115000"/>
                        </a:lnSpc>
                        <a:spcAft>
                          <a:spcPts val="0"/>
                        </a:spcAft>
                      </a:pPr>
                      <a:endParaRPr lang="en-GB"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3120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Qualitative + Quantitative Research</a:t>
            </a:r>
            <a:endParaRPr lang="en-GB" dirty="0"/>
          </a:p>
        </p:txBody>
      </p:sp>
      <p:sp>
        <p:nvSpPr>
          <p:cNvPr id="3" name="Content Placeholder 2"/>
          <p:cNvSpPr>
            <a:spLocks noGrp="1"/>
          </p:cNvSpPr>
          <p:nvPr>
            <p:ph sz="quarter" idx="1"/>
          </p:nvPr>
        </p:nvSpPr>
        <p:spPr/>
        <p:txBody>
          <a:bodyPr/>
          <a:lstStyle/>
          <a:p>
            <a:r>
              <a:rPr lang="en-GB" dirty="0"/>
              <a:t>Qualitative research gathers information that is not in numerical form. For example, diary accounts, open-ended questionnaires, unstructured interviews and unstructured observations. Qualitative data is typically descriptive </a:t>
            </a:r>
            <a:r>
              <a:rPr lang="en-GB" dirty="0" smtClean="0"/>
              <a:t>data.</a:t>
            </a:r>
          </a:p>
          <a:p>
            <a:r>
              <a:rPr lang="en-GB" dirty="0"/>
              <a:t>Quantitative research gathers data in numerical form which can be put into categories, or in rank order, or measured in units of measurement. </a:t>
            </a:r>
            <a:endParaRPr lang="en-GB" dirty="0" smtClean="0"/>
          </a:p>
          <a:p>
            <a:endParaRPr lang="en-GB" dirty="0"/>
          </a:p>
        </p:txBody>
      </p:sp>
    </p:spTree>
    <p:extLst>
      <p:ext uri="{BB962C8B-B14F-4D97-AF65-F5344CB8AC3E}">
        <p14:creationId xmlns:p14="http://schemas.microsoft.com/office/powerpoint/2010/main" val="479632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Qualitative + Quantitative Research</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63739301"/>
              </p:ext>
            </p:extLst>
          </p:nvPr>
        </p:nvGraphicFramePr>
        <p:xfrm>
          <a:off x="323528" y="1772816"/>
          <a:ext cx="8424936" cy="4608512"/>
        </p:xfrm>
        <a:graphic>
          <a:graphicData uri="http://schemas.openxmlformats.org/drawingml/2006/table">
            <a:tbl>
              <a:tblPr firstRow="1" bandRow="1">
                <a:tableStyleId>{5C22544A-7EE6-4342-B048-85BDC9FD1C3A}</a:tableStyleId>
              </a:tblPr>
              <a:tblGrid>
                <a:gridCol w="1561273"/>
                <a:gridCol w="3199463"/>
                <a:gridCol w="3664200"/>
              </a:tblGrid>
              <a:tr h="414823">
                <a:tc>
                  <a:txBody>
                    <a:bodyPr/>
                    <a:lstStyle/>
                    <a:p>
                      <a:endParaRPr lang="en-GB" dirty="0"/>
                    </a:p>
                  </a:txBody>
                  <a:tcPr/>
                </a:tc>
                <a:tc>
                  <a:txBody>
                    <a:bodyPr/>
                    <a:lstStyle/>
                    <a:p>
                      <a:r>
                        <a:rPr lang="en-GB" dirty="0" smtClean="0"/>
                        <a:t>Strengths</a:t>
                      </a:r>
                      <a:endParaRPr lang="en-GB" dirty="0"/>
                    </a:p>
                  </a:txBody>
                  <a:tcPr/>
                </a:tc>
                <a:tc>
                  <a:txBody>
                    <a:bodyPr/>
                    <a:lstStyle/>
                    <a:p>
                      <a:r>
                        <a:rPr lang="en-GB" dirty="0" smtClean="0"/>
                        <a:t>Weaknesses</a:t>
                      </a:r>
                      <a:endParaRPr lang="en-GB" dirty="0"/>
                    </a:p>
                  </a:txBody>
                  <a:tcPr/>
                </a:tc>
              </a:tr>
              <a:tr h="2250272">
                <a:tc>
                  <a:txBody>
                    <a:bodyPr/>
                    <a:lstStyle/>
                    <a:p>
                      <a:r>
                        <a:rPr lang="en-GB" dirty="0" smtClean="0"/>
                        <a:t>Qualitative</a:t>
                      </a:r>
                      <a:endParaRPr lang="en-GB" dirty="0"/>
                    </a:p>
                  </a:txBody>
                  <a:tcPr/>
                </a:tc>
                <a:tc>
                  <a:txBody>
                    <a:bodyPr/>
                    <a:lstStyle/>
                    <a:p>
                      <a:pPr marL="285750" indent="-285750">
                        <a:buFont typeface="Arial" panose="020B0604020202020204" pitchFamily="34" charset="0"/>
                        <a:buChar char="•"/>
                      </a:pPr>
                      <a:r>
                        <a:rPr lang="en-GB" dirty="0" smtClean="0"/>
                        <a:t>Issues can be examined in detail</a:t>
                      </a:r>
                    </a:p>
                    <a:p>
                      <a:pPr marL="285750" indent="-285750">
                        <a:buFont typeface="Arial" panose="020B0604020202020204" pitchFamily="34" charset="0"/>
                        <a:buChar char="•"/>
                      </a:pPr>
                      <a:r>
                        <a:rPr lang="en-GB" dirty="0" smtClean="0"/>
                        <a:t>Questions are not restricted</a:t>
                      </a:r>
                    </a:p>
                    <a:p>
                      <a:pPr marL="285750" indent="-285750">
                        <a:buFont typeface="Arial" panose="020B0604020202020204" pitchFamily="34" charset="0"/>
                        <a:buChar char="•"/>
                      </a:pPr>
                      <a:r>
                        <a:rPr lang="en-GB" dirty="0" smtClean="0"/>
                        <a:t>The</a:t>
                      </a:r>
                      <a:r>
                        <a:rPr lang="en-GB" baseline="0" dirty="0" smtClean="0"/>
                        <a:t> direction of research can be revised as new information emerges</a:t>
                      </a:r>
                    </a:p>
                    <a:p>
                      <a:pPr marL="285750" indent="-285750">
                        <a:buFont typeface="Arial" panose="020B0604020202020204" pitchFamily="34" charset="0"/>
                        <a:buChar char="•"/>
                      </a:pPr>
                      <a:r>
                        <a:rPr lang="en-GB" baseline="0" dirty="0" smtClean="0"/>
                        <a:t>Focus on human experience</a:t>
                      </a:r>
                      <a:endParaRPr lang="en-GB" dirty="0"/>
                    </a:p>
                  </a:txBody>
                  <a:tcPr/>
                </a:tc>
                <a:tc>
                  <a:txBody>
                    <a:bodyPr/>
                    <a:lstStyle/>
                    <a:p>
                      <a:pPr marL="285750" indent="-285750">
                        <a:buFont typeface="Arial" panose="020B0604020202020204" pitchFamily="34" charset="0"/>
                        <a:buChar char="•"/>
                      </a:pPr>
                      <a:r>
                        <a:rPr lang="en-GB" dirty="0" smtClean="0"/>
                        <a:t>Can</a:t>
                      </a:r>
                      <a:r>
                        <a:rPr lang="en-GB" baseline="0" dirty="0" smtClean="0"/>
                        <a:t> be influenced by researcher’s bias</a:t>
                      </a:r>
                    </a:p>
                    <a:p>
                      <a:pPr marL="285750" indent="-285750">
                        <a:buFont typeface="Arial" panose="020B0604020202020204" pitchFamily="34" charset="0"/>
                        <a:buChar char="•"/>
                      </a:pPr>
                      <a:r>
                        <a:rPr lang="en-GB" baseline="0" dirty="0" smtClean="0"/>
                        <a:t>Rigour is more difficult to maintain</a:t>
                      </a:r>
                    </a:p>
                    <a:p>
                      <a:pPr marL="285750" indent="-285750">
                        <a:buFont typeface="Arial" panose="020B0604020202020204" pitchFamily="34" charset="0"/>
                        <a:buChar char="•"/>
                      </a:pPr>
                      <a:r>
                        <a:rPr lang="en-GB" baseline="0" dirty="0" smtClean="0"/>
                        <a:t>The type of data can make it difficult to analyse</a:t>
                      </a:r>
                    </a:p>
                    <a:p>
                      <a:pPr marL="285750" indent="-285750">
                        <a:buFont typeface="Arial" panose="020B0604020202020204" pitchFamily="34" charset="0"/>
                        <a:buChar char="•"/>
                      </a:pPr>
                      <a:r>
                        <a:rPr lang="en-GB" baseline="0" dirty="0" smtClean="0"/>
                        <a:t>Researcher’s presence can affect responses</a:t>
                      </a:r>
                      <a:endParaRPr lang="en-GB" dirty="0"/>
                    </a:p>
                  </a:txBody>
                  <a:tcPr/>
                </a:tc>
              </a:tr>
              <a:tr h="1943417">
                <a:tc>
                  <a:txBody>
                    <a:bodyPr/>
                    <a:lstStyle/>
                    <a:p>
                      <a:r>
                        <a:rPr lang="en-GB" dirty="0" smtClean="0"/>
                        <a:t>Quantitative</a:t>
                      </a:r>
                      <a:endParaRPr lang="en-GB" dirty="0"/>
                    </a:p>
                  </a:txBody>
                  <a:tcPr/>
                </a:tc>
                <a:tc>
                  <a:txBody>
                    <a:bodyPr/>
                    <a:lstStyle/>
                    <a:p>
                      <a:pPr marL="285750" indent="-285750">
                        <a:buFont typeface="Arial" panose="020B0604020202020204" pitchFamily="34" charset="0"/>
                        <a:buChar char="•"/>
                      </a:pPr>
                      <a:r>
                        <a:rPr lang="en-GB" dirty="0" smtClean="0"/>
                        <a:t>Easy to analyse the data and draw conclusions</a:t>
                      </a:r>
                    </a:p>
                    <a:p>
                      <a:pPr marL="285750" indent="-285750">
                        <a:buFont typeface="Arial" panose="020B0604020202020204" pitchFamily="34" charset="0"/>
                        <a:buChar char="•"/>
                      </a:pPr>
                      <a:r>
                        <a:rPr lang="en-GB" dirty="0" smtClean="0"/>
                        <a:t>Less influenced by bias</a:t>
                      </a:r>
                    </a:p>
                    <a:p>
                      <a:pPr marL="285750" indent="-285750">
                        <a:buFont typeface="Arial" panose="020B0604020202020204" pitchFamily="34" charset="0"/>
                        <a:buChar char="•"/>
                      </a:pPr>
                      <a:r>
                        <a:rPr lang="en-GB" dirty="0" smtClean="0"/>
                        <a:t>Easy to replicate</a:t>
                      </a:r>
                    </a:p>
                    <a:p>
                      <a:pPr marL="285750" indent="-285750">
                        <a:buFont typeface="Arial" panose="020B0604020202020204" pitchFamily="34" charset="0"/>
                        <a:buChar char="•"/>
                      </a:pPr>
                      <a:r>
                        <a:rPr lang="en-GB" dirty="0" smtClean="0"/>
                        <a:t>Larger</a:t>
                      </a:r>
                      <a:r>
                        <a:rPr lang="en-GB" baseline="0" dirty="0" smtClean="0"/>
                        <a:t> sample sizes can be used</a:t>
                      </a:r>
                      <a:endParaRPr lang="en-GB" dirty="0"/>
                    </a:p>
                  </a:txBody>
                  <a:tcPr/>
                </a:tc>
                <a:tc>
                  <a:txBody>
                    <a:bodyPr/>
                    <a:lstStyle/>
                    <a:p>
                      <a:pPr marL="285750" indent="-285750">
                        <a:buFont typeface="Arial" panose="020B0604020202020204" pitchFamily="34" charset="0"/>
                        <a:buChar char="•"/>
                      </a:pPr>
                      <a:r>
                        <a:rPr lang="en-GB" dirty="0" smtClean="0"/>
                        <a:t>Statistical</a:t>
                      </a:r>
                      <a:r>
                        <a:rPr lang="en-GB" baseline="0" dirty="0" smtClean="0"/>
                        <a:t> reports can be difficult to interpret</a:t>
                      </a:r>
                    </a:p>
                    <a:p>
                      <a:pPr marL="285750" indent="-285750">
                        <a:buFont typeface="Arial" panose="020B0604020202020204" pitchFamily="34" charset="0"/>
                        <a:buChar char="•"/>
                      </a:pPr>
                      <a:r>
                        <a:rPr lang="en-GB" baseline="0" dirty="0" smtClean="0"/>
                        <a:t>Ignores ‘human’ aspects that are difficult to capture in numbers</a:t>
                      </a:r>
                      <a:endParaRPr lang="en-GB" dirty="0"/>
                    </a:p>
                  </a:txBody>
                  <a:tcPr/>
                </a:tc>
              </a:tr>
            </a:tbl>
          </a:graphicData>
        </a:graphic>
      </p:graphicFrame>
    </p:spTree>
    <p:extLst>
      <p:ext uri="{BB962C8B-B14F-4D97-AF65-F5344CB8AC3E}">
        <p14:creationId xmlns:p14="http://schemas.microsoft.com/office/powerpoint/2010/main" val="264487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Qualitative or Quantitative?</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82243977"/>
              </p:ext>
            </p:extLst>
          </p:nvPr>
        </p:nvGraphicFramePr>
        <p:xfrm>
          <a:off x="683568" y="1916832"/>
          <a:ext cx="7704856" cy="3962888"/>
        </p:xfrm>
        <a:graphic>
          <a:graphicData uri="http://schemas.openxmlformats.org/drawingml/2006/table">
            <a:tbl>
              <a:tblPr firstRow="1" firstCol="1" bandRow="1">
                <a:tableStyleId>{5C22544A-7EE6-4342-B048-85BDC9FD1C3A}</a:tableStyleId>
              </a:tblPr>
              <a:tblGrid>
                <a:gridCol w="1925797"/>
                <a:gridCol w="1925797"/>
                <a:gridCol w="1926631"/>
                <a:gridCol w="1926631"/>
              </a:tblGrid>
              <a:tr h="360040">
                <a:tc gridSpan="4">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hMerge="1">
                  <a:txBody>
                    <a:bodyPr/>
                    <a:lstStyle/>
                    <a:p>
                      <a:pPr>
                        <a:lnSpc>
                          <a:spcPct val="115000"/>
                        </a:lnSpc>
                        <a:spcAft>
                          <a:spcPts val="0"/>
                        </a:spcAft>
                      </a:pPr>
                      <a:endParaRPr lang="en-GB" sz="1100" dirty="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en-GB" sz="1100" dirty="0">
                        <a:effectLst/>
                        <a:latin typeface="Calibri"/>
                        <a:ea typeface="Calibri"/>
                        <a:cs typeface="Times New Roman"/>
                      </a:endParaRPr>
                    </a:p>
                  </a:txBody>
                  <a:tcPr marL="68580" marR="68580" marT="0" marB="0"/>
                </a:tc>
                <a:tc hMerge="1">
                  <a:txBody>
                    <a:bodyPr/>
                    <a:lstStyle/>
                    <a:p>
                      <a:pPr>
                        <a:lnSpc>
                          <a:spcPct val="115000"/>
                        </a:lnSpc>
                        <a:spcAft>
                          <a:spcPts val="0"/>
                        </a:spcAft>
                      </a:pPr>
                      <a:endParaRPr lang="en-GB" sz="1100" dirty="0">
                        <a:effectLst/>
                        <a:latin typeface="Calibri"/>
                        <a:ea typeface="Calibri"/>
                        <a:cs typeface="Times New Roman"/>
                      </a:endParaRPr>
                    </a:p>
                  </a:txBody>
                  <a:tcPr marL="68580" marR="68580" marT="0" marB="0"/>
                </a:tc>
              </a:tr>
              <a:tr h="100811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kern="1200" dirty="0" smtClean="0">
                          <a:solidFill>
                            <a:schemeClr val="bg1"/>
                          </a:solidFill>
                          <a:effectLst/>
                          <a:latin typeface="+mn-lt"/>
                          <a:ea typeface="+mn-ea"/>
                          <a:cs typeface="+mn-cs"/>
                        </a:rPr>
                        <a:t>FOCUS GROUP</a:t>
                      </a:r>
                    </a:p>
                  </a:txBody>
                  <a:tcPr marL="68580" marR="68580" marT="0" marB="0">
                    <a:solidFill>
                      <a:schemeClr val="accent1">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a:effectLst/>
                        </a:rPr>
                        <a:t> </a:t>
                      </a:r>
                      <a:r>
                        <a:rPr lang="en-GB" sz="1800" dirty="0" smtClean="0">
                          <a:effectLst/>
                        </a:rPr>
                        <a:t>Qualitative</a:t>
                      </a:r>
                      <a:endParaRPr lang="en-GB" sz="1800" dirty="0" smtClean="0">
                        <a:effectLst/>
                        <a:latin typeface="Calibri"/>
                        <a:ea typeface="Calibri"/>
                        <a:cs typeface="Times New Roman"/>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kern="1200" dirty="0" smtClean="0">
                          <a:solidFill>
                            <a:schemeClr val="bg1"/>
                          </a:solidFill>
                          <a:effectLst/>
                          <a:latin typeface="+mn-lt"/>
                          <a:ea typeface="+mn-ea"/>
                          <a:cs typeface="+mn-cs"/>
                        </a:rPr>
                        <a:t>MARKET</a:t>
                      </a:r>
                      <a:endParaRPr kumimoji="0" lang="en-GB" sz="1800" b="1" kern="1200" dirty="0">
                        <a:solidFill>
                          <a:schemeClr val="bg1"/>
                        </a:solidFill>
                        <a:effectLst/>
                        <a:latin typeface="+mn-lt"/>
                        <a:ea typeface="+mn-ea"/>
                        <a:cs typeface="+mn-cs"/>
                      </a:endParaRPr>
                    </a:p>
                  </a:txBody>
                  <a:tcPr marL="68580" marR="68580" marT="0" marB="0">
                    <a:solidFill>
                      <a:schemeClr val="accent1">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a:effectLst/>
                        </a:rPr>
                        <a:t> </a:t>
                      </a:r>
                      <a:r>
                        <a:rPr lang="en-GB" sz="1800" dirty="0" smtClean="0">
                          <a:effectLst/>
                          <a:latin typeface="Calibri"/>
                          <a:ea typeface="Calibri"/>
                          <a:cs typeface="Times New Roman"/>
                        </a:rPr>
                        <a:t>Both</a:t>
                      </a:r>
                    </a:p>
                  </a:txBody>
                  <a:tcPr marL="68580" marR="68580" marT="0" marB="0"/>
                </a:tc>
              </a:tr>
              <a:tr h="8327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kern="1200" dirty="0" smtClean="0">
                          <a:solidFill>
                            <a:schemeClr val="bg1"/>
                          </a:solidFill>
                          <a:effectLst/>
                          <a:latin typeface="+mn-lt"/>
                          <a:ea typeface="+mn-ea"/>
                          <a:cs typeface="+mn-cs"/>
                        </a:rPr>
                        <a:t>STATISTICS</a:t>
                      </a:r>
                    </a:p>
                    <a:p>
                      <a:endParaRPr lang="en-GB" dirty="0"/>
                    </a:p>
                  </a:txBody>
                  <a:tcPr marL="68580" marR="68580" marT="0" marB="0">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rPr>
                        <a:t>Quantitative</a:t>
                      </a:r>
                      <a:endParaRPr lang="en-GB" sz="1800" dirty="0" smtClean="0">
                        <a:effectLst/>
                        <a:latin typeface="Calibri"/>
                        <a:ea typeface="Calibri"/>
                        <a:cs typeface="Times New Roman"/>
                      </a:endParaRPr>
                    </a:p>
                    <a:p>
                      <a:endParaRPr lang="en-GB" dirty="0"/>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kern="1200" dirty="0" smtClean="0">
                          <a:solidFill>
                            <a:schemeClr val="bg1"/>
                          </a:solidFill>
                          <a:effectLst/>
                          <a:latin typeface="+mn-lt"/>
                          <a:ea typeface="+mn-ea"/>
                          <a:cs typeface="+mn-cs"/>
                        </a:rPr>
                        <a:t>PARTICIPANT</a:t>
                      </a:r>
                    </a:p>
                    <a:p>
                      <a:pPr marL="0" algn="ctr" rtl="0" eaLnBrk="1" latinLnBrk="0" hangingPunct="1">
                        <a:lnSpc>
                          <a:spcPct val="115000"/>
                        </a:lnSpc>
                        <a:spcAft>
                          <a:spcPts val="0"/>
                        </a:spcAft>
                      </a:pPr>
                      <a:r>
                        <a:rPr kumimoji="0" lang="en-GB" sz="1800" b="1" kern="1200" dirty="0" smtClean="0">
                          <a:solidFill>
                            <a:schemeClr val="bg1"/>
                          </a:solidFill>
                          <a:effectLst/>
                          <a:latin typeface="+mn-lt"/>
                          <a:ea typeface="+mn-ea"/>
                          <a:cs typeface="+mn-cs"/>
                        </a:rPr>
                        <a:t>OBSERVATION</a:t>
                      </a:r>
                    </a:p>
                    <a:p>
                      <a:endParaRPr lang="en-GB" dirty="0"/>
                    </a:p>
                  </a:txBody>
                  <a:tcPr marL="68580" marR="68580" marT="0" marB="0">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rPr>
                        <a:t>Quantitative</a:t>
                      </a:r>
                      <a:endParaRPr lang="en-GB" sz="1800" dirty="0" smtClean="0">
                        <a:effectLst/>
                        <a:latin typeface="Calibri"/>
                        <a:ea typeface="Calibri"/>
                        <a:cs typeface="Times New Roman"/>
                      </a:endParaRPr>
                    </a:p>
                    <a:p>
                      <a:endParaRPr lang="en-GB" dirty="0"/>
                    </a:p>
                  </a:txBody>
                  <a:tcPr marL="68580" marR="68580" marT="0" marB="0"/>
                </a:tc>
              </a:tr>
              <a:tr h="844740">
                <a:tc>
                  <a:txBody>
                    <a:bodyPr/>
                    <a:lstStyle/>
                    <a:p>
                      <a:pPr marL="0" algn="ctr" rtl="0" eaLnBrk="1" latinLnBrk="0" hangingPunct="1">
                        <a:lnSpc>
                          <a:spcPct val="115000"/>
                        </a:lnSpc>
                        <a:spcAft>
                          <a:spcPts val="0"/>
                        </a:spcAft>
                      </a:pPr>
                      <a:r>
                        <a:rPr kumimoji="0" lang="en-GB" sz="1800" kern="1200" dirty="0">
                          <a:solidFill>
                            <a:schemeClr val="bg1"/>
                          </a:solidFill>
                          <a:effectLst/>
                          <a:latin typeface="+mn-lt"/>
                          <a:ea typeface="+mn-ea"/>
                          <a:cs typeface="+mn-cs"/>
                        </a:rPr>
                        <a:t>INTERVIEWS</a:t>
                      </a:r>
                    </a:p>
                  </a:txBody>
                  <a:tcPr marL="68580" marR="68580" marT="0" marB="0">
                    <a:solidFill>
                      <a:schemeClr val="accent1">
                        <a:lumMod val="75000"/>
                      </a:schemeClr>
                    </a:solidFill>
                  </a:tcPr>
                </a:tc>
                <a:tc>
                  <a:txBody>
                    <a:bodyPr/>
                    <a:lstStyle/>
                    <a:p>
                      <a:pPr>
                        <a:lnSpc>
                          <a:spcPct val="115000"/>
                        </a:lnSpc>
                        <a:spcAft>
                          <a:spcPts val="0"/>
                        </a:spcAft>
                      </a:pPr>
                      <a:r>
                        <a:rPr lang="en-GB" sz="1800" dirty="0">
                          <a:effectLst/>
                        </a:rPr>
                        <a:t> </a:t>
                      </a:r>
                      <a:r>
                        <a:rPr lang="en-GB" sz="1800" dirty="0" smtClean="0">
                          <a:effectLst/>
                        </a:rPr>
                        <a:t>Both</a:t>
                      </a:r>
                      <a:endParaRPr lang="en-GB" sz="1800" dirty="0">
                        <a:effectLst/>
                        <a:latin typeface="Calibri"/>
                        <a:ea typeface="Calibri"/>
                        <a:cs typeface="Times New Roman"/>
                      </a:endParaRPr>
                    </a:p>
                  </a:txBody>
                  <a:tcPr marL="68580" marR="68580" marT="0" marB="0"/>
                </a:tc>
                <a:tc>
                  <a:txBody>
                    <a:bodyPr/>
                    <a:lstStyle/>
                    <a:p>
                      <a:pPr marL="0" algn="ctr" rtl="0" eaLnBrk="1" latinLnBrk="0" hangingPunct="1">
                        <a:lnSpc>
                          <a:spcPct val="115000"/>
                        </a:lnSpc>
                        <a:spcAft>
                          <a:spcPts val="0"/>
                        </a:spcAft>
                      </a:pPr>
                      <a:r>
                        <a:rPr kumimoji="0" lang="en-GB" sz="1800" b="1" kern="1200" dirty="0">
                          <a:solidFill>
                            <a:schemeClr val="bg1"/>
                          </a:solidFill>
                          <a:effectLst/>
                          <a:latin typeface="+mn-lt"/>
                          <a:ea typeface="+mn-ea"/>
                          <a:cs typeface="+mn-cs"/>
                        </a:rPr>
                        <a:t>PERCENTAGES</a:t>
                      </a:r>
                    </a:p>
                  </a:txBody>
                  <a:tcPr marL="68580" marR="68580" marT="0" marB="0">
                    <a:solidFill>
                      <a:schemeClr val="accent1">
                        <a:lumMod val="75000"/>
                      </a:schemeClr>
                    </a:solidFill>
                  </a:tcPr>
                </a:tc>
                <a:tc>
                  <a:txBody>
                    <a:bodyPr/>
                    <a:lstStyle/>
                    <a:p>
                      <a:pPr>
                        <a:lnSpc>
                          <a:spcPct val="115000"/>
                        </a:lnSpc>
                        <a:spcAft>
                          <a:spcPts val="0"/>
                        </a:spcAft>
                      </a:pPr>
                      <a:r>
                        <a:rPr lang="en-GB" sz="1800" dirty="0">
                          <a:effectLst/>
                        </a:rPr>
                        <a:t> </a:t>
                      </a:r>
                      <a:r>
                        <a:rPr lang="en-GB" sz="1800" dirty="0" smtClean="0">
                          <a:effectLst/>
                        </a:rPr>
                        <a:t>Quantitative</a:t>
                      </a:r>
                      <a:endParaRPr lang="en-GB" sz="1800" dirty="0">
                        <a:effectLst/>
                        <a:latin typeface="Calibri"/>
                        <a:ea typeface="Calibri"/>
                        <a:cs typeface="Times New Roman"/>
                      </a:endParaRPr>
                    </a:p>
                  </a:txBody>
                  <a:tcPr marL="68580" marR="68580" marT="0" marB="0"/>
                </a:tc>
              </a:tr>
              <a:tr h="844740">
                <a:tc>
                  <a:txBody>
                    <a:bodyPr/>
                    <a:lstStyle/>
                    <a:p>
                      <a:pPr marL="0" algn="ctr" rtl="0" eaLnBrk="1" latinLnBrk="0" hangingPunct="1">
                        <a:lnSpc>
                          <a:spcPct val="115000"/>
                        </a:lnSpc>
                        <a:spcAft>
                          <a:spcPts val="0"/>
                        </a:spcAft>
                      </a:pPr>
                      <a:r>
                        <a:rPr kumimoji="0" lang="en-GB" sz="1800" kern="1200" dirty="0">
                          <a:solidFill>
                            <a:schemeClr val="bg1"/>
                          </a:solidFill>
                          <a:effectLst/>
                          <a:latin typeface="+mn-lt"/>
                          <a:ea typeface="+mn-ea"/>
                          <a:cs typeface="+mn-cs"/>
                        </a:rPr>
                        <a:t>EXPERIMENT RESULTS</a:t>
                      </a:r>
                    </a:p>
                  </a:txBody>
                  <a:tcPr marL="68580" marR="68580" marT="0" marB="0">
                    <a:solidFill>
                      <a:schemeClr val="accent1">
                        <a:lumMod val="75000"/>
                      </a:schemeClr>
                    </a:solidFill>
                  </a:tcPr>
                </a:tc>
                <a:tc>
                  <a:txBody>
                    <a:bodyPr/>
                    <a:lstStyle/>
                    <a:p>
                      <a:pPr>
                        <a:lnSpc>
                          <a:spcPct val="115000"/>
                        </a:lnSpc>
                        <a:spcAft>
                          <a:spcPts val="0"/>
                        </a:spcAft>
                      </a:pPr>
                      <a:r>
                        <a:rPr lang="en-GB" sz="1800" dirty="0">
                          <a:effectLst/>
                        </a:rPr>
                        <a:t> </a:t>
                      </a:r>
                      <a:r>
                        <a:rPr lang="en-GB" sz="1800" dirty="0" smtClean="0">
                          <a:effectLst/>
                        </a:rPr>
                        <a:t>Quantitative</a:t>
                      </a:r>
                      <a:endParaRPr lang="en-GB" sz="1800" dirty="0">
                        <a:effectLst/>
                        <a:latin typeface="Calibri"/>
                        <a:ea typeface="Calibri"/>
                        <a:cs typeface="Times New Roman"/>
                      </a:endParaRPr>
                    </a:p>
                  </a:txBody>
                  <a:tcPr marL="68580" marR="68580" marT="0" marB="0"/>
                </a:tc>
                <a:tc>
                  <a:txBody>
                    <a:bodyPr/>
                    <a:lstStyle/>
                    <a:p>
                      <a:pPr marL="0" algn="ctr" rtl="0" eaLnBrk="1" latinLnBrk="0" hangingPunct="1">
                        <a:lnSpc>
                          <a:spcPct val="115000"/>
                        </a:lnSpc>
                        <a:spcAft>
                          <a:spcPts val="0"/>
                        </a:spcAft>
                      </a:pPr>
                      <a:r>
                        <a:rPr kumimoji="0" lang="en-GB" sz="1800" b="1" kern="1200" dirty="0">
                          <a:solidFill>
                            <a:schemeClr val="bg1"/>
                          </a:solidFill>
                          <a:effectLst/>
                          <a:latin typeface="+mn-lt"/>
                          <a:ea typeface="+mn-ea"/>
                          <a:cs typeface="+mn-cs"/>
                        </a:rPr>
                        <a:t>SALES FIGURES</a:t>
                      </a:r>
                    </a:p>
                  </a:txBody>
                  <a:tcPr marL="68580" marR="68580" marT="0" marB="0">
                    <a:solidFill>
                      <a:schemeClr val="accent1">
                        <a:lumMod val="75000"/>
                      </a:schemeClr>
                    </a:solidFill>
                  </a:tcPr>
                </a:tc>
                <a:tc>
                  <a:txBody>
                    <a:bodyPr/>
                    <a:lstStyle/>
                    <a:p>
                      <a:pPr>
                        <a:lnSpc>
                          <a:spcPct val="115000"/>
                        </a:lnSpc>
                        <a:spcAft>
                          <a:spcPts val="0"/>
                        </a:spcAft>
                      </a:pPr>
                      <a:r>
                        <a:rPr lang="en-GB" sz="1800" dirty="0">
                          <a:effectLst/>
                        </a:rPr>
                        <a:t> </a:t>
                      </a:r>
                      <a:r>
                        <a:rPr lang="en-GB" sz="1800" dirty="0" smtClean="0">
                          <a:effectLst/>
                        </a:rPr>
                        <a:t>Quantitative</a:t>
                      </a:r>
                      <a:endParaRPr lang="en-GB"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59889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am I on this course?</a:t>
            </a:r>
            <a:endParaRPr lang="en-GB" dirty="0"/>
          </a:p>
        </p:txBody>
      </p:sp>
      <p:sp>
        <p:nvSpPr>
          <p:cNvPr id="3" name="Content Placeholder 2"/>
          <p:cNvSpPr>
            <a:spLocks noGrp="1"/>
          </p:cNvSpPr>
          <p:nvPr>
            <p:ph sz="quarter" idx="1"/>
          </p:nvPr>
        </p:nvSpPr>
        <p:spPr/>
        <p:txBody>
          <a:bodyPr/>
          <a:lstStyle/>
          <a:p>
            <a:r>
              <a:rPr lang="en-GB" dirty="0" smtClean="0"/>
              <a:t>Because it is an excellent short course which will equip you with many transferable skills.</a:t>
            </a:r>
          </a:p>
          <a:p>
            <a:r>
              <a:rPr lang="en-GB" dirty="0" smtClean="0"/>
              <a:t>Because you gain another qualification when you complete it.</a:t>
            </a:r>
          </a:p>
          <a:p>
            <a:pPr marL="320040" lvl="1" indent="-320040">
              <a:spcBef>
                <a:spcPts val="700"/>
              </a:spcBef>
              <a:buClr>
                <a:schemeClr val="accent2"/>
              </a:buClr>
              <a:buSzPct val="60000"/>
              <a:buFont typeface="Wingdings"/>
              <a:buChar char=""/>
            </a:pPr>
            <a:r>
              <a:rPr lang="en-GB" sz="2900" dirty="0"/>
              <a:t>Because we want you to pass this course to help </a:t>
            </a:r>
            <a:r>
              <a:rPr lang="en-GB" sz="2900" dirty="0" smtClean="0"/>
              <a:t>you improve your writing in other subjects and </a:t>
            </a:r>
            <a:r>
              <a:rPr lang="en-GB" sz="2900" smtClean="0"/>
              <a:t>after college.</a:t>
            </a:r>
            <a:endParaRPr lang="en-GB" sz="2900" dirty="0"/>
          </a:p>
          <a:p>
            <a:endParaRPr lang="en-GB" dirty="0" smtClean="0"/>
          </a:p>
        </p:txBody>
      </p:sp>
    </p:spTree>
    <p:extLst>
      <p:ext uri="{BB962C8B-B14F-4D97-AF65-F5344CB8AC3E}">
        <p14:creationId xmlns:p14="http://schemas.microsoft.com/office/powerpoint/2010/main" val="1756312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 Opinion and Bias</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FACT - a </a:t>
            </a:r>
            <a:r>
              <a:rPr lang="en-GB" dirty="0"/>
              <a:t>thing that is known or proved to be </a:t>
            </a:r>
            <a:r>
              <a:rPr lang="en-GB" dirty="0" smtClean="0"/>
              <a:t>true</a:t>
            </a:r>
          </a:p>
          <a:p>
            <a:pPr lvl="1"/>
            <a:r>
              <a:rPr lang="en-GB" dirty="0" smtClean="0"/>
              <a:t>‘The moon is 384,400km away from the earth’</a:t>
            </a:r>
          </a:p>
          <a:p>
            <a:r>
              <a:rPr lang="en-GB" dirty="0" smtClean="0"/>
              <a:t>OPINION - </a:t>
            </a:r>
            <a:r>
              <a:rPr lang="en-GB" dirty="0"/>
              <a:t>a view or judgement formed about something, not necessarily based on fact or </a:t>
            </a:r>
            <a:r>
              <a:rPr lang="en-GB" dirty="0" smtClean="0"/>
              <a:t>knowledge</a:t>
            </a:r>
          </a:p>
          <a:p>
            <a:pPr lvl="1"/>
            <a:r>
              <a:rPr lang="en-GB" dirty="0" smtClean="0"/>
              <a:t>‘We shouldn’t waste money sending men to the moon’</a:t>
            </a:r>
          </a:p>
          <a:p>
            <a:r>
              <a:rPr lang="en-GB" dirty="0" smtClean="0"/>
              <a:t>BIAS - </a:t>
            </a:r>
            <a:r>
              <a:rPr lang="en-GB" dirty="0"/>
              <a:t>inclination or prejudice for or against one person or group, especially in a way considered to be unfair.</a:t>
            </a:r>
          </a:p>
          <a:p>
            <a:pPr lvl="1"/>
            <a:r>
              <a:rPr lang="en-GB" dirty="0" smtClean="0"/>
              <a:t>‘The Chinese are trying to colonise the moon’</a:t>
            </a:r>
            <a:endParaRPr lang="en-GB" dirty="0"/>
          </a:p>
        </p:txBody>
      </p:sp>
    </p:spTree>
    <p:extLst>
      <p:ext uri="{BB962C8B-B14F-4D97-AF65-F5344CB8AC3E}">
        <p14:creationId xmlns:p14="http://schemas.microsoft.com/office/powerpoint/2010/main" val="373576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Reliability and Validity</a:t>
            </a:r>
            <a:endParaRPr lang="en-GB" dirty="0"/>
          </a:p>
        </p:txBody>
      </p:sp>
      <p:sp>
        <p:nvSpPr>
          <p:cNvPr id="3" name="Content Placeholder 2"/>
          <p:cNvSpPr>
            <a:spLocks noGrp="1"/>
          </p:cNvSpPr>
          <p:nvPr>
            <p:ph sz="quarter" idx="1"/>
          </p:nvPr>
        </p:nvSpPr>
        <p:spPr/>
        <p:txBody>
          <a:bodyPr/>
          <a:lstStyle/>
          <a:p>
            <a:r>
              <a:rPr lang="en-GB" dirty="0" smtClean="0"/>
              <a:t>Reliability = Dependability and consistency. If the findings are replicated consistently, then the outcome can be said to be reliable.</a:t>
            </a:r>
          </a:p>
          <a:p>
            <a:r>
              <a:rPr lang="en-GB" dirty="0" smtClean="0"/>
              <a:t>Validity = Is the research measuring what it says it is measuring?</a:t>
            </a:r>
          </a:p>
          <a:p>
            <a:pPr marL="0" indent="0">
              <a:buNone/>
            </a:pPr>
            <a:endParaRPr lang="en-GB" dirty="0"/>
          </a:p>
          <a:p>
            <a:pPr marL="0" indent="0">
              <a:buNone/>
            </a:pPr>
            <a:r>
              <a:rPr lang="en-GB" dirty="0" smtClean="0"/>
              <a:t>E.g. Is using a tape measure around someone’s head to measure their IQ</a:t>
            </a:r>
          </a:p>
          <a:p>
            <a:pPr marL="0" indent="0">
              <a:buNone/>
            </a:pPr>
            <a:r>
              <a:rPr lang="en-GB" dirty="0" smtClean="0"/>
              <a:t>(a) Reliable? (b) Valid?</a:t>
            </a:r>
            <a:endParaRPr lang="en-GB" dirty="0"/>
          </a:p>
        </p:txBody>
      </p:sp>
    </p:spTree>
    <p:extLst>
      <p:ext uri="{BB962C8B-B14F-4D97-AF65-F5344CB8AC3E}">
        <p14:creationId xmlns:p14="http://schemas.microsoft.com/office/powerpoint/2010/main" val="225023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 one – Daily Mail</a:t>
            </a:r>
            <a:endParaRPr lang="en-GB" dirty="0"/>
          </a:p>
        </p:txBody>
      </p:sp>
      <p:sp>
        <p:nvSpPr>
          <p:cNvPr id="3" name="Content Placeholder 2"/>
          <p:cNvSpPr>
            <a:spLocks noGrp="1"/>
          </p:cNvSpPr>
          <p:nvPr>
            <p:ph sz="quarter" idx="1"/>
          </p:nvPr>
        </p:nvSpPr>
        <p:spPr/>
        <p:txBody>
          <a:bodyPr>
            <a:normAutofit fontScale="55000" lnSpcReduction="20000"/>
          </a:bodyPr>
          <a:lstStyle/>
          <a:p>
            <a:pPr fontAlgn="base"/>
            <a:r>
              <a:rPr lang="en-GB" dirty="0"/>
              <a:t>What is the piece of information about? (Does it actually fit your research aims</a:t>
            </a:r>
            <a:r>
              <a:rPr lang="en-GB" dirty="0" smtClean="0"/>
              <a:t>)?</a:t>
            </a:r>
          </a:p>
          <a:p>
            <a:pPr lvl="1" fontAlgn="base"/>
            <a:r>
              <a:rPr lang="en-GB" dirty="0" smtClean="0">
                <a:solidFill>
                  <a:srgbClr val="0070C0"/>
                </a:solidFill>
              </a:rPr>
              <a:t>The text is about young people and would fit with research about how young people are represented</a:t>
            </a:r>
            <a:endParaRPr lang="en-GB" dirty="0">
              <a:solidFill>
                <a:srgbClr val="0070C0"/>
              </a:solidFill>
            </a:endParaRPr>
          </a:p>
          <a:p>
            <a:pPr fontAlgn="base"/>
            <a:r>
              <a:rPr lang="en-GB" dirty="0"/>
              <a:t>Who has written it? Does the author have any academic credentials</a:t>
            </a:r>
            <a:r>
              <a:rPr lang="en-GB" dirty="0" smtClean="0"/>
              <a:t>?</a:t>
            </a:r>
          </a:p>
          <a:p>
            <a:pPr lvl="1" fontAlgn="base"/>
            <a:r>
              <a:rPr lang="en-GB" dirty="0" smtClean="0">
                <a:solidFill>
                  <a:srgbClr val="0070C0"/>
                </a:solidFill>
              </a:rPr>
              <a:t>The author is Matt Chorley the political editor of the Mail on line – the online version of the Daily Mail.</a:t>
            </a:r>
          </a:p>
          <a:p>
            <a:pPr lvl="1" fontAlgn="base"/>
            <a:r>
              <a:rPr lang="en-GB" dirty="0">
                <a:solidFill>
                  <a:srgbClr val="0070C0"/>
                </a:solidFill>
              </a:rPr>
              <a:t> As the political editor the author has </a:t>
            </a:r>
            <a:r>
              <a:rPr lang="en-GB" dirty="0" smtClean="0">
                <a:solidFill>
                  <a:srgbClr val="0070C0"/>
                </a:solidFill>
              </a:rPr>
              <a:t>experience in the field however </a:t>
            </a:r>
            <a:r>
              <a:rPr lang="en-GB" dirty="0">
                <a:solidFill>
                  <a:srgbClr val="0070C0"/>
                </a:solidFill>
              </a:rPr>
              <a:t>he is not an </a:t>
            </a:r>
            <a:r>
              <a:rPr lang="en-GB" dirty="0" smtClean="0">
                <a:solidFill>
                  <a:srgbClr val="0070C0"/>
                </a:solidFill>
              </a:rPr>
              <a:t>academic.</a:t>
            </a:r>
            <a:endParaRPr lang="en-GB" dirty="0">
              <a:solidFill>
                <a:srgbClr val="0070C0"/>
              </a:solidFill>
            </a:endParaRPr>
          </a:p>
          <a:p>
            <a:pPr fontAlgn="base"/>
            <a:r>
              <a:rPr lang="en-GB" dirty="0"/>
              <a:t>When was it published? Is it recent or outdated</a:t>
            </a:r>
            <a:r>
              <a:rPr lang="en-GB" dirty="0" smtClean="0"/>
              <a:t>?</a:t>
            </a:r>
          </a:p>
          <a:p>
            <a:pPr lvl="1" fontAlgn="base"/>
            <a:r>
              <a:rPr lang="en-GB" dirty="0" smtClean="0">
                <a:solidFill>
                  <a:srgbClr val="0070C0"/>
                </a:solidFill>
              </a:rPr>
              <a:t>It was published on 1</a:t>
            </a:r>
            <a:r>
              <a:rPr lang="en-GB" baseline="30000" dirty="0" smtClean="0">
                <a:solidFill>
                  <a:srgbClr val="0070C0"/>
                </a:solidFill>
              </a:rPr>
              <a:t>st</a:t>
            </a:r>
            <a:r>
              <a:rPr lang="en-GB" dirty="0" smtClean="0">
                <a:solidFill>
                  <a:srgbClr val="0070C0"/>
                </a:solidFill>
              </a:rPr>
              <a:t> October 2013 but that cannot be deduced from the evidence you have.</a:t>
            </a:r>
            <a:endParaRPr lang="en-GB" dirty="0">
              <a:solidFill>
                <a:srgbClr val="0070C0"/>
              </a:solidFill>
            </a:endParaRPr>
          </a:p>
          <a:p>
            <a:pPr fontAlgn="base"/>
            <a:r>
              <a:rPr lang="en-GB" dirty="0"/>
              <a:t>Where was it published? Is the source reputable</a:t>
            </a:r>
            <a:r>
              <a:rPr lang="en-GB" dirty="0" smtClean="0"/>
              <a:t>?</a:t>
            </a:r>
          </a:p>
          <a:p>
            <a:pPr lvl="1" fontAlgn="base"/>
            <a:r>
              <a:rPr lang="en-GB" dirty="0" smtClean="0">
                <a:solidFill>
                  <a:srgbClr val="0070C0"/>
                </a:solidFill>
              </a:rPr>
              <a:t>It was published by the </a:t>
            </a:r>
            <a:r>
              <a:rPr lang="en-GB" dirty="0">
                <a:solidFill>
                  <a:srgbClr val="0070C0"/>
                </a:solidFill>
              </a:rPr>
              <a:t>Mail on line – the online </a:t>
            </a:r>
            <a:r>
              <a:rPr lang="en-GB" dirty="0" smtClean="0">
                <a:solidFill>
                  <a:srgbClr val="0070C0"/>
                </a:solidFill>
              </a:rPr>
              <a:t>version </a:t>
            </a:r>
            <a:r>
              <a:rPr lang="en-GB" dirty="0">
                <a:solidFill>
                  <a:srgbClr val="0070C0"/>
                </a:solidFill>
              </a:rPr>
              <a:t>of the Daily Mail</a:t>
            </a:r>
            <a:r>
              <a:rPr lang="en-GB" dirty="0" smtClean="0">
                <a:solidFill>
                  <a:srgbClr val="0070C0"/>
                </a:solidFill>
              </a:rPr>
              <a:t>.  The Daily Mail is a mainstream newspaper but the Daily Mail is not an academic source.</a:t>
            </a:r>
            <a:endParaRPr lang="en-GB" dirty="0">
              <a:solidFill>
                <a:srgbClr val="0070C0"/>
              </a:solidFill>
            </a:endParaRPr>
          </a:p>
          <a:p>
            <a:pPr lvl="1"/>
            <a:r>
              <a:rPr lang="en-GB" dirty="0" smtClean="0">
                <a:solidFill>
                  <a:srgbClr val="0070C0"/>
                </a:solidFill>
              </a:rPr>
              <a:t>It cites </a:t>
            </a:r>
            <a:r>
              <a:rPr lang="en-GB" dirty="0">
                <a:solidFill>
                  <a:srgbClr val="0070C0"/>
                </a:solidFill>
              </a:rPr>
              <a:t>Boris Johnson’s and Jamie Oliver’s opinions </a:t>
            </a:r>
            <a:r>
              <a:rPr lang="en-GB" dirty="0" smtClean="0">
                <a:solidFill>
                  <a:srgbClr val="0070C0"/>
                </a:solidFill>
              </a:rPr>
              <a:t>but not </a:t>
            </a:r>
            <a:r>
              <a:rPr lang="en-GB" dirty="0">
                <a:solidFill>
                  <a:srgbClr val="0070C0"/>
                </a:solidFill>
              </a:rPr>
              <a:t>facts.</a:t>
            </a:r>
          </a:p>
          <a:p>
            <a:pPr lvl="1"/>
            <a:r>
              <a:rPr lang="en-GB" dirty="0" smtClean="0">
                <a:solidFill>
                  <a:srgbClr val="0070C0"/>
                </a:solidFill>
              </a:rPr>
              <a:t>It ignores </a:t>
            </a:r>
            <a:r>
              <a:rPr lang="en-GB" dirty="0">
                <a:solidFill>
                  <a:srgbClr val="0070C0"/>
                </a:solidFill>
              </a:rPr>
              <a:t>all the British teenagers who aren’t lazy and are successful </a:t>
            </a:r>
            <a:r>
              <a:rPr lang="en-GB" dirty="0" smtClean="0">
                <a:solidFill>
                  <a:srgbClr val="0070C0"/>
                </a:solidFill>
              </a:rPr>
              <a:t>so it is giving a stereotypical view.</a:t>
            </a:r>
            <a:endParaRPr lang="en-GB" dirty="0">
              <a:solidFill>
                <a:srgbClr val="0070C0"/>
              </a:solidFill>
            </a:endParaRPr>
          </a:p>
          <a:p>
            <a:pPr lvl="1"/>
            <a:r>
              <a:rPr lang="en-GB" dirty="0" smtClean="0">
                <a:solidFill>
                  <a:srgbClr val="0070C0"/>
                </a:solidFill>
              </a:rPr>
              <a:t>It ignores </a:t>
            </a:r>
            <a:r>
              <a:rPr lang="en-GB" dirty="0">
                <a:solidFill>
                  <a:srgbClr val="0070C0"/>
                </a:solidFill>
              </a:rPr>
              <a:t>the fact that many immigrants are highly </a:t>
            </a:r>
            <a:r>
              <a:rPr lang="en-GB" dirty="0" smtClean="0">
                <a:solidFill>
                  <a:srgbClr val="0070C0"/>
                </a:solidFill>
              </a:rPr>
              <a:t>skilled.</a:t>
            </a:r>
          </a:p>
          <a:p>
            <a:pPr lvl="1"/>
            <a:r>
              <a:rPr lang="en-GB" dirty="0" smtClean="0">
                <a:solidFill>
                  <a:srgbClr val="0070C0"/>
                </a:solidFill>
              </a:rPr>
              <a:t>It </a:t>
            </a:r>
            <a:r>
              <a:rPr lang="en-GB" dirty="0">
                <a:solidFill>
                  <a:srgbClr val="0070C0"/>
                </a:solidFill>
              </a:rPr>
              <a:t>is a one-sided argument</a:t>
            </a:r>
            <a:r>
              <a:rPr lang="en-GB" dirty="0" smtClean="0">
                <a:solidFill>
                  <a:srgbClr val="0070C0"/>
                </a:solidFill>
              </a:rPr>
              <a:t>.</a:t>
            </a:r>
            <a:endParaRPr lang="en-GB" dirty="0">
              <a:solidFill>
                <a:srgbClr val="0070C0"/>
              </a:solidFill>
            </a:endParaRPr>
          </a:p>
          <a:p>
            <a:pPr fontAlgn="base"/>
            <a:r>
              <a:rPr lang="en-GB" dirty="0"/>
              <a:t>Why was it written? What was the writer’s intention</a:t>
            </a:r>
            <a:r>
              <a:rPr lang="en-GB" dirty="0" smtClean="0"/>
              <a:t>?</a:t>
            </a:r>
          </a:p>
          <a:p>
            <a:pPr lvl="1" fontAlgn="base"/>
            <a:r>
              <a:rPr lang="en-GB" dirty="0" smtClean="0">
                <a:solidFill>
                  <a:srgbClr val="0070C0"/>
                </a:solidFill>
              </a:rPr>
              <a:t>It was written for the Daily Mail’s readership.</a:t>
            </a:r>
            <a:r>
              <a:rPr lang="en-GB" dirty="0">
                <a:solidFill>
                  <a:srgbClr val="0070C0"/>
                </a:solidFill>
              </a:rPr>
              <a:t> </a:t>
            </a:r>
            <a:r>
              <a:rPr lang="en-GB" dirty="0" smtClean="0">
                <a:solidFill>
                  <a:srgbClr val="0070C0"/>
                </a:solidFill>
              </a:rPr>
              <a:t> The Daily Mail is r</a:t>
            </a:r>
            <a:r>
              <a:rPr lang="en-GB" dirty="0" smtClean="0">
                <a:solidFill>
                  <a:srgbClr val="0070C0"/>
                </a:solidFill>
              </a:rPr>
              <a:t>enowned </a:t>
            </a:r>
            <a:r>
              <a:rPr lang="en-GB" dirty="0" smtClean="0">
                <a:solidFill>
                  <a:srgbClr val="0070C0"/>
                </a:solidFill>
              </a:rPr>
              <a:t>for right wing political views and hard line views on immigrants and </a:t>
            </a:r>
            <a:r>
              <a:rPr lang="en-GB" dirty="0" smtClean="0">
                <a:solidFill>
                  <a:srgbClr val="0070C0"/>
                </a:solidFill>
              </a:rPr>
              <a:t>the benefits </a:t>
            </a:r>
            <a:r>
              <a:rPr lang="en-GB" dirty="0" smtClean="0">
                <a:solidFill>
                  <a:srgbClr val="0070C0"/>
                </a:solidFill>
              </a:rPr>
              <a:t>system.</a:t>
            </a:r>
          </a:p>
          <a:p>
            <a:pPr lvl="1"/>
            <a:r>
              <a:rPr lang="en-GB" dirty="0" smtClean="0">
                <a:solidFill>
                  <a:srgbClr val="0070C0"/>
                </a:solidFill>
              </a:rPr>
              <a:t>Therefore </a:t>
            </a:r>
            <a:r>
              <a:rPr lang="en-GB" dirty="0" smtClean="0">
                <a:solidFill>
                  <a:srgbClr val="0070C0"/>
                </a:solidFill>
              </a:rPr>
              <a:t>it is likely </a:t>
            </a:r>
            <a:r>
              <a:rPr lang="en-GB" dirty="0" smtClean="0">
                <a:solidFill>
                  <a:srgbClr val="0070C0"/>
                </a:solidFill>
              </a:rPr>
              <a:t>to be biased and spin stories to suit their readership</a:t>
            </a:r>
            <a:r>
              <a:rPr lang="en-GB" dirty="0" smtClean="0">
                <a:solidFill>
                  <a:srgbClr val="0070C0"/>
                </a:solidFill>
              </a:rPr>
              <a:t>.</a:t>
            </a:r>
          </a:p>
          <a:p>
            <a:pPr lvl="1"/>
            <a:endParaRPr lang="en-GB" dirty="0" smtClean="0">
              <a:solidFill>
                <a:srgbClr val="0070C0"/>
              </a:solidFill>
            </a:endParaRPr>
          </a:p>
        </p:txBody>
      </p:sp>
    </p:spTree>
    <p:extLst>
      <p:ext uri="{BB962C8B-B14F-4D97-AF65-F5344CB8AC3E}">
        <p14:creationId xmlns:p14="http://schemas.microsoft.com/office/powerpoint/2010/main" val="380531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7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75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75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75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75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75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75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75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75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1750"/>
                                        <p:tgtEl>
                                          <p:spTgt spid="3">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75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1750"/>
                                        <p:tgtEl>
                                          <p:spTgt spid="3">
                                            <p:txEl>
                                              <p:pRg st="13" end="13"/>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1750"/>
                                        <p:tgtEl>
                                          <p:spTgt spid="3">
                                            <p:txEl>
                                              <p:pRg st="14" end="14"/>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5" end="15"/>
                                            </p:txEl>
                                          </p:spTgt>
                                        </p:tgtEl>
                                        <p:attrNameLst>
                                          <p:attrName>style.visibility</p:attrName>
                                        </p:attrNameLst>
                                      </p:cBhvr>
                                      <p:to>
                                        <p:strVal val="visible"/>
                                      </p:to>
                                    </p:set>
                                    <p:animEffect transition="in" filter="fade">
                                      <p:cBhvr>
                                        <p:cTn id="60" dur="175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 two – The Guardian</a:t>
            </a:r>
            <a:endParaRPr lang="en-GB" dirty="0"/>
          </a:p>
        </p:txBody>
      </p:sp>
      <p:sp>
        <p:nvSpPr>
          <p:cNvPr id="3" name="Content Placeholder 2"/>
          <p:cNvSpPr>
            <a:spLocks noGrp="1"/>
          </p:cNvSpPr>
          <p:nvPr>
            <p:ph sz="quarter" idx="1"/>
          </p:nvPr>
        </p:nvSpPr>
        <p:spPr/>
        <p:txBody>
          <a:bodyPr>
            <a:normAutofit fontScale="55000" lnSpcReduction="20000"/>
          </a:bodyPr>
          <a:lstStyle/>
          <a:p>
            <a:pPr fontAlgn="base"/>
            <a:r>
              <a:rPr lang="en-GB" dirty="0"/>
              <a:t>What is the piece of information about? (Does it actually fit your research aims)?</a:t>
            </a:r>
          </a:p>
          <a:p>
            <a:pPr lvl="1" fontAlgn="base"/>
            <a:r>
              <a:rPr lang="en-GB" dirty="0">
                <a:solidFill>
                  <a:srgbClr val="0070C0"/>
                </a:solidFill>
              </a:rPr>
              <a:t>The text is about young people and would fit with research about how young people are represented</a:t>
            </a:r>
          </a:p>
          <a:p>
            <a:pPr fontAlgn="base"/>
            <a:r>
              <a:rPr lang="en-GB" dirty="0"/>
              <a:t>Who has written it? Does the author have any academic credentials?</a:t>
            </a:r>
          </a:p>
          <a:p>
            <a:pPr lvl="1" fontAlgn="base"/>
            <a:r>
              <a:rPr lang="en-GB" dirty="0">
                <a:solidFill>
                  <a:srgbClr val="0070C0"/>
                </a:solidFill>
              </a:rPr>
              <a:t>The author is </a:t>
            </a:r>
            <a:r>
              <a:rPr lang="en-GB" dirty="0" smtClean="0">
                <a:solidFill>
                  <a:srgbClr val="0070C0"/>
                </a:solidFill>
              </a:rPr>
              <a:t>not named but is a University student..</a:t>
            </a:r>
            <a:endParaRPr lang="en-GB" dirty="0">
              <a:solidFill>
                <a:srgbClr val="0070C0"/>
              </a:solidFill>
            </a:endParaRPr>
          </a:p>
          <a:p>
            <a:pPr fontAlgn="base"/>
            <a:r>
              <a:rPr lang="en-GB" dirty="0"/>
              <a:t>When was it published? Is it recent or outdated?</a:t>
            </a:r>
          </a:p>
          <a:p>
            <a:pPr lvl="1" fontAlgn="base"/>
            <a:r>
              <a:rPr lang="en-GB" dirty="0">
                <a:solidFill>
                  <a:srgbClr val="0070C0"/>
                </a:solidFill>
              </a:rPr>
              <a:t>It was published on </a:t>
            </a:r>
            <a:r>
              <a:rPr lang="en-GB" dirty="0" smtClean="0">
                <a:solidFill>
                  <a:srgbClr val="0070C0"/>
                </a:solidFill>
              </a:rPr>
              <a:t>19</a:t>
            </a:r>
            <a:r>
              <a:rPr lang="en-GB" baseline="30000" dirty="0" smtClean="0">
                <a:solidFill>
                  <a:srgbClr val="0070C0"/>
                </a:solidFill>
              </a:rPr>
              <a:t>th</a:t>
            </a:r>
            <a:r>
              <a:rPr lang="en-GB" dirty="0" smtClean="0">
                <a:solidFill>
                  <a:srgbClr val="0070C0"/>
                </a:solidFill>
              </a:rPr>
              <a:t> June 2011.  It is not therefore a recent article.</a:t>
            </a:r>
            <a:endParaRPr lang="en-GB" dirty="0">
              <a:solidFill>
                <a:srgbClr val="0070C0"/>
              </a:solidFill>
            </a:endParaRPr>
          </a:p>
          <a:p>
            <a:pPr fontAlgn="base"/>
            <a:r>
              <a:rPr lang="en-GB" dirty="0"/>
              <a:t>Where was it published? Is the source reputable?</a:t>
            </a:r>
          </a:p>
          <a:p>
            <a:pPr lvl="1" fontAlgn="base"/>
            <a:r>
              <a:rPr lang="en-GB" dirty="0">
                <a:solidFill>
                  <a:srgbClr val="0070C0"/>
                </a:solidFill>
              </a:rPr>
              <a:t>It was published by </a:t>
            </a:r>
            <a:r>
              <a:rPr lang="en-GB" dirty="0" smtClean="0">
                <a:solidFill>
                  <a:srgbClr val="0070C0"/>
                </a:solidFill>
              </a:rPr>
              <a:t>The Guardian. The Guardian is </a:t>
            </a:r>
            <a:r>
              <a:rPr lang="en-GB" dirty="0">
                <a:solidFill>
                  <a:srgbClr val="0070C0"/>
                </a:solidFill>
              </a:rPr>
              <a:t>a mainstream </a:t>
            </a:r>
            <a:r>
              <a:rPr lang="en-GB" dirty="0" smtClean="0">
                <a:solidFill>
                  <a:srgbClr val="0070C0"/>
                </a:solidFill>
              </a:rPr>
              <a:t>newspaper but is </a:t>
            </a:r>
            <a:r>
              <a:rPr lang="en-GB" dirty="0">
                <a:solidFill>
                  <a:srgbClr val="0070C0"/>
                </a:solidFill>
              </a:rPr>
              <a:t>not an academic source.</a:t>
            </a:r>
          </a:p>
          <a:p>
            <a:pPr lvl="1"/>
            <a:r>
              <a:rPr lang="en-GB" dirty="0" smtClean="0">
                <a:solidFill>
                  <a:srgbClr val="0070C0"/>
                </a:solidFill>
              </a:rPr>
              <a:t>It appeared in the ‘Comment’ section which invites opinion</a:t>
            </a:r>
            <a:endParaRPr lang="en-GB" dirty="0">
              <a:solidFill>
                <a:srgbClr val="0070C0"/>
              </a:solidFill>
            </a:endParaRPr>
          </a:p>
          <a:p>
            <a:pPr lvl="1"/>
            <a:r>
              <a:rPr lang="en-GB" dirty="0">
                <a:solidFill>
                  <a:srgbClr val="0070C0"/>
                </a:solidFill>
              </a:rPr>
              <a:t>It </a:t>
            </a:r>
            <a:r>
              <a:rPr lang="en-GB" dirty="0" smtClean="0">
                <a:solidFill>
                  <a:srgbClr val="0070C0"/>
                </a:solidFill>
              </a:rPr>
              <a:t>was written by a university student who may have an age bias.</a:t>
            </a:r>
            <a:endParaRPr lang="en-GB" dirty="0">
              <a:solidFill>
                <a:srgbClr val="0070C0"/>
              </a:solidFill>
            </a:endParaRPr>
          </a:p>
          <a:p>
            <a:pPr lvl="1"/>
            <a:r>
              <a:rPr lang="en-GB" dirty="0">
                <a:solidFill>
                  <a:srgbClr val="0070C0"/>
                </a:solidFill>
              </a:rPr>
              <a:t>It does use reliable data from </a:t>
            </a:r>
            <a:r>
              <a:rPr lang="en-GB" dirty="0" err="1">
                <a:solidFill>
                  <a:srgbClr val="0070C0"/>
                </a:solidFill>
              </a:rPr>
              <a:t>Ipsos</a:t>
            </a:r>
            <a:r>
              <a:rPr lang="en-GB" dirty="0">
                <a:solidFill>
                  <a:srgbClr val="0070C0"/>
                </a:solidFill>
              </a:rPr>
              <a:t> Mori, the Metropolitan Police and the National Foundation for Educational Research.</a:t>
            </a:r>
          </a:p>
          <a:p>
            <a:pPr lvl="1"/>
            <a:r>
              <a:rPr lang="en-GB" dirty="0">
                <a:solidFill>
                  <a:srgbClr val="0070C0"/>
                </a:solidFill>
              </a:rPr>
              <a:t>It is a one-sided argument.</a:t>
            </a:r>
          </a:p>
          <a:p>
            <a:pPr fontAlgn="base"/>
            <a:r>
              <a:rPr lang="en-GB" dirty="0" smtClean="0"/>
              <a:t>Why </a:t>
            </a:r>
            <a:r>
              <a:rPr lang="en-GB" dirty="0"/>
              <a:t>was it written? What was the writer’s intention?</a:t>
            </a:r>
          </a:p>
          <a:p>
            <a:pPr lvl="1" fontAlgn="base"/>
            <a:r>
              <a:rPr lang="en-GB" dirty="0">
                <a:solidFill>
                  <a:srgbClr val="0070C0"/>
                </a:solidFill>
              </a:rPr>
              <a:t>It was written </a:t>
            </a:r>
            <a:r>
              <a:rPr lang="en-GB" dirty="0" smtClean="0">
                <a:solidFill>
                  <a:srgbClr val="0070C0"/>
                </a:solidFill>
              </a:rPr>
              <a:t>to express an opinion.  </a:t>
            </a:r>
            <a:r>
              <a:rPr lang="en-GB" dirty="0">
                <a:solidFill>
                  <a:srgbClr val="0070C0"/>
                </a:solidFill>
              </a:rPr>
              <a:t>The </a:t>
            </a:r>
            <a:r>
              <a:rPr lang="en-GB" dirty="0" smtClean="0">
                <a:solidFill>
                  <a:srgbClr val="0070C0"/>
                </a:solidFill>
              </a:rPr>
              <a:t>Guardian is </a:t>
            </a:r>
            <a:r>
              <a:rPr lang="en-GB" dirty="0">
                <a:solidFill>
                  <a:srgbClr val="0070C0"/>
                </a:solidFill>
              </a:rPr>
              <a:t>renowned for </a:t>
            </a:r>
            <a:r>
              <a:rPr lang="en-GB" dirty="0" smtClean="0">
                <a:solidFill>
                  <a:srgbClr val="0070C0"/>
                </a:solidFill>
              </a:rPr>
              <a:t>left </a:t>
            </a:r>
            <a:r>
              <a:rPr lang="en-GB" dirty="0">
                <a:solidFill>
                  <a:srgbClr val="0070C0"/>
                </a:solidFill>
              </a:rPr>
              <a:t>wing political </a:t>
            </a:r>
            <a:r>
              <a:rPr lang="en-GB" dirty="0" smtClean="0">
                <a:solidFill>
                  <a:srgbClr val="0070C0"/>
                </a:solidFill>
              </a:rPr>
              <a:t>views.</a:t>
            </a:r>
            <a:endParaRPr lang="en-GB" dirty="0">
              <a:solidFill>
                <a:srgbClr val="0070C0"/>
              </a:solidFill>
            </a:endParaRPr>
          </a:p>
          <a:p>
            <a:pPr lvl="1"/>
            <a:r>
              <a:rPr lang="en-GB" dirty="0">
                <a:solidFill>
                  <a:srgbClr val="0070C0"/>
                </a:solidFill>
              </a:rPr>
              <a:t>Therefore likely to be biased </a:t>
            </a:r>
            <a:r>
              <a:rPr lang="en-GB" dirty="0" smtClean="0">
                <a:solidFill>
                  <a:srgbClr val="0070C0"/>
                </a:solidFill>
              </a:rPr>
              <a:t>to </a:t>
            </a:r>
            <a:r>
              <a:rPr lang="en-GB" dirty="0">
                <a:solidFill>
                  <a:srgbClr val="0070C0"/>
                </a:solidFill>
              </a:rPr>
              <a:t>suit their readership</a:t>
            </a:r>
            <a:r>
              <a:rPr lang="en-GB" dirty="0" smtClean="0">
                <a:solidFill>
                  <a:srgbClr val="0070C0"/>
                </a:solidFill>
              </a:rPr>
              <a:t>.</a:t>
            </a:r>
          </a:p>
        </p:txBody>
      </p:sp>
    </p:spTree>
    <p:extLst>
      <p:ext uri="{BB962C8B-B14F-4D97-AF65-F5344CB8AC3E}">
        <p14:creationId xmlns:p14="http://schemas.microsoft.com/office/powerpoint/2010/main" val="334270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200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20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2000"/>
                                        <p:tgtEl>
                                          <p:spTgt spid="3">
                                            <p:txEl>
                                              <p:pRg st="12" end="1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2000"/>
                                        <p:tgtEl>
                                          <p:spTgt spid="3">
                                            <p:txEl>
                                              <p:pRg st="13" end="13"/>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Plagiarism</a:t>
            </a:r>
            <a:endParaRPr lang="en-GB" dirty="0"/>
          </a:p>
        </p:txBody>
      </p:sp>
      <p:sp>
        <p:nvSpPr>
          <p:cNvPr id="3" name="Content Placeholder 2"/>
          <p:cNvSpPr>
            <a:spLocks noGrp="1"/>
          </p:cNvSpPr>
          <p:nvPr>
            <p:ph sz="quarter" idx="1"/>
          </p:nvPr>
        </p:nvSpPr>
        <p:spPr/>
        <p:txBody>
          <a:bodyPr/>
          <a:lstStyle/>
          <a:p>
            <a:r>
              <a:rPr lang="en-GB" dirty="0" smtClean="0"/>
              <a:t>Definition</a:t>
            </a:r>
          </a:p>
          <a:p>
            <a:pPr lvl="1"/>
            <a:r>
              <a:rPr lang="en-GB" dirty="0" smtClean="0"/>
              <a:t>the </a:t>
            </a:r>
            <a:r>
              <a:rPr lang="en-GB" dirty="0"/>
              <a:t>practice of taking someone else's work or ideas and passing them off as one's own.</a:t>
            </a:r>
          </a:p>
          <a:p>
            <a:r>
              <a:rPr lang="en-GB" dirty="0" smtClean="0"/>
              <a:t>Consequences</a:t>
            </a:r>
          </a:p>
          <a:p>
            <a:pPr lvl="1"/>
            <a:r>
              <a:rPr lang="en-GB" dirty="0" smtClean="0"/>
              <a:t>can </a:t>
            </a:r>
            <a:r>
              <a:rPr lang="en-GB" dirty="0" smtClean="0"/>
              <a:t>be </a:t>
            </a:r>
            <a:r>
              <a:rPr lang="en-GB" dirty="0" smtClean="0"/>
              <a:t>serious</a:t>
            </a:r>
          </a:p>
          <a:p>
            <a:pPr lvl="1"/>
            <a:r>
              <a:rPr lang="en-GB" dirty="0" smtClean="0"/>
              <a:t>disqualification </a:t>
            </a:r>
            <a:r>
              <a:rPr lang="en-GB" dirty="0" smtClean="0"/>
              <a:t>from awarding </a:t>
            </a:r>
            <a:r>
              <a:rPr lang="en-GB" dirty="0" smtClean="0"/>
              <a:t>body so you don’t pass the qualification you are taking</a:t>
            </a:r>
          </a:p>
          <a:p>
            <a:pPr lvl="1"/>
            <a:r>
              <a:rPr lang="en-GB" dirty="0" smtClean="0"/>
              <a:t>Being </a:t>
            </a:r>
            <a:r>
              <a:rPr lang="en-GB" dirty="0" smtClean="0"/>
              <a:t>discredited </a:t>
            </a:r>
            <a:r>
              <a:rPr lang="en-GB" dirty="0" smtClean="0"/>
              <a:t>as a researcher</a:t>
            </a:r>
            <a:r>
              <a:rPr lang="en-GB" dirty="0" smtClean="0"/>
              <a:t>.</a:t>
            </a:r>
            <a:endParaRPr lang="en-GB" dirty="0" smtClean="0"/>
          </a:p>
        </p:txBody>
      </p:sp>
    </p:spTree>
    <p:extLst>
      <p:ext uri="{BB962C8B-B14F-4D97-AF65-F5344CB8AC3E}">
        <p14:creationId xmlns:p14="http://schemas.microsoft.com/office/powerpoint/2010/main" val="307694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Referencing via footnotes</a:t>
            </a:r>
            <a:endParaRPr lang="en-GB"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GB" b="1" dirty="0" smtClean="0"/>
              <a:t>In the </a:t>
            </a:r>
            <a:r>
              <a:rPr lang="en-GB" b="1" dirty="0" smtClean="0"/>
              <a:t>text a superscript number appears where the cursor is positioned when you click on ‘Insert Footnote’</a:t>
            </a:r>
            <a:endParaRPr lang="en-GB" b="1" dirty="0" smtClean="0"/>
          </a:p>
          <a:p>
            <a:r>
              <a:rPr lang="en-GB" dirty="0" smtClean="0"/>
              <a:t>Smith </a:t>
            </a:r>
            <a:r>
              <a:rPr lang="en-GB" dirty="0"/>
              <a:t>points out that a division began in the latter half of the nineteenth century with the doctrine of ‘separate spheres’.</a:t>
            </a:r>
            <a:r>
              <a:rPr lang="en-GB" baseline="30000" dirty="0"/>
              <a:t>1</a:t>
            </a:r>
            <a:endParaRPr lang="en-GB" dirty="0"/>
          </a:p>
          <a:p>
            <a:pPr marL="0" indent="0">
              <a:buNone/>
            </a:pPr>
            <a:endParaRPr lang="en-GB" b="1" dirty="0" smtClean="0"/>
          </a:p>
          <a:p>
            <a:pPr marL="0" indent="0">
              <a:buNone/>
            </a:pPr>
            <a:r>
              <a:rPr lang="en-GB" b="1" dirty="0" smtClean="0"/>
              <a:t>At </a:t>
            </a:r>
            <a:r>
              <a:rPr lang="en-GB" b="1" dirty="0"/>
              <a:t>the foot of the page</a:t>
            </a:r>
            <a:r>
              <a:rPr lang="en-GB" dirty="0"/>
              <a:t> </a:t>
            </a:r>
            <a:r>
              <a:rPr lang="en-GB" b="1" dirty="0"/>
              <a:t>the same number appears under a line.  You can then use ‘Insert Citation or type in the full reference if required.</a:t>
            </a:r>
            <a:endParaRPr lang="en-GB" b="1" dirty="0"/>
          </a:p>
          <a:p>
            <a:r>
              <a:rPr lang="en-GB" baseline="30000" dirty="0"/>
              <a:t>1</a:t>
            </a:r>
            <a:r>
              <a:rPr lang="en-GB" dirty="0"/>
              <a:t> </a:t>
            </a:r>
            <a:r>
              <a:rPr lang="en-GB" dirty="0" smtClean="0"/>
              <a:t>Smith M. (1988), </a:t>
            </a:r>
            <a:r>
              <a:rPr lang="en-GB" dirty="0"/>
              <a:t>‘Intimate strangers’ in </a:t>
            </a:r>
            <a:r>
              <a:rPr lang="en-GB" i="1" dirty="0"/>
              <a:t>Making a Life: a People’s History of Australia Since 1788</a:t>
            </a:r>
            <a:r>
              <a:rPr lang="en-GB" dirty="0"/>
              <a:t>, V. </a:t>
            </a:r>
            <a:r>
              <a:rPr lang="en-GB" dirty="0" err="1"/>
              <a:t>Burgman</a:t>
            </a:r>
            <a:r>
              <a:rPr lang="en-GB" dirty="0"/>
              <a:t> and J. Lee (</a:t>
            </a:r>
            <a:r>
              <a:rPr lang="en-GB" dirty="0" err="1"/>
              <a:t>eds</a:t>
            </a:r>
            <a:r>
              <a:rPr lang="en-GB" dirty="0"/>
              <a:t>), Penguin, </a:t>
            </a:r>
            <a:r>
              <a:rPr lang="en-GB" dirty="0" smtClean="0"/>
              <a:t>Victoria, p</a:t>
            </a:r>
            <a:r>
              <a:rPr lang="en-GB" dirty="0"/>
              <a:t>. 155. </a:t>
            </a:r>
          </a:p>
          <a:p>
            <a:endParaRPr lang="en-GB" dirty="0"/>
          </a:p>
        </p:txBody>
      </p:sp>
    </p:spTree>
    <p:extLst>
      <p:ext uri="{BB962C8B-B14F-4D97-AF65-F5344CB8AC3E}">
        <p14:creationId xmlns:p14="http://schemas.microsoft.com/office/powerpoint/2010/main" val="2486445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 formats</a:t>
            </a:r>
            <a:endParaRPr lang="en-GB" dirty="0"/>
          </a:p>
        </p:txBody>
      </p:sp>
      <p:sp>
        <p:nvSpPr>
          <p:cNvPr id="3" name="Content Placeholder 2"/>
          <p:cNvSpPr>
            <a:spLocks noGrp="1"/>
          </p:cNvSpPr>
          <p:nvPr>
            <p:ph sz="quarter" idx="1"/>
          </p:nvPr>
        </p:nvSpPr>
        <p:spPr/>
        <p:txBody>
          <a:bodyPr/>
          <a:lstStyle/>
          <a:p>
            <a:pPr marL="0" indent="0">
              <a:buNone/>
            </a:pPr>
            <a:r>
              <a:rPr lang="en-GB" dirty="0"/>
              <a:t>When you reference a source for the first time, you </a:t>
            </a:r>
            <a:r>
              <a:rPr lang="en-GB" dirty="0" smtClean="0"/>
              <a:t>often have to provide </a:t>
            </a:r>
            <a:r>
              <a:rPr lang="en-GB" dirty="0"/>
              <a:t>full bibliographic information (information about the source). This includes:</a:t>
            </a:r>
          </a:p>
          <a:p>
            <a:pPr lvl="0"/>
            <a:r>
              <a:rPr lang="en-GB" dirty="0"/>
              <a:t>author(s) initial(s) and surname(s)</a:t>
            </a:r>
          </a:p>
          <a:p>
            <a:pPr lvl="0"/>
            <a:r>
              <a:rPr lang="en-GB" dirty="0"/>
              <a:t>name of the article, book or journal</a:t>
            </a:r>
          </a:p>
          <a:p>
            <a:pPr lvl="0"/>
            <a:r>
              <a:rPr lang="en-GB" dirty="0"/>
              <a:t>editors (if applicable)</a:t>
            </a:r>
          </a:p>
          <a:p>
            <a:pPr lvl="0"/>
            <a:r>
              <a:rPr lang="en-GB" dirty="0"/>
              <a:t>publisher name and location</a:t>
            </a:r>
          </a:p>
          <a:p>
            <a:pPr lvl="0"/>
            <a:r>
              <a:rPr lang="en-GB" dirty="0"/>
              <a:t>year published</a:t>
            </a:r>
          </a:p>
          <a:p>
            <a:endParaRPr lang="en-GB" dirty="0"/>
          </a:p>
        </p:txBody>
      </p:sp>
    </p:spTree>
    <p:extLst>
      <p:ext uri="{BB962C8B-B14F-4D97-AF65-F5344CB8AC3E}">
        <p14:creationId xmlns:p14="http://schemas.microsoft.com/office/powerpoint/2010/main" val="1232058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 format</a:t>
            </a:r>
            <a:endParaRPr lang="en-GB" dirty="0"/>
          </a:p>
        </p:txBody>
      </p:sp>
      <p:sp>
        <p:nvSpPr>
          <p:cNvPr id="3" name="Content Placeholder 2"/>
          <p:cNvSpPr>
            <a:spLocks noGrp="1"/>
          </p:cNvSpPr>
          <p:nvPr>
            <p:ph sz="quarter" idx="1"/>
          </p:nvPr>
        </p:nvSpPr>
        <p:spPr/>
        <p:txBody>
          <a:bodyPr/>
          <a:lstStyle/>
          <a:p>
            <a:pPr lvl="0"/>
            <a:r>
              <a:rPr lang="en-GB" dirty="0"/>
              <a:t>Titles of publications should be italicised.</a:t>
            </a:r>
          </a:p>
          <a:p>
            <a:pPr lvl="0"/>
            <a:r>
              <a:rPr lang="en-GB" dirty="0"/>
              <a:t>Use minimum capitalisation for publication titles.</a:t>
            </a:r>
          </a:p>
          <a:p>
            <a:pPr lvl="0"/>
            <a:r>
              <a:rPr lang="en-GB" dirty="0"/>
              <a:t>Use minimal capitalisation for journal or book article titles.</a:t>
            </a:r>
          </a:p>
          <a:p>
            <a:pPr lvl="0"/>
            <a:r>
              <a:rPr lang="en-GB" dirty="0"/>
              <a:t>Article titles should be enclosed between single quotation marks.</a:t>
            </a:r>
          </a:p>
          <a:p>
            <a:pPr lvl="0"/>
            <a:r>
              <a:rPr lang="en-GB" dirty="0"/>
              <a:t>Use commas to separate each item of the citation and end with a full stop.</a:t>
            </a:r>
          </a:p>
        </p:txBody>
      </p:sp>
    </p:spTree>
    <p:extLst>
      <p:ext uri="{BB962C8B-B14F-4D97-AF65-F5344CB8AC3E}">
        <p14:creationId xmlns:p14="http://schemas.microsoft.com/office/powerpoint/2010/main" val="3853431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644658"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a:off x="1547664" y="1171348"/>
            <a:ext cx="1008112" cy="20162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8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6631"/>
            <a:ext cx="6240750" cy="656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448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this course about</a:t>
            </a:r>
            <a:endParaRPr lang="en-GB" dirty="0"/>
          </a:p>
        </p:txBody>
      </p:sp>
      <p:sp>
        <p:nvSpPr>
          <p:cNvPr id="3" name="Content Placeholder 2"/>
          <p:cNvSpPr>
            <a:spLocks noGrp="1"/>
          </p:cNvSpPr>
          <p:nvPr>
            <p:ph sz="quarter" idx="1"/>
          </p:nvPr>
        </p:nvSpPr>
        <p:spPr/>
        <p:txBody>
          <a:bodyPr/>
          <a:lstStyle/>
          <a:p>
            <a:r>
              <a:rPr lang="en-GB" dirty="0" smtClean="0"/>
              <a:t>Research – how to plan and research an area, how to assess the reliability of information, how to reference sources properly</a:t>
            </a:r>
          </a:p>
          <a:p>
            <a:r>
              <a:rPr lang="en-GB" dirty="0" smtClean="0"/>
              <a:t>You will have a short booklet to work through and you will need to write a short (1,000 – 1,500 word) essay (that’s two to three sides of A4)</a:t>
            </a:r>
          </a:p>
          <a:p>
            <a:r>
              <a:rPr lang="en-GB" dirty="0" smtClean="0"/>
              <a:t>You can even use an essay you have already written or are about to write.</a:t>
            </a:r>
            <a:endParaRPr lang="en-GB" dirty="0"/>
          </a:p>
        </p:txBody>
      </p:sp>
    </p:spTree>
    <p:extLst>
      <p:ext uri="{BB962C8B-B14F-4D97-AF65-F5344CB8AC3E}">
        <p14:creationId xmlns:p14="http://schemas.microsoft.com/office/powerpoint/2010/main" val="4196428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Paraphrasing</a:t>
            </a:r>
            <a:endParaRPr lang="en-GB" dirty="0"/>
          </a:p>
        </p:txBody>
      </p:sp>
      <p:sp>
        <p:nvSpPr>
          <p:cNvPr id="3" name="Content Placeholder 2"/>
          <p:cNvSpPr>
            <a:spLocks noGrp="1"/>
          </p:cNvSpPr>
          <p:nvPr>
            <p:ph sz="quarter" idx="1"/>
          </p:nvPr>
        </p:nvSpPr>
        <p:spPr/>
        <p:txBody>
          <a:bodyPr>
            <a:normAutofit fontScale="85000" lnSpcReduction="10000"/>
          </a:bodyPr>
          <a:lstStyle/>
          <a:p>
            <a:r>
              <a:rPr lang="en-GB" dirty="0"/>
              <a:t>Below is a passage taken from Raymond S. Nickerson's "How We Know - and Sometimes Misjudge -What Others Know” </a:t>
            </a:r>
            <a:r>
              <a:rPr lang="en-GB" i="1" dirty="0"/>
              <a:t>Psychological Bulletin</a:t>
            </a:r>
            <a:r>
              <a:rPr lang="en-GB" dirty="0"/>
              <a:t> 125.6 (1999): p737. </a:t>
            </a:r>
          </a:p>
          <a:p>
            <a:r>
              <a:rPr lang="en-GB" dirty="0"/>
              <a:t>“In order to communicate effectively with other people, one must have a reasonably accurate idea of what they do and do not know that is pertinent to the communication. Treating people as though they have knowledge that they do not have can result in miscommunication and perhaps embarrassment. On the other hand, a fundamental rule of conversation, at least according to a </a:t>
            </a:r>
            <a:r>
              <a:rPr lang="en-GB" dirty="0" err="1"/>
              <a:t>Gricean</a:t>
            </a:r>
            <a:r>
              <a:rPr lang="en-GB" dirty="0"/>
              <a:t> view, is that one generally does not convey to others information that one can assume they already have.”</a:t>
            </a:r>
          </a:p>
          <a:p>
            <a:endParaRPr lang="en-GB" dirty="0"/>
          </a:p>
        </p:txBody>
      </p:sp>
    </p:spTree>
    <p:extLst>
      <p:ext uri="{BB962C8B-B14F-4D97-AF65-F5344CB8AC3E}">
        <p14:creationId xmlns:p14="http://schemas.microsoft.com/office/powerpoint/2010/main" val="915358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Paraphrasing</a:t>
            </a:r>
            <a:endParaRPr lang="en-GB" dirty="0"/>
          </a:p>
        </p:txBody>
      </p:sp>
      <p:sp>
        <p:nvSpPr>
          <p:cNvPr id="3" name="Content Placeholder 2"/>
          <p:cNvSpPr>
            <a:spLocks noGrp="1"/>
          </p:cNvSpPr>
          <p:nvPr>
            <p:ph sz="quarter" idx="1"/>
          </p:nvPr>
        </p:nvSpPr>
        <p:spPr/>
        <p:txBody>
          <a:bodyPr>
            <a:normAutofit fontScale="77500" lnSpcReduction="20000"/>
          </a:bodyPr>
          <a:lstStyle/>
          <a:p>
            <a:r>
              <a:rPr lang="en-GB" b="1" dirty="0"/>
              <a:t>Here is an example of what would be considered </a:t>
            </a:r>
            <a:r>
              <a:rPr lang="en-GB" b="1" dirty="0">
                <a:solidFill>
                  <a:srgbClr val="FF0000"/>
                </a:solidFill>
              </a:rPr>
              <a:t>plagiarism</a:t>
            </a:r>
            <a:r>
              <a:rPr lang="en-GB" b="1" dirty="0"/>
              <a:t> of this passage:</a:t>
            </a:r>
            <a:r>
              <a:rPr lang="en-GB" dirty="0"/>
              <a:t> </a:t>
            </a:r>
          </a:p>
          <a:p>
            <a:r>
              <a:rPr lang="en-GB" dirty="0"/>
              <a:t>For effective communication, it is necessary to have a fairly accurate idea of what our listeners know or do not know that is pertinent to the communication. If we assume that people know something they do not, then miscommunication and perhaps embarrassment may result (Nickerson, 1999).</a:t>
            </a:r>
          </a:p>
          <a:p>
            <a:r>
              <a:rPr lang="en-GB" dirty="0"/>
              <a:t>The writer in this example has used too many of Nickerson's original words and phrases such as "effective communication," "accurate idea," "know or do not know," "pertinent," "miscommunication," and "embarrassment." Also note that the passage doesn't have an opening tag to indicate where use of the Nickerson's material begins. A citation at the end of a paragraph is not sufficient to indicate what is being credited to Nickerson</a:t>
            </a:r>
            <a:r>
              <a:rPr lang="en-GB" dirty="0" smtClean="0"/>
              <a:t>.</a:t>
            </a:r>
          </a:p>
          <a:p>
            <a:r>
              <a:rPr lang="en-GB" dirty="0" smtClean="0"/>
              <a:t>How would you paraphrase this material? </a:t>
            </a:r>
            <a:endParaRPr lang="en-GB" dirty="0"/>
          </a:p>
          <a:p>
            <a:endParaRPr lang="en-GB" dirty="0"/>
          </a:p>
        </p:txBody>
      </p:sp>
    </p:spTree>
    <p:extLst>
      <p:ext uri="{BB962C8B-B14F-4D97-AF65-F5344CB8AC3E}">
        <p14:creationId xmlns:p14="http://schemas.microsoft.com/office/powerpoint/2010/main" val="68874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Paraphrasing – Have a go:</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a:t>
            </a:r>
            <a:r>
              <a:rPr lang="en-GB" dirty="0"/>
              <a:t>In order to communicate effectively with other people, one must have a reasonably accurate idea of what they do and do not know that is pertinent to the communication. Treating people as though they have knowledge that they do not have can result in miscommunication and perhaps embarrassment. On the other hand, a fundamental rule of conversation, at least according to a </a:t>
            </a:r>
            <a:r>
              <a:rPr lang="en-GB" dirty="0" err="1"/>
              <a:t>Gricean</a:t>
            </a:r>
            <a:r>
              <a:rPr lang="en-GB" dirty="0"/>
              <a:t> view, is that one generally does not convey to others information that one can assume they already have.”</a:t>
            </a:r>
          </a:p>
          <a:p>
            <a:endParaRPr lang="en-GB" dirty="0"/>
          </a:p>
        </p:txBody>
      </p:sp>
    </p:spTree>
    <p:extLst>
      <p:ext uri="{BB962C8B-B14F-4D97-AF65-F5344CB8AC3E}">
        <p14:creationId xmlns:p14="http://schemas.microsoft.com/office/powerpoint/2010/main" val="2294382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Paraphrasing</a:t>
            </a:r>
            <a:endParaRPr lang="en-GB" dirty="0"/>
          </a:p>
        </p:txBody>
      </p:sp>
      <p:sp>
        <p:nvSpPr>
          <p:cNvPr id="3" name="Content Placeholder 2"/>
          <p:cNvSpPr>
            <a:spLocks noGrp="1"/>
          </p:cNvSpPr>
          <p:nvPr>
            <p:ph sz="quarter" idx="1"/>
          </p:nvPr>
        </p:nvSpPr>
        <p:spPr/>
        <p:txBody>
          <a:bodyPr>
            <a:normAutofit fontScale="85000" lnSpcReduction="10000"/>
          </a:bodyPr>
          <a:lstStyle/>
          <a:p>
            <a:r>
              <a:rPr lang="en-GB" b="1" dirty="0"/>
              <a:t>Here is an example that would be considered acceptable summarizing of this passage:</a:t>
            </a:r>
            <a:r>
              <a:rPr lang="en-GB" dirty="0"/>
              <a:t> </a:t>
            </a:r>
          </a:p>
          <a:p>
            <a:r>
              <a:rPr lang="en-GB" dirty="0"/>
              <a:t>Nickerson </a:t>
            </a:r>
            <a:r>
              <a:rPr lang="en-GB" dirty="0" smtClean="0"/>
              <a:t>argues </a:t>
            </a:r>
            <a:r>
              <a:rPr lang="en-GB" dirty="0"/>
              <a:t>that clear communication hinges upon what an audience does and does not know. It is crucial to assume the audience has neither too much nor too little knowledge of the subject, or the communication may be inhibited by either confusion or offense </a:t>
            </a:r>
            <a:r>
              <a:rPr lang="en-GB" dirty="0" smtClean="0"/>
              <a:t>(Nickerson, 1999, p</a:t>
            </a:r>
            <a:r>
              <a:rPr lang="en-GB" dirty="0"/>
              <a:t>. 737).</a:t>
            </a:r>
          </a:p>
          <a:p>
            <a:r>
              <a:rPr lang="en-GB" dirty="0"/>
              <a:t>Notice that the writer both paraphrases Nickerson's ideas about effective communication and compresses them into two sentences. Like paraphrasing, summarizing passages is a tricky endeavour and takes lots of practice</a:t>
            </a:r>
            <a:r>
              <a:rPr lang="en-GB" dirty="0" smtClean="0"/>
              <a:t>.</a:t>
            </a:r>
            <a:endParaRPr lang="en-GB" dirty="0"/>
          </a:p>
        </p:txBody>
      </p:sp>
    </p:spTree>
    <p:extLst>
      <p:ext uri="{BB962C8B-B14F-4D97-AF65-F5344CB8AC3E}">
        <p14:creationId xmlns:p14="http://schemas.microsoft.com/office/powerpoint/2010/main" val="9780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Assignment Task</a:t>
            </a:r>
            <a:endParaRPr lang="en-GB" dirty="0"/>
          </a:p>
        </p:txBody>
      </p:sp>
      <p:sp>
        <p:nvSpPr>
          <p:cNvPr id="3" name="Content Placeholder 2"/>
          <p:cNvSpPr>
            <a:spLocks noGrp="1"/>
          </p:cNvSpPr>
          <p:nvPr>
            <p:ph sz="quarter" idx="1"/>
          </p:nvPr>
        </p:nvSpPr>
        <p:spPr/>
        <p:txBody>
          <a:bodyPr>
            <a:normAutofit fontScale="92500" lnSpcReduction="10000"/>
          </a:bodyPr>
          <a:lstStyle/>
          <a:p>
            <a:r>
              <a:rPr lang="en-GB" dirty="0" smtClean="0"/>
              <a:t>Write an essay between 1,000 + 1,500 words on anything you are interested in – you can use previous work if you want to</a:t>
            </a:r>
            <a:r>
              <a:rPr lang="en-GB" dirty="0" smtClean="0"/>
              <a:t>…</a:t>
            </a:r>
          </a:p>
          <a:p>
            <a:r>
              <a:rPr lang="en-GB" dirty="0"/>
              <a:t>You need to have a title that allows you to argue for and against a point of view</a:t>
            </a:r>
            <a:r>
              <a:rPr lang="en-GB" dirty="0" smtClean="0"/>
              <a:t>.</a:t>
            </a:r>
            <a:endParaRPr lang="en-GB" dirty="0" smtClean="0"/>
          </a:p>
          <a:p>
            <a:pPr lvl="1"/>
            <a:r>
              <a:rPr lang="en-GB" dirty="0" smtClean="0"/>
              <a:t>Identify the area </a:t>
            </a:r>
            <a:r>
              <a:rPr lang="en-GB" dirty="0"/>
              <a:t>to write </a:t>
            </a:r>
            <a:r>
              <a:rPr lang="en-GB" dirty="0" smtClean="0"/>
              <a:t>about</a:t>
            </a:r>
          </a:p>
          <a:p>
            <a:pPr marL="365760" lvl="1" indent="0">
              <a:buNone/>
            </a:pPr>
            <a:r>
              <a:rPr lang="en-GB" dirty="0"/>
              <a:t>	</a:t>
            </a:r>
            <a:r>
              <a:rPr lang="en-GB" dirty="0" smtClean="0"/>
              <a:t>‘The causes of Schizophrenia’</a:t>
            </a:r>
          </a:p>
          <a:p>
            <a:pPr lvl="1"/>
            <a:r>
              <a:rPr lang="en-GB" dirty="0" smtClean="0"/>
              <a:t>Decide on the exact title to be discussed</a:t>
            </a:r>
          </a:p>
          <a:p>
            <a:pPr marL="320040" lvl="1" indent="0">
              <a:buNone/>
            </a:pPr>
            <a:r>
              <a:rPr lang="en-GB" dirty="0" smtClean="0"/>
              <a:t>	‘Is Schizophrenia caused by biological factors or by 	environmental factors?</a:t>
            </a:r>
          </a:p>
          <a:p>
            <a:r>
              <a:rPr lang="en-GB" dirty="0" smtClean="0"/>
              <a:t>Then </a:t>
            </a:r>
            <a:r>
              <a:rPr lang="en-GB" dirty="0" smtClean="0"/>
              <a:t>think about how to structure what you write…..</a:t>
            </a:r>
          </a:p>
        </p:txBody>
      </p:sp>
    </p:spTree>
    <p:extLst>
      <p:ext uri="{BB962C8B-B14F-4D97-AF65-F5344CB8AC3E}">
        <p14:creationId xmlns:p14="http://schemas.microsoft.com/office/powerpoint/2010/main" val="3648637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your project</a:t>
            </a:r>
            <a:endParaRPr lang="en-GB" dirty="0"/>
          </a:p>
        </p:txBody>
      </p:sp>
      <p:sp>
        <p:nvSpPr>
          <p:cNvPr id="3" name="Content Placeholder 2"/>
          <p:cNvSpPr>
            <a:spLocks noGrp="1"/>
          </p:cNvSpPr>
          <p:nvPr>
            <p:ph sz="quarter" idx="1"/>
          </p:nvPr>
        </p:nvSpPr>
        <p:spPr/>
        <p:txBody>
          <a:bodyPr>
            <a:normAutofit fontScale="85000" lnSpcReduction="20000"/>
          </a:bodyPr>
          <a:lstStyle/>
          <a:p>
            <a:pPr marL="0" lvl="0" indent="0">
              <a:buNone/>
            </a:pPr>
            <a:r>
              <a:rPr lang="en-GB" dirty="0" smtClean="0"/>
              <a:t>Probably 6 paragraphs of 200 words each covering the </a:t>
            </a:r>
            <a:r>
              <a:rPr lang="en-GB" dirty="0" smtClean="0"/>
              <a:t>following for this title.</a:t>
            </a:r>
            <a:endParaRPr lang="en-GB" dirty="0" smtClean="0"/>
          </a:p>
          <a:p>
            <a:pPr marL="0" lvl="0" indent="0">
              <a:buNone/>
            </a:pPr>
            <a:endParaRPr lang="en-GB" sz="1200" dirty="0" smtClean="0"/>
          </a:p>
          <a:p>
            <a:pPr lvl="0"/>
            <a:r>
              <a:rPr lang="en-GB" dirty="0" smtClean="0"/>
              <a:t>What </a:t>
            </a:r>
            <a:r>
              <a:rPr lang="en-GB" dirty="0"/>
              <a:t>are the symptoms of schizophrenia?</a:t>
            </a:r>
          </a:p>
          <a:p>
            <a:pPr lvl="0"/>
            <a:r>
              <a:rPr lang="en-GB" dirty="0"/>
              <a:t>What evidence is there that it is caused by biological factors?</a:t>
            </a:r>
          </a:p>
          <a:p>
            <a:pPr lvl="0"/>
            <a:r>
              <a:rPr lang="en-GB" dirty="0"/>
              <a:t>What are the strengths / weaknesses of biological evidence</a:t>
            </a:r>
          </a:p>
          <a:p>
            <a:pPr lvl="0"/>
            <a:r>
              <a:rPr lang="en-GB" dirty="0"/>
              <a:t>What evidence is there that it is caused by environmental factors?</a:t>
            </a:r>
          </a:p>
          <a:p>
            <a:pPr lvl="0"/>
            <a:r>
              <a:rPr lang="en-GB" dirty="0"/>
              <a:t>What are the strengths / weaknesses of the environmental research?</a:t>
            </a:r>
          </a:p>
          <a:p>
            <a:pPr lvl="0"/>
            <a:r>
              <a:rPr lang="en-GB" dirty="0"/>
              <a:t>Conclusion – caused by an interaction of both</a:t>
            </a:r>
          </a:p>
          <a:p>
            <a:endParaRPr lang="en-GB" dirty="0"/>
          </a:p>
        </p:txBody>
      </p:sp>
    </p:spTree>
    <p:extLst>
      <p:ext uri="{BB962C8B-B14F-4D97-AF65-F5344CB8AC3E}">
        <p14:creationId xmlns:p14="http://schemas.microsoft.com/office/powerpoint/2010/main" val="636635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a:t>
            </a:r>
            <a:endParaRPr lang="en-GB" dirty="0"/>
          </a:p>
        </p:txBody>
      </p:sp>
      <p:sp>
        <p:nvSpPr>
          <p:cNvPr id="3" name="Content Placeholder 2"/>
          <p:cNvSpPr>
            <a:spLocks noGrp="1"/>
          </p:cNvSpPr>
          <p:nvPr>
            <p:ph sz="quarter" idx="1"/>
          </p:nvPr>
        </p:nvSpPr>
        <p:spPr/>
        <p:txBody>
          <a:bodyPr>
            <a:normAutofit/>
          </a:bodyPr>
          <a:lstStyle/>
          <a:p>
            <a:r>
              <a:rPr lang="en-GB" dirty="0" smtClean="0"/>
              <a:t>You must include information from three different sources of different mediums.</a:t>
            </a:r>
          </a:p>
          <a:p>
            <a:r>
              <a:rPr lang="en-GB" dirty="0" smtClean="0"/>
              <a:t>These must be referenced correctly.</a:t>
            </a:r>
          </a:p>
          <a:p>
            <a:r>
              <a:rPr lang="en-GB" dirty="0" smtClean="0"/>
              <a:t>You need to complete the commentary table on the type of source and the reliability and validity of this source in your booklet.</a:t>
            </a:r>
          </a:p>
          <a:p>
            <a:r>
              <a:rPr lang="en-GB" dirty="0" smtClean="0"/>
              <a:t>You must plan your time and reflect on your progress – use the reflective journal for this</a:t>
            </a:r>
            <a:r>
              <a:rPr lang="en-GB" dirty="0" smtClean="0"/>
              <a:t>.</a:t>
            </a:r>
            <a:endParaRPr lang="en-GB" dirty="0" smtClean="0"/>
          </a:p>
        </p:txBody>
      </p:sp>
    </p:spTree>
    <p:extLst>
      <p:ext uri="{BB962C8B-B14F-4D97-AF65-F5344CB8AC3E}">
        <p14:creationId xmlns:p14="http://schemas.microsoft.com/office/powerpoint/2010/main" val="9106133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Presentation</a:t>
            </a:r>
            <a:endParaRPr lang="en-GB" dirty="0"/>
          </a:p>
        </p:txBody>
      </p:sp>
      <p:sp>
        <p:nvSpPr>
          <p:cNvPr id="3" name="Content Placeholder 2"/>
          <p:cNvSpPr>
            <a:spLocks noGrp="1"/>
          </p:cNvSpPr>
          <p:nvPr>
            <p:ph sz="quarter" idx="1"/>
          </p:nvPr>
        </p:nvSpPr>
        <p:spPr/>
        <p:txBody>
          <a:bodyPr/>
          <a:lstStyle/>
          <a:p>
            <a:r>
              <a:rPr lang="en-GB" dirty="0" smtClean="0"/>
              <a:t>You should create a short presentation on PowerPoint</a:t>
            </a:r>
          </a:p>
          <a:p>
            <a:r>
              <a:rPr lang="en-GB" dirty="0" smtClean="0"/>
              <a:t>It should include:</a:t>
            </a:r>
          </a:p>
          <a:p>
            <a:pPr lvl="1"/>
            <a:r>
              <a:rPr lang="en-GB" dirty="0" smtClean="0"/>
              <a:t>The title </a:t>
            </a:r>
            <a:r>
              <a:rPr lang="en-GB" dirty="0"/>
              <a:t>of your project</a:t>
            </a:r>
          </a:p>
          <a:p>
            <a:pPr lvl="1"/>
            <a:r>
              <a:rPr lang="en-GB" dirty="0"/>
              <a:t>How you answered it and what you have found out</a:t>
            </a:r>
          </a:p>
          <a:p>
            <a:pPr lvl="1"/>
            <a:r>
              <a:rPr lang="en-GB" dirty="0"/>
              <a:t>How it has helped your research and study skills </a:t>
            </a:r>
          </a:p>
          <a:p>
            <a:pPr lvl="1"/>
            <a:r>
              <a:rPr lang="en-GB" dirty="0"/>
              <a:t>An opportunity for the audience to ask questions</a:t>
            </a:r>
          </a:p>
          <a:p>
            <a:endParaRPr lang="en-GB" dirty="0"/>
          </a:p>
        </p:txBody>
      </p:sp>
    </p:spTree>
    <p:extLst>
      <p:ext uri="{BB962C8B-B14F-4D97-AF65-F5344CB8AC3E}">
        <p14:creationId xmlns:p14="http://schemas.microsoft.com/office/powerpoint/2010/main" val="831815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 to </a:t>
            </a:r>
            <a:r>
              <a:rPr lang="en-GB" dirty="0" smtClean="0"/>
              <a:t>hand in</a:t>
            </a:r>
            <a:endParaRPr lang="en-GB" dirty="0"/>
          </a:p>
        </p:txBody>
      </p:sp>
      <p:sp>
        <p:nvSpPr>
          <p:cNvPr id="3" name="Content Placeholder 2"/>
          <p:cNvSpPr>
            <a:spLocks noGrp="1"/>
          </p:cNvSpPr>
          <p:nvPr>
            <p:ph sz="quarter" idx="1"/>
          </p:nvPr>
        </p:nvSpPr>
        <p:spPr/>
        <p:txBody>
          <a:bodyPr/>
          <a:lstStyle/>
          <a:p>
            <a:r>
              <a:rPr lang="en-GB" dirty="0" smtClean="0"/>
              <a:t>Your completed workbook</a:t>
            </a:r>
          </a:p>
          <a:p>
            <a:r>
              <a:rPr lang="en-GB" dirty="0" smtClean="0"/>
              <a:t>Your </a:t>
            </a:r>
            <a:r>
              <a:rPr lang="en-GB" dirty="0" smtClean="0"/>
              <a:t>essay</a:t>
            </a:r>
          </a:p>
          <a:p>
            <a:r>
              <a:rPr lang="en-GB" dirty="0" smtClean="0"/>
              <a:t>A print-out </a:t>
            </a:r>
            <a:r>
              <a:rPr lang="en-GB" smtClean="0"/>
              <a:t>of your </a:t>
            </a:r>
            <a:r>
              <a:rPr lang="en-GB" dirty="0" smtClean="0"/>
              <a:t>presentation slides (4 or 6 to a page)</a:t>
            </a:r>
            <a:endParaRPr lang="en-GB" dirty="0" smtClean="0"/>
          </a:p>
        </p:txBody>
      </p:sp>
    </p:spTree>
    <p:extLst>
      <p:ext uri="{BB962C8B-B14F-4D97-AF65-F5344CB8AC3E}">
        <p14:creationId xmlns:p14="http://schemas.microsoft.com/office/powerpoint/2010/main" val="2236336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Outline</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62076265"/>
              </p:ext>
            </p:extLst>
          </p:nvPr>
        </p:nvGraphicFramePr>
        <p:xfrm>
          <a:off x="611560" y="1916832"/>
          <a:ext cx="5993160" cy="3708400"/>
        </p:xfrm>
        <a:graphic>
          <a:graphicData uri="http://schemas.openxmlformats.org/drawingml/2006/table">
            <a:tbl>
              <a:tblPr firstRow="1" bandRow="1">
                <a:tableStyleId>{5C22544A-7EE6-4342-B048-85BDC9FD1C3A}</a:tableStyleId>
              </a:tblPr>
              <a:tblGrid>
                <a:gridCol w="5993160"/>
              </a:tblGrid>
              <a:tr h="370840">
                <a:tc>
                  <a:txBody>
                    <a:bodyPr/>
                    <a:lstStyle/>
                    <a:p>
                      <a:r>
                        <a:rPr lang="en-GB" dirty="0" smtClean="0"/>
                        <a:t>Content</a:t>
                      </a:r>
                      <a:endParaRPr lang="en-GB" dirty="0"/>
                    </a:p>
                  </a:txBody>
                  <a:tcPr/>
                </a:tc>
              </a:tr>
              <a:tr h="370840">
                <a:tc>
                  <a:txBody>
                    <a:bodyPr/>
                    <a:lstStyle/>
                    <a:p>
                      <a:r>
                        <a:rPr lang="en-GB" dirty="0" smtClean="0"/>
                        <a:t>Understanding research</a:t>
                      </a:r>
                      <a:endParaRPr lang="en-GB" dirty="0"/>
                    </a:p>
                  </a:txBody>
                  <a:tcPr/>
                </a:tc>
              </a:tr>
              <a:tr h="370840">
                <a:tc>
                  <a:txBody>
                    <a:bodyPr/>
                    <a:lstStyle/>
                    <a:p>
                      <a:r>
                        <a:rPr lang="en-GB" dirty="0" smtClean="0"/>
                        <a:t>Research methods</a:t>
                      </a:r>
                      <a:endParaRPr lang="en-GB" dirty="0"/>
                    </a:p>
                  </a:txBody>
                  <a:tcPr/>
                </a:tc>
              </a:tr>
              <a:tr h="370840">
                <a:tc>
                  <a:txBody>
                    <a:bodyPr/>
                    <a:lstStyle/>
                    <a:p>
                      <a:r>
                        <a:rPr lang="en-GB" dirty="0" smtClean="0"/>
                        <a:t>Evaluating research sources</a:t>
                      </a:r>
                      <a:endParaRPr lang="en-GB" dirty="0"/>
                    </a:p>
                  </a:txBody>
                  <a:tcPr/>
                </a:tc>
              </a:tr>
              <a:tr h="370840">
                <a:tc>
                  <a:txBody>
                    <a:bodyPr/>
                    <a:lstStyle/>
                    <a:p>
                      <a:r>
                        <a:rPr lang="en-GB" dirty="0" smtClean="0"/>
                        <a:t>Using your sources</a:t>
                      </a:r>
                      <a:endParaRPr lang="en-GB" dirty="0"/>
                    </a:p>
                  </a:txBody>
                  <a:tcPr/>
                </a:tc>
              </a:tr>
              <a:tr h="370840">
                <a:tc>
                  <a:txBody>
                    <a:bodyPr/>
                    <a:lstStyle/>
                    <a:p>
                      <a:r>
                        <a:rPr lang="en-GB" dirty="0" smtClean="0"/>
                        <a:t>Referencing your work</a:t>
                      </a:r>
                      <a:endParaRPr lang="en-GB" dirty="0"/>
                    </a:p>
                  </a:txBody>
                  <a:tcPr/>
                </a:tc>
              </a:tr>
              <a:tr h="370840">
                <a:tc>
                  <a:txBody>
                    <a:bodyPr/>
                    <a:lstStyle/>
                    <a:p>
                      <a:r>
                        <a:rPr lang="en-GB" dirty="0" smtClean="0"/>
                        <a:t>Giving a bibliography for your work</a:t>
                      </a:r>
                      <a:endParaRPr lang="en-GB" dirty="0"/>
                    </a:p>
                  </a:txBody>
                  <a:tcPr/>
                </a:tc>
              </a:tr>
              <a:tr h="370840">
                <a:tc>
                  <a:txBody>
                    <a:bodyPr/>
                    <a:lstStyle/>
                    <a:p>
                      <a:r>
                        <a:rPr lang="en-GB" dirty="0" smtClean="0"/>
                        <a:t>Researching and writing your own essay</a:t>
                      </a:r>
                      <a:endParaRPr lang="en-GB" dirty="0"/>
                    </a:p>
                  </a:txBody>
                  <a:tcPr/>
                </a:tc>
              </a:tr>
              <a:tr h="370840">
                <a:tc>
                  <a:txBody>
                    <a:bodyPr/>
                    <a:lstStyle/>
                    <a:p>
                      <a:r>
                        <a:rPr lang="en-GB" dirty="0" smtClean="0"/>
                        <a:t>Handing in the completed booklet and essay</a:t>
                      </a:r>
                      <a:endParaRPr lang="en-GB" dirty="0"/>
                    </a:p>
                  </a:txBody>
                  <a:tcPr/>
                </a:tc>
              </a:tr>
              <a:tr h="370840">
                <a:tc>
                  <a:txBody>
                    <a:bodyPr/>
                    <a:lstStyle/>
                    <a:p>
                      <a:r>
                        <a:rPr lang="en-GB" dirty="0" smtClean="0"/>
                        <a:t>Giving a presentation/discussing your work with your teacher</a:t>
                      </a:r>
                      <a:endParaRPr lang="en-GB" dirty="0"/>
                    </a:p>
                  </a:txBody>
                  <a:tcPr/>
                </a:tc>
              </a:tr>
            </a:tbl>
          </a:graphicData>
        </a:graphic>
      </p:graphicFrame>
      <p:sp>
        <p:nvSpPr>
          <p:cNvPr id="3" name="TextBox 2"/>
          <p:cNvSpPr txBox="1"/>
          <p:nvPr/>
        </p:nvSpPr>
        <p:spPr>
          <a:xfrm>
            <a:off x="611560" y="5733256"/>
            <a:ext cx="7920880" cy="923330"/>
          </a:xfrm>
          <a:prstGeom prst="rect">
            <a:avLst/>
          </a:prstGeom>
          <a:noFill/>
        </p:spPr>
        <p:txBody>
          <a:bodyPr wrap="square" rtlCol="0">
            <a:spAutoFit/>
          </a:bodyPr>
          <a:lstStyle/>
          <a:p>
            <a:r>
              <a:rPr lang="en-GB" dirty="0" smtClean="0"/>
              <a:t>You will have a teacher but you are also expected to work on this independently.  You can use this PowerPoint on Godalming Online to help you complete this course </a:t>
            </a:r>
            <a:r>
              <a:rPr lang="en-GB" dirty="0" smtClean="0"/>
              <a:t>outside lessons if you are absent.</a:t>
            </a:r>
            <a:endParaRPr lang="en-GB" dirty="0"/>
          </a:p>
        </p:txBody>
      </p:sp>
    </p:spTree>
    <p:extLst>
      <p:ext uri="{BB962C8B-B14F-4D97-AF65-F5344CB8AC3E}">
        <p14:creationId xmlns:p14="http://schemas.microsoft.com/office/powerpoint/2010/main" val="934839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Content</a:t>
            </a:r>
            <a:endParaRPr lang="en-GB" dirty="0"/>
          </a:p>
        </p:txBody>
      </p:sp>
      <p:sp>
        <p:nvSpPr>
          <p:cNvPr id="3" name="Content Placeholder 2"/>
          <p:cNvSpPr>
            <a:spLocks noGrp="1"/>
          </p:cNvSpPr>
          <p:nvPr>
            <p:ph sz="quarter" idx="1"/>
          </p:nvPr>
        </p:nvSpPr>
        <p:spPr/>
        <p:txBody>
          <a:bodyPr/>
          <a:lstStyle/>
          <a:p>
            <a:endParaRPr lang="en-GB"/>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85" y="1556792"/>
            <a:ext cx="8474740" cy="50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476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need to </a:t>
            </a:r>
            <a:r>
              <a:rPr lang="en-GB" dirty="0" smtClean="0"/>
              <a:t>do</a:t>
            </a:r>
            <a:endParaRPr lang="en-GB" dirty="0"/>
          </a:p>
        </p:txBody>
      </p:sp>
      <p:sp>
        <p:nvSpPr>
          <p:cNvPr id="3" name="Content Placeholder 2"/>
          <p:cNvSpPr>
            <a:spLocks noGrp="1"/>
          </p:cNvSpPr>
          <p:nvPr>
            <p:ph sz="quarter" idx="1"/>
          </p:nvPr>
        </p:nvSpPr>
        <p:spPr/>
        <p:txBody>
          <a:bodyPr/>
          <a:lstStyle/>
          <a:p>
            <a:pPr marL="0" indent="0">
              <a:buNone/>
            </a:pPr>
            <a:r>
              <a:rPr lang="en-GB" dirty="0" smtClean="0"/>
              <a:t>At the end of </a:t>
            </a:r>
            <a:r>
              <a:rPr lang="en-GB" dirty="0" smtClean="0"/>
              <a:t>the course you should:</a:t>
            </a:r>
            <a:endParaRPr lang="en-GB" dirty="0" smtClean="0"/>
          </a:p>
          <a:p>
            <a:r>
              <a:rPr lang="en-GB" dirty="0" smtClean="0"/>
              <a:t>Hand in your </a:t>
            </a:r>
            <a:r>
              <a:rPr lang="en-GB" dirty="0" smtClean="0"/>
              <a:t>completed workbook</a:t>
            </a:r>
          </a:p>
          <a:p>
            <a:r>
              <a:rPr lang="en-GB" dirty="0" smtClean="0"/>
              <a:t>Hand in y</a:t>
            </a:r>
            <a:r>
              <a:rPr lang="en-GB" dirty="0" smtClean="0"/>
              <a:t>our </a:t>
            </a:r>
            <a:r>
              <a:rPr lang="en-GB" dirty="0" smtClean="0"/>
              <a:t>assignment / </a:t>
            </a:r>
            <a:r>
              <a:rPr lang="en-GB" dirty="0" smtClean="0"/>
              <a:t>essay (correctly referenced and with a bibliography)</a:t>
            </a:r>
          </a:p>
          <a:p>
            <a:r>
              <a:rPr lang="en-GB" dirty="0" smtClean="0"/>
              <a:t>Give a short presentation</a:t>
            </a:r>
            <a:endParaRPr lang="en-GB" dirty="0" smtClean="0"/>
          </a:p>
          <a:p>
            <a:pPr marL="0" indent="0">
              <a:buNone/>
            </a:pPr>
            <a:r>
              <a:rPr lang="en-GB" b="1" dirty="0" smtClean="0"/>
              <a:t>You should be able to complete this in 11 weeks.</a:t>
            </a:r>
            <a:endParaRPr lang="en-GB" b="1" dirty="0"/>
          </a:p>
        </p:txBody>
      </p:sp>
    </p:spTree>
    <p:extLst>
      <p:ext uri="{BB962C8B-B14F-4D97-AF65-F5344CB8AC3E}">
        <p14:creationId xmlns:p14="http://schemas.microsoft.com/office/powerpoint/2010/main" val="2405699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4077072"/>
            <a:ext cx="6477000" cy="1828800"/>
          </a:xfrm>
        </p:spPr>
        <p:txBody>
          <a:bodyPr/>
          <a:lstStyle/>
          <a:p>
            <a:r>
              <a:rPr lang="en-GB" dirty="0" smtClean="0"/>
              <a:t>Research skills course</a:t>
            </a:r>
            <a:endParaRPr lang="en-GB" dirty="0"/>
          </a:p>
        </p:txBody>
      </p:sp>
      <p:sp>
        <p:nvSpPr>
          <p:cNvPr id="3" name="Subtitle 2"/>
          <p:cNvSpPr>
            <a:spLocks noGrp="1"/>
          </p:cNvSpPr>
          <p:nvPr>
            <p:ph type="subTitle" idx="1"/>
          </p:nvPr>
        </p:nvSpPr>
        <p:spPr/>
        <p:txBody>
          <a:bodyPr/>
          <a:lstStyle/>
          <a:p>
            <a:r>
              <a:rPr lang="en-GB" dirty="0" smtClean="0"/>
              <a:t>Work through the booklet</a:t>
            </a:r>
            <a:endParaRPr lang="en-GB"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6021288"/>
            <a:ext cx="2267743" cy="76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43642"/>
            <a:ext cx="6588223" cy="5098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373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research?</a:t>
            </a:r>
            <a:endParaRPr lang="en-GB" dirty="0"/>
          </a:p>
        </p:txBody>
      </p:sp>
      <p:sp>
        <p:nvSpPr>
          <p:cNvPr id="3" name="Content Placeholder 2"/>
          <p:cNvSpPr>
            <a:spLocks noGrp="1"/>
          </p:cNvSpPr>
          <p:nvPr>
            <p:ph sz="quarter" idx="1"/>
          </p:nvPr>
        </p:nvSpPr>
        <p:spPr/>
        <p:txBody>
          <a:bodyPr/>
          <a:lstStyle/>
          <a:p>
            <a:r>
              <a:rPr lang="en-GB" dirty="0" smtClean="0"/>
              <a:t>“the </a:t>
            </a:r>
            <a:r>
              <a:rPr lang="en-GB" dirty="0"/>
              <a:t>systematic investigation into and study of materials and sources in order to establish facts and reach new conclusions</a:t>
            </a:r>
            <a:r>
              <a:rPr lang="en-GB" dirty="0" smtClean="0"/>
              <a:t>.”</a:t>
            </a:r>
          </a:p>
          <a:p>
            <a:pPr marL="0" indent="0">
              <a:buNone/>
            </a:pPr>
            <a:r>
              <a:rPr lang="en-GB" dirty="0" smtClean="0"/>
              <a:t>	</a:t>
            </a:r>
            <a:r>
              <a:rPr lang="en-GB" sz="1200" dirty="0"/>
              <a:t>R</a:t>
            </a:r>
            <a:r>
              <a:rPr lang="en-GB" sz="1200" dirty="0" smtClean="0"/>
              <a:t>eference: Oxford dictionary online, accessed </a:t>
            </a:r>
            <a:r>
              <a:rPr lang="en-GB" sz="1200" dirty="0"/>
              <a:t>31October 2017 via https://www.bing.com/search?q=research+definition&amp;src=IE-TopResult&amp;FORM=IETR02&amp;conversationid=</a:t>
            </a:r>
            <a:endParaRPr lang="en-GB" sz="1200" dirty="0" smtClean="0"/>
          </a:p>
          <a:p>
            <a:r>
              <a:rPr lang="en-GB" dirty="0" smtClean="0">
                <a:effectLst/>
              </a:rPr>
              <a:t>Academic research – </a:t>
            </a:r>
            <a:r>
              <a:rPr lang="en-GB" dirty="0" smtClean="0">
                <a:effectLst/>
              </a:rPr>
              <a:t>to advance a body of knowledge</a:t>
            </a:r>
          </a:p>
          <a:p>
            <a:r>
              <a:rPr lang="en-GB" dirty="0" smtClean="0"/>
              <a:t>Personal </a:t>
            </a:r>
            <a:r>
              <a:rPr lang="en-GB" dirty="0" smtClean="0"/>
              <a:t>research – </a:t>
            </a:r>
            <a:r>
              <a:rPr lang="en-GB" dirty="0" smtClean="0"/>
              <a:t>For your own interest and education</a:t>
            </a:r>
            <a:endParaRPr lang="en-GB" dirty="0">
              <a:effectLst/>
            </a:endParaRPr>
          </a:p>
        </p:txBody>
      </p:sp>
    </p:spTree>
    <p:extLst>
      <p:ext uri="{BB962C8B-B14F-4D97-AF65-F5344CB8AC3E}">
        <p14:creationId xmlns:p14="http://schemas.microsoft.com/office/powerpoint/2010/main" val="9582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Toolbox</a:t>
            </a:r>
            <a:endParaRPr lang="en-GB" dirty="0"/>
          </a:p>
        </p:txBody>
      </p:sp>
      <p:sp>
        <p:nvSpPr>
          <p:cNvPr id="3" name="Content Placeholder 2"/>
          <p:cNvSpPr>
            <a:spLocks noGrp="1"/>
          </p:cNvSpPr>
          <p:nvPr>
            <p:ph sz="quarter" idx="1"/>
          </p:nvPr>
        </p:nvSpPr>
        <p:spPr/>
        <p:txBody>
          <a:bodyPr>
            <a:normAutofit lnSpcReduction="10000"/>
          </a:bodyPr>
          <a:lstStyle/>
          <a:p>
            <a:pPr marL="0" indent="0">
              <a:buNone/>
            </a:pPr>
            <a:r>
              <a:rPr lang="en-GB" b="1" dirty="0"/>
              <a:t>TIME		REBELLION		DOUBT		REASON	</a:t>
            </a:r>
            <a:r>
              <a:rPr lang="en-GB" b="1" dirty="0" smtClean="0"/>
              <a:t>   RULES</a:t>
            </a:r>
            <a:r>
              <a:rPr lang="en-GB" b="1" dirty="0"/>
              <a:t>		</a:t>
            </a:r>
            <a:r>
              <a:rPr lang="en-GB" b="1" dirty="0" smtClean="0"/>
              <a:t>ANGER</a:t>
            </a:r>
            <a:r>
              <a:rPr lang="en-GB" b="1" dirty="0"/>
              <a:t> </a:t>
            </a:r>
            <a:r>
              <a:rPr lang="en-GB" b="1" dirty="0" smtClean="0"/>
              <a:t>COMPETITION</a:t>
            </a:r>
            <a:r>
              <a:rPr lang="en-GB" b="1" dirty="0"/>
              <a:t>		</a:t>
            </a:r>
            <a:r>
              <a:rPr lang="en-GB" b="1" dirty="0" smtClean="0"/>
              <a:t>STRUCTURE </a:t>
            </a:r>
            <a:r>
              <a:rPr lang="en-GB" b="1" dirty="0"/>
              <a:t>	GUESSWORK	</a:t>
            </a:r>
            <a:r>
              <a:rPr lang="en-GB" b="1" dirty="0" smtClean="0"/>
              <a:t>   PLAY</a:t>
            </a:r>
            <a:r>
              <a:rPr lang="en-GB" b="1" dirty="0"/>
              <a:t>		</a:t>
            </a:r>
            <a:r>
              <a:rPr lang="en-GB" b="1" dirty="0" smtClean="0"/>
              <a:t>FEAR</a:t>
            </a:r>
            <a:r>
              <a:rPr lang="en-GB" b="1" dirty="0"/>
              <a:t> </a:t>
            </a:r>
            <a:r>
              <a:rPr lang="en-GB" b="1" dirty="0" smtClean="0"/>
              <a:t>SURROUNDINGS</a:t>
            </a:r>
            <a:r>
              <a:rPr lang="en-GB" b="1" dirty="0"/>
              <a:t> </a:t>
            </a:r>
            <a:r>
              <a:rPr lang="en-GB" b="1" dirty="0" smtClean="0"/>
              <a:t>    FREEDOM</a:t>
            </a:r>
            <a:r>
              <a:rPr lang="en-GB" b="1" dirty="0"/>
              <a:t>	DEAD ENDS	IGNORANCE		UNCERTAINTY				IMAGINATION			DESTRUCTION		DISAGREEMENT			OPPOSITION				</a:t>
            </a:r>
            <a:r>
              <a:rPr lang="en-GB" b="1" dirty="0" smtClean="0"/>
              <a:t>				CONVERSATION</a:t>
            </a:r>
            <a:endParaRPr lang="en-GB" dirty="0"/>
          </a:p>
          <a:p>
            <a:endParaRPr lang="en-GB" dirty="0"/>
          </a:p>
        </p:txBody>
      </p:sp>
    </p:spTree>
    <p:extLst>
      <p:ext uri="{BB962C8B-B14F-4D97-AF65-F5344CB8AC3E}">
        <p14:creationId xmlns:p14="http://schemas.microsoft.com/office/powerpoint/2010/main" val="3945576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BC480F01A1824DBFAFED5B2D59E9BD" ma:contentTypeVersion="1" ma:contentTypeDescription="Create a new document." ma:contentTypeScope="" ma:versionID="445a29bfef009b4b33ad7956c0f256a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DFE9B9B-F038-4741-AB1D-F445C82676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EF5D4F-A63B-4531-B8F0-BCD96343DEC6}">
  <ds:schemaRefs>
    <ds:schemaRef ds:uri="http://schemas.microsoft.com/sharepoint/v3/contenttype/forms"/>
  </ds:schemaRefs>
</ds:datastoreItem>
</file>

<file path=customXml/itemProps3.xml><?xml version="1.0" encoding="utf-8"?>
<ds:datastoreItem xmlns:ds="http://schemas.openxmlformats.org/officeDocument/2006/customXml" ds:itemID="{3BF687DE-EAF3-4AC7-A450-C65211D00695}">
  <ds:schemaRefs>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Median</Template>
  <TotalTime>280</TotalTime>
  <Words>2490</Words>
  <Application>Microsoft Office PowerPoint</Application>
  <PresentationFormat>On-screen Show (4:3)</PresentationFormat>
  <Paragraphs>310</Paragraphs>
  <Slides>38</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Times New Roman</vt:lpstr>
      <vt:lpstr>Tw Cen MT</vt:lpstr>
      <vt:lpstr>Wingdings</vt:lpstr>
      <vt:lpstr>Wingdings 2</vt:lpstr>
      <vt:lpstr>Median</vt:lpstr>
      <vt:lpstr>Research skills course</vt:lpstr>
      <vt:lpstr>Why am I on this course?</vt:lpstr>
      <vt:lpstr>What is this course about</vt:lpstr>
      <vt:lpstr>Course Outline</vt:lpstr>
      <vt:lpstr>Course Content</vt:lpstr>
      <vt:lpstr>What you need to do</vt:lpstr>
      <vt:lpstr>Research skills course</vt:lpstr>
      <vt:lpstr>What is research?</vt:lpstr>
      <vt:lpstr>Thinking Toolbox</vt:lpstr>
      <vt:lpstr>Words detrimental to research?</vt:lpstr>
      <vt:lpstr>Types of Research</vt:lpstr>
      <vt:lpstr>Experiments</vt:lpstr>
      <vt:lpstr>Questionnaires and Interviews</vt:lpstr>
      <vt:lpstr>Primary + Secondary Research</vt:lpstr>
      <vt:lpstr>Primary + Secondary Research</vt:lpstr>
      <vt:lpstr>Primary or Secondary?</vt:lpstr>
      <vt:lpstr>Qualitative + Quantitative Research</vt:lpstr>
      <vt:lpstr>Qualitative + Quantitative Research</vt:lpstr>
      <vt:lpstr>Qualitative or Quantitative?</vt:lpstr>
      <vt:lpstr>Fact, Opinion and Bias</vt:lpstr>
      <vt:lpstr>Reliability and Validity</vt:lpstr>
      <vt:lpstr>Text one – Daily Mail</vt:lpstr>
      <vt:lpstr>Text two – The Guardian</vt:lpstr>
      <vt:lpstr>Plagiarism</vt:lpstr>
      <vt:lpstr>Referencing via footnotes</vt:lpstr>
      <vt:lpstr>Reference formats</vt:lpstr>
      <vt:lpstr>Reference format</vt:lpstr>
      <vt:lpstr>PowerPoint Presentation</vt:lpstr>
      <vt:lpstr>PowerPoint Presentation</vt:lpstr>
      <vt:lpstr>Paraphrasing</vt:lpstr>
      <vt:lpstr>Paraphrasing</vt:lpstr>
      <vt:lpstr>Paraphrasing – Have a go:</vt:lpstr>
      <vt:lpstr>Paraphrasing</vt:lpstr>
      <vt:lpstr>Your Assignment Task</vt:lpstr>
      <vt:lpstr>Planning your project</vt:lpstr>
      <vt:lpstr>Requirements</vt:lpstr>
      <vt:lpstr>The Presentation</vt:lpstr>
      <vt:lpstr>Remember to hand in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skills course</dc:title>
  <dc:creator>William Baldwin</dc:creator>
  <cp:lastModifiedBy>Anne Lancaster</cp:lastModifiedBy>
  <cp:revision>41</cp:revision>
  <cp:lastPrinted>2014-02-18T11:47:54Z</cp:lastPrinted>
  <dcterms:created xsi:type="dcterms:W3CDTF">2014-02-18T09:14:18Z</dcterms:created>
  <dcterms:modified xsi:type="dcterms:W3CDTF">2017-08-31T11:35:55Z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0x01010062BC480F01A1824DBFAFED5B2D59E9BD</vt:lpwstr>
  </property>
</Properties>
</file>