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 id="257" r:id="rId3"/>
    <p:sldId id="258" r:id="rId4"/>
    <p:sldId id="262" r:id="rId5"/>
    <p:sldId id="256" r:id="rId6"/>
    <p:sldId id="263"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7" d="100"/>
          <a:sy n="107" d="100"/>
        </p:scale>
        <p:origin x="-1098"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1479386-8BF8-4A3E-8159-C2B883B54ABB}"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B8F64C-959B-4C6C-961F-98C5F49DC204}" type="slidenum">
              <a:rPr lang="en-GB" smtClean="0"/>
              <a:t>‹#›</a:t>
            </a:fld>
            <a:endParaRPr lang="en-GB"/>
          </a:p>
        </p:txBody>
      </p:sp>
    </p:spTree>
    <p:extLst>
      <p:ext uri="{BB962C8B-B14F-4D97-AF65-F5344CB8AC3E}">
        <p14:creationId xmlns:p14="http://schemas.microsoft.com/office/powerpoint/2010/main" val="20227706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1479386-8BF8-4A3E-8159-C2B883B54ABB}"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B8F64C-959B-4C6C-961F-98C5F49DC204}" type="slidenum">
              <a:rPr lang="en-GB" smtClean="0"/>
              <a:t>‹#›</a:t>
            </a:fld>
            <a:endParaRPr lang="en-GB"/>
          </a:p>
        </p:txBody>
      </p:sp>
    </p:spTree>
    <p:extLst>
      <p:ext uri="{BB962C8B-B14F-4D97-AF65-F5344CB8AC3E}">
        <p14:creationId xmlns:p14="http://schemas.microsoft.com/office/powerpoint/2010/main" val="1396312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1479386-8BF8-4A3E-8159-C2B883B54ABB}"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B8F64C-959B-4C6C-961F-98C5F49DC204}" type="slidenum">
              <a:rPr lang="en-GB" smtClean="0"/>
              <a:t>‹#›</a:t>
            </a:fld>
            <a:endParaRPr lang="en-GB"/>
          </a:p>
        </p:txBody>
      </p:sp>
    </p:spTree>
    <p:extLst>
      <p:ext uri="{BB962C8B-B14F-4D97-AF65-F5344CB8AC3E}">
        <p14:creationId xmlns:p14="http://schemas.microsoft.com/office/powerpoint/2010/main" val="3009523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1479386-8BF8-4A3E-8159-C2B883B54ABB}"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B8F64C-959B-4C6C-961F-98C5F49DC204}" type="slidenum">
              <a:rPr lang="en-GB" smtClean="0"/>
              <a:t>‹#›</a:t>
            </a:fld>
            <a:endParaRPr lang="en-GB"/>
          </a:p>
        </p:txBody>
      </p:sp>
    </p:spTree>
    <p:extLst>
      <p:ext uri="{BB962C8B-B14F-4D97-AF65-F5344CB8AC3E}">
        <p14:creationId xmlns:p14="http://schemas.microsoft.com/office/powerpoint/2010/main" val="5790064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479386-8BF8-4A3E-8159-C2B883B54ABB}" type="datetimeFigureOut">
              <a:rPr lang="en-GB" smtClean="0"/>
              <a:t>14/06/2017</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7B8F64C-959B-4C6C-961F-98C5F49DC204}" type="slidenum">
              <a:rPr lang="en-GB" smtClean="0"/>
              <a:t>‹#›</a:t>
            </a:fld>
            <a:endParaRPr lang="en-GB"/>
          </a:p>
        </p:txBody>
      </p:sp>
    </p:spTree>
    <p:extLst>
      <p:ext uri="{BB962C8B-B14F-4D97-AF65-F5344CB8AC3E}">
        <p14:creationId xmlns:p14="http://schemas.microsoft.com/office/powerpoint/2010/main" val="12169853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1479386-8BF8-4A3E-8159-C2B883B54ABB}" type="datetimeFigureOut">
              <a:rPr lang="en-GB" smtClean="0"/>
              <a:t>14/06/2017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B8F64C-959B-4C6C-961F-98C5F49DC204}" type="slidenum">
              <a:rPr lang="en-GB" smtClean="0"/>
              <a:t>‹#›</a:t>
            </a:fld>
            <a:endParaRPr lang="en-GB"/>
          </a:p>
        </p:txBody>
      </p:sp>
    </p:spTree>
    <p:extLst>
      <p:ext uri="{BB962C8B-B14F-4D97-AF65-F5344CB8AC3E}">
        <p14:creationId xmlns:p14="http://schemas.microsoft.com/office/powerpoint/2010/main" val="1631413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1479386-8BF8-4A3E-8159-C2B883B54ABB}" type="datetimeFigureOut">
              <a:rPr lang="en-GB" smtClean="0"/>
              <a:t>14/06/2017</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7B8F64C-959B-4C6C-961F-98C5F49DC204}" type="slidenum">
              <a:rPr lang="en-GB" smtClean="0"/>
              <a:t>‹#›</a:t>
            </a:fld>
            <a:endParaRPr lang="en-GB"/>
          </a:p>
        </p:txBody>
      </p:sp>
    </p:spTree>
    <p:extLst>
      <p:ext uri="{BB962C8B-B14F-4D97-AF65-F5344CB8AC3E}">
        <p14:creationId xmlns:p14="http://schemas.microsoft.com/office/powerpoint/2010/main" val="3505994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1479386-8BF8-4A3E-8159-C2B883B54ABB}" type="datetimeFigureOut">
              <a:rPr lang="en-GB" smtClean="0"/>
              <a:t>14/06/2017</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7B8F64C-959B-4C6C-961F-98C5F49DC204}" type="slidenum">
              <a:rPr lang="en-GB" smtClean="0"/>
              <a:t>‹#›</a:t>
            </a:fld>
            <a:endParaRPr lang="en-GB"/>
          </a:p>
        </p:txBody>
      </p:sp>
    </p:spTree>
    <p:extLst>
      <p:ext uri="{BB962C8B-B14F-4D97-AF65-F5344CB8AC3E}">
        <p14:creationId xmlns:p14="http://schemas.microsoft.com/office/powerpoint/2010/main" val="2595301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479386-8BF8-4A3E-8159-C2B883B54ABB}" type="datetimeFigureOut">
              <a:rPr lang="en-GB" smtClean="0"/>
              <a:t>14/06/2017</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7B8F64C-959B-4C6C-961F-98C5F49DC204}" type="slidenum">
              <a:rPr lang="en-GB" smtClean="0"/>
              <a:t>‹#›</a:t>
            </a:fld>
            <a:endParaRPr lang="en-GB"/>
          </a:p>
        </p:txBody>
      </p:sp>
    </p:spTree>
    <p:extLst>
      <p:ext uri="{BB962C8B-B14F-4D97-AF65-F5344CB8AC3E}">
        <p14:creationId xmlns:p14="http://schemas.microsoft.com/office/powerpoint/2010/main" val="2167703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479386-8BF8-4A3E-8159-C2B883B54ABB}" type="datetimeFigureOut">
              <a:rPr lang="en-GB" smtClean="0"/>
              <a:t>14/06/2017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B8F64C-959B-4C6C-961F-98C5F49DC204}" type="slidenum">
              <a:rPr lang="en-GB" smtClean="0"/>
              <a:t>‹#›</a:t>
            </a:fld>
            <a:endParaRPr lang="en-GB"/>
          </a:p>
        </p:txBody>
      </p:sp>
    </p:spTree>
    <p:extLst>
      <p:ext uri="{BB962C8B-B14F-4D97-AF65-F5344CB8AC3E}">
        <p14:creationId xmlns:p14="http://schemas.microsoft.com/office/powerpoint/2010/main" val="14656966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479386-8BF8-4A3E-8159-C2B883B54ABB}" type="datetimeFigureOut">
              <a:rPr lang="en-GB" smtClean="0"/>
              <a:t>14/06/2017</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7B8F64C-959B-4C6C-961F-98C5F49DC204}" type="slidenum">
              <a:rPr lang="en-GB" smtClean="0"/>
              <a:t>‹#›</a:t>
            </a:fld>
            <a:endParaRPr lang="en-GB"/>
          </a:p>
        </p:txBody>
      </p:sp>
    </p:spTree>
    <p:extLst>
      <p:ext uri="{BB962C8B-B14F-4D97-AF65-F5344CB8AC3E}">
        <p14:creationId xmlns:p14="http://schemas.microsoft.com/office/powerpoint/2010/main" val="387431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479386-8BF8-4A3E-8159-C2B883B54ABB}" type="datetimeFigureOut">
              <a:rPr lang="en-GB" smtClean="0"/>
              <a:t>14/06/2017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7B8F64C-959B-4C6C-961F-98C5F49DC204}" type="slidenum">
              <a:rPr lang="en-GB" smtClean="0"/>
              <a:t>‹#›</a:t>
            </a:fld>
            <a:endParaRPr lang="en-GB"/>
          </a:p>
        </p:txBody>
      </p:sp>
    </p:spTree>
    <p:extLst>
      <p:ext uri="{BB962C8B-B14F-4D97-AF65-F5344CB8AC3E}">
        <p14:creationId xmlns:p14="http://schemas.microsoft.com/office/powerpoint/2010/main" val="8895496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uk/url?url=http://www.chelmsford.gov.uk/artsaward&amp;rct=j&amp;frm=1&amp;q=&amp;esrc=s&amp;sa=U&amp;ved=0ahUKEwi8v-uZ0rbNAhUlLsAKHemkA4YQwW4ILDAL&amp;usg=AFQjCNEh5woLidG3iFT5PXwUzVZcz7pl4w" TargetMode="Externa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uk/url?url=http://www.chelmsford.gov.uk/artsaward&amp;rct=j&amp;frm=1&amp;q=&amp;esrc=s&amp;sa=U&amp;ved=0ahUKEwi8v-uZ0rbNAhUlLsAKHemkA4YQwW4ILDAL&amp;usg=AFQjCNEh5woLidG3iFT5PXwUzVZcz7pl4w" TargetMode="Externa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uk/url?url=http://www.chelmsford.gov.uk/artsaward&amp;rct=j&amp;frm=1&amp;q=&amp;esrc=s&amp;sa=U&amp;ved=0ahUKEwi8v-uZ0rbNAhUlLsAKHemkA4YQwW4ILDAL&amp;usg=AFQjCNEh5woLidG3iFT5PXwUzVZcz7pl4w"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uk/url?url=http://www.chelmsford.gov.uk/artsaward&amp;rct=j&amp;frm=1&amp;q=&amp;esrc=s&amp;sa=U&amp;ved=0ahUKEwi8v-uZ0rbNAhUlLsAKHemkA4YQwW4ILDAL&amp;usg=AFQjCNEh5woLidG3iFT5PXwUzVZcz7pl4w"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uk/url?url=http://www.chelmsford.gov.uk/artsaward&amp;rct=j&amp;frm=1&amp;q=&amp;esrc=s&amp;sa=U&amp;ved=0ahUKEwi8v-uZ0rbNAhUlLsAKHemkA4YQwW4ILDAL&amp;usg=AFQjCNEh5woLidG3iFT5PXwUzVZcz7pl4w" TargetMode="Externa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uk/url?url=http://www.chelmsford.gov.uk/artsaward&amp;rct=j&amp;frm=1&amp;q=&amp;esrc=s&amp;sa=U&amp;ved=0ahUKEwi8v-uZ0rbNAhUlLsAKHemkA4YQwW4ILDAL&amp;usg=AFQjCNEh5woLidG3iFT5PXwUzVZcz7pl4w" TargetMode="Externa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hyperlink" Target="http://www.google.co.uk/url?url=http://www.123rf.com/photo_5175272_portrait-of-an-actor-playing-a-pantomime.html&amp;rct=j&amp;frm=1&amp;q=&amp;esrc=s&amp;sa=U&amp;ved=0ahUKEwiv_-Dp17bNAhWEJMAKHd9aC6MQwW4IJjAI&amp;usg=AFQjCNG19pJMomAAKgTGRnbwM62RI0Bqig"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google.co.uk/url?url=http://www.chelmsford.gov.uk/artsaward&amp;rct=j&amp;frm=1&amp;q=&amp;esrc=s&amp;sa=U&amp;ved=0ahUKEwi8v-uZ0rbNAhUlLsAKHemkA4YQwW4ILDAL&amp;usg=AFQjCNEh5woLidG3iFT5PXwUzVZcz7pl4w"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Image result for arts award logo">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6876256" y="5733256"/>
            <a:ext cx="2108598" cy="1124744"/>
          </a:xfrm>
          <a:prstGeom prst="rect">
            <a:avLst/>
          </a:prstGeom>
          <a:noFill/>
          <a:ln>
            <a:noFill/>
          </a:ln>
        </p:spPr>
      </p:pic>
      <p:sp>
        <p:nvSpPr>
          <p:cNvPr id="7" name="TextBox 6"/>
          <p:cNvSpPr txBox="1"/>
          <p:nvPr/>
        </p:nvSpPr>
        <p:spPr>
          <a:xfrm>
            <a:off x="124256" y="5733256"/>
            <a:ext cx="6896016" cy="1231106"/>
          </a:xfrm>
          <a:prstGeom prst="rect">
            <a:avLst/>
          </a:prstGeom>
          <a:noFill/>
        </p:spPr>
        <p:txBody>
          <a:bodyPr wrap="square" rtlCol="0">
            <a:spAutoFit/>
          </a:bodyPr>
          <a:lstStyle/>
          <a:p>
            <a:r>
              <a:rPr lang="en-GB" sz="2800" b="1" dirty="0" smtClean="0">
                <a:solidFill>
                  <a:srgbClr val="002060"/>
                </a:solidFill>
                <a:effectLst>
                  <a:outerShdw blurRad="38100" dist="38100" dir="2700000" algn="tl">
                    <a:srgbClr val="000000">
                      <a:alpha val="43137"/>
                    </a:srgbClr>
                  </a:outerShdw>
                </a:effectLst>
                <a:ea typeface="Adobe Ming Std L" pitchFamily="18" charset="-128"/>
              </a:rPr>
              <a:t>Art | </a:t>
            </a:r>
            <a:r>
              <a:rPr lang="en-GB" sz="2800" b="1" dirty="0">
                <a:solidFill>
                  <a:srgbClr val="002060"/>
                </a:solidFill>
                <a:effectLst>
                  <a:outerShdw blurRad="38100" dist="38100" dir="2700000" algn="tl">
                    <a:srgbClr val="000000">
                      <a:alpha val="43137"/>
                    </a:srgbClr>
                  </a:outerShdw>
                </a:effectLst>
                <a:ea typeface="Adobe Ming Std L" pitchFamily="18" charset="-128"/>
              </a:rPr>
              <a:t>Dance </a:t>
            </a:r>
            <a:r>
              <a:rPr lang="en-GB" sz="2800" b="1" dirty="0" smtClean="0">
                <a:solidFill>
                  <a:srgbClr val="002060"/>
                </a:solidFill>
                <a:effectLst>
                  <a:outerShdw blurRad="38100" dist="38100" dir="2700000" algn="tl">
                    <a:srgbClr val="000000">
                      <a:alpha val="43137"/>
                    </a:srgbClr>
                  </a:outerShdw>
                </a:effectLst>
                <a:ea typeface="Adobe Ming Std L" pitchFamily="18" charset="-128"/>
              </a:rPr>
              <a:t>| </a:t>
            </a:r>
            <a:r>
              <a:rPr lang="en-GB" sz="2800" b="1" dirty="0">
                <a:solidFill>
                  <a:srgbClr val="002060"/>
                </a:solidFill>
                <a:effectLst>
                  <a:outerShdw blurRad="38100" dist="38100" dir="2700000" algn="tl">
                    <a:srgbClr val="000000">
                      <a:alpha val="43137"/>
                    </a:srgbClr>
                  </a:outerShdw>
                </a:effectLst>
                <a:ea typeface="Adobe Ming Std L" pitchFamily="18" charset="-128"/>
              </a:rPr>
              <a:t>Drama | </a:t>
            </a:r>
            <a:r>
              <a:rPr lang="en-GB" sz="2800" b="1" dirty="0" smtClean="0">
                <a:solidFill>
                  <a:srgbClr val="002060"/>
                </a:solidFill>
                <a:effectLst>
                  <a:outerShdw blurRad="38100" dist="38100" dir="2700000" algn="tl">
                    <a:srgbClr val="000000">
                      <a:alpha val="43137"/>
                    </a:srgbClr>
                  </a:outerShdw>
                </a:effectLst>
                <a:ea typeface="Adobe Ming Std L" pitchFamily="18" charset="-128"/>
              </a:rPr>
              <a:t>History </a:t>
            </a:r>
            <a:r>
              <a:rPr lang="en-GB" sz="2800" b="1" dirty="0">
                <a:solidFill>
                  <a:srgbClr val="002060"/>
                </a:solidFill>
                <a:effectLst>
                  <a:outerShdw blurRad="38100" dist="38100" dir="2700000" algn="tl">
                    <a:srgbClr val="000000">
                      <a:alpha val="43137"/>
                    </a:srgbClr>
                  </a:outerShdw>
                </a:effectLst>
                <a:ea typeface="Adobe Ming Std L" pitchFamily="18" charset="-128"/>
              </a:rPr>
              <a:t>of Art </a:t>
            </a:r>
          </a:p>
          <a:p>
            <a:r>
              <a:rPr lang="en-GB" sz="2800" b="1" dirty="0" smtClean="0">
                <a:solidFill>
                  <a:srgbClr val="002060"/>
                </a:solidFill>
                <a:effectLst>
                  <a:outerShdw blurRad="38100" dist="38100" dir="2700000" algn="tl">
                    <a:srgbClr val="000000">
                      <a:alpha val="43137"/>
                    </a:srgbClr>
                  </a:outerShdw>
                </a:effectLst>
                <a:ea typeface="Adobe Ming Std L" pitchFamily="18" charset="-128"/>
              </a:rPr>
              <a:t>Music | Music </a:t>
            </a:r>
            <a:r>
              <a:rPr lang="en-GB" sz="2800" b="1" dirty="0">
                <a:solidFill>
                  <a:srgbClr val="002060"/>
                </a:solidFill>
                <a:effectLst>
                  <a:outerShdw blurRad="38100" dist="38100" dir="2700000" algn="tl">
                    <a:srgbClr val="000000">
                      <a:alpha val="43137"/>
                    </a:srgbClr>
                  </a:outerShdw>
                </a:effectLst>
                <a:ea typeface="Adobe Ming Std L" pitchFamily="18" charset="-128"/>
              </a:rPr>
              <a:t>Technology </a:t>
            </a:r>
            <a:r>
              <a:rPr lang="en-GB" sz="2800" b="1" dirty="0" smtClean="0">
                <a:solidFill>
                  <a:srgbClr val="002060"/>
                </a:solidFill>
                <a:effectLst>
                  <a:outerShdw blurRad="38100" dist="38100" dir="2700000" algn="tl">
                    <a:srgbClr val="000000">
                      <a:alpha val="43137"/>
                    </a:srgbClr>
                  </a:outerShdw>
                </a:effectLst>
                <a:ea typeface="Adobe Ming Std L" pitchFamily="18" charset="-128"/>
              </a:rPr>
              <a:t>| Performing Arts</a:t>
            </a:r>
          </a:p>
          <a:p>
            <a:endParaRPr lang="en-GB" dirty="0"/>
          </a:p>
        </p:txBody>
      </p:sp>
      <p:sp>
        <p:nvSpPr>
          <p:cNvPr id="4" name="TextBox 3"/>
          <p:cNvSpPr txBox="1"/>
          <p:nvPr/>
        </p:nvSpPr>
        <p:spPr>
          <a:xfrm>
            <a:off x="65064" y="2581842"/>
            <a:ext cx="9036496" cy="3293209"/>
          </a:xfrm>
          <a:prstGeom prst="rect">
            <a:avLst/>
          </a:prstGeom>
          <a:noFill/>
        </p:spPr>
        <p:txBody>
          <a:bodyPr wrap="square" rtlCol="0">
            <a:spAutoFit/>
          </a:bodyPr>
          <a:lstStyle/>
          <a:p>
            <a:pPr algn="ctr"/>
            <a:endParaRPr lang="en-GB" sz="2400" dirty="0" smtClean="0">
              <a:latin typeface="Adobe Ming Std L" pitchFamily="18" charset="-128"/>
              <a:ea typeface="Adobe Ming Std L" pitchFamily="18" charset="-128"/>
            </a:endParaRPr>
          </a:p>
          <a:p>
            <a:r>
              <a:rPr lang="en-GB" sz="9600" dirty="0" smtClean="0">
                <a:solidFill>
                  <a:srgbClr val="002060"/>
                </a:solidFill>
                <a:effectLst>
                  <a:outerShdw blurRad="38100" dist="38100" dir="2700000" algn="tl">
                    <a:srgbClr val="000000">
                      <a:alpha val="43137"/>
                    </a:srgbClr>
                  </a:outerShdw>
                </a:effectLst>
                <a:latin typeface="Arial Black" panose="020B0A04020102020204" pitchFamily="34" charset="0"/>
              </a:rPr>
              <a:t>GOLD </a:t>
            </a:r>
            <a:endParaRPr lang="en-GB" sz="11500" dirty="0" smtClean="0">
              <a:solidFill>
                <a:srgbClr val="002060"/>
              </a:solidFill>
              <a:effectLst>
                <a:outerShdw blurRad="38100" dist="38100" dir="2700000" algn="tl">
                  <a:srgbClr val="000000">
                    <a:alpha val="43137"/>
                  </a:srgbClr>
                </a:outerShdw>
              </a:effectLst>
              <a:latin typeface="Arial Black" panose="020B0A04020102020204" pitchFamily="34" charset="0"/>
            </a:endParaRPr>
          </a:p>
          <a:p>
            <a:r>
              <a:rPr lang="en-GB" sz="8800" dirty="0" smtClean="0">
                <a:solidFill>
                  <a:srgbClr val="002060"/>
                </a:solidFill>
                <a:effectLst>
                  <a:outerShdw blurRad="38100" dist="38100" dir="2700000" algn="tl">
                    <a:srgbClr val="000000">
                      <a:alpha val="43137"/>
                    </a:srgbClr>
                  </a:outerShdw>
                </a:effectLst>
                <a:latin typeface="Arial Black" panose="020B0A04020102020204" pitchFamily="34" charset="0"/>
              </a:rPr>
              <a:t>ARTS AWARD</a:t>
            </a:r>
          </a:p>
        </p:txBody>
      </p:sp>
      <p:pic>
        <p:nvPicPr>
          <p:cNvPr id="6" name="Picture 5"/>
          <p:cNvPicPr/>
          <p:nvPr/>
        </p:nvPicPr>
        <p:blipFill>
          <a:blip r:embed="rId4">
            <a:extLst>
              <a:ext uri="{28A0092B-C50C-407E-A947-70E740481C1C}">
                <a14:useLocalDpi xmlns:a14="http://schemas.microsoft.com/office/drawing/2010/main" val="0"/>
              </a:ext>
            </a:extLst>
          </a:blip>
          <a:srcRect/>
          <a:stretch>
            <a:fillRect/>
          </a:stretch>
        </p:blipFill>
        <p:spPr bwMode="auto">
          <a:xfrm>
            <a:off x="179512" y="116633"/>
            <a:ext cx="8784976" cy="3024336"/>
          </a:xfrm>
          <a:prstGeom prst="rect">
            <a:avLst/>
          </a:prstGeom>
          <a:noFill/>
          <a:ln>
            <a:noFill/>
          </a:ln>
        </p:spPr>
      </p:pic>
    </p:spTree>
    <p:extLst>
      <p:ext uri="{BB962C8B-B14F-4D97-AF65-F5344CB8AC3E}">
        <p14:creationId xmlns:p14="http://schemas.microsoft.com/office/powerpoint/2010/main" val="2850248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1908" y="260648"/>
            <a:ext cx="8640960" cy="4708981"/>
          </a:xfrm>
          <a:prstGeom prst="rect">
            <a:avLst/>
          </a:prstGeom>
          <a:noFill/>
        </p:spPr>
        <p:txBody>
          <a:bodyPr wrap="square" rtlCol="0">
            <a:spAutoFit/>
          </a:bodyPr>
          <a:lstStyle/>
          <a:p>
            <a:pPr>
              <a:lnSpc>
                <a:spcPct val="200000"/>
              </a:lnSpc>
            </a:pPr>
            <a:r>
              <a:rPr lang="en-GB" sz="3000" b="1" dirty="0" smtClean="0">
                <a:solidFill>
                  <a:srgbClr val="0070C0"/>
                </a:solidFill>
                <a:latin typeface="Reprise Stamp" panose="02000000000000000000" pitchFamily="2" charset="0"/>
              </a:rPr>
              <a:t>Why should I take the Arts Award?</a:t>
            </a:r>
          </a:p>
          <a:p>
            <a:pPr marL="285750" indent="-285750">
              <a:lnSpc>
                <a:spcPct val="200000"/>
              </a:lnSpc>
              <a:buClr>
                <a:srgbClr val="0070C0"/>
              </a:buClr>
              <a:buSzPct val="120000"/>
              <a:buFont typeface="Wingdings" panose="05000000000000000000" pitchFamily="2" charset="2"/>
              <a:buChar char="ü"/>
            </a:pPr>
            <a:r>
              <a:rPr lang="en-GB" sz="2000" dirty="0" smtClean="0"/>
              <a:t>Extend your arts practice</a:t>
            </a:r>
          </a:p>
          <a:p>
            <a:pPr marL="285750" indent="-285750">
              <a:lnSpc>
                <a:spcPct val="200000"/>
              </a:lnSpc>
              <a:buClr>
                <a:srgbClr val="0070C0"/>
              </a:buClr>
              <a:buSzPct val="120000"/>
              <a:buFont typeface="Wingdings" panose="05000000000000000000" pitchFamily="2" charset="2"/>
              <a:buChar char="ü"/>
            </a:pPr>
            <a:r>
              <a:rPr lang="en-GB" sz="2000" dirty="0" smtClean="0"/>
              <a:t>Develop your skills within the arts sector </a:t>
            </a:r>
          </a:p>
          <a:p>
            <a:pPr marL="285750" indent="-285750">
              <a:lnSpc>
                <a:spcPct val="200000"/>
              </a:lnSpc>
              <a:buClr>
                <a:srgbClr val="0070C0"/>
              </a:buClr>
              <a:buSzPct val="120000"/>
              <a:buFont typeface="Wingdings" panose="05000000000000000000" pitchFamily="2" charset="2"/>
              <a:buChar char="ü"/>
            </a:pPr>
            <a:r>
              <a:rPr lang="en-GB" sz="2000" dirty="0" smtClean="0"/>
              <a:t>Research and review the work of other artists and creatives</a:t>
            </a:r>
          </a:p>
          <a:p>
            <a:pPr marL="285750" indent="-285750">
              <a:lnSpc>
                <a:spcPct val="200000"/>
              </a:lnSpc>
              <a:buClr>
                <a:srgbClr val="0070C0"/>
              </a:buClr>
              <a:buSzPct val="120000"/>
              <a:buFont typeface="Wingdings" panose="05000000000000000000" pitchFamily="2" charset="2"/>
              <a:buChar char="ü"/>
            </a:pPr>
            <a:r>
              <a:rPr lang="en-GB" sz="2000" dirty="0" smtClean="0"/>
              <a:t>Form a view about an issue in the arts world </a:t>
            </a:r>
          </a:p>
          <a:p>
            <a:pPr marL="285750" indent="-285750">
              <a:lnSpc>
                <a:spcPct val="200000"/>
              </a:lnSpc>
              <a:buClr>
                <a:srgbClr val="0070C0"/>
              </a:buClr>
              <a:buSzPct val="120000"/>
              <a:buFont typeface="Wingdings" panose="05000000000000000000" pitchFamily="2" charset="2"/>
              <a:buChar char="ü"/>
            </a:pPr>
            <a:r>
              <a:rPr lang="en-GB" sz="2000" dirty="0" smtClean="0"/>
              <a:t>Lead an arts project that results in a public showing </a:t>
            </a:r>
          </a:p>
          <a:p>
            <a:pPr marL="285750" indent="-285750">
              <a:lnSpc>
                <a:spcPct val="200000"/>
              </a:lnSpc>
              <a:buClr>
                <a:srgbClr val="0070C0"/>
              </a:buClr>
              <a:buSzPct val="120000"/>
              <a:buFont typeface="Wingdings" panose="05000000000000000000" pitchFamily="2" charset="2"/>
              <a:buChar char="ü"/>
            </a:pPr>
            <a:r>
              <a:rPr lang="en-GB" sz="2000" dirty="0" smtClean="0"/>
              <a:t>Create a portfolio that captures your progress and production as an artist</a:t>
            </a:r>
            <a:endParaRPr lang="en-GB" sz="2000" dirty="0"/>
          </a:p>
        </p:txBody>
      </p:sp>
      <p:pic>
        <p:nvPicPr>
          <p:cNvPr id="5" name="Picture 4" descr="Image result for arts award logo">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7058769" y="5661248"/>
            <a:ext cx="1972254" cy="1052736"/>
          </a:xfrm>
          <a:prstGeom prst="rect">
            <a:avLst/>
          </a:prstGeom>
          <a:noFill/>
          <a:ln>
            <a:noFill/>
          </a:ln>
        </p:spPr>
      </p:pic>
      <p:pic>
        <p:nvPicPr>
          <p:cNvPr id="6" name="Picture 5" descr="http://www.mch.govt.nz/sites/default/files/images/NZSO%20NationalYouthOrchestra2013(1).jpg"/>
          <p:cNvPicPr/>
          <p:nvPr/>
        </p:nvPicPr>
        <p:blipFill rotWithShape="1">
          <a:blip r:embed="rId4">
            <a:extLst>
              <a:ext uri="{28A0092B-C50C-407E-A947-70E740481C1C}">
                <a14:useLocalDpi xmlns:a14="http://schemas.microsoft.com/office/drawing/2010/main" val="0"/>
              </a:ext>
            </a:extLst>
          </a:blip>
          <a:srcRect l="2218" t="16996" b="15678"/>
          <a:stretch/>
        </p:blipFill>
        <p:spPr bwMode="auto">
          <a:xfrm>
            <a:off x="251520" y="5229200"/>
            <a:ext cx="6408712" cy="1354455"/>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5543807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32770" y="188640"/>
            <a:ext cx="8712968" cy="6063198"/>
          </a:xfrm>
          <a:prstGeom prst="rect">
            <a:avLst/>
          </a:prstGeom>
          <a:noFill/>
        </p:spPr>
        <p:txBody>
          <a:bodyPr wrap="square" rtlCol="0">
            <a:spAutoFit/>
          </a:bodyPr>
          <a:lstStyle/>
          <a:p>
            <a:r>
              <a:rPr lang="en-GB" sz="3200" b="1" dirty="0" smtClean="0">
                <a:solidFill>
                  <a:schemeClr val="accent5">
                    <a:lumMod val="75000"/>
                  </a:schemeClr>
                </a:solidFill>
                <a:latin typeface="Reprise Stamp" panose="02000000000000000000" pitchFamily="2" charset="0"/>
              </a:rPr>
              <a:t>Overview</a:t>
            </a:r>
          </a:p>
          <a:p>
            <a:r>
              <a:rPr lang="en-GB" sz="3200" b="1" dirty="0" smtClean="0">
                <a:solidFill>
                  <a:schemeClr val="accent5">
                    <a:lumMod val="75000"/>
                  </a:schemeClr>
                </a:solidFill>
                <a:latin typeface="Reprise Stamp" panose="02000000000000000000" pitchFamily="2" charset="0"/>
              </a:rPr>
              <a:t>Unit </a:t>
            </a:r>
            <a:r>
              <a:rPr lang="en-GB" sz="3200" b="1" dirty="0">
                <a:solidFill>
                  <a:schemeClr val="accent5">
                    <a:lumMod val="75000"/>
                  </a:schemeClr>
                </a:solidFill>
                <a:latin typeface="Reprise Stamp" panose="02000000000000000000" pitchFamily="2" charset="0"/>
              </a:rPr>
              <a:t>1: Personal Arts Development</a:t>
            </a:r>
            <a:endParaRPr lang="en-GB" sz="3200" dirty="0">
              <a:solidFill>
                <a:schemeClr val="accent5">
                  <a:lumMod val="75000"/>
                </a:schemeClr>
              </a:solidFill>
              <a:latin typeface="Reprise Stamp" panose="02000000000000000000" pitchFamily="2" charset="0"/>
            </a:endParaRPr>
          </a:p>
          <a:p>
            <a:endParaRPr lang="en-GB" dirty="0" smtClean="0"/>
          </a:p>
          <a:p>
            <a:r>
              <a:rPr lang="en-GB" sz="1600" dirty="0" smtClean="0"/>
              <a:t>Extend your knowledge </a:t>
            </a:r>
            <a:r>
              <a:rPr lang="en-GB" sz="1600" dirty="0"/>
              <a:t>and skills as artists, explore the professional arts world and form a view on an arts issue. </a:t>
            </a:r>
            <a:endParaRPr lang="en-GB" sz="1600" dirty="0" smtClean="0"/>
          </a:p>
          <a:p>
            <a:endParaRPr lang="en-GB" sz="1600" b="1" dirty="0"/>
          </a:p>
          <a:p>
            <a:r>
              <a:rPr lang="en-GB" sz="1600" b="1" dirty="0" smtClean="0">
                <a:solidFill>
                  <a:schemeClr val="accent5">
                    <a:lumMod val="75000"/>
                  </a:schemeClr>
                </a:solidFill>
              </a:rPr>
              <a:t>Arts </a:t>
            </a:r>
            <a:r>
              <a:rPr lang="en-GB" sz="1600" b="1" dirty="0">
                <a:solidFill>
                  <a:schemeClr val="accent5">
                    <a:lumMod val="75000"/>
                  </a:schemeClr>
                </a:solidFill>
              </a:rPr>
              <a:t>practice</a:t>
            </a:r>
            <a:endParaRPr lang="en-GB" sz="1600" dirty="0">
              <a:solidFill>
                <a:schemeClr val="accent5">
                  <a:lumMod val="75000"/>
                </a:schemeClr>
              </a:solidFill>
            </a:endParaRPr>
          </a:p>
          <a:p>
            <a:r>
              <a:rPr lang="en-GB" sz="1600" dirty="0" smtClean="0"/>
              <a:t>Extend your existing </a:t>
            </a:r>
            <a:r>
              <a:rPr lang="en-GB" sz="1600" dirty="0"/>
              <a:t>arts practice by gaining experience of a new area of the arts. </a:t>
            </a:r>
            <a:r>
              <a:rPr lang="en-GB" sz="1600" dirty="0" smtClean="0"/>
              <a:t>Work </a:t>
            </a:r>
            <a:r>
              <a:rPr lang="en-GB" sz="1600" dirty="0"/>
              <a:t>with another practitioner to develop </a:t>
            </a:r>
            <a:r>
              <a:rPr lang="en-GB" sz="1600" dirty="0" smtClean="0"/>
              <a:t>your skills </a:t>
            </a:r>
            <a:r>
              <a:rPr lang="en-GB" sz="1600" dirty="0"/>
              <a:t>and produce new work which integrates, or is influenced by, the new art form, genre or practice</a:t>
            </a:r>
            <a:r>
              <a:rPr lang="en-GB" sz="1600" dirty="0" smtClean="0"/>
              <a:t>.</a:t>
            </a:r>
          </a:p>
          <a:p>
            <a:endParaRPr lang="en-GB" sz="1600" dirty="0"/>
          </a:p>
          <a:p>
            <a:r>
              <a:rPr lang="en-GB" sz="1600" b="1" dirty="0">
                <a:solidFill>
                  <a:schemeClr val="accent5">
                    <a:lumMod val="75000"/>
                  </a:schemeClr>
                </a:solidFill>
              </a:rPr>
              <a:t>The wider arts sector</a:t>
            </a:r>
            <a:endParaRPr lang="en-GB" sz="1600" dirty="0">
              <a:solidFill>
                <a:schemeClr val="accent5">
                  <a:lumMod val="75000"/>
                </a:schemeClr>
              </a:solidFill>
            </a:endParaRPr>
          </a:p>
          <a:p>
            <a:r>
              <a:rPr lang="en-GB" sz="1600" dirty="0" smtClean="0"/>
              <a:t>Get involved </a:t>
            </a:r>
            <a:r>
              <a:rPr lang="en-GB" sz="1600" dirty="0"/>
              <a:t>in the arts world through placements, volunteering, </a:t>
            </a:r>
            <a:r>
              <a:rPr lang="en-GB" sz="1600" dirty="0" smtClean="0"/>
              <a:t>training, workshops </a:t>
            </a:r>
            <a:r>
              <a:rPr lang="en-GB" sz="1600" dirty="0"/>
              <a:t>and research</a:t>
            </a:r>
            <a:r>
              <a:rPr lang="en-GB" sz="1600" dirty="0" smtClean="0"/>
              <a:t>.</a:t>
            </a:r>
          </a:p>
          <a:p>
            <a:endParaRPr lang="en-GB" sz="1600" dirty="0"/>
          </a:p>
          <a:p>
            <a:r>
              <a:rPr lang="en-GB" sz="1600" b="1" dirty="0">
                <a:solidFill>
                  <a:schemeClr val="accent5">
                    <a:lumMod val="75000"/>
                  </a:schemeClr>
                </a:solidFill>
              </a:rPr>
              <a:t>Research and review</a:t>
            </a:r>
            <a:endParaRPr lang="en-GB" sz="1600" dirty="0">
              <a:solidFill>
                <a:schemeClr val="accent5">
                  <a:lumMod val="75000"/>
                </a:schemeClr>
              </a:solidFill>
            </a:endParaRPr>
          </a:p>
          <a:p>
            <a:r>
              <a:rPr lang="en-GB" sz="1600" dirty="0" smtClean="0"/>
              <a:t>Experience </a:t>
            </a:r>
            <a:r>
              <a:rPr lang="en-GB" sz="1600" dirty="0"/>
              <a:t>and review high quality arts events, reflect on how </a:t>
            </a:r>
            <a:r>
              <a:rPr lang="en-GB" sz="1600" dirty="0" smtClean="0"/>
              <a:t>it influences your work</a:t>
            </a:r>
            <a:r>
              <a:rPr lang="en-GB" sz="1600" dirty="0"/>
              <a:t>, and also find out about the artists and their career paths</a:t>
            </a:r>
            <a:r>
              <a:rPr lang="en-GB" sz="1600" dirty="0" smtClean="0"/>
              <a:t>.</a:t>
            </a:r>
          </a:p>
          <a:p>
            <a:endParaRPr lang="en-GB" sz="1600" dirty="0"/>
          </a:p>
          <a:p>
            <a:r>
              <a:rPr lang="en-GB" sz="1600" b="1" dirty="0">
                <a:solidFill>
                  <a:schemeClr val="accent5">
                    <a:lumMod val="75000"/>
                  </a:schemeClr>
                </a:solidFill>
              </a:rPr>
              <a:t>Forming a view</a:t>
            </a:r>
            <a:endParaRPr lang="en-GB" sz="1600" dirty="0">
              <a:solidFill>
                <a:schemeClr val="accent5">
                  <a:lumMod val="75000"/>
                </a:schemeClr>
              </a:solidFill>
            </a:endParaRPr>
          </a:p>
          <a:p>
            <a:r>
              <a:rPr lang="en-GB" sz="1600" dirty="0" smtClean="0"/>
              <a:t>Make the </a:t>
            </a:r>
            <a:r>
              <a:rPr lang="en-GB" sz="1600" dirty="0"/>
              <a:t>case for an arts issue </a:t>
            </a:r>
            <a:r>
              <a:rPr lang="en-GB" sz="1600" dirty="0" smtClean="0"/>
              <a:t>you care </a:t>
            </a:r>
            <a:r>
              <a:rPr lang="en-GB" sz="1600" dirty="0"/>
              <a:t>about, investigate the arguments </a:t>
            </a:r>
            <a:r>
              <a:rPr lang="en-GB" sz="1600" dirty="0" smtClean="0"/>
              <a:t>around </a:t>
            </a:r>
            <a:r>
              <a:rPr lang="en-GB" sz="1600" dirty="0"/>
              <a:t>it from a range of perspectives. </a:t>
            </a:r>
            <a:r>
              <a:rPr lang="en-GB" sz="1600" dirty="0" smtClean="0"/>
              <a:t>Present your findings </a:t>
            </a:r>
            <a:r>
              <a:rPr lang="en-GB" sz="1600" dirty="0"/>
              <a:t>to others and </a:t>
            </a:r>
            <a:r>
              <a:rPr lang="en-GB" sz="1600" dirty="0" smtClean="0"/>
              <a:t>gather </a:t>
            </a:r>
            <a:r>
              <a:rPr lang="en-GB" sz="1600" dirty="0"/>
              <a:t>feedback.</a:t>
            </a:r>
          </a:p>
          <a:p>
            <a:endParaRPr lang="en-GB" dirty="0"/>
          </a:p>
        </p:txBody>
      </p:sp>
      <p:pic>
        <p:nvPicPr>
          <p:cNvPr id="5" name="Picture 4" descr="Image result for arts award logo">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7058769" y="5793681"/>
            <a:ext cx="1972254" cy="1052736"/>
          </a:xfrm>
          <a:prstGeom prst="rect">
            <a:avLst/>
          </a:prstGeom>
          <a:noFill/>
          <a:ln>
            <a:noFill/>
          </a:ln>
        </p:spPr>
      </p:pic>
    </p:spTree>
    <p:extLst>
      <p:ext uri="{BB962C8B-B14F-4D97-AF65-F5344CB8AC3E}">
        <p14:creationId xmlns:p14="http://schemas.microsoft.com/office/powerpoint/2010/main" val="13787758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1" y="116632"/>
            <a:ext cx="8851511" cy="5755422"/>
          </a:xfrm>
          <a:prstGeom prst="rect">
            <a:avLst/>
          </a:prstGeom>
          <a:noFill/>
        </p:spPr>
        <p:txBody>
          <a:bodyPr wrap="square" rtlCol="0">
            <a:spAutoFit/>
          </a:bodyPr>
          <a:lstStyle/>
          <a:p>
            <a:r>
              <a:rPr lang="en-GB" sz="3200" b="1" dirty="0" smtClean="0">
                <a:solidFill>
                  <a:srgbClr val="00B050"/>
                </a:solidFill>
                <a:latin typeface="Reprise Stamp" panose="02000000000000000000" pitchFamily="2" charset="0"/>
              </a:rPr>
              <a:t>Overview</a:t>
            </a:r>
          </a:p>
          <a:p>
            <a:r>
              <a:rPr lang="en-GB" sz="3200" b="1" dirty="0" smtClean="0">
                <a:solidFill>
                  <a:srgbClr val="00B050"/>
                </a:solidFill>
                <a:latin typeface="Reprise Stamp" panose="02000000000000000000" pitchFamily="2" charset="0"/>
              </a:rPr>
              <a:t>Unit 2: </a:t>
            </a:r>
            <a:r>
              <a:rPr lang="en-GB" sz="3200" b="1" dirty="0">
                <a:solidFill>
                  <a:srgbClr val="00B050"/>
                </a:solidFill>
                <a:latin typeface="Reprise Stamp" panose="02000000000000000000" pitchFamily="2" charset="0"/>
              </a:rPr>
              <a:t>Arts Project Leadership</a:t>
            </a:r>
            <a:endParaRPr lang="en-GB" sz="3200" dirty="0">
              <a:solidFill>
                <a:srgbClr val="00B050"/>
              </a:solidFill>
              <a:latin typeface="Reprise Stamp" panose="02000000000000000000" pitchFamily="2" charset="0"/>
            </a:endParaRPr>
          </a:p>
          <a:p>
            <a:endParaRPr lang="en-GB" sz="1600" dirty="0" smtClean="0"/>
          </a:p>
          <a:p>
            <a:r>
              <a:rPr lang="en-GB" sz="1600" dirty="0"/>
              <a:t>T</a:t>
            </a:r>
            <a:r>
              <a:rPr lang="en-GB" sz="1600" dirty="0" smtClean="0"/>
              <a:t>ake </a:t>
            </a:r>
            <a:r>
              <a:rPr lang="en-GB" sz="1600" dirty="0"/>
              <a:t>charge of running an arts project, </a:t>
            </a:r>
            <a:r>
              <a:rPr lang="en-GB" sz="1600" dirty="0" smtClean="0"/>
              <a:t>building your skills </a:t>
            </a:r>
            <a:r>
              <a:rPr lang="en-GB" sz="1600" dirty="0"/>
              <a:t>as an effective leader and deliver </a:t>
            </a:r>
            <a:r>
              <a:rPr lang="en-GB" sz="1600" dirty="0" smtClean="0"/>
              <a:t>your project </a:t>
            </a:r>
            <a:r>
              <a:rPr lang="en-GB" sz="1600" dirty="0"/>
              <a:t>to a public audience. </a:t>
            </a:r>
            <a:r>
              <a:rPr lang="en-GB" sz="1600" dirty="0" smtClean="0"/>
              <a:t>Your project </a:t>
            </a:r>
            <a:r>
              <a:rPr lang="en-GB" sz="1600" dirty="0"/>
              <a:t>needs to show </a:t>
            </a:r>
            <a:r>
              <a:rPr lang="en-GB" sz="1600" dirty="0" smtClean="0"/>
              <a:t>you have </a:t>
            </a:r>
            <a:r>
              <a:rPr lang="en-GB" sz="1600" dirty="0"/>
              <a:t>taken independent responsibility for every aspect of the arts project, from planning stages to delivery, followed by evaluation. </a:t>
            </a:r>
            <a:endParaRPr lang="en-GB" sz="1600" dirty="0" smtClean="0"/>
          </a:p>
          <a:p>
            <a:endParaRPr lang="en-GB" sz="1600" b="1" dirty="0"/>
          </a:p>
          <a:p>
            <a:r>
              <a:rPr lang="en-GB" sz="1600" b="1" dirty="0" smtClean="0">
                <a:solidFill>
                  <a:srgbClr val="00B050"/>
                </a:solidFill>
              </a:rPr>
              <a:t>Plan</a:t>
            </a:r>
            <a:endParaRPr lang="en-GB" sz="1600" dirty="0">
              <a:solidFill>
                <a:srgbClr val="00B050"/>
              </a:solidFill>
            </a:endParaRPr>
          </a:p>
          <a:p>
            <a:r>
              <a:rPr lang="en-GB" sz="1600" dirty="0"/>
              <a:t>Plan all aspects of </a:t>
            </a:r>
            <a:r>
              <a:rPr lang="en-GB" sz="1600" dirty="0" smtClean="0"/>
              <a:t>the project including </a:t>
            </a:r>
            <a:r>
              <a:rPr lang="en-GB" sz="1600" dirty="0"/>
              <a:t>identifying the qualities of a leader and the personal leadership skills </a:t>
            </a:r>
            <a:r>
              <a:rPr lang="en-GB" sz="1600" dirty="0" smtClean="0"/>
              <a:t>you </a:t>
            </a:r>
            <a:r>
              <a:rPr lang="en-GB" sz="1600" dirty="0"/>
              <a:t>want to develop. </a:t>
            </a:r>
            <a:r>
              <a:rPr lang="en-GB" sz="1600" dirty="0" smtClean="0"/>
              <a:t>Identify </a:t>
            </a:r>
            <a:r>
              <a:rPr lang="en-GB" sz="1600" dirty="0"/>
              <a:t>the aims and outcomes of the project and organise the people and resources, considering how </a:t>
            </a:r>
            <a:r>
              <a:rPr lang="en-GB" sz="1600" dirty="0" smtClean="0"/>
              <a:t>you </a:t>
            </a:r>
            <a:r>
              <a:rPr lang="en-GB" sz="1600" dirty="0"/>
              <a:t>will gather feedback on </a:t>
            </a:r>
            <a:r>
              <a:rPr lang="en-GB" sz="1600" dirty="0" smtClean="0"/>
              <a:t>your </a:t>
            </a:r>
            <a:r>
              <a:rPr lang="en-GB" sz="1600" dirty="0"/>
              <a:t>progress</a:t>
            </a:r>
            <a:r>
              <a:rPr lang="en-GB" sz="1600" dirty="0" smtClean="0"/>
              <a:t>.</a:t>
            </a:r>
          </a:p>
          <a:p>
            <a:endParaRPr lang="en-GB" sz="1600" dirty="0"/>
          </a:p>
          <a:p>
            <a:r>
              <a:rPr lang="en-GB" sz="1600" b="1" dirty="0">
                <a:solidFill>
                  <a:srgbClr val="00B050"/>
                </a:solidFill>
              </a:rPr>
              <a:t>Do</a:t>
            </a:r>
            <a:endParaRPr lang="en-GB" sz="1600" dirty="0">
              <a:solidFill>
                <a:srgbClr val="00B050"/>
              </a:solidFill>
            </a:endParaRPr>
          </a:p>
          <a:p>
            <a:r>
              <a:rPr lang="en-GB" sz="1600" dirty="0"/>
              <a:t>Deliver </a:t>
            </a:r>
            <a:r>
              <a:rPr lang="en-GB" sz="1600" dirty="0" smtClean="0"/>
              <a:t>the project</a:t>
            </a:r>
            <a:r>
              <a:rPr lang="en-GB" sz="1600" dirty="0"/>
              <a:t>, manage its production and share it with the public. </a:t>
            </a:r>
            <a:r>
              <a:rPr lang="en-GB" sz="1600" dirty="0" smtClean="0"/>
              <a:t>Demonstrate how you are </a:t>
            </a:r>
            <a:r>
              <a:rPr lang="en-GB" sz="1600" dirty="0"/>
              <a:t>working effectively with others and developing </a:t>
            </a:r>
            <a:r>
              <a:rPr lang="en-GB" sz="1600" dirty="0" smtClean="0"/>
              <a:t>your </a:t>
            </a:r>
            <a:r>
              <a:rPr lang="en-GB" sz="1600" dirty="0"/>
              <a:t>leaderships skills. </a:t>
            </a:r>
            <a:r>
              <a:rPr lang="en-GB" sz="1600" dirty="0" smtClean="0"/>
              <a:t>Plan </a:t>
            </a:r>
            <a:r>
              <a:rPr lang="en-GB" sz="1600" dirty="0"/>
              <a:t>and manage the public sharing of their project and gather feedback. </a:t>
            </a:r>
            <a:endParaRPr lang="en-GB" sz="1600" dirty="0" smtClean="0"/>
          </a:p>
          <a:p>
            <a:endParaRPr lang="en-GB" sz="1600" dirty="0"/>
          </a:p>
          <a:p>
            <a:r>
              <a:rPr lang="en-GB" sz="1600" b="1" dirty="0">
                <a:solidFill>
                  <a:srgbClr val="00B050"/>
                </a:solidFill>
              </a:rPr>
              <a:t>Review</a:t>
            </a:r>
            <a:endParaRPr lang="en-GB" sz="1600" dirty="0">
              <a:solidFill>
                <a:srgbClr val="00B050"/>
              </a:solidFill>
            </a:endParaRPr>
          </a:p>
          <a:p>
            <a:r>
              <a:rPr lang="en-GB" sz="1600" dirty="0"/>
              <a:t>Collect feedback from </a:t>
            </a:r>
            <a:r>
              <a:rPr lang="en-GB" sz="1600" dirty="0" smtClean="0"/>
              <a:t>participants and audience, and </a:t>
            </a:r>
            <a:r>
              <a:rPr lang="en-GB" sz="1600" dirty="0"/>
              <a:t>evaluate both the project and how well </a:t>
            </a:r>
            <a:r>
              <a:rPr lang="en-GB" sz="1600" dirty="0" smtClean="0"/>
              <a:t>you </a:t>
            </a:r>
            <a:r>
              <a:rPr lang="en-GB" sz="1600" dirty="0"/>
              <a:t>have developed </a:t>
            </a:r>
            <a:r>
              <a:rPr lang="en-GB" sz="1600" dirty="0" smtClean="0"/>
              <a:t>your leadership </a:t>
            </a:r>
            <a:r>
              <a:rPr lang="en-GB" sz="1600" dirty="0"/>
              <a:t>skills. </a:t>
            </a:r>
            <a:r>
              <a:rPr lang="en-GB" sz="1600" dirty="0" smtClean="0"/>
              <a:t>Consider your achievements </a:t>
            </a:r>
            <a:r>
              <a:rPr lang="en-GB" sz="1600" dirty="0"/>
              <a:t>and the things </a:t>
            </a:r>
            <a:r>
              <a:rPr lang="en-GB" sz="1600" dirty="0" smtClean="0"/>
              <a:t>you would improve. Gather feedback on the project. </a:t>
            </a:r>
            <a:endParaRPr lang="en-GB" sz="1600" dirty="0"/>
          </a:p>
        </p:txBody>
      </p:sp>
      <p:pic>
        <p:nvPicPr>
          <p:cNvPr id="5" name="Picture 4" descr="Image result for arts award logo">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7058769" y="5793681"/>
            <a:ext cx="1972254" cy="1052736"/>
          </a:xfrm>
          <a:prstGeom prst="rect">
            <a:avLst/>
          </a:prstGeom>
          <a:noFill/>
          <a:ln>
            <a:noFill/>
          </a:ln>
        </p:spPr>
      </p:pic>
    </p:spTree>
    <p:extLst>
      <p:ext uri="{BB962C8B-B14F-4D97-AF65-F5344CB8AC3E}">
        <p14:creationId xmlns:p14="http://schemas.microsoft.com/office/powerpoint/2010/main" val="41260829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323528" y="332656"/>
            <a:ext cx="8352928" cy="1969770"/>
          </a:xfrm>
          <a:prstGeom prst="rect">
            <a:avLst/>
          </a:prstGeom>
          <a:noFill/>
        </p:spPr>
        <p:txBody>
          <a:bodyPr wrap="square" rtlCol="0">
            <a:spAutoFit/>
          </a:bodyPr>
          <a:lstStyle/>
          <a:p>
            <a:r>
              <a:rPr lang="en-US" sz="2800" b="1" dirty="0">
                <a:solidFill>
                  <a:srgbClr val="92D050"/>
                </a:solidFill>
                <a:latin typeface="Reprise Stamp" panose="02000000000000000000" pitchFamily="2" charset="0"/>
              </a:rPr>
              <a:t>What sort of work will I be doing?</a:t>
            </a:r>
            <a:endParaRPr lang="en-GB" sz="2800" dirty="0">
              <a:solidFill>
                <a:srgbClr val="92D050"/>
              </a:solidFill>
              <a:latin typeface="Reprise Stamp" panose="02000000000000000000" pitchFamily="2" charset="0"/>
            </a:endParaRPr>
          </a:p>
          <a:p>
            <a:endParaRPr lang="en-US" sz="2000" dirty="0" smtClean="0"/>
          </a:p>
          <a:p>
            <a:r>
              <a:rPr lang="en-US" dirty="0" smtClean="0"/>
              <a:t>Lessons </a:t>
            </a:r>
            <a:r>
              <a:rPr lang="en-US" dirty="0"/>
              <a:t>will be spent researching chosen art forms, developing your skills in a specific area and planning your arts project. As part of unit 1, you will have to attend an arts event and review it. You also need to interview arts professionals as research. </a:t>
            </a:r>
            <a:endParaRPr lang="en-GB" dirty="0"/>
          </a:p>
          <a:p>
            <a:endParaRPr lang="en-GB" sz="2000" dirty="0" smtClean="0">
              <a:solidFill>
                <a:srgbClr val="92D050"/>
              </a:solidFill>
            </a:endParaRPr>
          </a:p>
        </p:txBody>
      </p:sp>
      <p:pic>
        <p:nvPicPr>
          <p:cNvPr id="9" name="Picture 8" descr="Image result for arts award logo">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7159921" y="5793681"/>
            <a:ext cx="1972254" cy="1052736"/>
          </a:xfrm>
          <a:prstGeom prst="rect">
            <a:avLst/>
          </a:prstGeom>
          <a:noFill/>
          <a:ln>
            <a:noFill/>
          </a:ln>
        </p:spPr>
      </p:pic>
      <p:pic>
        <p:nvPicPr>
          <p:cNvPr id="2" name="Picture 1"/>
          <p:cNvPicPr>
            <a:picLocks noChangeAspect="1"/>
          </p:cNvPicPr>
          <p:nvPr/>
        </p:nvPicPr>
        <p:blipFill>
          <a:blip r:embed="rId4"/>
          <a:stretch>
            <a:fillRect/>
          </a:stretch>
        </p:blipFill>
        <p:spPr>
          <a:xfrm>
            <a:off x="5652120" y="2276872"/>
            <a:ext cx="3600400" cy="2247991"/>
          </a:xfrm>
          <a:prstGeom prst="rect">
            <a:avLst/>
          </a:prstGeom>
        </p:spPr>
      </p:pic>
      <p:sp>
        <p:nvSpPr>
          <p:cNvPr id="3" name="TextBox 2"/>
          <p:cNvSpPr txBox="1"/>
          <p:nvPr/>
        </p:nvSpPr>
        <p:spPr>
          <a:xfrm>
            <a:off x="395536" y="2060848"/>
            <a:ext cx="5040560" cy="2769989"/>
          </a:xfrm>
          <a:prstGeom prst="rect">
            <a:avLst/>
          </a:prstGeom>
          <a:noFill/>
        </p:spPr>
        <p:txBody>
          <a:bodyPr wrap="square" rtlCol="0">
            <a:spAutoFit/>
          </a:bodyPr>
          <a:lstStyle/>
          <a:p>
            <a:r>
              <a:rPr lang="en-US" sz="2800" b="1" dirty="0">
                <a:solidFill>
                  <a:srgbClr val="92D050"/>
                </a:solidFill>
                <a:latin typeface="Reprise Stamp" panose="02000000000000000000" pitchFamily="2" charset="0"/>
              </a:rPr>
              <a:t>How will I be assessed?</a:t>
            </a:r>
            <a:endParaRPr lang="en-GB" sz="2800" dirty="0">
              <a:solidFill>
                <a:srgbClr val="92D050"/>
              </a:solidFill>
              <a:latin typeface="Reprise Stamp" panose="02000000000000000000" pitchFamily="2" charset="0"/>
            </a:endParaRPr>
          </a:p>
          <a:p>
            <a:endParaRPr lang="en-US" sz="2000" dirty="0"/>
          </a:p>
          <a:p>
            <a:r>
              <a:rPr lang="en-US" dirty="0"/>
              <a:t>You will create a portfolio of evidence for both units 1 and 2. </a:t>
            </a:r>
          </a:p>
          <a:p>
            <a:r>
              <a:rPr lang="en-US" dirty="0"/>
              <a:t>Evidence is likely to consist of written reports, logs and diaries, </a:t>
            </a:r>
          </a:p>
          <a:p>
            <a:r>
              <a:rPr lang="en-US" dirty="0"/>
              <a:t>photos, video footage and social media feeds. </a:t>
            </a:r>
            <a:endParaRPr lang="en-GB" dirty="0"/>
          </a:p>
          <a:p>
            <a:endParaRPr lang="en-GB" dirty="0"/>
          </a:p>
          <a:p>
            <a:endParaRPr lang="en-US" dirty="0"/>
          </a:p>
        </p:txBody>
      </p:sp>
      <p:sp>
        <p:nvSpPr>
          <p:cNvPr id="4" name="TextBox 3"/>
          <p:cNvSpPr txBox="1"/>
          <p:nvPr/>
        </p:nvSpPr>
        <p:spPr>
          <a:xfrm>
            <a:off x="395536" y="4653136"/>
            <a:ext cx="6480720" cy="1661993"/>
          </a:xfrm>
          <a:prstGeom prst="rect">
            <a:avLst/>
          </a:prstGeom>
          <a:noFill/>
        </p:spPr>
        <p:txBody>
          <a:bodyPr wrap="square" rtlCol="0">
            <a:spAutoFit/>
          </a:bodyPr>
          <a:lstStyle/>
          <a:p>
            <a:r>
              <a:rPr lang="en-US" sz="2800" b="1" dirty="0" smtClean="0">
                <a:solidFill>
                  <a:srgbClr val="92D050"/>
                </a:solidFill>
                <a:latin typeface="Reprise Stamp" panose="02000000000000000000" pitchFamily="2" charset="0"/>
              </a:rPr>
              <a:t>What </a:t>
            </a:r>
            <a:r>
              <a:rPr lang="en-US" sz="2800" b="1" dirty="0">
                <a:solidFill>
                  <a:srgbClr val="92D050"/>
                </a:solidFill>
                <a:latin typeface="Reprise Stamp" panose="02000000000000000000" pitchFamily="2" charset="0"/>
              </a:rPr>
              <a:t>is the time commitment?</a:t>
            </a:r>
            <a:endParaRPr lang="en-GB" sz="2800" dirty="0">
              <a:solidFill>
                <a:srgbClr val="92D050"/>
              </a:solidFill>
              <a:latin typeface="Reprise Stamp" panose="02000000000000000000" pitchFamily="2" charset="0"/>
            </a:endParaRPr>
          </a:p>
          <a:p>
            <a:endParaRPr lang="en-US" sz="2000" dirty="0"/>
          </a:p>
          <a:p>
            <a:r>
              <a:rPr lang="en-US" dirty="0"/>
              <a:t>You will have one lesson a week. You will need to dedicate time outside of lessons to research, planning and creating your portfolio.</a:t>
            </a:r>
            <a:endParaRPr lang="en-GB" dirty="0"/>
          </a:p>
          <a:p>
            <a:endParaRPr lang="en-US" dirty="0"/>
          </a:p>
        </p:txBody>
      </p:sp>
    </p:spTree>
    <p:extLst>
      <p:ext uri="{BB962C8B-B14F-4D97-AF65-F5344CB8AC3E}">
        <p14:creationId xmlns:p14="http://schemas.microsoft.com/office/powerpoint/2010/main" val="198717222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95536" y="260648"/>
            <a:ext cx="8424936" cy="2985433"/>
          </a:xfrm>
          <a:prstGeom prst="rect">
            <a:avLst/>
          </a:prstGeom>
        </p:spPr>
        <p:txBody>
          <a:bodyPr wrap="square">
            <a:spAutoFit/>
          </a:bodyPr>
          <a:lstStyle/>
          <a:p>
            <a:pPr algn="ctr"/>
            <a:r>
              <a:rPr lang="en-GB" sz="3200" b="1" dirty="0">
                <a:solidFill>
                  <a:srgbClr val="0070C0"/>
                </a:solidFill>
              </a:rPr>
              <a:t>The Gold Arts Award is </a:t>
            </a:r>
            <a:r>
              <a:rPr lang="en-GB" sz="3200" b="1" dirty="0" smtClean="0">
                <a:solidFill>
                  <a:srgbClr val="0070C0"/>
                </a:solidFill>
              </a:rPr>
              <a:t>worth</a:t>
            </a:r>
          </a:p>
          <a:p>
            <a:pPr algn="ctr"/>
            <a:r>
              <a:rPr lang="en-GB" sz="4400" b="1" dirty="0" smtClean="0">
                <a:solidFill>
                  <a:srgbClr val="0070C0"/>
                </a:solidFill>
                <a:effectLst>
                  <a:outerShdw blurRad="50800" dist="38100" dir="2700000" algn="tl">
                    <a:srgbClr val="000000">
                      <a:alpha val="40000"/>
                    </a:srgbClr>
                  </a:outerShdw>
                </a:effectLst>
                <a:latin typeface="Reprise Stamp" panose="02000000000000000000" pitchFamily="2" charset="0"/>
              </a:rPr>
              <a:t>16 </a:t>
            </a:r>
            <a:r>
              <a:rPr lang="en-GB" sz="4400" b="1" dirty="0">
                <a:solidFill>
                  <a:srgbClr val="0070C0"/>
                </a:solidFill>
                <a:effectLst>
                  <a:outerShdw blurRad="50800" dist="38100" dir="2700000" algn="tl">
                    <a:srgbClr val="000000">
                      <a:alpha val="40000"/>
                    </a:srgbClr>
                  </a:outerShdw>
                </a:effectLst>
                <a:latin typeface="Reprise Stamp" panose="02000000000000000000" pitchFamily="2" charset="0"/>
              </a:rPr>
              <a:t>UCAS</a:t>
            </a:r>
            <a:endParaRPr lang="en-GB" sz="4400" b="1" dirty="0">
              <a:solidFill>
                <a:srgbClr val="0070C0"/>
              </a:solidFill>
              <a:latin typeface="Reprise Stamp" panose="02000000000000000000" pitchFamily="2" charset="0"/>
            </a:endParaRPr>
          </a:p>
          <a:p>
            <a:pPr algn="ctr"/>
            <a:r>
              <a:rPr lang="en-GB" sz="4400" b="1" dirty="0">
                <a:solidFill>
                  <a:srgbClr val="0070C0"/>
                </a:solidFill>
                <a:effectLst>
                  <a:outerShdw blurRad="50800" dist="38100" dir="2700000" algn="tl">
                    <a:srgbClr val="000000">
                      <a:alpha val="40000"/>
                    </a:srgbClr>
                  </a:outerShdw>
                </a:effectLst>
                <a:latin typeface="Reprise Stamp" panose="02000000000000000000" pitchFamily="2" charset="0"/>
              </a:rPr>
              <a:t>points</a:t>
            </a:r>
            <a:endParaRPr lang="en-GB" sz="4400" b="1" dirty="0">
              <a:solidFill>
                <a:srgbClr val="0070C0"/>
              </a:solidFill>
              <a:latin typeface="Reprise Stamp" panose="02000000000000000000" pitchFamily="2" charset="0"/>
            </a:endParaRPr>
          </a:p>
          <a:p>
            <a:pPr algn="ctr"/>
            <a:endParaRPr lang="en-GB" sz="2000" dirty="0" smtClean="0"/>
          </a:p>
          <a:p>
            <a:pPr algn="ctr"/>
            <a:r>
              <a:rPr lang="en-GB" sz="2400" dirty="0" smtClean="0">
                <a:solidFill>
                  <a:srgbClr val="0070C0"/>
                </a:solidFill>
              </a:rPr>
              <a:t>That’s the </a:t>
            </a:r>
            <a:r>
              <a:rPr lang="en-GB" sz="2400" dirty="0">
                <a:solidFill>
                  <a:srgbClr val="0070C0"/>
                </a:solidFill>
              </a:rPr>
              <a:t>equivalent of a B grade at AS </a:t>
            </a:r>
            <a:r>
              <a:rPr lang="en-GB" sz="2400" dirty="0" smtClean="0">
                <a:solidFill>
                  <a:srgbClr val="0070C0"/>
                </a:solidFill>
              </a:rPr>
              <a:t>level </a:t>
            </a:r>
          </a:p>
          <a:p>
            <a:pPr algn="ctr"/>
            <a:r>
              <a:rPr lang="en-GB" sz="2400" dirty="0" smtClean="0">
                <a:solidFill>
                  <a:srgbClr val="0070C0"/>
                </a:solidFill>
              </a:rPr>
              <a:t>or Grade 7 Distinction in an instrument/singing exam.</a:t>
            </a:r>
            <a:endParaRPr lang="en-GB" sz="2400" dirty="0">
              <a:solidFill>
                <a:srgbClr val="0070C0"/>
              </a:solidFill>
            </a:endParaRPr>
          </a:p>
        </p:txBody>
      </p:sp>
      <p:sp>
        <p:nvSpPr>
          <p:cNvPr id="6" name="TextBox 5"/>
          <p:cNvSpPr txBox="1"/>
          <p:nvPr/>
        </p:nvSpPr>
        <p:spPr>
          <a:xfrm>
            <a:off x="755576" y="3212976"/>
            <a:ext cx="7704856" cy="2954655"/>
          </a:xfrm>
          <a:prstGeom prst="rect">
            <a:avLst/>
          </a:prstGeom>
          <a:noFill/>
        </p:spPr>
        <p:txBody>
          <a:bodyPr wrap="square" rtlCol="0">
            <a:spAutoFit/>
          </a:bodyPr>
          <a:lstStyle/>
          <a:p>
            <a:pPr algn="ctr"/>
            <a:r>
              <a:rPr lang="en-GB" sz="2000" dirty="0"/>
              <a:t>Employers and universities know that Arts Award is a qualification that shows young people’s level of commitment and progress in the arts, and in developing new skills</a:t>
            </a:r>
            <a:r>
              <a:rPr lang="en-GB" sz="2000" dirty="0" smtClean="0"/>
              <a:t>.</a:t>
            </a:r>
          </a:p>
          <a:p>
            <a:pPr algn="ctr"/>
            <a:endParaRPr lang="en-GB" sz="2400" dirty="0"/>
          </a:p>
          <a:p>
            <a:pPr algn="ctr"/>
            <a:r>
              <a:rPr lang="en-GB" sz="2800" b="1" dirty="0" smtClean="0">
                <a:solidFill>
                  <a:srgbClr val="0070C0"/>
                </a:solidFill>
                <a:effectLst>
                  <a:outerShdw blurRad="38100" dist="38100" dir="2700000" algn="tl">
                    <a:srgbClr val="000000">
                      <a:alpha val="43137"/>
                    </a:srgbClr>
                  </a:outerShdw>
                </a:effectLst>
              </a:rPr>
              <a:t>This qualification strongly supports applications to Art Colleges,  Music Conservatoires </a:t>
            </a:r>
          </a:p>
          <a:p>
            <a:pPr algn="ctr"/>
            <a:r>
              <a:rPr lang="en-GB" sz="2800" b="1" dirty="0" smtClean="0">
                <a:solidFill>
                  <a:srgbClr val="0070C0"/>
                </a:solidFill>
                <a:effectLst>
                  <a:outerShdw blurRad="38100" dist="38100" dir="2700000" algn="tl">
                    <a:srgbClr val="000000">
                      <a:alpha val="43137"/>
                    </a:srgbClr>
                  </a:outerShdw>
                </a:effectLst>
              </a:rPr>
              <a:t>and Drama Schools, as well as universities. </a:t>
            </a:r>
            <a:endParaRPr lang="en-GB" sz="2800" b="1" dirty="0">
              <a:solidFill>
                <a:srgbClr val="0070C0"/>
              </a:solidFill>
              <a:effectLst>
                <a:outerShdw blurRad="38100" dist="38100" dir="2700000" algn="tl">
                  <a:srgbClr val="000000">
                    <a:alpha val="43137"/>
                  </a:srgbClr>
                </a:outerShdw>
              </a:effectLst>
            </a:endParaRPr>
          </a:p>
          <a:p>
            <a:endParaRPr lang="en-GB" dirty="0"/>
          </a:p>
        </p:txBody>
      </p:sp>
      <p:pic>
        <p:nvPicPr>
          <p:cNvPr id="7" name="Picture 6" descr="Image result for arts award logo">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7159921" y="5793681"/>
            <a:ext cx="1972254" cy="1052736"/>
          </a:xfrm>
          <a:prstGeom prst="rect">
            <a:avLst/>
          </a:prstGeom>
          <a:noFill/>
          <a:ln>
            <a:noFill/>
          </a:ln>
        </p:spPr>
      </p:pic>
      <p:pic>
        <p:nvPicPr>
          <p:cNvPr id="8" name="Picture 7" descr="Image result for actor stock image">
            <a:hlinkClick r:id="rId4"/>
          </p:cNvPr>
          <p:cNvPicPr/>
          <p:nvPr/>
        </p:nvPicPr>
        <p:blipFill>
          <a:blip r:embed="rId5">
            <a:extLst>
              <a:ext uri="{28A0092B-C50C-407E-A947-70E740481C1C}">
                <a14:useLocalDpi xmlns:a14="http://schemas.microsoft.com/office/drawing/2010/main" val="0"/>
              </a:ext>
            </a:extLst>
          </a:blip>
          <a:srcRect/>
          <a:stretch>
            <a:fillRect/>
          </a:stretch>
        </p:blipFill>
        <p:spPr bwMode="auto">
          <a:xfrm>
            <a:off x="251520" y="764704"/>
            <a:ext cx="2376264" cy="1664975"/>
          </a:xfrm>
          <a:prstGeom prst="rect">
            <a:avLst/>
          </a:prstGeom>
          <a:noFill/>
          <a:ln>
            <a:noFill/>
          </a:ln>
        </p:spPr>
      </p:pic>
      <p:pic>
        <p:nvPicPr>
          <p:cNvPr id="9" name="Picture 8" descr="Ballet Dancers"/>
          <p:cNvPicPr/>
          <p:nvPr/>
        </p:nvPicPr>
        <p:blipFill rotWithShape="1">
          <a:blip r:embed="rId6">
            <a:extLst>
              <a:ext uri="{28A0092B-C50C-407E-A947-70E740481C1C}">
                <a14:useLocalDpi xmlns:a14="http://schemas.microsoft.com/office/drawing/2010/main" val="0"/>
              </a:ext>
            </a:extLst>
          </a:blip>
          <a:srcRect l="11752" r="6015"/>
          <a:stretch/>
        </p:blipFill>
        <p:spPr bwMode="auto">
          <a:xfrm>
            <a:off x="6444208" y="902892"/>
            <a:ext cx="2295009" cy="1526787"/>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575192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9512" y="188640"/>
            <a:ext cx="8784976" cy="2215991"/>
          </a:xfrm>
          <a:prstGeom prst="rect">
            <a:avLst/>
          </a:prstGeom>
          <a:noFill/>
        </p:spPr>
        <p:txBody>
          <a:bodyPr wrap="square" rtlCol="0">
            <a:spAutoFit/>
          </a:bodyPr>
          <a:lstStyle/>
          <a:p>
            <a:r>
              <a:rPr lang="en-GB" sz="4400" dirty="0" smtClean="0">
                <a:solidFill>
                  <a:srgbClr val="00B0F0"/>
                </a:solidFill>
                <a:latin typeface="Reprise Stamp" panose="02000000000000000000" pitchFamily="2" charset="0"/>
              </a:rPr>
              <a:t>What now?</a:t>
            </a:r>
          </a:p>
          <a:p>
            <a:endParaRPr lang="en-GB" sz="2800" dirty="0" smtClean="0">
              <a:solidFill>
                <a:srgbClr val="00B0F0"/>
              </a:solidFill>
            </a:endParaRPr>
          </a:p>
          <a:p>
            <a:endParaRPr lang="en-GB" sz="1600" dirty="0" smtClean="0"/>
          </a:p>
          <a:p>
            <a:endParaRPr lang="en-GB" sz="1600" dirty="0" smtClean="0"/>
          </a:p>
          <a:p>
            <a:endParaRPr lang="en-GB" sz="1600" dirty="0"/>
          </a:p>
          <a:p>
            <a:endParaRPr lang="en-GB" dirty="0"/>
          </a:p>
        </p:txBody>
      </p:sp>
      <p:pic>
        <p:nvPicPr>
          <p:cNvPr id="5" name="Picture 4" descr="Image result for arts award logo">
            <a:hlinkClick r:id="rId2"/>
          </p:cNvPr>
          <p:cNvPicPr/>
          <p:nvPr/>
        </p:nvPicPr>
        <p:blipFill>
          <a:blip r:embed="rId3">
            <a:extLst>
              <a:ext uri="{28A0092B-C50C-407E-A947-70E740481C1C}">
                <a14:useLocalDpi xmlns:a14="http://schemas.microsoft.com/office/drawing/2010/main" val="0"/>
              </a:ext>
            </a:extLst>
          </a:blip>
          <a:srcRect/>
          <a:stretch>
            <a:fillRect/>
          </a:stretch>
        </p:blipFill>
        <p:spPr bwMode="auto">
          <a:xfrm>
            <a:off x="7159921" y="5793681"/>
            <a:ext cx="1972254" cy="1052736"/>
          </a:xfrm>
          <a:prstGeom prst="rect">
            <a:avLst/>
          </a:prstGeom>
          <a:noFill/>
          <a:ln>
            <a:noFill/>
          </a:ln>
        </p:spPr>
      </p:pic>
      <p:graphicFrame>
        <p:nvGraphicFramePr>
          <p:cNvPr id="2" name="Table 1"/>
          <p:cNvGraphicFramePr>
            <a:graphicFrameLocks noGrp="1"/>
          </p:cNvGraphicFramePr>
          <p:nvPr>
            <p:extLst>
              <p:ext uri="{D42A27DB-BD31-4B8C-83A1-F6EECF244321}">
                <p14:modId xmlns:p14="http://schemas.microsoft.com/office/powerpoint/2010/main" val="2509312287"/>
              </p:ext>
            </p:extLst>
          </p:nvPr>
        </p:nvGraphicFramePr>
        <p:xfrm>
          <a:off x="395536" y="1124744"/>
          <a:ext cx="8352928" cy="4206297"/>
        </p:xfrm>
        <a:graphic>
          <a:graphicData uri="http://schemas.openxmlformats.org/drawingml/2006/table">
            <a:tbl>
              <a:tblPr firstRow="1" bandRow="1">
                <a:tableStyleId>{5C22544A-7EE6-4342-B048-85BDC9FD1C3A}</a:tableStyleId>
              </a:tblPr>
              <a:tblGrid>
                <a:gridCol w="2160240"/>
                <a:gridCol w="6192688"/>
              </a:tblGrid>
              <a:tr h="675847">
                <a:tc>
                  <a:txBody>
                    <a:bodyPr/>
                    <a:lstStyle/>
                    <a:p>
                      <a:r>
                        <a:rPr lang="en-US" sz="2800" dirty="0" smtClean="0"/>
                        <a:t>Date</a:t>
                      </a:r>
                      <a:endParaRPr lang="en-US" sz="2800" dirty="0"/>
                    </a:p>
                  </a:txBody>
                  <a:tcPr/>
                </a:tc>
                <a:tc>
                  <a:txBody>
                    <a:bodyPr/>
                    <a:lstStyle/>
                    <a:p>
                      <a:r>
                        <a:rPr lang="en-US" sz="2800" dirty="0" smtClean="0"/>
                        <a:t>Lesson</a:t>
                      </a:r>
                      <a:endParaRPr lang="en-US" sz="2800" dirty="0"/>
                    </a:p>
                  </a:txBody>
                  <a:tcPr/>
                </a:tc>
              </a:tr>
              <a:tr h="836321">
                <a:tc>
                  <a:txBody>
                    <a:bodyPr/>
                    <a:lstStyle/>
                    <a:p>
                      <a:r>
                        <a:rPr lang="en-US" dirty="0" smtClean="0"/>
                        <a:t>Monday 12</a:t>
                      </a:r>
                      <a:r>
                        <a:rPr lang="en-US" baseline="30000" dirty="0" smtClean="0"/>
                        <a:t>th</a:t>
                      </a:r>
                      <a:r>
                        <a:rPr lang="en-US" dirty="0" smtClean="0"/>
                        <a:t> June</a:t>
                      </a:r>
                      <a:endParaRPr lang="en-US" dirty="0"/>
                    </a:p>
                  </a:txBody>
                  <a:tcPr/>
                </a:tc>
                <a:tc>
                  <a:txBody>
                    <a:bodyPr/>
                    <a:lstStyle/>
                    <a:p>
                      <a:r>
                        <a:rPr lang="en-US" dirty="0" smtClean="0"/>
                        <a:t>Introduction</a:t>
                      </a:r>
                      <a:r>
                        <a:rPr lang="en-US" baseline="0" dirty="0" smtClean="0"/>
                        <a:t> to course</a:t>
                      </a:r>
                    </a:p>
                    <a:p>
                      <a:r>
                        <a:rPr lang="en-US" baseline="0" dirty="0" smtClean="0"/>
                        <a:t>Starting ‘Arts Issue’ work (Unit 1, Part D)</a:t>
                      </a:r>
                      <a:endParaRPr lang="en-US" dirty="0"/>
                    </a:p>
                  </a:txBody>
                  <a:tcPr/>
                </a:tc>
              </a:tr>
              <a:tr h="675847">
                <a:tc>
                  <a:txBody>
                    <a:bodyPr/>
                    <a:lstStyle/>
                    <a:p>
                      <a:r>
                        <a:rPr lang="en-US" dirty="0" smtClean="0"/>
                        <a:t>Monday 19</a:t>
                      </a:r>
                      <a:r>
                        <a:rPr lang="en-US" baseline="30000" dirty="0" smtClean="0"/>
                        <a:t>th</a:t>
                      </a:r>
                      <a:r>
                        <a:rPr lang="en-US" dirty="0" smtClean="0"/>
                        <a:t> June</a:t>
                      </a:r>
                      <a:endParaRPr lang="en-US" dirty="0"/>
                    </a:p>
                  </a:txBody>
                  <a:tcPr/>
                </a:tc>
                <a:tc>
                  <a:txBody>
                    <a:bodyPr/>
                    <a:lstStyle/>
                    <a:p>
                      <a:r>
                        <a:rPr lang="en-US" dirty="0" smtClean="0"/>
                        <a:t>Confirming </a:t>
                      </a:r>
                      <a:r>
                        <a:rPr lang="en-US" baseline="0" dirty="0" smtClean="0"/>
                        <a:t>‘Arts Issue’ </a:t>
                      </a:r>
                      <a:r>
                        <a:rPr lang="en-US" dirty="0" smtClean="0"/>
                        <a:t>choice with teacher</a:t>
                      </a:r>
                    </a:p>
                    <a:p>
                      <a:r>
                        <a:rPr lang="en-US" dirty="0" smtClean="0"/>
                        <a:t>Start research</a:t>
                      </a:r>
                      <a:endParaRPr lang="en-US" dirty="0"/>
                    </a:p>
                  </a:txBody>
                  <a:tcPr/>
                </a:tc>
              </a:tr>
              <a:tr h="675847">
                <a:tc>
                  <a:txBody>
                    <a:bodyPr/>
                    <a:lstStyle/>
                    <a:p>
                      <a:r>
                        <a:rPr lang="en-US" dirty="0" smtClean="0"/>
                        <a:t>Monday 26</a:t>
                      </a:r>
                      <a:r>
                        <a:rPr lang="en-US" baseline="30000" dirty="0" smtClean="0"/>
                        <a:t>th</a:t>
                      </a:r>
                      <a:r>
                        <a:rPr lang="en-US" dirty="0" smtClean="0"/>
                        <a:t> June</a:t>
                      </a:r>
                      <a:endParaRPr lang="en-US" dirty="0"/>
                    </a:p>
                  </a:txBody>
                  <a:tcPr/>
                </a:tc>
                <a:tc>
                  <a:txBody>
                    <a:bodyPr/>
                    <a:lstStyle/>
                    <a:p>
                      <a:r>
                        <a:rPr lang="en-US" dirty="0" smtClean="0"/>
                        <a:t>Researching</a:t>
                      </a:r>
                      <a:r>
                        <a:rPr lang="en-US" baseline="0" dirty="0" smtClean="0"/>
                        <a:t> ‘Arts Issue’ </a:t>
                      </a:r>
                      <a:endParaRPr lang="en-US" dirty="0"/>
                    </a:p>
                  </a:txBody>
                  <a:tcPr/>
                </a:tc>
              </a:tr>
              <a:tr h="675847">
                <a:tc>
                  <a:txBody>
                    <a:bodyPr/>
                    <a:lstStyle/>
                    <a:p>
                      <a:r>
                        <a:rPr lang="en-US" dirty="0" smtClean="0"/>
                        <a:t>Monday 3</a:t>
                      </a:r>
                      <a:r>
                        <a:rPr lang="en-US" baseline="30000" dirty="0" smtClean="0"/>
                        <a:t>rd</a:t>
                      </a:r>
                      <a:r>
                        <a:rPr lang="en-US" baseline="0" dirty="0" smtClean="0"/>
                        <a:t> July</a:t>
                      </a:r>
                      <a:endParaRPr lang="en-US" dirty="0"/>
                    </a:p>
                  </a:txBody>
                  <a:tcPr/>
                </a:tc>
                <a:tc>
                  <a:txBody>
                    <a:bodyPr/>
                    <a:lstStyle/>
                    <a:p>
                      <a:r>
                        <a:rPr lang="en-US" dirty="0" smtClean="0"/>
                        <a:t>G2G</a:t>
                      </a:r>
                      <a:r>
                        <a:rPr lang="en-US" baseline="0" dirty="0" smtClean="0"/>
                        <a:t> day – no lesson</a:t>
                      </a:r>
                    </a:p>
                    <a:p>
                      <a:r>
                        <a:rPr lang="en-US" baseline="0" dirty="0" smtClean="0"/>
                        <a:t>Start writing up results of research</a:t>
                      </a:r>
                    </a:p>
                  </a:txBody>
                  <a:tcPr/>
                </a:tc>
              </a:tr>
              <a:tr h="666588">
                <a:tc>
                  <a:txBody>
                    <a:bodyPr/>
                    <a:lstStyle/>
                    <a:p>
                      <a:r>
                        <a:rPr lang="en-US" dirty="0" smtClean="0"/>
                        <a:t>Monday 10</a:t>
                      </a:r>
                      <a:r>
                        <a:rPr lang="en-US" baseline="30000" dirty="0" smtClean="0"/>
                        <a:t>th</a:t>
                      </a:r>
                      <a:r>
                        <a:rPr lang="en-US" dirty="0" smtClean="0"/>
                        <a:t> July</a:t>
                      </a:r>
                      <a:endParaRPr lang="en-US" dirty="0"/>
                    </a:p>
                  </a:txBody>
                  <a:tcPr/>
                </a:tc>
                <a:tc>
                  <a:txBody>
                    <a:bodyPr/>
                    <a:lstStyle/>
                    <a:p>
                      <a:r>
                        <a:rPr lang="en-US" sz="2400" b="1" i="0" dirty="0" smtClean="0">
                          <a:solidFill>
                            <a:srgbClr val="FF0000"/>
                          </a:solidFill>
                        </a:rPr>
                        <a:t>Submit first draft of Unit</a:t>
                      </a:r>
                      <a:r>
                        <a:rPr lang="en-US" sz="2400" b="1" i="0" baseline="0" dirty="0" smtClean="0">
                          <a:solidFill>
                            <a:srgbClr val="FF0000"/>
                          </a:solidFill>
                        </a:rPr>
                        <a:t> 1, Part D</a:t>
                      </a:r>
                      <a:endParaRPr lang="en-US" sz="2400" b="1" i="0" dirty="0">
                        <a:solidFill>
                          <a:srgbClr val="FF0000"/>
                        </a:solidFill>
                      </a:endParaRPr>
                    </a:p>
                  </a:txBody>
                  <a:tcPr/>
                </a:tc>
              </a:tr>
            </a:tbl>
          </a:graphicData>
        </a:graphic>
      </p:graphicFrame>
      <p:sp>
        <p:nvSpPr>
          <p:cNvPr id="3" name="TextBox 2"/>
          <p:cNvSpPr txBox="1"/>
          <p:nvPr/>
        </p:nvSpPr>
        <p:spPr>
          <a:xfrm>
            <a:off x="323528" y="5445224"/>
            <a:ext cx="6768752" cy="1200328"/>
          </a:xfrm>
          <a:prstGeom prst="rect">
            <a:avLst/>
          </a:prstGeom>
          <a:noFill/>
        </p:spPr>
        <p:txBody>
          <a:bodyPr wrap="square" rtlCol="0">
            <a:spAutoFit/>
          </a:bodyPr>
          <a:lstStyle/>
          <a:p>
            <a:r>
              <a:rPr lang="en-US" sz="2400" b="1" dirty="0" smtClean="0">
                <a:solidFill>
                  <a:srgbClr val="FF0000"/>
                </a:solidFill>
              </a:rPr>
              <a:t>As with EPQ, this work must be completed before the summer holidays in order to secure your place on the course for September.</a:t>
            </a:r>
            <a:endParaRPr lang="en-US" sz="2400" b="1" dirty="0">
              <a:solidFill>
                <a:srgbClr val="FF0000"/>
              </a:solidFill>
            </a:endParaRPr>
          </a:p>
        </p:txBody>
      </p:sp>
    </p:spTree>
    <p:extLst>
      <p:ext uri="{BB962C8B-B14F-4D97-AF65-F5344CB8AC3E}">
        <p14:creationId xmlns:p14="http://schemas.microsoft.com/office/powerpoint/2010/main" val="377640027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455</TotalTime>
  <Words>737</Words>
  <Application>Microsoft Office PowerPoint</Application>
  <PresentationFormat>On-screen Show (4:3)</PresentationFormat>
  <Paragraphs>82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Godalming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Ceilidh A. Botfield</dc:creator>
  <cp:lastModifiedBy>Ceilidh A. Botfield</cp:lastModifiedBy>
  <cp:revision>16</cp:revision>
  <dcterms:created xsi:type="dcterms:W3CDTF">2016-06-20T10:36:09Z</dcterms:created>
  <dcterms:modified xsi:type="dcterms:W3CDTF">2017-06-14T12:53:49Z</dcterms:modified>
</cp:coreProperties>
</file>