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5" r:id="rId3"/>
    <p:sldId id="266" r:id="rId4"/>
    <p:sldId id="262" r:id="rId5"/>
    <p:sldId id="263" r:id="rId6"/>
    <p:sldId id="26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AB02ACF-476B-463E-A46D-6664FE057474}" type="datetimeFigureOut">
              <a:rPr lang="en-GB" smtClean="0"/>
              <a:t>19/07/2017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79EC29-D457-4EDB-9E87-12072FA3ACD9}" type="slidenum">
              <a:rPr lang="en-GB" smtClean="0"/>
              <a:t>‹#›</a:t>
            </a:fld>
            <a:endParaRPr lang="en-GB"/>
          </a:p>
        </p:txBody>
      </p:sp>
    </p:spTree>
    <p:extLst>
      <p:ext uri="{BB962C8B-B14F-4D97-AF65-F5344CB8AC3E}">
        <p14:creationId xmlns:p14="http://schemas.microsoft.com/office/powerpoint/2010/main" val="2310001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AB02ACF-476B-463E-A46D-6664FE057474}" type="datetimeFigureOut">
              <a:rPr lang="en-GB" smtClean="0"/>
              <a:t>19/07/2017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79EC29-D457-4EDB-9E87-12072FA3ACD9}" type="slidenum">
              <a:rPr lang="en-GB" smtClean="0"/>
              <a:t>‹#›</a:t>
            </a:fld>
            <a:endParaRPr lang="en-GB"/>
          </a:p>
        </p:txBody>
      </p:sp>
    </p:spTree>
    <p:extLst>
      <p:ext uri="{BB962C8B-B14F-4D97-AF65-F5344CB8AC3E}">
        <p14:creationId xmlns:p14="http://schemas.microsoft.com/office/powerpoint/2010/main" val="1024236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AB02ACF-476B-463E-A46D-6664FE057474}" type="datetimeFigureOut">
              <a:rPr lang="en-GB" smtClean="0"/>
              <a:t>19/07/2017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79EC29-D457-4EDB-9E87-12072FA3ACD9}" type="slidenum">
              <a:rPr lang="en-GB" smtClean="0"/>
              <a:t>‹#›</a:t>
            </a:fld>
            <a:endParaRPr lang="en-GB"/>
          </a:p>
        </p:txBody>
      </p:sp>
    </p:spTree>
    <p:extLst>
      <p:ext uri="{BB962C8B-B14F-4D97-AF65-F5344CB8AC3E}">
        <p14:creationId xmlns:p14="http://schemas.microsoft.com/office/powerpoint/2010/main" val="2272631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AB02ACF-476B-463E-A46D-6664FE057474}" type="datetimeFigureOut">
              <a:rPr lang="en-GB" smtClean="0"/>
              <a:t>19/07/2017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79EC29-D457-4EDB-9E87-12072FA3ACD9}" type="slidenum">
              <a:rPr lang="en-GB" smtClean="0"/>
              <a:t>‹#›</a:t>
            </a:fld>
            <a:endParaRPr lang="en-GB"/>
          </a:p>
        </p:txBody>
      </p:sp>
    </p:spTree>
    <p:extLst>
      <p:ext uri="{BB962C8B-B14F-4D97-AF65-F5344CB8AC3E}">
        <p14:creationId xmlns:p14="http://schemas.microsoft.com/office/powerpoint/2010/main" val="609727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B02ACF-476B-463E-A46D-6664FE057474}" type="datetimeFigureOut">
              <a:rPr lang="en-GB" smtClean="0"/>
              <a:t>19/07/2017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79EC29-D457-4EDB-9E87-12072FA3ACD9}" type="slidenum">
              <a:rPr lang="en-GB" smtClean="0"/>
              <a:t>‹#›</a:t>
            </a:fld>
            <a:endParaRPr lang="en-GB"/>
          </a:p>
        </p:txBody>
      </p:sp>
    </p:spTree>
    <p:extLst>
      <p:ext uri="{BB962C8B-B14F-4D97-AF65-F5344CB8AC3E}">
        <p14:creationId xmlns:p14="http://schemas.microsoft.com/office/powerpoint/2010/main" val="1623144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AB02ACF-476B-463E-A46D-6664FE057474}" type="datetimeFigureOut">
              <a:rPr lang="en-GB" smtClean="0"/>
              <a:t>19/07/2017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79EC29-D457-4EDB-9E87-12072FA3ACD9}" type="slidenum">
              <a:rPr lang="en-GB" smtClean="0"/>
              <a:t>‹#›</a:t>
            </a:fld>
            <a:endParaRPr lang="en-GB"/>
          </a:p>
        </p:txBody>
      </p:sp>
    </p:spTree>
    <p:extLst>
      <p:ext uri="{BB962C8B-B14F-4D97-AF65-F5344CB8AC3E}">
        <p14:creationId xmlns:p14="http://schemas.microsoft.com/office/powerpoint/2010/main" val="3600319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AB02ACF-476B-463E-A46D-6664FE057474}" type="datetimeFigureOut">
              <a:rPr lang="en-GB" smtClean="0"/>
              <a:t>19/07/2017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979EC29-D457-4EDB-9E87-12072FA3ACD9}" type="slidenum">
              <a:rPr lang="en-GB" smtClean="0"/>
              <a:t>‹#›</a:t>
            </a:fld>
            <a:endParaRPr lang="en-GB"/>
          </a:p>
        </p:txBody>
      </p:sp>
    </p:spTree>
    <p:extLst>
      <p:ext uri="{BB962C8B-B14F-4D97-AF65-F5344CB8AC3E}">
        <p14:creationId xmlns:p14="http://schemas.microsoft.com/office/powerpoint/2010/main" val="2943504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AB02ACF-476B-463E-A46D-6664FE057474}" type="datetimeFigureOut">
              <a:rPr lang="en-GB" smtClean="0"/>
              <a:t>19/07/2017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979EC29-D457-4EDB-9E87-12072FA3ACD9}" type="slidenum">
              <a:rPr lang="en-GB" smtClean="0"/>
              <a:t>‹#›</a:t>
            </a:fld>
            <a:endParaRPr lang="en-GB"/>
          </a:p>
        </p:txBody>
      </p:sp>
    </p:spTree>
    <p:extLst>
      <p:ext uri="{BB962C8B-B14F-4D97-AF65-F5344CB8AC3E}">
        <p14:creationId xmlns:p14="http://schemas.microsoft.com/office/powerpoint/2010/main" val="4246349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B02ACF-476B-463E-A46D-6664FE057474}" type="datetimeFigureOut">
              <a:rPr lang="en-GB" smtClean="0"/>
              <a:t>19/07/2017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979EC29-D457-4EDB-9E87-12072FA3ACD9}" type="slidenum">
              <a:rPr lang="en-GB" smtClean="0"/>
              <a:t>‹#›</a:t>
            </a:fld>
            <a:endParaRPr lang="en-GB"/>
          </a:p>
        </p:txBody>
      </p:sp>
    </p:spTree>
    <p:extLst>
      <p:ext uri="{BB962C8B-B14F-4D97-AF65-F5344CB8AC3E}">
        <p14:creationId xmlns:p14="http://schemas.microsoft.com/office/powerpoint/2010/main" val="2839928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B02ACF-476B-463E-A46D-6664FE057474}" type="datetimeFigureOut">
              <a:rPr lang="en-GB" smtClean="0"/>
              <a:t>19/07/2017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79EC29-D457-4EDB-9E87-12072FA3ACD9}" type="slidenum">
              <a:rPr lang="en-GB" smtClean="0"/>
              <a:t>‹#›</a:t>
            </a:fld>
            <a:endParaRPr lang="en-GB"/>
          </a:p>
        </p:txBody>
      </p:sp>
    </p:spTree>
    <p:extLst>
      <p:ext uri="{BB962C8B-B14F-4D97-AF65-F5344CB8AC3E}">
        <p14:creationId xmlns:p14="http://schemas.microsoft.com/office/powerpoint/2010/main" val="1234289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B02ACF-476B-463E-A46D-6664FE057474}" type="datetimeFigureOut">
              <a:rPr lang="en-GB" smtClean="0"/>
              <a:t>19/07/2017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79EC29-D457-4EDB-9E87-12072FA3ACD9}" type="slidenum">
              <a:rPr lang="en-GB" smtClean="0"/>
              <a:t>‹#›</a:t>
            </a:fld>
            <a:endParaRPr lang="en-GB"/>
          </a:p>
        </p:txBody>
      </p:sp>
    </p:spTree>
    <p:extLst>
      <p:ext uri="{BB962C8B-B14F-4D97-AF65-F5344CB8AC3E}">
        <p14:creationId xmlns:p14="http://schemas.microsoft.com/office/powerpoint/2010/main" val="85499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B02ACF-476B-463E-A46D-6664FE057474}" type="datetimeFigureOut">
              <a:rPr lang="en-GB" smtClean="0"/>
              <a:t>19/07/2017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79EC29-D457-4EDB-9E87-12072FA3ACD9}" type="slidenum">
              <a:rPr lang="en-GB" smtClean="0"/>
              <a:t>‹#›</a:t>
            </a:fld>
            <a:endParaRPr lang="en-GB"/>
          </a:p>
        </p:txBody>
      </p:sp>
    </p:spTree>
    <p:extLst>
      <p:ext uri="{BB962C8B-B14F-4D97-AF65-F5344CB8AC3E}">
        <p14:creationId xmlns:p14="http://schemas.microsoft.com/office/powerpoint/2010/main" val="1181412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uk/url?url=http://www.chelmsford.gov.uk/artsaward&amp;rct=j&amp;frm=1&amp;q=&amp;esrc=s&amp;sa=U&amp;ved=0ahUKEwi8v-uZ0rbNAhUlLsAKHemkA4YQwW4ILDAL&amp;usg=AFQjCNEh5woLidG3iFT5PXwUzVZcz7pl4w" TargetMode="External"/><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5.jpeg"/><Relationship Id="rId2" Type="http://schemas.openxmlformats.org/officeDocument/2006/relationships/hyperlink" Target="http://www.google.co.uk/url?sa=i&amp;rct=j&amp;q=&amp;esrc=s&amp;source=images&amp;cd=&amp;cad=rja&amp;uact=8&amp;ved=0ahUKEwi854jJn5XVAhUpAsAKHU-eDiwQjRwIBw&amp;url=http%3A%2F%2Fwww.londontown.com%2FLondonInformation%2FEntertainment%2FLion_King_-_Lyceum_Theatre%2F04ff%2FimagesPage%2F15449&amp;psig=AFQjCNHWSykwCG6JbGPqygVr68-mK0k8wg&amp;ust=1500550283501421" TargetMode="External"/><Relationship Id="rId1" Type="http://schemas.openxmlformats.org/officeDocument/2006/relationships/slideLayout" Target="../slideLayouts/slideLayout2.xml"/><Relationship Id="rId6" Type="http://schemas.openxmlformats.org/officeDocument/2006/relationships/hyperlink" Target="http://www.google.co.uk/url?sa=i&amp;rct=j&amp;q=&amp;esrc=s&amp;source=images&amp;cd=&amp;cad=rja&amp;uact=8&amp;ved=0ahUKEwiS75fpn5XVAhUGKcAKHUpaC4IQjRwIBw&amp;url=http%3A%2F%2Fwww.tate.org.uk%2Fabout%2Fprojects%2Fconstructing-tate-modern&amp;psig=AFQjCNG_0Nit9f3oIdJ-Bj7B0aPgDSczWA&amp;ust=1500550343921660" TargetMode="External"/><Relationship Id="rId5" Type="http://schemas.openxmlformats.org/officeDocument/2006/relationships/image" Target="../media/image4.jpeg"/><Relationship Id="rId4" Type="http://schemas.openxmlformats.org/officeDocument/2006/relationships/hyperlink" Target="http://www.google.co.uk/url?sa=i&amp;rct=j&amp;q=&amp;esrc=s&amp;source=images&amp;cd=&amp;cad=rja&amp;uact=8&amp;ved=0ahUKEwjOqIHUn5XVAhWlLsAKHafmC4QQjRwIBw&amp;url=http%3A%2F%2Fwww.visitlondon.com%2Fthings-to-do%2Fplace%2F58843-royal-albert-hall&amp;psig=AFQjCNFPsrNhpOhC1kizFBipjz951JCHoQ&amp;ust=1500550308288722"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tominniss.com/artsaward/?page_id=15" TargetMode="External"/><Relationship Id="rId2" Type="http://schemas.openxmlformats.org/officeDocument/2006/relationships/hyperlink" Target="http://www.emrysgreen.co.uk/old/artsaward/artspractitioners.php"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 result for arts award logo">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876256" y="5733256"/>
            <a:ext cx="2108598" cy="1124744"/>
          </a:xfrm>
          <a:prstGeom prst="rect">
            <a:avLst/>
          </a:prstGeom>
          <a:noFill/>
          <a:ln>
            <a:noFill/>
          </a:ln>
        </p:spPr>
      </p:pic>
      <p:sp>
        <p:nvSpPr>
          <p:cNvPr id="4" name="TextBox 3"/>
          <p:cNvSpPr txBox="1"/>
          <p:nvPr/>
        </p:nvSpPr>
        <p:spPr>
          <a:xfrm>
            <a:off x="2411760" y="620688"/>
            <a:ext cx="6264696" cy="3785652"/>
          </a:xfrm>
          <a:prstGeom prst="rect">
            <a:avLst/>
          </a:prstGeom>
          <a:noFill/>
        </p:spPr>
        <p:txBody>
          <a:bodyPr wrap="square" rtlCol="0">
            <a:spAutoFit/>
          </a:bodyPr>
          <a:lstStyle/>
          <a:p>
            <a:pPr algn="ctr"/>
            <a:endParaRPr lang="en-GB" sz="2400" dirty="0" smtClean="0">
              <a:latin typeface="Adobe Ming Std L" pitchFamily="18" charset="-128"/>
              <a:ea typeface="Adobe Ming Std L" pitchFamily="18" charset="-128"/>
            </a:endParaRPr>
          </a:p>
          <a:p>
            <a:r>
              <a:rPr lang="en-GB" sz="6000" dirty="0" smtClean="0">
                <a:solidFill>
                  <a:srgbClr val="002060"/>
                </a:solidFill>
                <a:effectLst>
                  <a:outerShdw blurRad="38100" dist="38100" dir="2700000" algn="tl">
                    <a:srgbClr val="000000">
                      <a:alpha val="43137"/>
                    </a:srgbClr>
                  </a:outerShdw>
                </a:effectLst>
                <a:latin typeface="Reprise Stamp" panose="02000000000000000000" pitchFamily="2" charset="0"/>
              </a:rPr>
              <a:t>Unit 1 Part </a:t>
            </a:r>
            <a:r>
              <a:rPr lang="en-GB" sz="6000" dirty="0" smtClean="0">
                <a:solidFill>
                  <a:srgbClr val="002060"/>
                </a:solidFill>
                <a:effectLst>
                  <a:outerShdw blurRad="38100" dist="38100" dir="2700000" algn="tl">
                    <a:srgbClr val="000000">
                      <a:alpha val="43137"/>
                    </a:srgbClr>
                  </a:outerShdw>
                </a:effectLst>
                <a:latin typeface="Reprise Stamp" panose="02000000000000000000" pitchFamily="2" charset="0"/>
              </a:rPr>
              <a:t>C</a:t>
            </a:r>
            <a:endParaRPr lang="en-GB" sz="6000" dirty="0" smtClean="0">
              <a:solidFill>
                <a:srgbClr val="002060"/>
              </a:solidFill>
              <a:effectLst>
                <a:outerShdw blurRad="38100" dist="38100" dir="2700000" algn="tl">
                  <a:srgbClr val="000000">
                    <a:alpha val="43137"/>
                  </a:srgbClr>
                </a:outerShdw>
              </a:effectLst>
              <a:latin typeface="Reprise Stamp" panose="02000000000000000000" pitchFamily="2" charset="0"/>
            </a:endParaRPr>
          </a:p>
          <a:p>
            <a:endParaRPr lang="en-GB" sz="4800" dirty="0" smtClean="0">
              <a:solidFill>
                <a:srgbClr val="002060"/>
              </a:solidFill>
              <a:effectLst>
                <a:outerShdw blurRad="38100" dist="38100" dir="2700000" algn="tl">
                  <a:srgbClr val="000000">
                    <a:alpha val="43137"/>
                  </a:srgbClr>
                </a:outerShdw>
              </a:effectLst>
              <a:latin typeface="Reprise Stamp" panose="02000000000000000000" pitchFamily="2" charset="0"/>
            </a:endParaRPr>
          </a:p>
          <a:p>
            <a:r>
              <a:rPr lang="en-GB" sz="3600" dirty="0">
                <a:solidFill>
                  <a:srgbClr val="002060"/>
                </a:solidFill>
                <a:effectLst>
                  <a:outerShdw blurRad="38100" dist="38100" dir="2700000" algn="tl">
                    <a:srgbClr val="000000">
                      <a:alpha val="43137"/>
                    </a:srgbClr>
                  </a:outerShdw>
                </a:effectLst>
                <a:latin typeface="Reprise Stamp" panose="02000000000000000000" pitchFamily="2" charset="0"/>
              </a:rPr>
              <a:t>research advanced practitioners and review arts events</a:t>
            </a:r>
            <a:endParaRPr lang="en-GB" sz="3200" dirty="0" smtClean="0">
              <a:solidFill>
                <a:srgbClr val="002060"/>
              </a:solidFill>
              <a:effectLst>
                <a:outerShdw blurRad="38100" dist="38100" dir="2700000" algn="tl">
                  <a:srgbClr val="000000">
                    <a:alpha val="43137"/>
                  </a:srgbClr>
                </a:outerShdw>
              </a:effectLst>
              <a:latin typeface="Reprise Stamp" panose="02000000000000000000" pitchFamily="2" charset="0"/>
            </a:endParaRPr>
          </a:p>
        </p:txBody>
      </p:sp>
      <p:pic>
        <p:nvPicPr>
          <p:cNvPr id="6" name="Picture 5"/>
          <p:cNvPicPr/>
          <p:nvPr/>
        </p:nvPicPr>
        <p:blipFill>
          <a:blip r:embed="rId4">
            <a:duotone>
              <a:schemeClr val="accent6">
                <a:shade val="45000"/>
                <a:satMod val="135000"/>
              </a:schemeClr>
              <a:prstClr val="white"/>
            </a:duotone>
            <a:extLst>
              <a:ext uri="{BEBA8EAE-BF5A-486C-A8C5-ECC9F3942E4B}">
                <a14:imgProps xmlns:a14="http://schemas.microsoft.com/office/drawing/2010/main">
                  <a14:imgLayer r:embed="rId5">
                    <a14:imgEffect>
                      <a14:artisticChalkSketch/>
                    </a14:imgEffect>
                  </a14:imgLayer>
                </a14:imgProps>
              </a:ext>
              <a:ext uri="{28A0092B-C50C-407E-A947-70E740481C1C}">
                <a14:useLocalDpi xmlns:a14="http://schemas.microsoft.com/office/drawing/2010/main" val="0"/>
              </a:ext>
            </a:extLst>
          </a:blip>
          <a:srcRect/>
          <a:stretch>
            <a:fillRect/>
          </a:stretch>
        </p:blipFill>
        <p:spPr bwMode="auto">
          <a:xfrm rot="16200000">
            <a:off x="-2122770" y="2350856"/>
            <a:ext cx="6624736" cy="2156292"/>
          </a:xfrm>
          <a:prstGeom prst="rect">
            <a:avLst/>
          </a:prstGeom>
          <a:noFill/>
          <a:ln>
            <a:noFill/>
          </a:ln>
        </p:spPr>
      </p:pic>
    </p:spTree>
    <p:extLst>
      <p:ext uri="{BB962C8B-B14F-4D97-AF65-F5344CB8AC3E}">
        <p14:creationId xmlns:p14="http://schemas.microsoft.com/office/powerpoint/2010/main" val="264625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48558" y="177725"/>
            <a:ext cx="6123642" cy="7186583"/>
          </a:xfrm>
          <a:prstGeom prst="rect">
            <a:avLst/>
          </a:prstGeom>
        </p:spPr>
        <p:txBody>
          <a:bodyPr wrap="square">
            <a:spAutoFit/>
          </a:bodyPr>
          <a:lstStyle/>
          <a:p>
            <a:r>
              <a:rPr lang="en-GB" sz="4800" dirty="0" smtClean="0">
                <a:solidFill>
                  <a:srgbClr val="0070C0"/>
                </a:solidFill>
                <a:latin typeface="Reprise Stamp" panose="02000000000000000000" pitchFamily="2" charset="0"/>
              </a:rPr>
              <a:t>OVERVIEW</a:t>
            </a:r>
          </a:p>
          <a:p>
            <a:endParaRPr lang="en-GB" sz="2400" dirty="0"/>
          </a:p>
          <a:p>
            <a:r>
              <a:rPr lang="en-GB" sz="2000" dirty="0" smtClean="0"/>
              <a:t>You should research more advanced practitioners within an art form, genre or arts practice undertaken elsewhere within your Gold Arts Award. This could be taken from Unit 1A, 1B or Unit 2</a:t>
            </a:r>
          </a:p>
          <a:p>
            <a:endParaRPr lang="en-GB" sz="2000" dirty="0"/>
          </a:p>
          <a:p>
            <a:r>
              <a:rPr lang="en-GB" sz="2000" dirty="0" smtClean="0"/>
              <a:t>The emphasis is on active experience of the work of more advanced practitioners, including researching their work, interviewing the or others involved with their work an attending and reviewing a range of relevant arts events. </a:t>
            </a:r>
          </a:p>
          <a:p>
            <a:endParaRPr lang="en-GB" sz="2000" dirty="0"/>
          </a:p>
          <a:p>
            <a:r>
              <a:rPr lang="en-GB" sz="2000" dirty="0" smtClean="0"/>
              <a:t>You should reflect on what you have learnt from your research and experiences and consider how it has influenced your own development potential and the way in which your arts practise might develop in the future. </a:t>
            </a:r>
          </a:p>
          <a:p>
            <a:r>
              <a:rPr lang="en-GB" sz="4000" b="1" dirty="0" smtClean="0">
                <a:solidFill>
                  <a:srgbClr val="FF0000"/>
                </a:solidFill>
              </a:rPr>
              <a:t> </a:t>
            </a:r>
          </a:p>
          <a:p>
            <a:endParaRPr lang="en-GB" sz="3200" b="1" dirty="0">
              <a:solidFill>
                <a:schemeClr val="accent5">
                  <a:lumMod val="75000"/>
                </a:schemeClr>
              </a:solidFill>
            </a:endParaRPr>
          </a:p>
          <a:p>
            <a:pPr marL="285750" indent="-285750">
              <a:buFont typeface="Wingdings" panose="05000000000000000000" pitchFamily="2" charset="2"/>
              <a:buChar char="ü"/>
            </a:pPr>
            <a:endParaRPr lang="en-GB" sz="1700" b="1" dirty="0" smtClean="0">
              <a:solidFill>
                <a:schemeClr val="accent6">
                  <a:lumMod val="75000"/>
                </a:schemeClr>
              </a:solidFill>
            </a:endParaRPr>
          </a:p>
        </p:txBody>
      </p:sp>
      <p:pic>
        <p:nvPicPr>
          <p:cNvPr id="1028" name="Picture 4" descr="Image result for lyceum theatre">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69928" y="2852936"/>
            <a:ext cx="2291730" cy="161845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royal albert hall">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52670" y="1340768"/>
            <a:ext cx="2326246" cy="1358711"/>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8" descr="Image result for tate modern"/>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 name="AutoShape 10" descr="Image result for tate modern"/>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36" name="Picture 12" descr="Image result for tate modern">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669928" y="4653136"/>
            <a:ext cx="2287796" cy="1591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2195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3568" y="3933056"/>
            <a:ext cx="8136904" cy="1477328"/>
          </a:xfrm>
          <a:prstGeom prst="rect">
            <a:avLst/>
          </a:prstGeom>
          <a:noFill/>
        </p:spPr>
        <p:txBody>
          <a:bodyPr wrap="square" rtlCol="0">
            <a:spAutoFit/>
          </a:bodyPr>
          <a:lstStyle/>
          <a:p>
            <a:endParaRPr lang="en-GB" dirty="0">
              <a:hlinkClick r:id="rId2"/>
            </a:endParaRPr>
          </a:p>
          <a:p>
            <a:endParaRPr lang="en-GB" dirty="0"/>
          </a:p>
          <a:p>
            <a:endParaRPr lang="en-GB" dirty="0" smtClean="0"/>
          </a:p>
          <a:p>
            <a:endParaRPr lang="en-GB" dirty="0"/>
          </a:p>
          <a:p>
            <a:endParaRPr lang="en-GB" dirty="0"/>
          </a:p>
        </p:txBody>
      </p:sp>
      <p:sp>
        <p:nvSpPr>
          <p:cNvPr id="5" name="TextBox 4"/>
          <p:cNvSpPr txBox="1"/>
          <p:nvPr/>
        </p:nvSpPr>
        <p:spPr>
          <a:xfrm>
            <a:off x="179512" y="116632"/>
            <a:ext cx="5328592" cy="7140416"/>
          </a:xfrm>
          <a:prstGeom prst="rect">
            <a:avLst/>
          </a:prstGeom>
          <a:noFill/>
        </p:spPr>
        <p:txBody>
          <a:bodyPr wrap="square" rtlCol="0">
            <a:spAutoFit/>
          </a:bodyPr>
          <a:lstStyle/>
          <a:p>
            <a:r>
              <a:rPr lang="en-GB" sz="4400" b="1" dirty="0" smtClean="0">
                <a:solidFill>
                  <a:srgbClr val="0070C0"/>
                </a:solidFill>
                <a:latin typeface="Reprise Stamp" panose="02000000000000000000" pitchFamily="2" charset="0"/>
              </a:rPr>
              <a:t>Task 1</a:t>
            </a:r>
            <a:endParaRPr lang="en-GB" sz="4400" b="1" dirty="0" smtClean="0">
              <a:solidFill>
                <a:srgbClr val="0070C0"/>
              </a:solidFill>
              <a:latin typeface="Reprise Stamp" panose="02000000000000000000" pitchFamily="2" charset="0"/>
            </a:endParaRPr>
          </a:p>
          <a:p>
            <a:endParaRPr lang="en-GB" sz="1600" dirty="0"/>
          </a:p>
          <a:p>
            <a:r>
              <a:rPr lang="en-GB" dirty="0" smtClean="0"/>
              <a:t>Look at the examples of the completed coursework below:</a:t>
            </a:r>
          </a:p>
          <a:p>
            <a:endParaRPr lang="en-GB" sz="1400" dirty="0"/>
          </a:p>
          <a:p>
            <a:r>
              <a:rPr lang="en-GB" sz="1400" dirty="0">
                <a:hlinkClick r:id="rId2"/>
              </a:rPr>
              <a:t>http://www.emrysgreen.co.uk/old/artsaward/artspractitioners.php</a:t>
            </a:r>
            <a:endParaRPr lang="en-GB" sz="1400" dirty="0"/>
          </a:p>
          <a:p>
            <a:endParaRPr lang="en-GB" sz="1400" dirty="0"/>
          </a:p>
          <a:p>
            <a:r>
              <a:rPr lang="en-GB" sz="1400" dirty="0">
                <a:hlinkClick r:id="rId3"/>
              </a:rPr>
              <a:t>http://tominniss.com/artsaward/?page_id=15</a:t>
            </a:r>
            <a:endParaRPr lang="en-GB" sz="1400" dirty="0"/>
          </a:p>
          <a:p>
            <a:endParaRPr lang="en-GB" sz="1400" dirty="0"/>
          </a:p>
          <a:p>
            <a:r>
              <a:rPr lang="en-GB" dirty="0" smtClean="0"/>
              <a:t>Decide which practitioners you will research and which events you will review.</a:t>
            </a:r>
          </a:p>
          <a:p>
            <a:endParaRPr lang="en-GB" dirty="0"/>
          </a:p>
          <a:p>
            <a:r>
              <a:rPr lang="en-GB" dirty="0" smtClean="0"/>
              <a:t>Fill out the ideas sheet and </a:t>
            </a:r>
            <a:r>
              <a:rPr lang="en-GB" dirty="0" smtClean="0"/>
              <a:t>discuss with your teacher.</a:t>
            </a:r>
          </a:p>
          <a:p>
            <a:endParaRPr lang="en-GB" sz="2000" dirty="0"/>
          </a:p>
          <a:p>
            <a:r>
              <a:rPr lang="en-GB" sz="2800" b="1" dirty="0">
                <a:solidFill>
                  <a:srgbClr val="FF0000"/>
                </a:solidFill>
                <a:latin typeface="Reprise Stamp" panose="02000000000000000000" pitchFamily="2" charset="0"/>
              </a:rPr>
              <a:t>REMEMBER!</a:t>
            </a:r>
          </a:p>
          <a:p>
            <a:endParaRPr lang="en-GB" sz="1600" dirty="0">
              <a:solidFill>
                <a:srgbClr val="0070C0"/>
              </a:solidFill>
              <a:latin typeface="Reprise Stamp" panose="02000000000000000000" pitchFamily="2" charset="0"/>
            </a:endParaRPr>
          </a:p>
          <a:p>
            <a:r>
              <a:rPr lang="en-GB" sz="1600" dirty="0"/>
              <a:t>The practitioners/arts events must relate to some other part of your unit 1.</a:t>
            </a:r>
          </a:p>
          <a:p>
            <a:endParaRPr lang="en-GB" sz="1600" dirty="0"/>
          </a:p>
          <a:p>
            <a:r>
              <a:rPr lang="en-GB" sz="1600" dirty="0"/>
              <a:t>Note that everything is plural. You must research more than one practitioner/organisation and review more than one art event.</a:t>
            </a:r>
          </a:p>
          <a:p>
            <a:endParaRPr lang="en-GB" sz="2000" dirty="0" smtClean="0"/>
          </a:p>
          <a:p>
            <a:endParaRPr lang="en-GB" dirty="0"/>
          </a:p>
          <a:p>
            <a:endParaRPr lang="en-GB" dirty="0"/>
          </a:p>
        </p:txBody>
      </p:sp>
      <p:pic>
        <p:nvPicPr>
          <p:cNvPr id="2050"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2714" t="17935" r="74857" b="31977"/>
          <a:stretch/>
        </p:blipFill>
        <p:spPr bwMode="auto">
          <a:xfrm>
            <a:off x="5743867" y="1240316"/>
            <a:ext cx="3024336" cy="4221304"/>
          </a:xfrm>
          <a:prstGeom prst="rect">
            <a:avLst/>
          </a:prstGeom>
          <a:noFill/>
          <a:ln w="9525">
            <a:solidFill>
              <a:schemeClr val="tx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6287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88640"/>
            <a:ext cx="8352928" cy="5539978"/>
          </a:xfrm>
          <a:prstGeom prst="rect">
            <a:avLst/>
          </a:prstGeom>
          <a:noFill/>
        </p:spPr>
        <p:txBody>
          <a:bodyPr wrap="square" rtlCol="0">
            <a:spAutoFit/>
          </a:bodyPr>
          <a:lstStyle/>
          <a:p>
            <a:r>
              <a:rPr lang="en-GB" sz="4400" b="1" dirty="0">
                <a:solidFill>
                  <a:srgbClr val="0070C0"/>
                </a:solidFill>
                <a:latin typeface="Reprise Stamp" panose="02000000000000000000" pitchFamily="2" charset="0"/>
              </a:rPr>
              <a:t>Task </a:t>
            </a:r>
            <a:r>
              <a:rPr lang="en-GB" sz="4400" b="1" dirty="0" smtClean="0">
                <a:solidFill>
                  <a:srgbClr val="0070C0"/>
                </a:solidFill>
                <a:latin typeface="Reprise Stamp" panose="02000000000000000000" pitchFamily="2" charset="0"/>
              </a:rPr>
              <a:t>2</a:t>
            </a:r>
            <a:endParaRPr lang="en-GB" sz="4400" b="1" dirty="0">
              <a:solidFill>
                <a:srgbClr val="0070C0"/>
              </a:solidFill>
              <a:latin typeface="Reprise Stamp" panose="02000000000000000000" pitchFamily="2" charset="0"/>
            </a:endParaRPr>
          </a:p>
          <a:p>
            <a:r>
              <a:rPr lang="en-GB" sz="3200" dirty="0" smtClean="0">
                <a:solidFill>
                  <a:srgbClr val="7030A0"/>
                </a:solidFill>
                <a:latin typeface="Reprise Stamp" panose="02000000000000000000" pitchFamily="2" charset="0"/>
              </a:rPr>
              <a:t>RESEARCH </a:t>
            </a:r>
            <a:r>
              <a:rPr lang="en-GB" sz="3200" dirty="0" smtClean="0">
                <a:solidFill>
                  <a:srgbClr val="7030A0"/>
                </a:solidFill>
                <a:latin typeface="Reprise Stamp" panose="02000000000000000000" pitchFamily="2" charset="0"/>
              </a:rPr>
              <a:t>ADVANCED PRACTITIONERS</a:t>
            </a:r>
          </a:p>
          <a:p>
            <a:endParaRPr lang="en-GB" dirty="0" smtClean="0"/>
          </a:p>
          <a:p>
            <a:endParaRPr lang="en-GB" sz="2000" dirty="0" smtClean="0"/>
          </a:p>
          <a:p>
            <a:r>
              <a:rPr lang="en-GB" sz="2000" dirty="0" smtClean="0"/>
              <a:t>Research </a:t>
            </a:r>
            <a:r>
              <a:rPr lang="en-GB" sz="2000" dirty="0"/>
              <a:t>into more advanced arts practitioners, their work and any organisations that support them including details of any contact with the more advanced arts practitioners chosen or others involved with their work</a:t>
            </a:r>
            <a:r>
              <a:rPr lang="en-GB" sz="2000" dirty="0" smtClean="0"/>
              <a:t>.</a:t>
            </a:r>
          </a:p>
          <a:p>
            <a:endParaRPr lang="en-GB" sz="2000" dirty="0"/>
          </a:p>
          <a:p>
            <a:r>
              <a:rPr lang="en-GB" sz="2000" dirty="0"/>
              <a:t>Must show</a:t>
            </a:r>
            <a:r>
              <a:rPr lang="en-GB" sz="2000" dirty="0" smtClean="0"/>
              <a:t>:</a:t>
            </a:r>
            <a:endParaRPr lang="en-GB" sz="2000" dirty="0"/>
          </a:p>
          <a:p>
            <a:pPr marL="457200" lvl="0" indent="-457200">
              <a:buFont typeface="Arial" panose="020B0604020202020204" pitchFamily="34" charset="0"/>
              <a:buChar char="•"/>
            </a:pPr>
            <a:r>
              <a:rPr lang="en-GB" sz="2000" dirty="0"/>
              <a:t>how to conduct active research into </a:t>
            </a:r>
            <a:r>
              <a:rPr lang="en-GB" sz="2000" dirty="0" smtClean="0"/>
              <a:t>arts practitioners/organisations</a:t>
            </a:r>
            <a:endParaRPr lang="en-GB" sz="2000" dirty="0"/>
          </a:p>
          <a:p>
            <a:pPr marL="457200" indent="-457200">
              <a:buFont typeface="Arial" panose="020B0604020202020204" pitchFamily="34" charset="0"/>
              <a:buChar char="•"/>
            </a:pPr>
            <a:r>
              <a:rPr lang="en-GB" sz="2000" dirty="0"/>
              <a:t>how practitioners manage and sustain their arts </a:t>
            </a:r>
            <a:r>
              <a:rPr lang="en-GB" sz="2000" dirty="0" smtClean="0"/>
              <a:t>practice</a:t>
            </a:r>
          </a:p>
          <a:p>
            <a:endParaRPr lang="en-GB" sz="2000" dirty="0"/>
          </a:p>
          <a:p>
            <a:r>
              <a:rPr lang="en-GB" sz="2000" dirty="0" smtClean="0"/>
              <a:t>Complete written work similar in style to that in the exemplar portfolios looked at last lesson. Enhance written work with pictures/videos/any email communication etc. </a:t>
            </a:r>
          </a:p>
          <a:p>
            <a:endParaRPr lang="en-GB" sz="2000" dirty="0"/>
          </a:p>
        </p:txBody>
      </p:sp>
    </p:spTree>
    <p:extLst>
      <p:ext uri="{BB962C8B-B14F-4D97-AF65-F5344CB8AC3E}">
        <p14:creationId xmlns:p14="http://schemas.microsoft.com/office/powerpoint/2010/main" val="1115544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88640"/>
            <a:ext cx="8352928" cy="6771084"/>
          </a:xfrm>
          <a:prstGeom prst="rect">
            <a:avLst/>
          </a:prstGeom>
          <a:noFill/>
        </p:spPr>
        <p:txBody>
          <a:bodyPr wrap="square" rtlCol="0">
            <a:spAutoFit/>
          </a:bodyPr>
          <a:lstStyle/>
          <a:p>
            <a:r>
              <a:rPr lang="en-GB" sz="4400" b="1" dirty="0">
                <a:solidFill>
                  <a:srgbClr val="0070C0"/>
                </a:solidFill>
                <a:latin typeface="Reprise Stamp" panose="02000000000000000000" pitchFamily="2" charset="0"/>
              </a:rPr>
              <a:t>Task </a:t>
            </a:r>
            <a:r>
              <a:rPr lang="en-GB" sz="4400" b="1" dirty="0" smtClean="0">
                <a:solidFill>
                  <a:srgbClr val="0070C0"/>
                </a:solidFill>
                <a:latin typeface="Reprise Stamp" panose="02000000000000000000" pitchFamily="2" charset="0"/>
              </a:rPr>
              <a:t>3</a:t>
            </a:r>
            <a:endParaRPr lang="en-GB" sz="4400" b="1" dirty="0">
              <a:solidFill>
                <a:srgbClr val="0070C0"/>
              </a:solidFill>
              <a:latin typeface="Reprise Stamp" panose="02000000000000000000" pitchFamily="2" charset="0"/>
            </a:endParaRPr>
          </a:p>
          <a:p>
            <a:r>
              <a:rPr lang="en-GB" sz="3200" dirty="0" smtClean="0">
                <a:solidFill>
                  <a:srgbClr val="00B050"/>
                </a:solidFill>
                <a:latin typeface="Reprise Stamp" panose="02000000000000000000" pitchFamily="2" charset="0"/>
              </a:rPr>
              <a:t>Review </a:t>
            </a:r>
            <a:r>
              <a:rPr lang="en-GB" sz="3200" dirty="0" smtClean="0">
                <a:solidFill>
                  <a:srgbClr val="00B050"/>
                </a:solidFill>
                <a:latin typeface="Reprise Stamp" panose="02000000000000000000" pitchFamily="2" charset="0"/>
              </a:rPr>
              <a:t>arts events</a:t>
            </a:r>
          </a:p>
          <a:p>
            <a:endParaRPr lang="en-GB" dirty="0" smtClean="0"/>
          </a:p>
          <a:p>
            <a:endParaRPr lang="en-GB" sz="2000" dirty="0" smtClean="0"/>
          </a:p>
          <a:p>
            <a:r>
              <a:rPr lang="en-GB" sz="2000" dirty="0" smtClean="0"/>
              <a:t>You will need to review some arts events that you have attended. </a:t>
            </a:r>
          </a:p>
          <a:p>
            <a:endParaRPr lang="en-GB" sz="2000" dirty="0"/>
          </a:p>
          <a:p>
            <a:r>
              <a:rPr lang="en-GB" sz="2000" dirty="0" smtClean="0"/>
              <a:t>You will need to show an understanding of the nature and purpose of a review.</a:t>
            </a:r>
          </a:p>
          <a:p>
            <a:endParaRPr lang="en-GB" sz="2000" dirty="0"/>
          </a:p>
          <a:p>
            <a:r>
              <a:rPr lang="en-GB" sz="2000" dirty="0" smtClean="0"/>
              <a:t>A good way to do this would be to find 2/3 reviews on any arts event and analyse them, annotating their features. Include this in your portfolio as evidence. You could also research how to write a review or what makes a good review. </a:t>
            </a:r>
          </a:p>
          <a:p>
            <a:endParaRPr lang="en-GB" sz="2000" dirty="0"/>
          </a:p>
          <a:p>
            <a:r>
              <a:rPr lang="en-GB" sz="2000" dirty="0" smtClean="0"/>
              <a:t>You will then need to show that you can review the arts events using language appropriate to the art form. </a:t>
            </a:r>
          </a:p>
          <a:p>
            <a:endParaRPr lang="en-GB" sz="2000" dirty="0"/>
          </a:p>
          <a:p>
            <a:r>
              <a:rPr lang="en-GB" sz="2000" dirty="0" smtClean="0"/>
              <a:t>Look at the exemplar portfolios for ideas on how to write your review, the length and detail required. </a:t>
            </a:r>
          </a:p>
          <a:p>
            <a:endParaRPr lang="en-GB" sz="2000" dirty="0"/>
          </a:p>
          <a:p>
            <a:endParaRPr lang="en-GB" sz="2000" dirty="0" smtClean="0"/>
          </a:p>
        </p:txBody>
      </p:sp>
    </p:spTree>
    <p:extLst>
      <p:ext uri="{BB962C8B-B14F-4D97-AF65-F5344CB8AC3E}">
        <p14:creationId xmlns:p14="http://schemas.microsoft.com/office/powerpoint/2010/main" val="2658699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marL="0" indent="0">
              <a:buNone/>
            </a:pPr>
            <a:r>
              <a:rPr lang="en-GB" sz="4400" b="1" dirty="0">
                <a:solidFill>
                  <a:srgbClr val="0070C0"/>
                </a:solidFill>
                <a:latin typeface="Reprise Stamp" panose="02000000000000000000" pitchFamily="2" charset="0"/>
              </a:rPr>
              <a:t>Task 4</a:t>
            </a:r>
            <a:endParaRPr lang="en-GB" sz="4400" dirty="0">
              <a:solidFill>
                <a:srgbClr val="0070C0"/>
              </a:solidFill>
              <a:latin typeface="Reprise Stamp" panose="02000000000000000000" pitchFamily="2" charset="0"/>
            </a:endParaRPr>
          </a:p>
          <a:p>
            <a:endParaRPr lang="en-GB" sz="2100" dirty="0"/>
          </a:p>
          <a:p>
            <a:pPr marL="0" indent="0">
              <a:buNone/>
            </a:pPr>
            <a:r>
              <a:rPr lang="en-GB" sz="2100" dirty="0"/>
              <a:t>You should reflect on what you have learnt from your research and experiences and consider how it has influenced your own development potential and the way in which your arts practise might develop in the future</a:t>
            </a:r>
            <a:r>
              <a:rPr lang="en-GB" sz="2100" dirty="0" smtClean="0"/>
              <a:t>. </a:t>
            </a:r>
            <a:r>
              <a:rPr lang="en-GB" sz="2100" b="1" dirty="0" smtClean="0">
                <a:solidFill>
                  <a:srgbClr val="FF0000"/>
                </a:solidFill>
              </a:rPr>
              <a:t>This needs to be clearly documented in your portfolio. </a:t>
            </a:r>
            <a:endParaRPr lang="en-GB" sz="2100" b="1" dirty="0">
              <a:solidFill>
                <a:srgbClr val="FF0000"/>
              </a:solidFill>
            </a:endParaRPr>
          </a:p>
          <a:p>
            <a:pPr marL="0" indent="0">
              <a:buNone/>
            </a:pPr>
            <a:r>
              <a:rPr lang="en-GB" sz="2100" b="1" dirty="0">
                <a:solidFill>
                  <a:srgbClr val="FF0000"/>
                </a:solidFill>
              </a:rPr>
              <a:t> </a:t>
            </a:r>
          </a:p>
          <a:p>
            <a:pPr marL="0" indent="0">
              <a:buNone/>
            </a:pPr>
            <a:endParaRPr lang="en-GB" sz="2100" dirty="0">
              <a:solidFill>
                <a:srgbClr val="FF0000"/>
              </a:solidFill>
            </a:endParaRPr>
          </a:p>
          <a:p>
            <a:endParaRPr lang="en-GB" dirty="0"/>
          </a:p>
        </p:txBody>
      </p:sp>
    </p:spTree>
    <p:extLst>
      <p:ext uri="{BB962C8B-B14F-4D97-AF65-F5344CB8AC3E}">
        <p14:creationId xmlns:p14="http://schemas.microsoft.com/office/powerpoint/2010/main" val="28616441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461</Words>
  <Application>Microsoft Office PowerPoint</Application>
  <PresentationFormat>On-screen Show (4:3)</PresentationFormat>
  <Paragraphs>61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Godalming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Ceilidh A. Botfield</dc:creator>
  <cp:lastModifiedBy>Ceilidh A. Botfield</cp:lastModifiedBy>
  <cp:revision>8</cp:revision>
  <dcterms:created xsi:type="dcterms:W3CDTF">2017-06-14T13:48:53Z</dcterms:created>
  <dcterms:modified xsi:type="dcterms:W3CDTF">2017-07-19T11:39:00Z</dcterms:modified>
</cp:coreProperties>
</file>