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-90" y="-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860D-8580-41A6-B8FE-2765E28980B8}" type="datetimeFigureOut">
              <a:rPr lang="en-GB" smtClean="0"/>
              <a:t>19/07/2017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63A03-829E-4E23-9D09-2C6C45808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74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B2E9-87AD-4D80-9800-238162897BF9}" type="datetimeFigureOut">
              <a:rPr lang="en-GB" smtClean="0"/>
              <a:t>19/07/2017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AE968-983C-41F1-A53F-28F49C4C8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69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B2E9-87AD-4D80-9800-238162897BF9}" type="datetimeFigureOut">
              <a:rPr lang="en-GB" smtClean="0"/>
              <a:t>19/07/2017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AE968-983C-41F1-A53F-28F49C4C8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802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B2E9-87AD-4D80-9800-238162897BF9}" type="datetimeFigureOut">
              <a:rPr lang="en-GB" smtClean="0"/>
              <a:t>19/07/2017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AE968-983C-41F1-A53F-28F49C4C8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680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B2E9-87AD-4D80-9800-238162897BF9}" type="datetimeFigureOut">
              <a:rPr lang="en-GB" smtClean="0"/>
              <a:t>19/07/2017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AE968-983C-41F1-A53F-28F49C4C8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758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B2E9-87AD-4D80-9800-238162897BF9}" type="datetimeFigureOut">
              <a:rPr lang="en-GB" smtClean="0"/>
              <a:t>19/07/2017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AE968-983C-41F1-A53F-28F49C4C8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720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B2E9-87AD-4D80-9800-238162897BF9}" type="datetimeFigureOut">
              <a:rPr lang="en-GB" smtClean="0"/>
              <a:t>19/07/2017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AE968-983C-41F1-A53F-28F49C4C8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399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B2E9-87AD-4D80-9800-238162897BF9}" type="datetimeFigureOut">
              <a:rPr lang="en-GB" smtClean="0"/>
              <a:t>19/07/2017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AE968-983C-41F1-A53F-28F49C4C8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782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B2E9-87AD-4D80-9800-238162897BF9}" type="datetimeFigureOut">
              <a:rPr lang="en-GB" smtClean="0"/>
              <a:t>19/07/2017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AE968-983C-41F1-A53F-28F49C4C8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875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B2E9-87AD-4D80-9800-238162897BF9}" type="datetimeFigureOut">
              <a:rPr lang="en-GB" smtClean="0"/>
              <a:t>19/07/2017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AE968-983C-41F1-A53F-28F49C4C8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923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B2E9-87AD-4D80-9800-238162897BF9}" type="datetimeFigureOut">
              <a:rPr lang="en-GB" smtClean="0"/>
              <a:t>19/07/2017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AE968-983C-41F1-A53F-28F49C4C8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031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B2E9-87AD-4D80-9800-238162897BF9}" type="datetimeFigureOut">
              <a:rPr lang="en-GB" smtClean="0"/>
              <a:t>19/07/2017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AE968-983C-41F1-A53F-28F49C4C8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524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6B2E9-87AD-4D80-9800-238162897BF9}" type="datetimeFigureOut">
              <a:rPr lang="en-GB" smtClean="0"/>
              <a:t>19/07/2017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AE968-983C-41F1-A53F-28F49C4C8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18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co.uk/url?sa=i&amp;rct=j&amp;q=&amp;esrc=s&amp;source=images&amp;cd=&amp;cad=rja&amp;uact=8&amp;ved=0ahUKEwj0yo7O06jSAhXEPBQKHTSDBbsQjRwIBw&amp;url=http://whatsyourissue.org/gallery/&amp;bvm=bv.148073327,bs.2,d.ZGg&amp;psig=AFQjCNFz3OTS5XUxaSUBH53lh0cui1xchA&amp;ust=148802294213210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ominniss.com/artsaward/?page_id=17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co.uk/url?sa=i&amp;rct=j&amp;q=&amp;esrc=s&amp;source=images&amp;cd=&amp;cad=rja&amp;uact=8&amp;ved=0ahUKEwiL943i1ajSAhVDuBQKHWLsDbcQjRwIBw&amp;url=https://clipartfest.com/categories/view/a3fc38c78e1eece5a0c6a8ec5d56a56e7220f31d/important-note-clip-art.html&amp;bvm=bv.148073327,bs.2,d.ZGg&amp;psig=AFQjCNGDZa9Tj9nv8wNGhwYaUcY5v7_Ppw&amp;ust=1488023516289515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70200" y="420782"/>
            <a:ext cx="878839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accent5">
                    <a:lumMod val="75000"/>
                  </a:schemeClr>
                </a:solidFill>
                <a:latin typeface="Reprise Stamp" panose="02000000000000000000" pitchFamily="2" charset="0"/>
              </a:rPr>
              <a:t>Gold arts award</a:t>
            </a:r>
          </a:p>
          <a:p>
            <a:pPr algn="ctr"/>
            <a:endParaRPr lang="en-GB" sz="4800" b="1" dirty="0">
              <a:solidFill>
                <a:schemeClr val="accent5">
                  <a:lumMod val="75000"/>
                </a:schemeClr>
              </a:solidFill>
              <a:latin typeface="Reprise Stamp" panose="02000000000000000000" pitchFamily="2" charset="0"/>
            </a:endParaRPr>
          </a:p>
          <a:p>
            <a:pPr algn="ctr"/>
            <a:r>
              <a:rPr lang="en-GB" sz="8800" b="1" dirty="0" smtClean="0">
                <a:solidFill>
                  <a:schemeClr val="accent5">
                    <a:lumMod val="75000"/>
                  </a:schemeClr>
                </a:solidFill>
                <a:latin typeface="Reprise Stamp" panose="02000000000000000000" pitchFamily="2" charset="0"/>
              </a:rPr>
              <a:t>Unit </a:t>
            </a:r>
            <a:r>
              <a:rPr lang="en-GB" sz="8800" b="1" dirty="0">
                <a:solidFill>
                  <a:schemeClr val="accent5">
                    <a:lumMod val="75000"/>
                  </a:schemeClr>
                </a:solidFill>
                <a:latin typeface="Reprise Stamp" panose="02000000000000000000" pitchFamily="2" charset="0"/>
              </a:rPr>
              <a:t>1 Part d</a:t>
            </a:r>
          </a:p>
          <a:p>
            <a:pPr algn="ctr"/>
            <a:endParaRPr lang="en-GB" sz="6000" dirty="0">
              <a:solidFill>
                <a:srgbClr val="7030A0"/>
              </a:solidFill>
              <a:latin typeface="Reprise Stamp" panose="02000000000000000000" pitchFamily="2" charset="0"/>
            </a:endParaRPr>
          </a:p>
          <a:p>
            <a:pPr algn="ctr"/>
            <a:r>
              <a:rPr lang="en-GB" sz="4800" dirty="0">
                <a:solidFill>
                  <a:schemeClr val="accent5"/>
                </a:solidFill>
                <a:latin typeface="Reprise Stamp" panose="02000000000000000000" pitchFamily="2" charset="0"/>
              </a:rPr>
              <a:t>FORM AND COMMUNICATE</a:t>
            </a:r>
          </a:p>
          <a:p>
            <a:pPr algn="ctr"/>
            <a:r>
              <a:rPr lang="en-GB" sz="4800" dirty="0">
                <a:solidFill>
                  <a:schemeClr val="accent5"/>
                </a:solidFill>
                <a:latin typeface="Reprise Stamp" panose="02000000000000000000" pitchFamily="2" charset="0"/>
              </a:rPr>
              <a:t>A VIEW ON AN ARTS ISSUE</a:t>
            </a:r>
          </a:p>
          <a:p>
            <a:pPr algn="ctr"/>
            <a:endParaRPr lang="en-GB" sz="4400" dirty="0">
              <a:solidFill>
                <a:schemeClr val="accent5"/>
              </a:solidFill>
              <a:latin typeface="Reprise Stamp" panose="02000000000000000000" pitchFamily="2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033045" y="2348454"/>
            <a:ext cx="6567996" cy="2146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538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0920" y="883126"/>
            <a:ext cx="550158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chemeClr val="accent5">
                    <a:lumMod val="75000"/>
                  </a:schemeClr>
                </a:solidFill>
                <a:latin typeface="Reprise Stamp" panose="02000000000000000000" pitchFamily="2" charset="0"/>
              </a:rPr>
              <a:t>Overview</a:t>
            </a:r>
          </a:p>
          <a:p>
            <a:endParaRPr lang="en-GB" dirty="0"/>
          </a:p>
          <a:p>
            <a:r>
              <a:rPr lang="en-GB" sz="2000" dirty="0"/>
              <a:t>You should choose and explore an issue of interest or relevance to your art.</a:t>
            </a:r>
          </a:p>
          <a:p>
            <a:endParaRPr lang="en-GB" sz="2000" dirty="0"/>
          </a:p>
          <a:p>
            <a:r>
              <a:rPr lang="en-GB" sz="2000" dirty="0"/>
              <a:t>You should research and understand a range of views on the issue, extract relevant details, reflect on what you have found out, develop sound arguments and support your position regarding the issue.</a:t>
            </a:r>
          </a:p>
          <a:p>
            <a:endParaRPr lang="en-GB" sz="2000" dirty="0"/>
          </a:p>
          <a:p>
            <a:r>
              <a:rPr lang="en-GB" sz="2000" dirty="0"/>
              <a:t>You must share the details of your research and your views with others and collect feedback from people on their views on the issue.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078" name="Picture 6" descr="Image result for issu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856" y="740727"/>
            <a:ext cx="5490644" cy="558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57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2020" y="345357"/>
            <a:ext cx="8652994" cy="7094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accent5">
                    <a:lumMod val="75000"/>
                  </a:schemeClr>
                </a:solidFill>
                <a:latin typeface="Reprise Stamp" panose="02000000000000000000" pitchFamily="2" charset="0"/>
              </a:rPr>
              <a:t>Art issue ideas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  <a:latin typeface="Reprise Stamp" panose="02000000000000000000" pitchFamily="2" charset="0"/>
              </a:rPr>
              <a:t>Dance: 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Issues around body image, male dancers, same sex couples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  <a:latin typeface="Reprise Stamp" panose="02000000000000000000" pitchFamily="2" charset="0"/>
              </a:rPr>
              <a:t>Drama: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Issues around elitism, money, gender, censorship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  <a:latin typeface="Reprise Stamp" panose="02000000000000000000" pitchFamily="2" charset="0"/>
              </a:rPr>
              <a:t>Music: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Issues around elitism, money, women composers (gender), views on different styles </a:t>
            </a:r>
          </a:p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  <a:latin typeface="Reprise Stamp" panose="02000000000000000000" pitchFamily="2" charset="0"/>
              </a:rPr>
              <a:t>Art:</a:t>
            </a:r>
            <a:endParaRPr lang="en-GB" sz="2000" b="1" dirty="0">
              <a:solidFill>
                <a:schemeClr val="accent5">
                  <a:lumMod val="75000"/>
                </a:schemeClr>
              </a:solidFill>
              <a:latin typeface="Reprise Stamp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GB" sz="2000" dirty="0"/>
              <a:t>Government funding issues, nudity &amp; gender, politics/propaganda, progression between/reactions against different movements, artist rivalry, what counts as art?</a:t>
            </a:r>
          </a:p>
          <a:p>
            <a:pPr>
              <a:lnSpc>
                <a:spcPct val="150000"/>
              </a:lnSpc>
            </a:pPr>
            <a:endParaRPr lang="en-GB" sz="20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1" r="4220"/>
          <a:stretch/>
        </p:blipFill>
        <p:spPr>
          <a:xfrm>
            <a:off x="9878787" y="163286"/>
            <a:ext cx="2218198" cy="24982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786" y="2661557"/>
            <a:ext cx="2218198" cy="22285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4" t="7729" r="8244" b="12663"/>
          <a:stretch/>
        </p:blipFill>
        <p:spPr>
          <a:xfrm>
            <a:off x="9878785" y="4890153"/>
            <a:ext cx="2218199" cy="182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1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0120" y="370756"/>
            <a:ext cx="11191180" cy="638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accent5">
                    <a:lumMod val="75000"/>
                  </a:schemeClr>
                </a:solidFill>
                <a:latin typeface="Reprise Stamp" panose="02000000000000000000" pitchFamily="2" charset="0"/>
              </a:rPr>
              <a:t>What you </a:t>
            </a:r>
            <a:r>
              <a:rPr lang="en-GB" sz="4400" dirty="0" smtClean="0">
                <a:solidFill>
                  <a:schemeClr val="accent5">
                    <a:lumMod val="75000"/>
                  </a:schemeClr>
                </a:solidFill>
                <a:latin typeface="Reprise Stamp" panose="02000000000000000000" pitchFamily="2" charset="0"/>
              </a:rPr>
              <a:t>ultimately have </a:t>
            </a:r>
            <a:r>
              <a:rPr lang="en-GB" sz="4400" dirty="0">
                <a:solidFill>
                  <a:schemeClr val="accent5">
                    <a:lumMod val="75000"/>
                  </a:schemeClr>
                </a:solidFill>
                <a:latin typeface="Reprise Stamp" panose="02000000000000000000" pitchFamily="2" charset="0"/>
              </a:rPr>
              <a:t>to show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000" dirty="0"/>
              <a:t>A description of the issue and explanation as to why you’ve chosen it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000" dirty="0"/>
              <a:t>Evidence of research into a range of views on the issue (both supporting and differing from your own)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000" dirty="0"/>
              <a:t>An understanding of current issues within the arts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000" dirty="0"/>
              <a:t>Reflection on the research and how it has influenced your views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000" dirty="0"/>
              <a:t>Presentation of your research that communicates your views to others effectively and persuasively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000" dirty="0"/>
              <a:t>A copy of the final argument you have build up about the issue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000" dirty="0"/>
              <a:t>Evidence of how the final argument was shared with others and their feedback</a:t>
            </a:r>
          </a:p>
          <a:p>
            <a:pPr>
              <a:lnSpc>
                <a:spcPct val="150000"/>
              </a:lnSpc>
            </a:pPr>
            <a:endParaRPr lang="en-GB" sz="20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AutoShape 4" descr="Image result for art funding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4763589"/>
            <a:ext cx="2819400" cy="20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05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3620" y="456247"/>
            <a:ext cx="1134358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accent5">
                    <a:lumMod val="75000"/>
                  </a:schemeClr>
                </a:solidFill>
                <a:latin typeface="Reprise Stamp" panose="02000000000000000000" pitchFamily="2" charset="0"/>
              </a:rPr>
              <a:t>How to present your </a:t>
            </a:r>
            <a:r>
              <a:rPr lang="en-GB" sz="4400" dirty="0" smtClean="0">
                <a:solidFill>
                  <a:schemeClr val="accent5">
                    <a:lumMod val="75000"/>
                  </a:schemeClr>
                </a:solidFill>
                <a:latin typeface="Reprise Stamp" panose="02000000000000000000" pitchFamily="2" charset="0"/>
              </a:rPr>
              <a:t>research</a:t>
            </a:r>
            <a:endParaRPr lang="en-GB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9489">
            <a:off x="8069644" y="3703438"/>
            <a:ext cx="3564091" cy="23812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43620" y="1338942"/>
            <a:ext cx="1095169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You could write a magazine article, set up a campaign website, set up a blog, do a presentation to your class, make a series of information leaflets…</a:t>
            </a:r>
          </a:p>
          <a:p>
            <a:endParaRPr lang="en-GB" sz="2400" dirty="0" smtClean="0"/>
          </a:p>
          <a:p>
            <a:r>
              <a:rPr lang="en-GB" sz="2400" dirty="0" smtClean="0"/>
              <a:t>Can you think of any other ways your could present your work?</a:t>
            </a:r>
          </a:p>
          <a:p>
            <a:endParaRPr lang="en-GB" sz="2400" dirty="0" smtClean="0"/>
          </a:p>
          <a:p>
            <a:r>
              <a:rPr lang="en-GB" sz="2400" dirty="0" smtClean="0"/>
              <a:t>Remember that you will need to share your work and</a:t>
            </a:r>
          </a:p>
          <a:p>
            <a:r>
              <a:rPr lang="en-GB" sz="2400" dirty="0" smtClean="0"/>
              <a:t> collect the views, opinions of those you have shared it with. </a:t>
            </a:r>
          </a:p>
          <a:p>
            <a:endParaRPr lang="en-GB" sz="2400" dirty="0" smtClean="0"/>
          </a:p>
          <a:p>
            <a:r>
              <a:rPr lang="en-GB" sz="2400" dirty="0" smtClean="0"/>
              <a:t>How will you do this?</a:t>
            </a:r>
          </a:p>
          <a:p>
            <a:endParaRPr lang="en-GB" sz="2400" dirty="0" smtClean="0"/>
          </a:p>
          <a:p>
            <a:r>
              <a:rPr lang="en-GB" sz="2400" dirty="0" smtClean="0"/>
              <a:t>Example of good work:</a:t>
            </a:r>
          </a:p>
          <a:p>
            <a:r>
              <a:rPr lang="en-GB" sz="2400" u="sng" dirty="0" smtClean="0">
                <a:hlinkClick r:id="rId3"/>
              </a:rPr>
              <a:t>http://tominniss.com/artsaward/?page_id=17</a:t>
            </a:r>
            <a:endParaRPr lang="en-GB" sz="24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884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9828" y="3382145"/>
            <a:ext cx="87648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You MUST reference all sources of research in your final project and you should create a bibliography. </a:t>
            </a:r>
          </a:p>
        </p:txBody>
      </p:sp>
      <p:pic>
        <p:nvPicPr>
          <p:cNvPr id="6146" name="Picture 2" descr="Image result for importan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1" y="201341"/>
            <a:ext cx="4792639" cy="318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02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3300" y="1314873"/>
            <a:ext cx="10007599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srgbClr val="FF0000"/>
                </a:solidFill>
              </a:rPr>
              <a:t>By next week</a:t>
            </a:r>
          </a:p>
          <a:p>
            <a:endParaRPr lang="en-GB" sz="1600" dirty="0"/>
          </a:p>
          <a:p>
            <a:pPr algn="ctr"/>
            <a:r>
              <a:rPr lang="en-GB" sz="3600" dirty="0"/>
              <a:t>Complete the ideas sheet and bring to lesson to discuss </a:t>
            </a:r>
            <a:r>
              <a:rPr lang="en-GB" sz="3600" dirty="0" smtClean="0"/>
              <a:t>with teachers. </a:t>
            </a:r>
            <a:endParaRPr lang="en-GB" sz="3600" dirty="0"/>
          </a:p>
          <a:p>
            <a:pPr algn="ctr"/>
            <a:endParaRPr lang="en-GB" sz="3600" dirty="0"/>
          </a:p>
          <a:p>
            <a:pPr algn="ctr"/>
            <a:r>
              <a:rPr lang="en-GB" sz="3600" dirty="0"/>
              <a:t>Come up with 3 possible options for your project. </a:t>
            </a:r>
          </a:p>
          <a:p>
            <a:pPr algn="ctr"/>
            <a:endParaRPr lang="en-GB" sz="4000" dirty="0"/>
          </a:p>
        </p:txBody>
      </p:sp>
      <p:sp>
        <p:nvSpPr>
          <p:cNvPr id="2" name="Rectangle 1"/>
          <p:cNvSpPr/>
          <p:nvPr/>
        </p:nvSpPr>
        <p:spPr>
          <a:xfrm>
            <a:off x="653143" y="947057"/>
            <a:ext cx="10842171" cy="48822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78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394</Words>
  <Application>Microsoft Office PowerPoint</Application>
  <PresentationFormat>Custom</PresentationFormat>
  <Paragraphs>58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Godalming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Ceilidh A. Botfield</dc:creator>
  <cp:lastModifiedBy>Ceilidh A. Botfield</cp:lastModifiedBy>
  <cp:revision>3</cp:revision>
  <dcterms:created xsi:type="dcterms:W3CDTF">2017-06-12T08:54:17Z</dcterms:created>
  <dcterms:modified xsi:type="dcterms:W3CDTF">2017-07-19T11:44:34Z</dcterms:modified>
</cp:coreProperties>
</file>