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14387-11DE-40AF-88A5-A44ECA345A7E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3AB81-B89D-4980-8204-A2066FE6C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31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3AB81-B89D-4980-8204-A2066FE6C70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52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32F7-8F6C-4861-80C2-091226E159C4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2BE1-F1F6-4B3E-8367-373A08E3D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23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32F7-8F6C-4861-80C2-091226E159C4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2BE1-F1F6-4B3E-8367-373A08E3D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00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32F7-8F6C-4861-80C2-091226E159C4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2BE1-F1F6-4B3E-8367-373A08E3D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86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32F7-8F6C-4861-80C2-091226E159C4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2BE1-F1F6-4B3E-8367-373A08E3D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10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32F7-8F6C-4861-80C2-091226E159C4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2BE1-F1F6-4B3E-8367-373A08E3D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44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32F7-8F6C-4861-80C2-091226E159C4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2BE1-F1F6-4B3E-8367-373A08E3D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59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32F7-8F6C-4861-80C2-091226E159C4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2BE1-F1F6-4B3E-8367-373A08E3D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25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32F7-8F6C-4861-80C2-091226E159C4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2BE1-F1F6-4B3E-8367-373A08E3D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37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32F7-8F6C-4861-80C2-091226E159C4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2BE1-F1F6-4B3E-8367-373A08E3D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4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32F7-8F6C-4861-80C2-091226E159C4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2BE1-F1F6-4B3E-8367-373A08E3D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61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32F7-8F6C-4861-80C2-091226E159C4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2BE1-F1F6-4B3E-8367-373A08E3D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532F7-8F6C-4861-80C2-091226E159C4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92BE1-F1F6-4B3E-8367-373A08E3D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90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url=http://www.chelmsford.gov.uk/artsaward&amp;rct=j&amp;frm=1&amp;q=&amp;esrc=s&amp;sa=U&amp;ved=0ahUKEwi8v-uZ0rbNAhUlLsAKHemkA4YQwW4ILDAL&amp;usg=AFQjCNEh5woLidG3iFT5PXwUzVZcz7pl4w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&amp;esrc=s&amp;source=images&amp;cd=&amp;cad=rja&amp;uact=8&amp;ved=0ahUKEwjmhO3lmZXVAhUsLsAKHY14DzEQjRwIBw&amp;url=http%3A%2F%2Fwww.contactmusic.com%2Fconor-maynard%2Fvideo&amp;psig=AFQjCNG3Gh9cVVYm_04cKJUE-IOIza4ZJQ&amp;ust=150054872191884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2.jpeg"/><Relationship Id="rId7" Type="http://schemas.openxmlformats.org/officeDocument/2006/relationships/hyperlink" Target="https://www.google.co.uk/url?sa=i&amp;rct=j&amp;q=&amp;esrc=s&amp;source=images&amp;cd=&amp;cad=rja&amp;uact=8&amp;ved=0ahUKEwj4mNa1nJXVAhVBJMAKHbKAByIQjRwIBw&amp;url=https%3A%2F%2Fblogs.adobe.com%2Fdigitalmarketing%2Fadvertising%2Fis-data-to-programmatic-like-a-drummer-to-a-rock-band%2F&amp;psig=AFQjCNG3KLAFCjVOYEdI994I-zigwQi43g&amp;ust=1500549437569660" TargetMode="External"/><Relationship Id="rId2" Type="http://schemas.openxmlformats.org/officeDocument/2006/relationships/hyperlink" Target="https://www.google.co.uk/url?sa=i&amp;rct=j&amp;q=&amp;esrc=s&amp;source=images&amp;cd=&amp;cad=rja&amp;uact=8&amp;ved=0ahUKEwjEtZ7nm5XVAhVlLsAKHcdFBVQQjRwIBw&amp;url=https%3A%2F%2Fwww.flickr.com%2Fphotos%2Fbatmoo%2F3734837951&amp;psig=AFQjCNG8xKkZ3BI0D9kGGH8KXexRSarqFw&amp;ust=150054927413554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.uk/url?sa=i&amp;rct=j&amp;q=&amp;esrc=s&amp;source=images&amp;cd=&amp;cad=rja&amp;uact=8&amp;ved=0ahUKEwjq3v-anJXVAhXsKMAKHWUjCEIQjRwIBw&amp;url=http%3A%2F%2Fnma.gov.au%2Fresearch%2Funderstanding-museums%2FBMurphy_2011.html&amp;psig=AFQjCNEhuDov8KJNUoBKBTSjFgS-_NNirw&amp;ust=1500549340493747" TargetMode="External"/><Relationship Id="rId4" Type="http://schemas.openxmlformats.org/officeDocument/2006/relationships/hyperlink" Target="http://www.google.co.uk/url?sa=i&amp;rct=j&amp;q=&amp;esrc=s&amp;source=images&amp;cd=&amp;cad=rja&amp;uact=8&amp;ved=0ahUKEwjai96InJXVAhXlJcAKHXtrDG0QjRwIBw&amp;url=http%3A%2F%2Fnma.gov.au%2Fresearch%2Funderstanding-museums%2FBMurphy_2011.html&amp;psig=AFQjCNEhuDov8KJNUoBKBTSjFgS-_NNirw&amp;ust=1500549340493747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source=images&amp;cd=&amp;cad=rja&amp;uact=8&amp;ved=0ahUKEwi4xOfZvdrPAhVDrxoKHRkfDzEQjRwIBw&amp;url=http://www.ronedmondson.com/2016/09/12-leadership-principles-of-jesus.html&amp;psig=AFQjCNHiGawsJ6flv9VqJ2m5gg-7cnVqPQ&amp;ust=147654090606970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.uk/url?sa=i&amp;rct=j&amp;q=&amp;esrc=s&amp;source=images&amp;cd=&amp;cad=rja&amp;uact=8&amp;ved=0ahUKEwjVlMLovdrPAhWD2BoKHZz1AycQjRwIBw&amp;url=http://www.emdocs.net/leadership-and-resilience/&amp;psig=AFQjCNHiGawsJ6flv9VqJ2m5gg-7cnVqPQ&amp;ust=147654090606970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.uk/url?sa=i&amp;rct=j&amp;q=&amp;esrc=s&amp;source=images&amp;cd=&amp;cad=rja&amp;uact=8&amp;ved=0ahUKEwikoK-AkJXVAhWLAsAKHWj9Dj0QjRwIBw&amp;url=https%3A%2F%2Fplay.google.com%2Fstore%2Fapps%2Fdetails%3Fid%3Dcom.customsolutions.android.utl&amp;psig=AFQjCNFOLLXgs5_slnPZawnu8SJwZzLt1Q&amp;ust=150054610069664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ophieandrews.com.au/heres-why-a-deadline-is-so-importan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source=images&amp;cd=&amp;cad=rja&amp;uact=8&amp;ved=0ahUKEwjpkrLOkJXVAhVJDsAKHdlcAmQQjRwIBw&amp;url=http%3A%2F%2Fwww.jolietdramaguild.org%2Fhtml%2Fjoliet_drama_guild_production_.htm&amp;psig=AFQjCNE-pCMq2P4E20VqPwD4WT77eh5Niw&amp;ust=150054625834794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source=images&amp;cd=&amp;cad=rja&amp;uact=8&amp;ved=0ahUKEwj8_byflZXVAhVBCsAKHY5ACaIQjRwIBw&amp;url=http%3A%2F%2Flondoncoachinggroup.com%2Fguest-article%2Fthe-importance-of-strategic-planning%2F&amp;psig=AFQjCNE-1YObDMQJgFgm01_51q6sP0D3BQ&amp;ust=150054750492071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wr5yRl5XVAhVhLMAKHb3MCBgQjRwIBw&amp;url=http%3A%2F%2Ficons.mysitemyway.com%2Flegacy-icon%2F110945-glowing-green-neon-icon-arrows-arrow-thick-right%2F&amp;psig=AFQjCNHliT2BK-6gL8P83QO_GJ9628ClNw&amp;ust=150054801667656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arts award logo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33256"/>
            <a:ext cx="2108598" cy="11247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411760" y="620688"/>
            <a:ext cx="657309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latin typeface="Adobe Ming Std L" pitchFamily="18" charset="-128"/>
              <a:ea typeface="Adobe Ming Std L" pitchFamily="18" charset="-128"/>
            </a:endParaRPr>
          </a:p>
          <a:p>
            <a:r>
              <a:rPr lang="en-GB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rise Stamp" panose="02000000000000000000" pitchFamily="2" charset="0"/>
              </a:rPr>
              <a:t>Unit </a:t>
            </a:r>
            <a:r>
              <a:rPr lang="en-GB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rise Stamp" panose="02000000000000000000" pitchFamily="2" charset="0"/>
              </a:rPr>
              <a:t>2 </a:t>
            </a:r>
            <a:r>
              <a:rPr lang="en-GB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rise Stamp" panose="02000000000000000000" pitchFamily="2" charset="0"/>
              </a:rPr>
              <a:t>parts a-e</a:t>
            </a:r>
            <a:endParaRPr lang="en-GB" sz="4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prise Stamp" panose="02000000000000000000" pitchFamily="2" charset="0"/>
            </a:endParaRPr>
          </a:p>
          <a:p>
            <a:endParaRPr lang="en-GB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prise Stamp" panose="02000000000000000000" pitchFamily="2" charset="0"/>
            </a:endParaRPr>
          </a:p>
          <a:p>
            <a:r>
              <a:rPr lang="en-GB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prise Stamp" panose="02000000000000000000" pitchFamily="2" charset="0"/>
              </a:rPr>
              <a:t>Leadership of an arts project</a:t>
            </a:r>
            <a:endParaRPr lang="en-GB" sz="4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eprise Stamp" panose="02000000000000000000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22770" y="2350856"/>
            <a:ext cx="6624736" cy="2156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6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54966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Reprise Stamp" panose="02000000000000000000" pitchFamily="2" charset="0"/>
              </a:rPr>
              <a:t>Task 4</a:t>
            </a:r>
          </a:p>
          <a:p>
            <a:r>
              <a:rPr lang="en-GB" sz="3000" b="1" dirty="0" smtClean="0">
                <a:solidFill>
                  <a:srgbClr val="FF0000"/>
                </a:solidFill>
                <a:latin typeface="Reprise Stamp" panose="02000000000000000000" pitchFamily="2" charset="0"/>
              </a:rPr>
              <a:t>PART C – </a:t>
            </a:r>
            <a:r>
              <a:rPr lang="en-GB" sz="3000" dirty="0">
                <a:solidFill>
                  <a:srgbClr val="FF0000"/>
                </a:solidFill>
                <a:latin typeface="Reprise Stamp" panose="02000000000000000000" pitchFamily="2" charset="0"/>
              </a:rPr>
              <a:t>manage the effectiveness of the project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060848"/>
            <a:ext cx="8064896" cy="505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b="1" dirty="0" smtClean="0">
                <a:solidFill>
                  <a:srgbClr val="0070C0"/>
                </a:solidFill>
              </a:rPr>
              <a:t>You must collect substantial evidence of the delivery of the project. </a:t>
            </a:r>
          </a:p>
          <a:p>
            <a:pPr lvl="1"/>
            <a:r>
              <a:rPr lang="en-GB" sz="1400" i="1" dirty="0" smtClean="0"/>
              <a:t>This could be in the form of a diary/log entries, audio or video recordings, annotated photos, email or other correspondence, meeting minutes, registers, marketing etc. The more evidence the better – include anything and everything!</a:t>
            </a:r>
          </a:p>
          <a:p>
            <a:pPr lvl="1"/>
            <a:endParaRPr lang="en-GB" sz="14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solidFill>
                  <a:srgbClr val="0070C0"/>
                </a:solidFill>
                <a:effectLst/>
              </a:rPr>
              <a:t>You must provide a reflection on where and how you are developing and applying your leadership skills, including:</a:t>
            </a:r>
          </a:p>
          <a:p>
            <a:pPr marL="800100" lvl="1" indent="-342900">
              <a:lnSpc>
                <a:spcPct val="107000"/>
              </a:lnSpc>
              <a:buFont typeface="Symbol"/>
              <a:buChar char=""/>
            </a:pPr>
            <a:r>
              <a:rPr lang="en-GB" b="1" dirty="0" smtClean="0">
                <a:solidFill>
                  <a:srgbClr val="0070C0"/>
                </a:solidFill>
                <a:effectLst/>
              </a:rPr>
              <a:t>inspiring and motivation participants</a:t>
            </a:r>
          </a:p>
          <a:p>
            <a:pPr marL="800100" lvl="1" indent="-342900">
              <a:lnSpc>
                <a:spcPct val="107000"/>
              </a:lnSpc>
              <a:buFont typeface="Symbol"/>
              <a:buChar char=""/>
            </a:pPr>
            <a:r>
              <a:rPr lang="en-GB" b="1" dirty="0" smtClean="0">
                <a:solidFill>
                  <a:srgbClr val="0070C0"/>
                </a:solidFill>
                <a:effectLst/>
              </a:rPr>
              <a:t>communicating</a:t>
            </a:r>
          </a:p>
          <a:p>
            <a:pPr marL="800100" lvl="1" indent="-342900">
              <a:lnSpc>
                <a:spcPct val="107000"/>
              </a:lnSpc>
              <a:buFont typeface="Symbol"/>
              <a:buChar char=""/>
            </a:pPr>
            <a:r>
              <a:rPr lang="en-GB" b="1" dirty="0" smtClean="0">
                <a:solidFill>
                  <a:srgbClr val="0070C0"/>
                </a:solidFill>
                <a:effectLst/>
              </a:rPr>
              <a:t>dealing with resources/budgets</a:t>
            </a:r>
          </a:p>
          <a:p>
            <a:pPr marL="800100" lvl="1" indent="-342900">
              <a:lnSpc>
                <a:spcPct val="107000"/>
              </a:lnSpc>
              <a:buFont typeface="Symbol"/>
              <a:buChar char=""/>
            </a:pPr>
            <a:r>
              <a:rPr lang="en-GB" b="1" dirty="0" smtClean="0">
                <a:solidFill>
                  <a:srgbClr val="0070C0"/>
                </a:solidFill>
                <a:effectLst/>
              </a:rPr>
              <a:t>dealing with challenges/unexpected problems</a:t>
            </a:r>
          </a:p>
          <a:p>
            <a:pPr lvl="1">
              <a:lnSpc>
                <a:spcPct val="107000"/>
              </a:lnSpc>
            </a:pPr>
            <a:r>
              <a:rPr lang="en-GB" sz="1400" i="1" dirty="0" smtClean="0">
                <a:ea typeface="Calibri"/>
                <a:cs typeface="Times New Roman"/>
              </a:rPr>
              <a:t>This could perhaps be in the form a diary, either in written or video form. </a:t>
            </a:r>
          </a:p>
          <a:p>
            <a:pPr lvl="1">
              <a:lnSpc>
                <a:spcPct val="107000"/>
              </a:lnSpc>
            </a:pPr>
            <a:endParaRPr lang="en-GB" sz="1400" i="1" dirty="0" smtClean="0"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buAutoNum type="arabicPeriod" startAt="3"/>
            </a:pPr>
            <a:r>
              <a:rPr lang="en-GB" b="1" dirty="0" smtClean="0">
                <a:solidFill>
                  <a:srgbClr val="0070C0"/>
                </a:solidFill>
                <a:ea typeface="Calibri"/>
                <a:cs typeface="Times New Roman"/>
              </a:rPr>
              <a:t>You must provide evidence of how you are collecting feedback from others, both about the project and your leadership skill development. </a:t>
            </a:r>
          </a:p>
          <a:p>
            <a:pPr lvl="1">
              <a:lnSpc>
                <a:spcPct val="107000"/>
              </a:lnSpc>
            </a:pPr>
            <a:r>
              <a:rPr lang="en-GB" sz="1400" i="1" dirty="0" smtClean="0">
                <a:ea typeface="Calibri"/>
                <a:cs typeface="Times New Roman"/>
              </a:rPr>
              <a:t>This could be evidenced through interviewing and videoing participants, asking participants to provide written feedback and by asking any senior leaders who are overseeing your project for their feedback. </a:t>
            </a:r>
          </a:p>
          <a:p>
            <a:pPr lvl="1">
              <a:lnSpc>
                <a:spcPct val="107000"/>
              </a:lnSpc>
            </a:pPr>
            <a:endParaRPr lang="en-GB" dirty="0">
              <a:ea typeface="Calibri"/>
              <a:cs typeface="Times New Roman"/>
            </a:endParaRPr>
          </a:p>
          <a:p>
            <a:pPr marL="342900" indent="-342900">
              <a:buAutoNum type="arabicPeriod"/>
            </a:pPr>
            <a:endParaRPr lang="en-GB" dirty="0" smtClean="0"/>
          </a:p>
        </p:txBody>
      </p:sp>
      <p:pic>
        <p:nvPicPr>
          <p:cNvPr id="5122" name="Picture 2" descr="Image result for video diar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64" y="3789040"/>
            <a:ext cx="2277781" cy="128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252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Reprise Stamp" panose="02000000000000000000" pitchFamily="2" charset="0"/>
              </a:rPr>
              <a:t>Task 5</a:t>
            </a:r>
          </a:p>
          <a:p>
            <a:r>
              <a:rPr lang="en-GB" sz="3200" b="1" dirty="0" smtClean="0">
                <a:solidFill>
                  <a:srgbClr val="FF0000"/>
                </a:solidFill>
                <a:latin typeface="Reprise Stamp" panose="02000000000000000000" pitchFamily="2" charset="0"/>
              </a:rPr>
              <a:t>PART D – </a:t>
            </a:r>
            <a:r>
              <a:rPr lang="en-GB" sz="3200" dirty="0">
                <a:solidFill>
                  <a:srgbClr val="FF0000"/>
                </a:solidFill>
                <a:latin typeface="Reprise Stamp" panose="02000000000000000000" pitchFamily="2" charset="0"/>
              </a:rPr>
              <a:t>manage a public showing of the 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916832"/>
            <a:ext cx="554461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You must provide the following: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solidFill>
                  <a:srgbClr val="0070C0"/>
                </a:solidFill>
              </a:rPr>
              <a:t>Details </a:t>
            </a:r>
            <a:r>
              <a:rPr lang="en-GB" b="1" dirty="0">
                <a:solidFill>
                  <a:srgbClr val="0070C0"/>
                </a:solidFill>
              </a:rPr>
              <a:t>of how the project will be shown/shared publically, including how the event will be </a:t>
            </a:r>
            <a:r>
              <a:rPr lang="en-GB" b="1" dirty="0" smtClean="0">
                <a:solidFill>
                  <a:srgbClr val="0070C0"/>
                </a:solidFill>
              </a:rPr>
              <a:t>marketed. </a:t>
            </a:r>
            <a:r>
              <a:rPr lang="en-GB" sz="1400" i="1" dirty="0" smtClean="0"/>
              <a:t>This could be a written plan or other evidence </a:t>
            </a:r>
            <a:r>
              <a:rPr lang="en-GB" sz="1400" i="1" dirty="0"/>
              <a:t>of organisation e.g. </a:t>
            </a:r>
            <a:r>
              <a:rPr lang="en-GB" sz="1400" i="1" dirty="0" smtClean="0"/>
              <a:t>emails etc. It should also be any marketing e.g. copies </a:t>
            </a:r>
            <a:r>
              <a:rPr lang="en-GB" sz="1400" i="1" dirty="0"/>
              <a:t>of flyers, posters, tickets, website adverts, email adverts </a:t>
            </a:r>
            <a:r>
              <a:rPr lang="en-GB" sz="1400" i="1" dirty="0" smtClean="0"/>
              <a:t>etc.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solidFill>
                  <a:srgbClr val="0070C0"/>
                </a:solidFill>
              </a:rPr>
              <a:t>Details regarding your responsibilities </a:t>
            </a:r>
            <a:r>
              <a:rPr lang="en-GB" b="1" dirty="0">
                <a:solidFill>
                  <a:srgbClr val="0070C0"/>
                </a:solidFill>
              </a:rPr>
              <a:t>in relation to the public </a:t>
            </a:r>
            <a:r>
              <a:rPr lang="en-GB" b="1" dirty="0" smtClean="0">
                <a:solidFill>
                  <a:srgbClr val="0070C0"/>
                </a:solidFill>
              </a:rPr>
              <a:t>showing/sharing. </a:t>
            </a:r>
            <a:r>
              <a:rPr lang="en-GB" sz="1400" i="1" dirty="0" smtClean="0"/>
              <a:t>This could be a written work.</a:t>
            </a:r>
            <a:endParaRPr lang="en-GB" sz="1400" b="1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Details of how </a:t>
            </a:r>
            <a:r>
              <a:rPr lang="en-GB" b="1" dirty="0" smtClean="0">
                <a:solidFill>
                  <a:srgbClr val="0070C0"/>
                </a:solidFill>
              </a:rPr>
              <a:t>you have </a:t>
            </a:r>
            <a:r>
              <a:rPr lang="en-GB" b="1" dirty="0">
                <a:solidFill>
                  <a:srgbClr val="0070C0"/>
                </a:solidFill>
              </a:rPr>
              <a:t>organised people and </a:t>
            </a:r>
            <a:r>
              <a:rPr lang="en-GB" b="1" dirty="0" smtClean="0">
                <a:solidFill>
                  <a:srgbClr val="0070C0"/>
                </a:solidFill>
              </a:rPr>
              <a:t>resources. </a:t>
            </a:r>
            <a:r>
              <a:rPr lang="en-GB" sz="1400" i="1" dirty="0" smtClean="0"/>
              <a:t>This could be a written work.</a:t>
            </a:r>
            <a:endParaRPr lang="en-GB" b="1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solidFill>
                  <a:srgbClr val="0070C0"/>
                </a:solidFill>
              </a:rPr>
              <a:t>Evidence of delivery </a:t>
            </a:r>
            <a:r>
              <a:rPr lang="en-GB" b="1" dirty="0">
                <a:solidFill>
                  <a:srgbClr val="0070C0"/>
                </a:solidFill>
              </a:rPr>
              <a:t>of the public </a:t>
            </a:r>
            <a:r>
              <a:rPr lang="en-GB" b="1" dirty="0" smtClean="0">
                <a:solidFill>
                  <a:srgbClr val="0070C0"/>
                </a:solidFill>
              </a:rPr>
              <a:t>showing. </a:t>
            </a:r>
            <a:r>
              <a:rPr lang="en-GB" sz="1400" i="1" dirty="0" smtClean="0"/>
              <a:t>Ideally video evidence with photos. 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Ongoing reflection on where and how </a:t>
            </a:r>
            <a:r>
              <a:rPr lang="en-GB" b="1" dirty="0" smtClean="0">
                <a:solidFill>
                  <a:srgbClr val="0070C0"/>
                </a:solidFill>
              </a:rPr>
              <a:t>you are </a:t>
            </a:r>
            <a:r>
              <a:rPr lang="en-GB" b="1" dirty="0">
                <a:solidFill>
                  <a:srgbClr val="0070C0"/>
                </a:solidFill>
              </a:rPr>
              <a:t>developing and applying their leadership skills whilst managing the </a:t>
            </a:r>
            <a:r>
              <a:rPr lang="en-GB" b="1" dirty="0" smtClean="0">
                <a:solidFill>
                  <a:srgbClr val="0070C0"/>
                </a:solidFill>
              </a:rPr>
              <a:t>event. </a:t>
            </a:r>
            <a:r>
              <a:rPr lang="en-GB" sz="1400" i="1" dirty="0" smtClean="0"/>
              <a:t>This could be a written work.</a:t>
            </a:r>
            <a:endParaRPr lang="en-GB" sz="1400" b="1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Feedback from participants and audience </a:t>
            </a:r>
            <a:r>
              <a:rPr lang="en-GB" b="1" dirty="0" smtClean="0">
                <a:solidFill>
                  <a:srgbClr val="0070C0"/>
                </a:solidFill>
              </a:rPr>
              <a:t>members. </a:t>
            </a:r>
            <a:r>
              <a:rPr lang="en-GB" sz="1400" i="1" dirty="0"/>
              <a:t>Survey? Focus groups? Video interviews?</a:t>
            </a:r>
            <a:endParaRPr lang="en-GB" sz="1400" b="1" i="1" dirty="0"/>
          </a:p>
        </p:txBody>
      </p:sp>
      <p:pic>
        <p:nvPicPr>
          <p:cNvPr id="6146" name="Picture 2" descr="Image result for audience at small theatr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7" b="3587"/>
          <a:stretch/>
        </p:blipFill>
        <p:spPr bwMode="auto">
          <a:xfrm>
            <a:off x="6157909" y="5007006"/>
            <a:ext cx="2843592" cy="158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Image result for art exhibition audienc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2863" y="-1462088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2" name="Picture 8" descr="Related im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09" y="3068960"/>
            <a:ext cx="2843592" cy="178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audience band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9" b="5978"/>
          <a:stretch/>
        </p:blipFill>
        <p:spPr bwMode="auto">
          <a:xfrm>
            <a:off x="6158896" y="1583197"/>
            <a:ext cx="2871222" cy="13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177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37211"/>
            <a:ext cx="878497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Reprise Stamp" panose="02000000000000000000" pitchFamily="2" charset="0"/>
              </a:rPr>
              <a:t>Task 6</a:t>
            </a:r>
          </a:p>
          <a:p>
            <a:r>
              <a:rPr lang="en-GB" sz="2800" b="1" dirty="0" smtClean="0">
                <a:solidFill>
                  <a:srgbClr val="FF0000"/>
                </a:solidFill>
                <a:latin typeface="Reprise Stamp" panose="02000000000000000000" pitchFamily="2" charset="0"/>
              </a:rPr>
              <a:t>PART E – </a:t>
            </a:r>
            <a:r>
              <a:rPr lang="en-GB" sz="2800" dirty="0">
                <a:solidFill>
                  <a:srgbClr val="FF0000"/>
                </a:solidFill>
                <a:latin typeface="Reprise Stamp" panose="02000000000000000000" pitchFamily="2" charset="0"/>
              </a:rPr>
              <a:t>arts leadership project </a:t>
            </a:r>
            <a:r>
              <a:rPr lang="en-GB" sz="2800" dirty="0" smtClean="0">
                <a:solidFill>
                  <a:srgbClr val="FF0000"/>
                </a:solidFill>
                <a:latin typeface="Reprise Stamp" panose="02000000000000000000" pitchFamily="2" charset="0"/>
              </a:rPr>
              <a:t>report</a:t>
            </a:r>
          </a:p>
          <a:p>
            <a:endParaRPr lang="en-GB" sz="2000" dirty="0"/>
          </a:p>
          <a:p>
            <a:r>
              <a:rPr lang="en-GB" sz="2000" dirty="0" smtClean="0"/>
              <a:t>Now </a:t>
            </a:r>
            <a:r>
              <a:rPr lang="en-GB" sz="2000" dirty="0" smtClean="0"/>
              <a:t>that your leadership project is coming to an end, you must write the project report. 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Your </a:t>
            </a:r>
            <a:r>
              <a:rPr lang="en-GB" sz="2000" dirty="0" smtClean="0"/>
              <a:t>project </a:t>
            </a:r>
            <a:r>
              <a:rPr lang="en-GB" sz="2000" dirty="0"/>
              <a:t>report </a:t>
            </a:r>
            <a:r>
              <a:rPr lang="en-GB" sz="2000" dirty="0" smtClean="0"/>
              <a:t>must include:</a:t>
            </a:r>
            <a:endParaRPr lang="en-GB" sz="20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/>
              <a:t>How </a:t>
            </a:r>
            <a:r>
              <a:rPr lang="en-GB" dirty="0" smtClean="0"/>
              <a:t>your </a:t>
            </a:r>
            <a:r>
              <a:rPr lang="en-GB" dirty="0"/>
              <a:t>leadership skills have developed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/>
              <a:t>How the project has developed </a:t>
            </a:r>
            <a:r>
              <a:rPr lang="en-GB" dirty="0" smtClean="0"/>
              <a:t>your </a:t>
            </a:r>
            <a:r>
              <a:rPr lang="en-GB" dirty="0"/>
              <a:t>art form knowledge and understating, creativity in arts </a:t>
            </a:r>
            <a:r>
              <a:rPr lang="en-GB" dirty="0" smtClean="0"/>
              <a:t>practice and leadership, </a:t>
            </a:r>
            <a:r>
              <a:rPr lang="en-GB" dirty="0"/>
              <a:t>planning and review skills, and communication skills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/>
              <a:t>How well </a:t>
            </a:r>
            <a:r>
              <a:rPr lang="en-GB" dirty="0" smtClean="0"/>
              <a:t>your </a:t>
            </a:r>
            <a:r>
              <a:rPr lang="en-GB" dirty="0"/>
              <a:t>project plan worked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/>
              <a:t>Achievement, successes and challenges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 smtClean="0"/>
              <a:t>What you have </a:t>
            </a:r>
            <a:r>
              <a:rPr lang="en-GB" dirty="0"/>
              <a:t>learnt about working effectively with others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 smtClean="0"/>
              <a:t>What you have </a:t>
            </a:r>
            <a:r>
              <a:rPr lang="en-GB" dirty="0"/>
              <a:t>learnt from the feedback they received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/>
              <a:t>What </a:t>
            </a:r>
            <a:r>
              <a:rPr lang="en-GB" dirty="0" smtClean="0"/>
              <a:t>you </a:t>
            </a:r>
            <a:r>
              <a:rPr lang="en-GB" dirty="0"/>
              <a:t>would do differently in future in terms of improving the </a:t>
            </a:r>
            <a:r>
              <a:rPr lang="en-GB" dirty="0" smtClean="0"/>
              <a:t>project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5653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8558" y="177725"/>
            <a:ext cx="8715930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Reprise Stamp" panose="02000000000000000000" pitchFamily="2" charset="0"/>
              </a:rPr>
              <a:t>Unit 2: leadership of an arts project</a:t>
            </a:r>
          </a:p>
          <a:p>
            <a:endParaRPr lang="en-GB" sz="3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</a:rPr>
              <a:t>You will have to lead an arts </a:t>
            </a:r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</a:rPr>
              <a:t>project!</a:t>
            </a:r>
            <a:endParaRPr lang="en-GB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</a:rPr>
              <a:t>This could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Running a series of workshops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Running a one off, day long event/workshop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Leading/directing a 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Leading and creating an exhibition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Leading the development of a product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Leading the creation of an arts-based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The outcome will have to be shared with an audience</a:t>
            </a:r>
            <a:endParaRPr lang="en-GB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7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lead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062" y="3247796"/>
            <a:ext cx="3319066" cy="19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6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8558" y="177725"/>
            <a:ext cx="8715930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Reprise Stamp" panose="02000000000000000000" pitchFamily="2" charset="0"/>
              </a:rPr>
              <a:t>Unit 2: leadership of an arts project</a:t>
            </a:r>
          </a:p>
          <a:p>
            <a:endParaRPr lang="en-GB" sz="3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3200" b="1" dirty="0" smtClean="0">
                <a:solidFill>
                  <a:srgbClr val="0070C0"/>
                </a:solidFill>
              </a:rPr>
              <a:t>You will need to show:</a:t>
            </a:r>
          </a:p>
          <a:p>
            <a:endParaRPr lang="en-GB" sz="3200" b="1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Your creative input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Management of people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Management of resources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Organisation of the public showing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An evaluation of the project &amp; your involvement in it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Feedback collected from the people you managed regarding your leadership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7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Image result for lead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8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8558" y="177725"/>
            <a:ext cx="6699706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There </a:t>
            </a:r>
            <a:r>
              <a:rPr lang="en-GB" sz="3200" b="1" dirty="0" smtClean="0">
                <a:solidFill>
                  <a:srgbClr val="0070C0"/>
                </a:solidFill>
              </a:rPr>
              <a:t>are 5 </a:t>
            </a:r>
            <a:r>
              <a:rPr lang="en-GB" sz="3200" b="1" dirty="0" smtClean="0">
                <a:solidFill>
                  <a:srgbClr val="0070C0"/>
                </a:solidFill>
              </a:rPr>
              <a:t>parts </a:t>
            </a:r>
            <a:r>
              <a:rPr lang="en-GB" sz="3200" b="1" dirty="0" smtClean="0">
                <a:solidFill>
                  <a:srgbClr val="0070C0"/>
                </a:solidFill>
              </a:rPr>
              <a:t>to this unit</a:t>
            </a:r>
            <a:r>
              <a:rPr lang="en-GB" sz="3200" b="1" dirty="0" smtClean="0">
                <a:solidFill>
                  <a:srgbClr val="0070C0"/>
                </a:solidFill>
              </a:rPr>
              <a:t>:</a:t>
            </a:r>
          </a:p>
          <a:p>
            <a:endParaRPr lang="en-GB" sz="3200" b="1" dirty="0" smtClean="0">
              <a:solidFill>
                <a:srgbClr val="0070C0"/>
              </a:solidFill>
            </a:endParaRPr>
          </a:p>
          <a:p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A) Identifying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the project aims and desired outcomes (e.g. explaining the leadership skills you hope to develop during the unit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endParaRPr lang="en-GB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B) Producing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a project plan from the point of initial organisation right up until the public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performance/sharing</a:t>
            </a:r>
          </a:p>
          <a:p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C) Collecting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vidence throughout the project to show your delivery </a:t>
            </a:r>
            <a:endParaRPr lang="en-GB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D) Managing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the public performance/showing </a:t>
            </a:r>
            <a:endParaRPr lang="en-GB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E) Creating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a report which evaluates the whole project and reflects on your leadership skills development, taking into account feedback from the people you managed</a:t>
            </a:r>
            <a:endParaRPr lang="en-GB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7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to do li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000">
            <a:off x="6893751" y="4502930"/>
            <a:ext cx="1888103" cy="188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2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8558" y="177725"/>
            <a:ext cx="7131754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latin typeface="Reprise Stamp" panose="02000000000000000000" pitchFamily="2" charset="0"/>
              </a:rPr>
              <a:t>TIMESCALES</a:t>
            </a:r>
            <a:endParaRPr lang="en-GB" sz="4000" b="1" dirty="0" smtClean="0">
              <a:solidFill>
                <a:srgbClr val="FF0000"/>
              </a:solidFill>
              <a:latin typeface="Reprise Stamp" panose="02000000000000000000" pitchFamily="2" charset="0"/>
            </a:endParaRPr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Your teacher will make it clear to you how long you have to do this. Think about when the performance/public sharing will be and work backwards from that when planning.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sz="2400" b="1" dirty="0" smtClean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7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Image result for deadlin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"/>
          <a:stretch/>
        </p:blipFill>
        <p:spPr bwMode="auto">
          <a:xfrm>
            <a:off x="6951216" y="1269622"/>
            <a:ext cx="1941264" cy="17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0" y="3302985"/>
            <a:ext cx="86212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5"/>
                </a:solidFill>
              </a:rPr>
              <a:t>Think about any performance platforms that you might be able to use at college - e.g. could you direct a Music group for the Spring concert? Could you direct a scene from a play or a dance for a Drama </a:t>
            </a:r>
            <a:r>
              <a:rPr lang="en-GB" sz="2400" b="1" dirty="0" err="1" smtClean="0">
                <a:solidFill>
                  <a:schemeClr val="accent5"/>
                </a:solidFill>
              </a:rPr>
              <a:t>dept</a:t>
            </a:r>
            <a:r>
              <a:rPr lang="en-GB" sz="2400" b="1" dirty="0" smtClean="0">
                <a:solidFill>
                  <a:schemeClr val="accent5"/>
                </a:solidFill>
              </a:rPr>
              <a:t> show? Could you organise an element of the college Arts Festival?</a:t>
            </a:r>
            <a:endParaRPr lang="en-GB" sz="1600" b="1" dirty="0" smtClean="0">
              <a:solidFill>
                <a:schemeClr val="accent5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8558" y="177725"/>
            <a:ext cx="871593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Reprise Stamp" panose="02000000000000000000" pitchFamily="2" charset="0"/>
              </a:rPr>
              <a:t>Task 1</a:t>
            </a:r>
            <a:endParaRPr lang="en-GB" sz="4000" b="1" dirty="0" smtClean="0">
              <a:solidFill>
                <a:srgbClr val="0070C0"/>
              </a:solidFill>
              <a:latin typeface="Reprise Stamp" panose="02000000000000000000" pitchFamily="2" charset="0"/>
            </a:endParaRPr>
          </a:p>
          <a:p>
            <a:endParaRPr lang="en-GB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</a:rPr>
              <a:t>Think 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</a:rPr>
              <a:t>about ways in which you could complete this 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</a:rPr>
              <a:t>unit</a:t>
            </a:r>
            <a:endParaRPr lang="en-GB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</a:rPr>
              <a:t>Fill out the ideas 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</a:rPr>
              <a:t>sheet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</a:rPr>
              <a:t>Discuss and negotiate with your teacher</a:t>
            </a:r>
            <a:endParaRPr lang="en-GB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sz="17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Image result for play direct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73" y="3861048"/>
            <a:ext cx="2714615" cy="271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7897" r="10825" b="5305"/>
          <a:stretch/>
        </p:blipFill>
        <p:spPr bwMode="auto">
          <a:xfrm>
            <a:off x="539552" y="2708920"/>
            <a:ext cx="5330205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9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8558" y="177725"/>
            <a:ext cx="8715930" cy="730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Reprise Stamp" panose="02000000000000000000" pitchFamily="2" charset="0"/>
              </a:rPr>
              <a:t>Task 2</a:t>
            </a:r>
          </a:p>
          <a:p>
            <a:r>
              <a:rPr lang="en-GB" sz="3200" b="1" dirty="0" smtClean="0">
                <a:solidFill>
                  <a:srgbClr val="FF0000"/>
                </a:solidFill>
                <a:latin typeface="Reprise Stamp" panose="02000000000000000000" pitchFamily="2" charset="0"/>
              </a:rPr>
              <a:t>PART </a:t>
            </a:r>
            <a:r>
              <a:rPr lang="en-GB" sz="3200" b="1" dirty="0" smtClean="0">
                <a:solidFill>
                  <a:srgbClr val="FF0000"/>
                </a:solidFill>
                <a:latin typeface="Reprise Stamp" panose="02000000000000000000" pitchFamily="2" charset="0"/>
              </a:rPr>
              <a:t>A – </a:t>
            </a:r>
            <a:r>
              <a:rPr lang="en-GB" sz="3200" dirty="0" smtClean="0">
                <a:solidFill>
                  <a:srgbClr val="FF0000"/>
                </a:solidFill>
                <a:latin typeface="Reprise Stamp" panose="02000000000000000000" pitchFamily="2" charset="0"/>
              </a:rPr>
              <a:t>identify </a:t>
            </a:r>
            <a:r>
              <a:rPr lang="en-GB" sz="3200" dirty="0">
                <a:solidFill>
                  <a:srgbClr val="FF0000"/>
                </a:solidFill>
                <a:latin typeface="Reprise Stamp" panose="02000000000000000000" pitchFamily="2" charset="0"/>
              </a:rPr>
              <a:t>the project aims and desired outcomes</a:t>
            </a:r>
            <a:endParaRPr lang="en-GB" sz="2400" b="1" dirty="0" smtClean="0">
              <a:solidFill>
                <a:srgbClr val="FF0000"/>
              </a:solidFill>
              <a:latin typeface="Reprise Stamp" panose="02000000000000000000" pitchFamily="2" charset="0"/>
            </a:endParaRPr>
          </a:p>
          <a:p>
            <a:endParaRPr lang="en-GB" sz="2400" b="1" dirty="0" smtClean="0">
              <a:solidFill>
                <a:srgbClr val="0070C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0070C0"/>
                </a:solidFill>
              </a:rPr>
              <a:t>Produce a </a:t>
            </a:r>
            <a:r>
              <a:rPr lang="en-GB" sz="2800" b="1" u="sng" dirty="0" smtClean="0">
                <a:solidFill>
                  <a:srgbClr val="0070C0"/>
                </a:solidFill>
              </a:rPr>
              <a:t>written</a:t>
            </a:r>
            <a:r>
              <a:rPr lang="en-GB" sz="2800" b="1" dirty="0" smtClean="0">
                <a:solidFill>
                  <a:srgbClr val="0070C0"/>
                </a:solidFill>
              </a:rPr>
              <a:t> project plan. </a:t>
            </a:r>
          </a:p>
          <a:p>
            <a:pPr algn="ctr"/>
            <a:r>
              <a:rPr lang="en-GB" sz="2000" b="1" dirty="0" smtClean="0">
                <a:solidFill>
                  <a:srgbClr val="0070C0"/>
                </a:solidFill>
              </a:rPr>
              <a:t>This can be in any form of your choosing, but must include the info on this slide AND the next slide. </a:t>
            </a:r>
          </a:p>
          <a:p>
            <a:endParaRPr lang="en-GB" sz="2000" b="1" dirty="0" smtClean="0">
              <a:solidFill>
                <a:srgbClr val="0070C0"/>
              </a:solidFill>
            </a:endParaRPr>
          </a:p>
          <a:p>
            <a:r>
              <a:rPr lang="en-GB" sz="2400" b="1" dirty="0" smtClean="0">
                <a:solidFill>
                  <a:srgbClr val="0070C0"/>
                </a:solidFill>
              </a:rPr>
              <a:t>What </a:t>
            </a:r>
            <a:r>
              <a:rPr lang="en-GB" sz="2400" b="1" dirty="0" smtClean="0">
                <a:solidFill>
                  <a:srgbClr val="0070C0"/>
                </a:solidFill>
              </a:rPr>
              <a:t>you need to show: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An understanding of effective arts leadership including identification of a distinct leadership role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How to establish the project’s aims and desired outcomes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How to provide the creative stimulus for an arts project including a public showing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How to ensure the project is relevant to its participants/audience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Development of an appropriate project plan</a:t>
            </a:r>
          </a:p>
          <a:p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7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8558" y="2060848"/>
            <a:ext cx="8715930" cy="129614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9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8558" y="177725"/>
            <a:ext cx="871593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  <a:latin typeface="Reprise Stamp" panose="02000000000000000000" pitchFamily="2" charset="0"/>
              </a:rPr>
              <a:t>PART A – </a:t>
            </a:r>
            <a:r>
              <a:rPr lang="en-GB" sz="3000" dirty="0" smtClean="0">
                <a:solidFill>
                  <a:srgbClr val="FF0000"/>
                </a:solidFill>
                <a:latin typeface="Reprise Stamp" panose="02000000000000000000" pitchFamily="2" charset="0"/>
              </a:rPr>
              <a:t>identify the project aims and desired outcomes</a:t>
            </a:r>
            <a:endParaRPr lang="en-GB" sz="3000" b="1" dirty="0" smtClean="0">
              <a:solidFill>
                <a:srgbClr val="FF0000"/>
              </a:solidFill>
              <a:latin typeface="Reprise Stamp" panose="02000000000000000000" pitchFamily="2" charset="0"/>
            </a:endParaRPr>
          </a:p>
          <a:p>
            <a:endParaRPr lang="en-GB" sz="36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GB" sz="2800" b="1" dirty="0" smtClean="0">
                <a:solidFill>
                  <a:srgbClr val="0070C0"/>
                </a:solidFill>
              </a:rPr>
              <a:t>Evidence </a:t>
            </a:r>
            <a:r>
              <a:rPr lang="en-GB" sz="2800" b="1" dirty="0" smtClean="0">
                <a:solidFill>
                  <a:srgbClr val="0070C0"/>
                </a:solidFill>
              </a:rPr>
              <a:t>that you must include in your plan</a:t>
            </a:r>
            <a:r>
              <a:rPr lang="en-GB" sz="2800" b="1" dirty="0" smtClean="0">
                <a:solidFill>
                  <a:srgbClr val="0070C0"/>
                </a:solidFill>
              </a:rPr>
              <a:t>:</a:t>
            </a:r>
          </a:p>
          <a:p>
            <a:endParaRPr lang="en-GB" sz="28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Reflection </a:t>
            </a:r>
            <a:r>
              <a:rPr lang="en-GB" sz="2000" dirty="0" smtClean="0"/>
              <a:t>on the qualities needed for an effective arts leader. The qualities you think you already have and the qualities you want to develop</a:t>
            </a:r>
            <a:r>
              <a:rPr lang="en-GB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A </a:t>
            </a:r>
            <a:r>
              <a:rPr lang="en-GB" sz="2000" dirty="0" smtClean="0"/>
              <a:t>descriptions of the project, its aims and desired outcomes</a:t>
            </a:r>
            <a:r>
              <a:rPr lang="en-GB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A </a:t>
            </a:r>
            <a:r>
              <a:rPr lang="en-GB" sz="2000" dirty="0" smtClean="0"/>
              <a:t>description of your role and the leadership skills you want to develop</a:t>
            </a:r>
            <a:r>
              <a:rPr lang="en-GB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How </a:t>
            </a:r>
            <a:r>
              <a:rPr lang="en-GB" sz="2000" dirty="0" smtClean="0"/>
              <a:t>your role will relate to the roles of others (if any</a:t>
            </a:r>
            <a:r>
              <a:rPr lang="en-GB" sz="2000" dirty="0" smtClean="0"/>
              <a:t>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 smtClean="0"/>
              <a:t>Plans </a:t>
            </a:r>
            <a:r>
              <a:rPr lang="en-GB" sz="2000" dirty="0" smtClean="0"/>
              <a:t>for monitoring progress and collecting feedback.</a:t>
            </a:r>
          </a:p>
          <a:p>
            <a:r>
              <a:rPr lang="en-GB" sz="4000" b="1" dirty="0" smtClean="0">
                <a:solidFill>
                  <a:srgbClr val="FF0000"/>
                </a:solidFill>
              </a:rPr>
              <a:t> </a:t>
            </a:r>
          </a:p>
          <a:p>
            <a:endParaRPr lang="en-GB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7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Image result for plann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65081"/>
            <a:ext cx="3965350" cy="213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6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340574"/>
              </p:ext>
            </p:extLst>
          </p:nvPr>
        </p:nvGraphicFramePr>
        <p:xfrm>
          <a:off x="3347864" y="2564904"/>
          <a:ext cx="5410944" cy="3802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0944"/>
              </a:tblGrid>
              <a:tr h="37434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800" dirty="0" smtClean="0">
                          <a:effectLst/>
                        </a:rPr>
                        <a:t>Practical </a:t>
                      </a:r>
                      <a:r>
                        <a:rPr lang="en-GB" sz="1800" dirty="0">
                          <a:effectLst/>
                        </a:rPr>
                        <a:t>issues e.g. venue, resources, people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800" dirty="0">
                          <a:effectLst/>
                        </a:rPr>
                        <a:t>Timescales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800" dirty="0">
                          <a:effectLst/>
                        </a:rPr>
                        <a:t>Promotion of the project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800" dirty="0">
                          <a:effectLst/>
                        </a:rPr>
                        <a:t>How </a:t>
                      </a:r>
                      <a:r>
                        <a:rPr lang="en-GB" sz="1800" dirty="0" smtClean="0">
                          <a:effectLst/>
                        </a:rPr>
                        <a:t>you will </a:t>
                      </a:r>
                      <a:r>
                        <a:rPr lang="en-GB" sz="1800" dirty="0">
                          <a:effectLst/>
                        </a:rPr>
                        <a:t>deliver the project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800" dirty="0">
                          <a:effectLst/>
                        </a:rPr>
                        <a:t>How </a:t>
                      </a:r>
                      <a:r>
                        <a:rPr lang="en-GB" sz="1800" dirty="0" smtClean="0">
                          <a:effectLst/>
                        </a:rPr>
                        <a:t>you will </a:t>
                      </a:r>
                      <a:r>
                        <a:rPr lang="en-GB" sz="1800" dirty="0">
                          <a:effectLst/>
                        </a:rPr>
                        <a:t>evaluate their leadership development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800" dirty="0">
                          <a:effectLst/>
                        </a:rPr>
                        <a:t>Budget/funding issues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800" dirty="0" smtClean="0">
                          <a:effectLst/>
                        </a:rPr>
                        <a:t>Your </a:t>
                      </a:r>
                      <a:r>
                        <a:rPr lang="en-GB" sz="1800" dirty="0">
                          <a:effectLst/>
                        </a:rPr>
                        <a:t>plans for the public showing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800" dirty="0">
                          <a:effectLst/>
                        </a:rPr>
                        <a:t>Risk assessment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800" dirty="0">
                          <a:effectLst/>
                        </a:rPr>
                        <a:t>Consideration of health and safety issues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800" dirty="0">
                          <a:effectLst/>
                        </a:rPr>
                        <a:t>Consideration of any other relevant legislation e.g. licensing and insurance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800" dirty="0">
                          <a:effectLst/>
                        </a:rPr>
                        <a:t>Contingency plans throughout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800" dirty="0">
                          <a:effectLst/>
                        </a:rPr>
                        <a:t>Who to contact for advice/help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08" marR="56608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188640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Reprise Stamp" panose="02000000000000000000" pitchFamily="2" charset="0"/>
              </a:rPr>
              <a:t>Task 3</a:t>
            </a:r>
          </a:p>
          <a:p>
            <a:r>
              <a:rPr lang="en-GB" sz="3000" b="1" dirty="0" smtClean="0">
                <a:solidFill>
                  <a:srgbClr val="FF0000"/>
                </a:solidFill>
                <a:latin typeface="Reprise Stamp" panose="02000000000000000000" pitchFamily="2" charset="0"/>
              </a:rPr>
              <a:t>PART b – </a:t>
            </a:r>
            <a:r>
              <a:rPr lang="en-GB" sz="3000" dirty="0">
                <a:solidFill>
                  <a:srgbClr val="FF0000"/>
                </a:solidFill>
                <a:latin typeface="Reprise Stamp" panose="02000000000000000000" pitchFamily="2" charset="0"/>
              </a:rPr>
              <a:t>organise the people and resources required to run the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636912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 must create a DETAILED project plan showing thought and consideration for all of these things</a:t>
            </a:r>
            <a:endParaRPr lang="en-GB" sz="2400" dirty="0"/>
          </a:p>
        </p:txBody>
      </p:sp>
      <p:pic>
        <p:nvPicPr>
          <p:cNvPr id="4098" name="Picture 2" descr="Image result for arrow right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1" b="14476"/>
          <a:stretch/>
        </p:blipFill>
        <p:spPr bwMode="auto">
          <a:xfrm>
            <a:off x="251520" y="4696286"/>
            <a:ext cx="2880320" cy="147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681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1057</Words>
  <Application>Microsoft Office PowerPoint</Application>
  <PresentationFormat>On-screen Show (4:3)</PresentationFormat>
  <Paragraphs>122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Ceilidh A. Botfield</dc:creator>
  <cp:lastModifiedBy>Ceilidh A. Botfield</cp:lastModifiedBy>
  <cp:revision>7</cp:revision>
  <dcterms:created xsi:type="dcterms:W3CDTF">2017-07-19T10:15:21Z</dcterms:created>
  <dcterms:modified xsi:type="dcterms:W3CDTF">2017-07-19T11:20:48Z</dcterms:modified>
</cp:coreProperties>
</file>