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47"/>
  </p:notesMasterIdLst>
  <p:handoutMasterIdLst>
    <p:handoutMasterId r:id="rId48"/>
  </p:handoutMasterIdLst>
  <p:sldIdLst>
    <p:sldId id="256" r:id="rId2"/>
    <p:sldId id="361" r:id="rId3"/>
    <p:sldId id="257" r:id="rId4"/>
    <p:sldId id="342" r:id="rId5"/>
    <p:sldId id="345" r:id="rId6"/>
    <p:sldId id="344" r:id="rId7"/>
    <p:sldId id="265" r:id="rId8"/>
    <p:sldId id="258" r:id="rId9"/>
    <p:sldId id="346" r:id="rId10"/>
    <p:sldId id="343" r:id="rId11"/>
    <p:sldId id="302" r:id="rId12"/>
    <p:sldId id="304" r:id="rId13"/>
    <p:sldId id="355" r:id="rId14"/>
    <p:sldId id="347" r:id="rId15"/>
    <p:sldId id="360" r:id="rId16"/>
    <p:sldId id="315" r:id="rId17"/>
    <p:sldId id="316" r:id="rId18"/>
    <p:sldId id="317" r:id="rId19"/>
    <p:sldId id="351" r:id="rId20"/>
    <p:sldId id="318" r:id="rId21"/>
    <p:sldId id="319" r:id="rId22"/>
    <p:sldId id="321" r:id="rId23"/>
    <p:sldId id="356" r:id="rId24"/>
    <p:sldId id="357" r:id="rId25"/>
    <p:sldId id="348" r:id="rId26"/>
    <p:sldId id="359" r:id="rId27"/>
    <p:sldId id="323" r:id="rId28"/>
    <p:sldId id="326" r:id="rId29"/>
    <p:sldId id="327" r:id="rId30"/>
    <p:sldId id="349" r:id="rId31"/>
    <p:sldId id="338" r:id="rId32"/>
    <p:sldId id="339" r:id="rId33"/>
    <p:sldId id="340" r:id="rId34"/>
    <p:sldId id="329" r:id="rId35"/>
    <p:sldId id="330" r:id="rId36"/>
    <p:sldId id="324" r:id="rId37"/>
    <p:sldId id="358" r:id="rId38"/>
    <p:sldId id="333" r:id="rId39"/>
    <p:sldId id="334" r:id="rId40"/>
    <p:sldId id="335" r:id="rId41"/>
    <p:sldId id="336" r:id="rId42"/>
    <p:sldId id="341" r:id="rId43"/>
    <p:sldId id="354" r:id="rId44"/>
    <p:sldId id="353" r:id="rId45"/>
    <p:sldId id="350" r:id="rId46"/>
  </p:sldIdLst>
  <p:sldSz cx="9144000" cy="6858000" type="screen4x3"/>
  <p:notesSz cx="9926638" cy="6797675"/>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2" autoAdjust="0"/>
    <p:restoredTop sz="90714" autoAdjust="0"/>
  </p:normalViewPr>
  <p:slideViewPr>
    <p:cSldViewPr>
      <p:cViewPr varScale="1">
        <p:scale>
          <a:sx n="88" d="100"/>
          <a:sy n="88" d="100"/>
        </p:scale>
        <p:origin x="810" y="90"/>
      </p:cViewPr>
      <p:guideLst>
        <p:guide orient="horz" pos="2160"/>
        <p:guide pos="2880"/>
      </p:guideLst>
    </p:cSldViewPr>
  </p:slideViewPr>
  <p:outlineViewPr>
    <p:cViewPr>
      <p:scale>
        <a:sx n="33" d="100"/>
        <a:sy n="33" d="100"/>
      </p:scale>
      <p:origin x="0" y="916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17411" name="Rectangle 3"/>
          <p:cNvSpPr>
            <a:spLocks noGrp="1" noChangeArrowheads="1"/>
          </p:cNvSpPr>
          <p:nvPr>
            <p:ph type="dt" sz="quarter" idx="1"/>
          </p:nvPr>
        </p:nvSpPr>
        <p:spPr bwMode="auto">
          <a:xfrm>
            <a:off x="5625095"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17412" name="Rectangle 4"/>
          <p:cNvSpPr>
            <a:spLocks noGrp="1" noChangeArrowheads="1"/>
          </p:cNvSpPr>
          <p:nvPr>
            <p:ph type="ftr" sz="quarter" idx="2"/>
          </p:nvPr>
        </p:nvSpPr>
        <p:spPr bwMode="auto">
          <a:xfrm>
            <a:off x="0" y="6457791"/>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3" name="Rectangle 5"/>
          <p:cNvSpPr>
            <a:spLocks noGrp="1" noChangeArrowheads="1"/>
          </p:cNvSpPr>
          <p:nvPr>
            <p:ph type="sldNum" sz="quarter" idx="3"/>
          </p:nvPr>
        </p:nvSpPr>
        <p:spPr bwMode="auto">
          <a:xfrm>
            <a:off x="5625095" y="6457791"/>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4FEEE45-2BD9-4166-BBFC-AD18E6130B72}" type="slidenum">
              <a:rPr lang="en-GB"/>
              <a:pPr>
                <a:defRPr/>
              </a:pPr>
              <a:t>‹#›</a:t>
            </a:fld>
            <a:endParaRPr lang="en-GB"/>
          </a:p>
        </p:txBody>
      </p:sp>
    </p:spTree>
    <p:extLst>
      <p:ext uri="{BB962C8B-B14F-4D97-AF65-F5344CB8AC3E}">
        <p14:creationId xmlns:p14="http://schemas.microsoft.com/office/powerpoint/2010/main" val="268966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15363" name="Rectangle 3"/>
          <p:cNvSpPr>
            <a:spLocks noGrp="1" noChangeArrowheads="1"/>
          </p:cNvSpPr>
          <p:nvPr>
            <p:ph type="dt" idx="1"/>
          </p:nvPr>
        </p:nvSpPr>
        <p:spPr bwMode="auto">
          <a:xfrm>
            <a:off x="5625095"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37892"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1323552" y="3228896"/>
            <a:ext cx="7279535"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6457791"/>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15367" name="Rectangle 7"/>
          <p:cNvSpPr>
            <a:spLocks noGrp="1" noChangeArrowheads="1"/>
          </p:cNvSpPr>
          <p:nvPr>
            <p:ph type="sldNum" sz="quarter" idx="5"/>
          </p:nvPr>
        </p:nvSpPr>
        <p:spPr bwMode="auto">
          <a:xfrm>
            <a:off x="5625095" y="6457791"/>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59081C8-36E2-4F65-9427-7CF3E9FA87A6}" type="slidenum">
              <a:rPr lang="en-GB"/>
              <a:pPr>
                <a:defRPr/>
              </a:pPr>
              <a:t>‹#›</a:t>
            </a:fld>
            <a:endParaRPr lang="en-GB"/>
          </a:p>
        </p:txBody>
      </p:sp>
    </p:spTree>
    <p:extLst>
      <p:ext uri="{BB962C8B-B14F-4D97-AF65-F5344CB8AC3E}">
        <p14:creationId xmlns:p14="http://schemas.microsoft.com/office/powerpoint/2010/main" val="3041520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fld id="{BFA49CDA-51AC-43CF-9556-CD8B1F7E4B93}" type="datetime1">
              <a:rPr lang="en-GB" smtClean="0"/>
              <a:pPr>
                <a:defRPr/>
              </a:pPr>
              <a:t>17/05/2017</a:t>
            </a:fld>
            <a:endParaRPr lang="en-GB"/>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GB"/>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183C9E8D-4997-4F8F-8C5C-9EDBD7E8E7E5}" type="slidenum">
              <a:rPr lang="en-GB" smtClean="0"/>
              <a:pPr>
                <a:defRPr/>
              </a:pPr>
              <a:t>‹#›</a:t>
            </a:fld>
            <a:endParaRPr lang="en-GB"/>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138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A9C4DAA-591A-434A-A17C-218FE2B0D2A0}" type="datetime1">
              <a:rPr lang="en-GB" smtClean="0"/>
              <a:pPr>
                <a:defRPr/>
              </a:pPr>
              <a:t>17/05/2017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372189D-996A-4CAF-BEB2-B6E375DEC790}" type="slidenum">
              <a:rPr lang="en-GB" smtClean="0"/>
              <a:pPr>
                <a:defRPr/>
              </a:pPr>
              <a:t>‹#›</a:t>
            </a:fld>
            <a:endParaRPr lang="en-GB"/>
          </a:p>
        </p:txBody>
      </p:sp>
    </p:spTree>
    <p:extLst>
      <p:ext uri="{BB962C8B-B14F-4D97-AF65-F5344CB8AC3E}">
        <p14:creationId xmlns:p14="http://schemas.microsoft.com/office/powerpoint/2010/main" val="174665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0726339-D525-4BAF-9186-2D7610A34B9C}" type="datetime1">
              <a:rPr lang="en-GB" smtClean="0"/>
              <a:pPr>
                <a:defRPr/>
              </a:pPr>
              <a:t>17/05/2017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005D4EE-7787-4371-BB85-255A8FF2E20C}" type="slidenum">
              <a:rPr lang="en-GB" smtClean="0"/>
              <a:pPr>
                <a:defRPr/>
              </a:pPr>
              <a:t>‹#›</a:t>
            </a:fld>
            <a:endParaRPr lang="en-GB"/>
          </a:p>
        </p:txBody>
      </p:sp>
    </p:spTree>
    <p:extLst>
      <p:ext uri="{BB962C8B-B14F-4D97-AF65-F5344CB8AC3E}">
        <p14:creationId xmlns:p14="http://schemas.microsoft.com/office/powerpoint/2010/main" val="277116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D07B1877-5AA2-4345-B415-688D6ECEBAE7}" type="datetime1">
              <a:rPr lang="en-GB"/>
              <a:pPr>
                <a:defRPr/>
              </a:pPr>
              <a:t>17/05/2017</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A413BF2-B9FA-4207-8F02-B22BA567DE0F}" type="slidenum">
              <a:rPr lang="en-GB"/>
              <a:pPr>
                <a:defRPr/>
              </a:pPr>
              <a:t>‹#›</a:t>
            </a:fld>
            <a:endParaRPr lang="en-GB"/>
          </a:p>
        </p:txBody>
      </p:sp>
    </p:spTree>
    <p:extLst>
      <p:ext uri="{BB962C8B-B14F-4D97-AF65-F5344CB8AC3E}">
        <p14:creationId xmlns:p14="http://schemas.microsoft.com/office/powerpoint/2010/main" val="212523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165AA5B-2E81-4402-8AE8-C7B6CADF4776}" type="datetime1">
              <a:rPr lang="en-GB" smtClean="0"/>
              <a:pPr>
                <a:defRPr/>
              </a:pPr>
              <a:t>17/05/2017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C988CC2-86BE-4A2E-9E22-BF3240522F71}" type="slidenum">
              <a:rPr lang="en-GB" smtClean="0"/>
              <a:pPr>
                <a:defRPr/>
              </a:pPr>
              <a:t>‹#›</a:t>
            </a:fld>
            <a:endParaRPr lang="en-GB"/>
          </a:p>
        </p:txBody>
      </p:sp>
    </p:spTree>
    <p:extLst>
      <p:ext uri="{BB962C8B-B14F-4D97-AF65-F5344CB8AC3E}">
        <p14:creationId xmlns:p14="http://schemas.microsoft.com/office/powerpoint/2010/main" val="100262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fld id="{4DDD039F-093A-41B2-A371-9DEE436C4F5E}" type="datetime1">
              <a:rPr lang="en-GB" smtClean="0"/>
              <a:pPr>
                <a:defRPr/>
              </a:pPr>
              <a:t>17/05/2017</a:t>
            </a:fld>
            <a:endParaRPr lang="en-GB"/>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GB"/>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8CBC5212-7096-47EB-98E0-E09E5D89E39D}" type="slidenum">
              <a:rPr lang="en-GB" smtClean="0"/>
              <a:pPr>
                <a:defRPr/>
              </a:pPr>
              <a:t>‹#›</a:t>
            </a:fld>
            <a:endParaRPr lang="en-GB"/>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541474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0E6B16F-AD4D-4724-AD9F-0EA14AC54ACA}" type="datetime1">
              <a:rPr lang="en-GB" smtClean="0"/>
              <a:pPr>
                <a:defRPr/>
              </a:pPr>
              <a:t>17/05/2017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14AC935-3012-4213-B690-AC776CD12BC2}" type="slidenum">
              <a:rPr lang="en-GB" smtClean="0"/>
              <a:pPr>
                <a:defRPr/>
              </a:pPr>
              <a:t>‹#›</a:t>
            </a:fld>
            <a:endParaRPr lang="en-GB"/>
          </a:p>
        </p:txBody>
      </p:sp>
    </p:spTree>
    <p:extLst>
      <p:ext uri="{BB962C8B-B14F-4D97-AF65-F5344CB8AC3E}">
        <p14:creationId xmlns:p14="http://schemas.microsoft.com/office/powerpoint/2010/main" val="83730372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78347D1-4008-4C32-B8BA-3C857D082210}" type="datetime1">
              <a:rPr lang="en-GB" smtClean="0"/>
              <a:pPr>
                <a:defRPr/>
              </a:pPr>
              <a:t>17/05/2017</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FF23F69-122B-4B22-82CD-06B12676C0DF}" type="slidenum">
              <a:rPr lang="en-GB" smtClean="0"/>
              <a:pPr>
                <a:defRPr/>
              </a:pPr>
              <a:t>‹#›</a:t>
            </a:fld>
            <a:endParaRPr lang="en-GB"/>
          </a:p>
        </p:txBody>
      </p:sp>
    </p:spTree>
    <p:extLst>
      <p:ext uri="{BB962C8B-B14F-4D97-AF65-F5344CB8AC3E}">
        <p14:creationId xmlns:p14="http://schemas.microsoft.com/office/powerpoint/2010/main" val="388966415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BA3DFBE5-165C-4ACD-856C-B419A1FE3DF0}" type="datetime1">
              <a:rPr lang="en-GB" smtClean="0"/>
              <a:pPr>
                <a:defRPr/>
              </a:pPr>
              <a:t>17/05/2017</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26F5CA04-17DF-4BD2-A8C2-5D1E3AEBF4C1}" type="slidenum">
              <a:rPr lang="en-GB" smtClean="0"/>
              <a:pPr>
                <a:defRPr/>
              </a:pPr>
              <a:t>‹#›</a:t>
            </a:fld>
            <a:endParaRPr lang="en-GB"/>
          </a:p>
        </p:txBody>
      </p:sp>
    </p:spTree>
    <p:extLst>
      <p:ext uri="{BB962C8B-B14F-4D97-AF65-F5344CB8AC3E}">
        <p14:creationId xmlns:p14="http://schemas.microsoft.com/office/powerpoint/2010/main" val="288939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0F594C-99E9-46BD-9E12-BFF6BD6ED4F0}" type="datetime1">
              <a:rPr lang="en-GB" smtClean="0"/>
              <a:pPr>
                <a:defRPr/>
              </a:pPr>
              <a:t>17/05/2017</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D29C7A67-578A-487B-AE5F-E5C61DBD3589}" type="slidenum">
              <a:rPr lang="en-GB" smtClean="0"/>
              <a:pPr>
                <a:defRPr/>
              </a:pPr>
              <a:t>‹#›</a:t>
            </a:fld>
            <a:endParaRPr lang="en-GB"/>
          </a:p>
        </p:txBody>
      </p:sp>
    </p:spTree>
    <p:extLst>
      <p:ext uri="{BB962C8B-B14F-4D97-AF65-F5344CB8AC3E}">
        <p14:creationId xmlns:p14="http://schemas.microsoft.com/office/powerpoint/2010/main" val="262202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fld id="{429BE38C-F4A5-4ECE-9698-30CE787555FF}" type="datetime1">
              <a:rPr lang="en-GB" smtClean="0"/>
              <a:pPr>
                <a:defRPr/>
              </a:pPr>
              <a:t>17/05/2017</a:t>
            </a:fld>
            <a:endParaRPr lang="en-GB"/>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GB"/>
          </a:p>
        </p:txBody>
      </p:sp>
      <p:sp>
        <p:nvSpPr>
          <p:cNvPr id="7" name="Slide Number Placeholder 6"/>
          <p:cNvSpPr>
            <a:spLocks noGrp="1"/>
          </p:cNvSpPr>
          <p:nvPr>
            <p:ph type="sldNum" sz="quarter" idx="12"/>
          </p:nvPr>
        </p:nvSpPr>
        <p:spPr>
          <a:xfrm>
            <a:off x="4268261" y="6375679"/>
            <a:ext cx="924342" cy="345796"/>
          </a:xfrm>
        </p:spPr>
        <p:txBody>
          <a:bodyPr/>
          <a:lstStyle/>
          <a:p>
            <a:pPr>
              <a:defRPr/>
            </a:pPr>
            <a:fld id="{1A5EFC90-E6CF-4283-88F9-AFE4DB8BCA09}" type="slidenum">
              <a:rPr lang="en-GB" smtClean="0"/>
              <a:pPr>
                <a:defRPr/>
              </a:pPr>
              <a:t>‹#›</a:t>
            </a:fld>
            <a:endParaRPr lang="en-GB"/>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80301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fld id="{31C4FDCF-69CC-4203-9F86-01D71C049C83}" type="datetime1">
              <a:rPr lang="en-GB" smtClean="0"/>
              <a:pPr>
                <a:defRPr/>
              </a:pPr>
              <a:t>17/05/2017</a:t>
            </a:fld>
            <a:endParaRPr lang="en-GB"/>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GB"/>
          </a:p>
        </p:txBody>
      </p:sp>
      <p:sp>
        <p:nvSpPr>
          <p:cNvPr id="7" name="Slide Number Placeholder 6"/>
          <p:cNvSpPr>
            <a:spLocks noGrp="1"/>
          </p:cNvSpPr>
          <p:nvPr>
            <p:ph type="sldNum" sz="quarter" idx="12"/>
          </p:nvPr>
        </p:nvSpPr>
        <p:spPr>
          <a:xfrm>
            <a:off x="4256153" y="6375679"/>
            <a:ext cx="947460" cy="345796"/>
          </a:xfrm>
        </p:spPr>
        <p:txBody>
          <a:bodyPr/>
          <a:lstStyle/>
          <a:p>
            <a:pPr>
              <a:defRPr/>
            </a:pPr>
            <a:fld id="{D81D7835-3618-4F58-9BCA-94E63E3B2C79}" type="slidenum">
              <a:rPr lang="en-GB" smtClean="0"/>
              <a:pPr>
                <a:defRPr/>
              </a:pPr>
              <a:t>‹#›</a:t>
            </a:fld>
            <a:endParaRPr lang="en-GB"/>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417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fld id="{4AC5D468-1FF3-4789-AE8E-B9D25C641C8C}" type="datetime1">
              <a:rPr lang="en-GB" smtClean="0"/>
              <a:pPr>
                <a:defRPr/>
              </a:pPr>
              <a:t>17/05/2017</a:t>
            </a:fld>
            <a:endParaRPr lang="en-GB"/>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GB"/>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23A6D35B-1003-4411-8A4B-91A46F4100B6}" type="slidenum">
              <a:rPr lang="en-GB" smtClean="0"/>
              <a:pPr>
                <a:defRPr/>
              </a:pPr>
              <a:t>‹#›</a:t>
            </a:fld>
            <a:endParaRPr lang="en-GB"/>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96651171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k.wrs.yahoo.com/S=2114717014/K=tough+guy/v=2/SID=e/l=IVI/;_ylt=AnHju.WyT2hGqOhLP6UQ2f9WBQx.;_ylu=X3oDMTA4NDgyNWN0BHNlYwNwcm9m/SIG=12t95v9hh/EXP=1113989215/*-http:/www.photos-of-the-year.com/image/people/566/149tough-guy-thumb.jpg"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6"/>
          <p:cNvSpPr>
            <a:spLocks noGrp="1" noChangeArrowheads="1"/>
          </p:cNvSpPr>
          <p:nvPr>
            <p:ph type="ctrTitle"/>
          </p:nvPr>
        </p:nvSpPr>
        <p:spPr>
          <a:xfrm>
            <a:off x="1682538" y="1700808"/>
            <a:ext cx="6399213" cy="1001712"/>
          </a:xfrm>
        </p:spPr>
        <p:txBody>
          <a:bodyPr>
            <a:normAutofit fontScale="90000"/>
          </a:bodyPr>
          <a:lstStyle/>
          <a:p>
            <a:pPr algn="ctr" eaLnBrk="1" hangingPunct="1"/>
            <a:r>
              <a:rPr lang="en-GB" sz="4000" dirty="0" smtClean="0"/>
              <a:t>Functionalist Approaches to Crime and Deviance</a:t>
            </a:r>
          </a:p>
        </p:txBody>
      </p:sp>
      <p:sp>
        <p:nvSpPr>
          <p:cNvPr id="4103" name="Rectangle 7"/>
          <p:cNvSpPr>
            <a:spLocks noGrp="1" noChangeArrowheads="1"/>
          </p:cNvSpPr>
          <p:nvPr>
            <p:ph type="subTitle" idx="1"/>
          </p:nvPr>
        </p:nvSpPr>
        <p:spPr/>
        <p:txBody>
          <a:bodyPr/>
          <a:lstStyle/>
          <a:p>
            <a:pPr eaLnBrk="1" hangingPunct="1"/>
            <a:r>
              <a:rPr lang="en-GB" dirty="0" smtClean="0"/>
              <a:t>Godalming College</a:t>
            </a:r>
          </a:p>
          <a:p>
            <a:pPr eaLnBrk="1" hangingPunct="1"/>
            <a:r>
              <a:rPr lang="en-GB" dirty="0" smtClean="0"/>
              <a:t>Sociology department</a:t>
            </a:r>
          </a:p>
        </p:txBody>
      </p:sp>
      <p:sp>
        <p:nvSpPr>
          <p:cNvPr id="6" name="Rectangle 8"/>
          <p:cNvSpPr>
            <a:spLocks noGrp="1" noChangeArrowheads="1"/>
          </p:cNvSpPr>
          <p:nvPr>
            <p:ph type="sldNum" sz="quarter" idx="12"/>
          </p:nvPr>
        </p:nvSpPr>
        <p:spPr/>
        <p:txBody>
          <a:bodyPr/>
          <a:lstStyle/>
          <a:p>
            <a:pPr>
              <a:defRPr/>
            </a:pPr>
            <a:fld id="{BBD9017D-0A61-4A7C-B06C-4056C3108648}" type="slidenum">
              <a:rPr lang="en-GB"/>
              <a:pPr>
                <a:defRPr/>
              </a:pPr>
              <a:t>1</a:t>
            </a:fld>
            <a:endParaRPr lang="en-GB"/>
          </a:p>
        </p:txBody>
      </p:sp>
      <p:pic>
        <p:nvPicPr>
          <p:cNvPr id="3078" name="Picture 9" descr="DURKTN"/>
          <p:cNvPicPr>
            <a:picLocks noChangeAspect="1" noChangeArrowheads="1"/>
          </p:cNvPicPr>
          <p:nvPr/>
        </p:nvPicPr>
        <p:blipFill>
          <a:blip r:embed="rId2" cstate="print"/>
          <a:srcRect/>
          <a:stretch>
            <a:fillRect/>
          </a:stretch>
        </p:blipFill>
        <p:spPr bwMode="auto">
          <a:xfrm>
            <a:off x="2214546" y="3071810"/>
            <a:ext cx="2071683" cy="2663592"/>
          </a:xfrm>
          <a:prstGeom prst="rect">
            <a:avLst/>
          </a:prstGeom>
          <a:noFill/>
          <a:ln w="9525">
            <a:noFill/>
            <a:miter lim="800000"/>
            <a:headEnd/>
            <a:tailEnd/>
          </a:ln>
        </p:spPr>
      </p:pic>
      <p:pic>
        <p:nvPicPr>
          <p:cNvPr id="3080" name="Picture 8" descr="http://lifeinlegacy.com/2003/0301/MertonRobert.jpg"/>
          <p:cNvPicPr>
            <a:picLocks noChangeAspect="1" noChangeArrowheads="1"/>
          </p:cNvPicPr>
          <p:nvPr/>
        </p:nvPicPr>
        <p:blipFill>
          <a:blip r:embed="rId3" cstate="print"/>
          <a:srcRect/>
          <a:stretch>
            <a:fillRect/>
          </a:stretch>
        </p:blipFill>
        <p:spPr bwMode="auto">
          <a:xfrm>
            <a:off x="5857884" y="3143248"/>
            <a:ext cx="1785950" cy="26263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dissolve">
                                      <p:cBhvr>
                                        <p:cTn id="7" dur="500"/>
                                        <p:tgtEl>
                                          <p:spTgt spid="4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3">
                                            <p:txEl>
                                              <p:pRg st="1" end="1"/>
                                            </p:txEl>
                                          </p:spTgt>
                                        </p:tgtEl>
                                        <p:attrNameLst>
                                          <p:attrName>style.visibility</p:attrName>
                                        </p:attrNameLst>
                                      </p:cBhvr>
                                      <p:to>
                                        <p:strVal val="visible"/>
                                      </p:to>
                                    </p:set>
                                    <p:animEffect transition="in" filter="dissolve">
                                      <p:cBhvr>
                                        <p:cTn id="12" dur="500"/>
                                        <p:tgtEl>
                                          <p:spTgt spid="4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Murder of </a:t>
            </a:r>
            <a:r>
              <a:rPr lang="en-US" dirty="0" err="1" smtClean="0"/>
              <a:t>stephen</a:t>
            </a:r>
            <a:r>
              <a:rPr lang="en-US" dirty="0" smtClean="0"/>
              <a:t> </a:t>
            </a:r>
            <a:r>
              <a:rPr lang="en-US" dirty="0" err="1" smtClean="0"/>
              <a:t>lawrence</a:t>
            </a:r>
            <a:endParaRPr lang="en-US" dirty="0"/>
          </a:p>
        </p:txBody>
      </p:sp>
      <p:sp>
        <p:nvSpPr>
          <p:cNvPr id="3" name="Content Placeholder 2"/>
          <p:cNvSpPr>
            <a:spLocks noGrp="1"/>
          </p:cNvSpPr>
          <p:nvPr>
            <p:ph idx="1"/>
          </p:nvPr>
        </p:nvSpPr>
        <p:spPr/>
        <p:txBody>
          <a:bodyPr/>
          <a:lstStyle/>
          <a:p>
            <a:r>
              <a:rPr lang="en-US" dirty="0"/>
              <a:t>Stephen Lawrence (13 September 1974 – 22 April 1993) was a Black British man from </a:t>
            </a:r>
            <a:r>
              <a:rPr lang="en-US" dirty="0" err="1"/>
              <a:t>Eltham</a:t>
            </a:r>
            <a:r>
              <a:rPr lang="en-US" dirty="0"/>
              <a:t>, south east London, who was murdered in a racially motivated attack while waiting for a bus on the evening of 22 April 1993</a:t>
            </a:r>
            <a:r>
              <a:rPr lang="en-US" dirty="0" smtClean="0"/>
              <a:t>.</a:t>
            </a:r>
            <a:r>
              <a:rPr lang="en-US" dirty="0"/>
              <a:t> </a:t>
            </a:r>
            <a:r>
              <a:rPr lang="en-US" dirty="0" smtClean="0"/>
              <a:t>The </a:t>
            </a:r>
            <a:r>
              <a:rPr lang="en-US" dirty="0"/>
              <a:t>case became </a:t>
            </a:r>
            <a:r>
              <a:rPr lang="en-US" dirty="0" smtClean="0"/>
              <a:t>a famous </a:t>
            </a:r>
            <a:r>
              <a:rPr lang="en-US" dirty="0"/>
              <a:t>cause </a:t>
            </a:r>
            <a:r>
              <a:rPr lang="en-US" dirty="0" smtClean="0"/>
              <a:t>and </a:t>
            </a:r>
            <a:r>
              <a:rPr lang="en-US" dirty="0"/>
              <a:t>one of the highest profile racial killings in UK history; its fallout included profound cultural changes to attitudes on racism and the police, and to the law and police practice, and the partial revocation of double jeopardy laws, before two of the perpetrators were convicted almost 20 years later in 2012</a:t>
            </a:r>
            <a:r>
              <a:rPr lang="en-US" dirty="0" smtClean="0"/>
              <a:t>. [</a:t>
            </a:r>
            <a:r>
              <a:rPr lang="en-US" dirty="0" err="1" smtClean="0"/>
              <a:t>wikipedia</a:t>
            </a:r>
            <a:r>
              <a:rPr lang="en-US" dirty="0" smtClean="0"/>
              <a:t>]</a:t>
            </a:r>
            <a:endParaRPr lang="en-US"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10</a:t>
            </a:fld>
            <a:endParaRPr lang="en-GB"/>
          </a:p>
        </p:txBody>
      </p:sp>
    </p:spTree>
    <p:extLst>
      <p:ext uri="{BB962C8B-B14F-4D97-AF65-F5344CB8AC3E}">
        <p14:creationId xmlns:p14="http://schemas.microsoft.com/office/powerpoint/2010/main" val="304709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827088" y="404813"/>
            <a:ext cx="7632700" cy="1143000"/>
          </a:xfrm>
        </p:spPr>
        <p:txBody>
          <a:bodyPr>
            <a:normAutofit fontScale="90000"/>
          </a:bodyPr>
          <a:lstStyle/>
          <a:p>
            <a:pPr eaLnBrk="1" hangingPunct="1"/>
            <a:r>
              <a:rPr lang="en-GB" dirty="0" smtClean="0"/>
              <a:t>What effect did the inquiry into his death have? (1)</a:t>
            </a:r>
          </a:p>
        </p:txBody>
      </p:sp>
      <p:pic>
        <p:nvPicPr>
          <p:cNvPr id="16390" name="Picture 7" descr="Macpherson report"/>
          <p:cNvPicPr>
            <a:picLocks noGrp="1" noChangeAspect="1" noChangeArrowheads="1"/>
          </p:cNvPicPr>
          <p:nvPr>
            <p:ph sz="half" idx="1"/>
          </p:nvPr>
        </p:nvPicPr>
        <p:blipFill>
          <a:blip r:embed="rId2" cstate="print"/>
          <a:srcRect/>
          <a:stretch>
            <a:fillRect/>
          </a:stretch>
        </p:blipFill>
        <p:spPr>
          <a:xfrm>
            <a:off x="179388" y="2060575"/>
            <a:ext cx="3024187" cy="3529013"/>
          </a:xfrm>
          <a:noFill/>
        </p:spPr>
      </p:pic>
      <p:sp>
        <p:nvSpPr>
          <p:cNvPr id="16389" name="Rectangle 6"/>
          <p:cNvSpPr>
            <a:spLocks noGrp="1" noChangeArrowheads="1"/>
          </p:cNvSpPr>
          <p:nvPr>
            <p:ph type="body" sz="half" idx="2"/>
          </p:nvPr>
        </p:nvSpPr>
        <p:spPr>
          <a:xfrm>
            <a:off x="3276600" y="1916113"/>
            <a:ext cx="5543550" cy="4114800"/>
          </a:xfrm>
        </p:spPr>
        <p:txBody>
          <a:bodyPr>
            <a:normAutofit/>
          </a:bodyPr>
          <a:lstStyle/>
          <a:p>
            <a:pPr eaLnBrk="1" hangingPunct="1"/>
            <a:r>
              <a:rPr lang="en-GB" sz="2000" dirty="0" smtClean="0"/>
              <a:t>The inquiry into the failure of the original police investigation to find and convict Stephen's killers, headed by Sir William </a:t>
            </a:r>
            <a:r>
              <a:rPr lang="en-GB" sz="2000" dirty="0" err="1" smtClean="0"/>
              <a:t>MacPherson</a:t>
            </a:r>
            <a:r>
              <a:rPr lang="en-GB" sz="2000" dirty="0" smtClean="0"/>
              <a:t> and which reported in 1998, became one of the most important moments in the modern history of criminal justice in Britain. </a:t>
            </a:r>
          </a:p>
          <a:p>
            <a:pPr eaLnBrk="1" hangingPunct="1"/>
            <a:r>
              <a:rPr lang="en-GB" sz="2000" dirty="0" smtClean="0"/>
              <a:t>It concluded the Metropolitan Police were "institutionally racist", it made 70 recommendations and had an enormous impact on the race relations debate - from criminal justice through to all public authorities. </a:t>
            </a:r>
          </a:p>
        </p:txBody>
      </p:sp>
      <p:sp>
        <p:nvSpPr>
          <p:cNvPr id="6" name="Slide Number Placeholder 6"/>
          <p:cNvSpPr>
            <a:spLocks noGrp="1"/>
          </p:cNvSpPr>
          <p:nvPr>
            <p:ph type="sldNum" sz="quarter" idx="12"/>
          </p:nvPr>
        </p:nvSpPr>
        <p:spPr/>
        <p:txBody>
          <a:bodyPr/>
          <a:lstStyle/>
          <a:p>
            <a:pPr>
              <a:defRPr/>
            </a:pPr>
            <a:fld id="{9E8D0EAE-2A9E-44E3-9C47-4A429C10F18D}" type="slidenum">
              <a:rPr lang="en-GB"/>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827088" y="404813"/>
            <a:ext cx="7632700" cy="1143000"/>
          </a:xfrm>
        </p:spPr>
        <p:txBody>
          <a:bodyPr>
            <a:normAutofit fontScale="90000"/>
          </a:bodyPr>
          <a:lstStyle/>
          <a:p>
            <a:pPr eaLnBrk="1" hangingPunct="1"/>
            <a:r>
              <a:rPr lang="en-GB" dirty="0" smtClean="0"/>
              <a:t>What effect did the inquiry into his death have? (2)</a:t>
            </a:r>
          </a:p>
        </p:txBody>
      </p:sp>
      <p:sp>
        <p:nvSpPr>
          <p:cNvPr id="17413" name="Rectangle 3"/>
          <p:cNvSpPr>
            <a:spLocks noGrp="1" noChangeArrowheads="1"/>
          </p:cNvSpPr>
          <p:nvPr>
            <p:ph type="body" sz="half" idx="2"/>
          </p:nvPr>
        </p:nvSpPr>
        <p:spPr>
          <a:xfrm>
            <a:off x="3420938" y="1916113"/>
            <a:ext cx="5543550" cy="4114800"/>
          </a:xfrm>
        </p:spPr>
        <p:txBody>
          <a:bodyPr/>
          <a:lstStyle/>
          <a:p>
            <a:pPr eaLnBrk="1" hangingPunct="1"/>
            <a:r>
              <a:rPr lang="en-GB" sz="2000" dirty="0" smtClean="0"/>
              <a:t>Scotland Yard has made numerous changes in an attempt to stamp out racism, and all public bodies are now obliged to promote equality and tackle discrimination. </a:t>
            </a:r>
          </a:p>
          <a:p>
            <a:pPr eaLnBrk="1" hangingPunct="1"/>
            <a:r>
              <a:rPr lang="en-GB" sz="2000" dirty="0" smtClean="0"/>
              <a:t>The government has also tackled the double jeopardy rule which states that, in English law, anyone cleared of a crime in court cannot be retried for the same crime at a later date. </a:t>
            </a:r>
          </a:p>
          <a:p>
            <a:pPr eaLnBrk="1" hangingPunct="1"/>
            <a:r>
              <a:rPr lang="en-GB" sz="2000" dirty="0" smtClean="0"/>
              <a:t>This led to the conviction of two of the five suspects in 2012. </a:t>
            </a:r>
          </a:p>
        </p:txBody>
      </p:sp>
      <p:sp>
        <p:nvSpPr>
          <p:cNvPr id="6" name="Slide Number Placeholder 6"/>
          <p:cNvSpPr>
            <a:spLocks noGrp="1"/>
          </p:cNvSpPr>
          <p:nvPr>
            <p:ph type="sldNum" sz="quarter" idx="12"/>
          </p:nvPr>
        </p:nvSpPr>
        <p:spPr/>
        <p:txBody>
          <a:bodyPr/>
          <a:lstStyle/>
          <a:p>
            <a:pPr>
              <a:defRPr/>
            </a:pPr>
            <a:fld id="{72D19F9F-ADDE-47ED-8DD8-D156D3F35AD4}" type="slidenum">
              <a:rPr lang="en-GB"/>
              <a:pPr>
                <a:defRPr/>
              </a:pPr>
              <a:t>12</a:t>
            </a:fld>
            <a:endParaRPr lang="en-GB"/>
          </a:p>
        </p:txBody>
      </p:sp>
      <p:pic>
        <p:nvPicPr>
          <p:cNvPr id="8" name="Picture 4" descr="http://newsimg.bbc.co.uk/media/images/41678000/jpg/_41678918_murderers220.jpg"/>
          <p:cNvPicPr>
            <a:picLocks noChangeAspect="1" noChangeArrowheads="1"/>
          </p:cNvPicPr>
          <p:nvPr/>
        </p:nvPicPr>
        <p:blipFill>
          <a:blip r:embed="rId2" cstate="print"/>
          <a:srcRect/>
          <a:stretch>
            <a:fillRect/>
          </a:stretch>
        </p:blipFill>
        <p:spPr bwMode="auto">
          <a:xfrm>
            <a:off x="0" y="1643051"/>
            <a:ext cx="3405211" cy="46434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Durkheim	</a:t>
            </a:r>
            <a:endParaRPr lang="en-GB" dirty="0"/>
          </a:p>
        </p:txBody>
      </p:sp>
      <p:sp>
        <p:nvSpPr>
          <p:cNvPr id="3" name="Content Placeholder 2"/>
          <p:cNvSpPr>
            <a:spLocks noGrp="1"/>
          </p:cNvSpPr>
          <p:nvPr>
            <p:ph idx="1"/>
          </p:nvPr>
        </p:nvSpPr>
        <p:spPr>
          <a:xfrm>
            <a:off x="938758" y="1628800"/>
            <a:ext cx="7633742" cy="4250793"/>
          </a:xfrm>
        </p:spPr>
        <p:txBody>
          <a:bodyPr>
            <a:normAutofit/>
          </a:bodyPr>
          <a:lstStyle/>
          <a:p>
            <a:r>
              <a:rPr lang="en-GB" dirty="0" smtClean="0"/>
              <a:t>He never explains why certain groups – the poor, young people, males – are more likely to commit crime.</a:t>
            </a:r>
          </a:p>
          <a:p>
            <a:r>
              <a:rPr lang="en-GB" dirty="0" smtClean="0"/>
              <a:t>His explanation of rising crime is rather vague (anomie caused by rising rates of egoism). It doesn’t say how much crime is good.</a:t>
            </a:r>
          </a:p>
          <a:p>
            <a:r>
              <a:rPr lang="en-GB" dirty="0" smtClean="0"/>
              <a:t>He neglects that some crimes are always dysfunctional e.g. rape, murder, child abuse.</a:t>
            </a:r>
          </a:p>
          <a:p>
            <a:r>
              <a:rPr lang="en-GB" dirty="0" smtClean="0"/>
              <a:t>Marxists argue he exaggerates the degree of consensus in society and underestimates the criminogenic nature of capitalism (Gordon). Inequality causes crime.</a:t>
            </a:r>
          </a:p>
          <a:p>
            <a:r>
              <a:rPr lang="en-GB" dirty="0" smtClean="0"/>
              <a:t>Neglects the role of the powerful in shaping the law (Snider) and the presence of white collar crime (Tombs).</a:t>
            </a:r>
            <a:endParaRPr lang="en-GB" dirty="0"/>
          </a:p>
        </p:txBody>
      </p:sp>
      <p:sp>
        <p:nvSpPr>
          <p:cNvPr id="4" name="Date Placeholder 3"/>
          <p:cNvSpPr>
            <a:spLocks noGrp="1"/>
          </p:cNvSpPr>
          <p:nvPr>
            <p:ph type="dt" sz="half" idx="10"/>
          </p:nvPr>
        </p:nvSpPr>
        <p:spPr/>
        <p:txBody>
          <a:bodyPr/>
          <a:lstStyle/>
          <a:p>
            <a:pPr>
              <a:defRPr/>
            </a:pPr>
            <a:fld id="{F165AA5B-2E81-4402-8AE8-C7B6CADF4776}"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13</a:t>
            </a:fld>
            <a:endParaRPr lang="en-GB"/>
          </a:p>
        </p:txBody>
      </p:sp>
    </p:spTree>
    <p:extLst>
      <p:ext uri="{BB962C8B-B14F-4D97-AF65-F5344CB8AC3E}">
        <p14:creationId xmlns:p14="http://schemas.microsoft.com/office/powerpoint/2010/main" val="167673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a:xfrm>
            <a:off x="938758" y="1340768"/>
            <a:ext cx="7633742" cy="5256584"/>
          </a:xfrm>
        </p:spPr>
        <p:txBody>
          <a:bodyPr/>
          <a:lstStyle/>
          <a:p>
            <a:r>
              <a:rPr lang="en-US" dirty="0" smtClean="0"/>
              <a:t>Complete the summative activities on </a:t>
            </a:r>
            <a:r>
              <a:rPr lang="en-US" dirty="0" smtClean="0"/>
              <a:t>p.7-8 </a:t>
            </a:r>
            <a:r>
              <a:rPr lang="en-US" dirty="0" smtClean="0"/>
              <a:t>to evaluate and pick apart Durkheim. </a:t>
            </a:r>
          </a:p>
          <a:p>
            <a:r>
              <a:rPr lang="en-US" dirty="0" smtClean="0"/>
              <a:t>10 </a:t>
            </a:r>
            <a:r>
              <a:rPr lang="en-US" dirty="0" smtClean="0"/>
              <a:t>mark question:</a:t>
            </a:r>
          </a:p>
          <a:p>
            <a:pPr marL="0" indent="0">
              <a:buNone/>
            </a:pPr>
            <a:r>
              <a:rPr lang="en-GB" dirty="0" smtClean="0"/>
              <a:t>Item: Many people see deviance as being dysfunctional and negative for society because it represents the potential for social breakdown. However, some sociologists suggest that deviance might actually be functional for society and act as a warning. For example, imprisonment, fines, and so on are not simply there to punish offenders; they convey other messages as well. Society’s values are also not fixed and new ideas sometimes emerge to challenge existing values.  </a:t>
            </a:r>
          </a:p>
          <a:p>
            <a:pPr marL="0" indent="0">
              <a:buNone/>
            </a:pPr>
            <a:r>
              <a:rPr lang="en-GB" dirty="0" smtClean="0"/>
              <a:t>Applying material from the item, analyse two functions of deviance [10]</a:t>
            </a:r>
            <a:endParaRPr lang="en-GB"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14</a:t>
            </a:fld>
            <a:endParaRPr lang="en-GB"/>
          </a:p>
        </p:txBody>
      </p:sp>
    </p:spTree>
    <p:extLst>
      <p:ext uri="{BB962C8B-B14F-4D97-AF65-F5344CB8AC3E}">
        <p14:creationId xmlns:p14="http://schemas.microsoft.com/office/powerpoint/2010/main" val="36202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Strain theory</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pPr>
              <a:defRPr/>
            </a:pPr>
            <a:fld id="{4DDD039F-093A-41B2-A371-9DEE436C4F5E}"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8CBC5212-7096-47EB-98E0-E09E5D89E39D}" type="slidenum">
              <a:rPr lang="en-GB" smtClean="0"/>
              <a:pPr>
                <a:defRPr/>
              </a:pPr>
              <a:t>15</a:t>
            </a:fld>
            <a:endParaRPr lang="en-GB"/>
          </a:p>
        </p:txBody>
      </p:sp>
    </p:spTree>
    <p:extLst>
      <p:ext uri="{BB962C8B-B14F-4D97-AF65-F5344CB8AC3E}">
        <p14:creationId xmlns:p14="http://schemas.microsoft.com/office/powerpoint/2010/main" val="78839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mtClean="0"/>
              <a:t>Merton and Anomie</a:t>
            </a:r>
          </a:p>
        </p:txBody>
      </p:sp>
      <p:sp>
        <p:nvSpPr>
          <p:cNvPr id="4" name="Slide Number Placeholder 3"/>
          <p:cNvSpPr>
            <a:spLocks noGrp="1"/>
          </p:cNvSpPr>
          <p:nvPr>
            <p:ph type="sldNum" sz="quarter" idx="12"/>
          </p:nvPr>
        </p:nvSpPr>
        <p:spPr/>
        <p:txBody>
          <a:bodyPr/>
          <a:lstStyle/>
          <a:p>
            <a:pPr>
              <a:defRPr/>
            </a:pPr>
            <a:fld id="{BCAFECC7-A450-4B89-863E-ED1896E9C4BD}" type="slidenum">
              <a:rPr lang="en-GB"/>
              <a:pPr>
                <a:defRPr/>
              </a:pPr>
              <a:t>16</a:t>
            </a:fld>
            <a:endParaRPr lang="en-GB"/>
          </a:p>
        </p:txBody>
      </p:sp>
      <p:pic>
        <p:nvPicPr>
          <p:cNvPr id="29701" name="Picture 2" descr="http://www.columbia.edu/cu/news/03/02/images/robertKMerton.jpg"/>
          <p:cNvPicPr>
            <a:picLocks noChangeAspect="1" noChangeArrowheads="1"/>
          </p:cNvPicPr>
          <p:nvPr/>
        </p:nvPicPr>
        <p:blipFill>
          <a:blip r:embed="rId2" cstate="print"/>
          <a:srcRect/>
          <a:stretch>
            <a:fillRect/>
          </a:stretch>
        </p:blipFill>
        <p:spPr bwMode="auto">
          <a:xfrm>
            <a:off x="357188" y="2071688"/>
            <a:ext cx="2714625" cy="3810000"/>
          </a:xfrm>
          <a:prstGeom prst="rect">
            <a:avLst/>
          </a:prstGeom>
          <a:noFill/>
          <a:ln w="9525">
            <a:noFill/>
            <a:miter lim="800000"/>
            <a:headEnd/>
            <a:tailEnd/>
          </a:ln>
        </p:spPr>
      </p:pic>
      <p:sp>
        <p:nvSpPr>
          <p:cNvPr id="6" name="TextBox 5"/>
          <p:cNvSpPr txBox="1"/>
          <p:nvPr/>
        </p:nvSpPr>
        <p:spPr>
          <a:xfrm>
            <a:off x="3500438" y="1857375"/>
            <a:ext cx="4286250" cy="3416320"/>
          </a:xfrm>
          <a:prstGeom prst="rect">
            <a:avLst/>
          </a:prstGeom>
          <a:noFill/>
        </p:spPr>
        <p:txBody>
          <a:bodyPr>
            <a:spAutoFit/>
          </a:bodyPr>
          <a:lstStyle/>
          <a:p>
            <a:pPr>
              <a:buFont typeface="Arial" pitchFamily="34" charset="0"/>
              <a:buChar char="•"/>
              <a:defRPr/>
            </a:pPr>
            <a:r>
              <a:rPr lang="en-GB" dirty="0">
                <a:latin typeface="+mn-lt"/>
              </a:rPr>
              <a:t>Robert K Merton redefined Durkheim’s notion of the concept of anomie – seeing it as an inherent aspect of modern society</a:t>
            </a:r>
          </a:p>
          <a:p>
            <a:pPr>
              <a:buFont typeface="Arial" pitchFamily="34" charset="0"/>
              <a:buChar char="•"/>
              <a:defRPr/>
            </a:pPr>
            <a:endParaRPr lang="en-GB" dirty="0">
              <a:latin typeface="+mn-lt"/>
            </a:endParaRPr>
          </a:p>
          <a:p>
            <a:pPr>
              <a:buFont typeface="Arial" pitchFamily="34" charset="0"/>
              <a:buChar char="•"/>
              <a:defRPr/>
            </a:pPr>
            <a:r>
              <a:rPr lang="en-GB" dirty="0">
                <a:latin typeface="+mn-lt"/>
              </a:rPr>
              <a:t>He tried to identify a </a:t>
            </a:r>
            <a:r>
              <a:rPr lang="en-GB" dirty="0" smtClean="0">
                <a:latin typeface="+mn-lt"/>
              </a:rPr>
              <a:t>typology (classification system) </a:t>
            </a:r>
            <a:r>
              <a:rPr lang="en-GB" dirty="0">
                <a:latin typeface="+mn-lt"/>
              </a:rPr>
              <a:t>of deviance in modern society</a:t>
            </a:r>
            <a:r>
              <a:rPr lang="en-GB" dirty="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smtClean="0"/>
              <a:t>Merton and Anomie</a:t>
            </a:r>
          </a:p>
        </p:txBody>
      </p:sp>
      <p:sp>
        <p:nvSpPr>
          <p:cNvPr id="4" name="Slide Number Placeholder 3"/>
          <p:cNvSpPr>
            <a:spLocks noGrp="1"/>
          </p:cNvSpPr>
          <p:nvPr>
            <p:ph type="sldNum" sz="quarter" idx="12"/>
          </p:nvPr>
        </p:nvSpPr>
        <p:spPr/>
        <p:txBody>
          <a:bodyPr/>
          <a:lstStyle/>
          <a:p>
            <a:pPr>
              <a:defRPr/>
            </a:pPr>
            <a:fld id="{1250F553-3993-41AD-B4E1-BE4A6C4020CA}" type="slidenum">
              <a:rPr lang="en-GB"/>
              <a:pPr>
                <a:defRPr/>
              </a:pPr>
              <a:t>17</a:t>
            </a:fld>
            <a:endParaRPr lang="en-GB"/>
          </a:p>
        </p:txBody>
      </p:sp>
      <p:sp>
        <p:nvSpPr>
          <p:cNvPr id="6" name="TextBox 5"/>
          <p:cNvSpPr txBox="1"/>
          <p:nvPr/>
        </p:nvSpPr>
        <p:spPr>
          <a:xfrm>
            <a:off x="4391220" y="1874517"/>
            <a:ext cx="4286250" cy="3785652"/>
          </a:xfrm>
          <a:prstGeom prst="rect">
            <a:avLst/>
          </a:prstGeom>
          <a:noFill/>
        </p:spPr>
        <p:txBody>
          <a:bodyPr>
            <a:spAutoFit/>
          </a:bodyPr>
          <a:lstStyle/>
          <a:p>
            <a:pPr>
              <a:defRPr/>
            </a:pPr>
            <a:r>
              <a:rPr lang="en-GB" sz="2000" dirty="0">
                <a:latin typeface="+mn-lt"/>
              </a:rPr>
              <a:t>The idea of the </a:t>
            </a:r>
            <a:r>
              <a:rPr lang="en-GB" sz="2000" b="1" dirty="0">
                <a:solidFill>
                  <a:srgbClr val="FF0000"/>
                </a:solidFill>
                <a:latin typeface="+mn-lt"/>
              </a:rPr>
              <a:t>American Dream</a:t>
            </a:r>
            <a:r>
              <a:rPr lang="en-GB" sz="2000" dirty="0">
                <a:solidFill>
                  <a:srgbClr val="FF0000"/>
                </a:solidFill>
                <a:latin typeface="+mn-lt"/>
              </a:rPr>
              <a:t> </a:t>
            </a:r>
            <a:r>
              <a:rPr lang="en-GB" sz="2000" dirty="0">
                <a:latin typeface="+mn-lt"/>
              </a:rPr>
              <a:t>formed the basis of Merton’s typology – i.e. that hard work can create material success and that this is worth striving for, for yourself and your family</a:t>
            </a:r>
          </a:p>
          <a:p>
            <a:pPr>
              <a:defRPr/>
            </a:pPr>
            <a:endParaRPr lang="en-GB" sz="2000" dirty="0">
              <a:latin typeface="+mn-lt"/>
            </a:endParaRPr>
          </a:p>
          <a:p>
            <a:pPr>
              <a:defRPr/>
            </a:pPr>
            <a:r>
              <a:rPr lang="en-GB" sz="2000" dirty="0">
                <a:latin typeface="+mn-lt"/>
              </a:rPr>
              <a:t>BUT while anyone </a:t>
            </a:r>
            <a:r>
              <a:rPr lang="en-GB" sz="2000" dirty="0" smtClean="0">
                <a:latin typeface="+mn-lt"/>
              </a:rPr>
              <a:t>might be </a:t>
            </a:r>
            <a:r>
              <a:rPr lang="en-GB" sz="2000" dirty="0">
                <a:latin typeface="+mn-lt"/>
              </a:rPr>
              <a:t>President, everyone cannot</a:t>
            </a:r>
            <a:r>
              <a:rPr lang="en-GB" sz="2000" dirty="0" smtClean="0">
                <a:latin typeface="+mn-lt"/>
              </a:rPr>
              <a:t>! (Or can they??)</a:t>
            </a:r>
            <a:endParaRPr lang="en-GB" sz="2000" dirty="0" smtClean="0">
              <a:latin typeface="+mn-lt"/>
            </a:endParaRPr>
          </a:p>
          <a:p>
            <a:pPr>
              <a:defRPr/>
            </a:pPr>
            <a:endParaRPr lang="en-GB" sz="2000" dirty="0">
              <a:latin typeface="+mn-lt"/>
            </a:endParaRPr>
          </a:p>
          <a:p>
            <a:pPr>
              <a:defRPr/>
            </a:pPr>
            <a:r>
              <a:rPr lang="en-GB" sz="2000" dirty="0" smtClean="0">
                <a:latin typeface="+mn-lt"/>
              </a:rPr>
              <a:t>People deal with the ‘strain’ of not being able to necessarily achieve their goals in different ways</a:t>
            </a:r>
            <a:endParaRPr lang="en-GB" sz="2000" dirty="0"/>
          </a:p>
        </p:txBody>
      </p:sp>
      <p:pic>
        <p:nvPicPr>
          <p:cNvPr id="30726" name="Picture 2" descr="http://www.donkeydish.com/images/gallery/the-obama-family_443x400.jpg"/>
          <p:cNvPicPr>
            <a:picLocks noChangeAspect="1" noChangeArrowheads="1"/>
          </p:cNvPicPr>
          <p:nvPr/>
        </p:nvPicPr>
        <p:blipFill>
          <a:blip r:embed="rId2" cstate="print"/>
          <a:srcRect/>
          <a:stretch>
            <a:fillRect/>
          </a:stretch>
        </p:blipFill>
        <p:spPr bwMode="auto">
          <a:xfrm>
            <a:off x="395536" y="1268760"/>
            <a:ext cx="3419872" cy="3087921"/>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1547664" y="3820494"/>
            <a:ext cx="2358958" cy="284512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E6A0CE2-897C-4249-BA83-2B2B4ACCB207}" type="slidenum">
              <a:rPr lang="en-GB"/>
              <a:pPr>
                <a:defRPr/>
              </a:pPr>
              <a:t>18</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881392220"/>
              </p:ext>
            </p:extLst>
          </p:nvPr>
        </p:nvGraphicFramePr>
        <p:xfrm>
          <a:off x="251520" y="332656"/>
          <a:ext cx="8572560" cy="5640169"/>
        </p:xfrm>
        <a:graphic>
          <a:graphicData uri="http://schemas.openxmlformats.org/drawingml/2006/table">
            <a:tbl>
              <a:tblPr firstRow="1" bandRow="1">
                <a:tableStyleId>{21E4AEA4-8DFA-4A89-87EB-49C32662AFE0}</a:tableStyleId>
              </a:tblPr>
              <a:tblGrid>
                <a:gridCol w="1424752"/>
                <a:gridCol w="1823683"/>
                <a:gridCol w="1453247"/>
                <a:gridCol w="1424753"/>
                <a:gridCol w="2446125"/>
              </a:tblGrid>
              <a:tr h="610969">
                <a:tc>
                  <a:txBody>
                    <a:bodyPr/>
                    <a:lstStyle/>
                    <a:p>
                      <a:r>
                        <a:rPr lang="en-GB" sz="1600" dirty="0" smtClean="0"/>
                        <a:t>Adaptation</a:t>
                      </a:r>
                      <a:endParaRPr lang="en-GB" sz="1600" dirty="0"/>
                    </a:p>
                  </a:txBody>
                  <a:tcPr/>
                </a:tc>
                <a:tc>
                  <a:txBody>
                    <a:bodyPr/>
                    <a:lstStyle/>
                    <a:p>
                      <a:r>
                        <a:rPr lang="en-GB" sz="1600" dirty="0" smtClean="0"/>
                        <a:t>What</a:t>
                      </a:r>
                      <a:r>
                        <a:rPr lang="en-GB" sz="1600" baseline="0" dirty="0" smtClean="0"/>
                        <a:t> it means</a:t>
                      </a:r>
                      <a:endParaRPr lang="en-GB" sz="1600" dirty="0"/>
                    </a:p>
                  </a:txBody>
                  <a:tcPr/>
                </a:tc>
                <a:tc>
                  <a:txBody>
                    <a:bodyPr/>
                    <a:lstStyle/>
                    <a:p>
                      <a:r>
                        <a:rPr lang="en-GB" sz="1600" dirty="0" smtClean="0"/>
                        <a:t>Acceptable Goals</a:t>
                      </a:r>
                      <a:endParaRPr lang="en-GB" sz="1600" dirty="0"/>
                    </a:p>
                  </a:txBody>
                  <a:tcPr/>
                </a:tc>
                <a:tc>
                  <a:txBody>
                    <a:bodyPr/>
                    <a:lstStyle/>
                    <a:p>
                      <a:r>
                        <a:rPr lang="en-GB" sz="1600" dirty="0" smtClean="0"/>
                        <a:t>Acceptable Means</a:t>
                      </a:r>
                      <a:endParaRPr lang="en-GB" sz="1600" dirty="0"/>
                    </a:p>
                  </a:txBody>
                  <a:tcPr/>
                </a:tc>
                <a:tc>
                  <a:txBody>
                    <a:bodyPr/>
                    <a:lstStyle/>
                    <a:p>
                      <a:r>
                        <a:rPr lang="en-GB" sz="1600" dirty="0" smtClean="0"/>
                        <a:t>Types of “deviance”</a:t>
                      </a:r>
                      <a:endParaRPr lang="en-GB" sz="1600" dirty="0"/>
                    </a:p>
                  </a:txBody>
                  <a:tcPr/>
                </a:tc>
              </a:tr>
              <a:tr h="610969">
                <a:tc>
                  <a:txBody>
                    <a:bodyPr/>
                    <a:lstStyle/>
                    <a:p>
                      <a:r>
                        <a:rPr lang="en-GB" sz="1600" dirty="0" smtClean="0"/>
                        <a:t>Conformity</a:t>
                      </a:r>
                      <a:endParaRPr lang="en-GB" sz="1600" dirty="0"/>
                    </a:p>
                  </a:txBody>
                  <a:tcPr/>
                </a:tc>
                <a:tc>
                  <a:txBody>
                    <a:bodyPr/>
                    <a:lstStyle/>
                    <a:p>
                      <a:r>
                        <a:rPr lang="en-GB" sz="1600" dirty="0" smtClean="0"/>
                        <a:t>The successful – “the few?</a:t>
                      </a:r>
                      <a:endParaRPr lang="en-GB" sz="1600" dirty="0"/>
                    </a:p>
                  </a:txBody>
                  <a:tcPr/>
                </a:tc>
                <a:tc>
                  <a:txBody>
                    <a:bodyPr/>
                    <a:lstStyle/>
                    <a:p>
                      <a:pPr algn="ctr"/>
                      <a:r>
                        <a:rPr lang="en-GB" sz="6000" dirty="0" smtClean="0">
                          <a:sym typeface="Wingdings"/>
                        </a:rPr>
                        <a:t></a:t>
                      </a:r>
                      <a:endParaRPr lang="en-GB" sz="6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0" dirty="0" smtClean="0">
                          <a:sym typeface="Wingdings"/>
                        </a:rPr>
                        <a:t></a:t>
                      </a:r>
                      <a:endParaRPr lang="en-GB" sz="6000" dirty="0" smtClean="0"/>
                    </a:p>
                  </a:txBody>
                  <a:tcPr/>
                </a:tc>
                <a:tc>
                  <a:txBody>
                    <a:bodyPr/>
                    <a:lstStyle/>
                    <a:p>
                      <a:r>
                        <a:rPr lang="en-GB" sz="1600" dirty="0" smtClean="0"/>
                        <a:t>Not a deviant response</a:t>
                      </a:r>
                      <a:endParaRPr lang="en-GB" sz="1600" dirty="0"/>
                    </a:p>
                  </a:txBody>
                  <a:tcPr/>
                </a:tc>
              </a:tr>
              <a:tr h="872813">
                <a:tc>
                  <a:txBody>
                    <a:bodyPr/>
                    <a:lstStyle/>
                    <a:p>
                      <a:r>
                        <a:rPr lang="en-GB" sz="1600" dirty="0" smtClean="0"/>
                        <a:t>Innovation</a:t>
                      </a:r>
                      <a:endParaRPr lang="en-GB" sz="1600" dirty="0"/>
                    </a:p>
                  </a:txBody>
                  <a:tcPr/>
                </a:tc>
                <a:tc>
                  <a:txBody>
                    <a:bodyPr/>
                    <a:lstStyle/>
                    <a:p>
                      <a:r>
                        <a:rPr lang="en-GB" sz="1600" dirty="0" smtClean="0"/>
                        <a:t>Bending</a:t>
                      </a:r>
                      <a:r>
                        <a:rPr lang="en-GB" sz="1600" baseline="0" dirty="0" smtClean="0"/>
                        <a:t> or breaking rules to succeed</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0" dirty="0" smtClean="0">
                          <a:sym typeface="Wingdings"/>
                        </a:rPr>
                        <a:t></a:t>
                      </a:r>
                      <a:endParaRPr lang="en-GB" sz="6000" dirty="0" smtClean="0"/>
                    </a:p>
                  </a:txBody>
                  <a:tcPr/>
                </a:tc>
                <a:tc>
                  <a:txBody>
                    <a:bodyPr/>
                    <a:lstStyle/>
                    <a:p>
                      <a:pPr algn="ctr"/>
                      <a:r>
                        <a:rPr lang="en-GB" sz="6000" dirty="0" smtClean="0">
                          <a:sym typeface="Wingdings"/>
                        </a:rPr>
                        <a:t></a:t>
                      </a:r>
                      <a:endParaRPr lang="en-GB" sz="6000" dirty="0"/>
                    </a:p>
                  </a:txBody>
                  <a:tcPr/>
                </a:tc>
                <a:tc>
                  <a:txBody>
                    <a:bodyPr/>
                    <a:lstStyle/>
                    <a:p>
                      <a:r>
                        <a:rPr lang="en-GB" sz="1600" dirty="0" smtClean="0"/>
                        <a:t>Thieves,</a:t>
                      </a:r>
                      <a:r>
                        <a:rPr lang="en-GB" sz="1600" baseline="0" dirty="0" smtClean="0"/>
                        <a:t> fraudsters – “utilitarian” crime</a:t>
                      </a:r>
                      <a:endParaRPr lang="en-GB" sz="1600" dirty="0"/>
                    </a:p>
                  </a:txBody>
                  <a:tcPr/>
                </a:tc>
              </a:tr>
              <a:tr h="349125">
                <a:tc>
                  <a:txBody>
                    <a:bodyPr/>
                    <a:lstStyle/>
                    <a:p>
                      <a:r>
                        <a:rPr lang="en-GB" sz="1600" dirty="0" smtClean="0"/>
                        <a:t>Ritualism</a:t>
                      </a:r>
                      <a:endParaRPr lang="en-GB" sz="1600" dirty="0"/>
                    </a:p>
                  </a:txBody>
                  <a:tcPr/>
                </a:tc>
                <a:tc>
                  <a:txBody>
                    <a:bodyPr/>
                    <a:lstStyle/>
                    <a:p>
                      <a:r>
                        <a:rPr lang="en-GB" sz="1600" dirty="0" smtClean="0"/>
                        <a:t>Going through the motions – but no aim for success</a:t>
                      </a:r>
                      <a:endParaRPr lang="en-GB" sz="1600" dirty="0"/>
                    </a:p>
                  </a:txBody>
                  <a:tcPr/>
                </a:tc>
                <a:tc>
                  <a:txBody>
                    <a:bodyPr/>
                    <a:lstStyle/>
                    <a:p>
                      <a:pPr algn="ctr"/>
                      <a:r>
                        <a:rPr lang="en-GB" sz="6000" dirty="0" smtClean="0">
                          <a:sym typeface="Wingdings"/>
                        </a:rPr>
                        <a:t></a:t>
                      </a:r>
                      <a:endParaRPr lang="en-GB" sz="6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0" dirty="0" smtClean="0">
                          <a:sym typeface="Wingdings"/>
                        </a:rPr>
                        <a:t></a:t>
                      </a:r>
                      <a:endParaRPr lang="en-GB" sz="6000" dirty="0" smtClean="0"/>
                    </a:p>
                  </a:txBody>
                  <a:tcPr/>
                </a:tc>
                <a:tc>
                  <a:txBody>
                    <a:bodyPr/>
                    <a:lstStyle/>
                    <a:p>
                      <a:r>
                        <a:rPr lang="en-GB" sz="1600" dirty="0" smtClean="0"/>
                        <a:t>Low grade clerks, etc</a:t>
                      </a:r>
                    </a:p>
                    <a:p>
                      <a:r>
                        <a:rPr lang="en-GB" sz="1600" dirty="0" smtClean="0"/>
                        <a:t>Is this deviance?</a:t>
                      </a:r>
                      <a:endParaRPr lang="en-GB" sz="1600" dirty="0"/>
                    </a:p>
                  </a:txBody>
                  <a:tcPr/>
                </a:tc>
              </a:tr>
              <a:tr h="349125">
                <a:tc>
                  <a:txBody>
                    <a:bodyPr/>
                    <a:lstStyle/>
                    <a:p>
                      <a:r>
                        <a:rPr lang="en-GB" sz="1600" dirty="0" err="1" smtClean="0"/>
                        <a:t>Retreatism</a:t>
                      </a:r>
                      <a:endParaRPr lang="en-GB" sz="1600" dirty="0"/>
                    </a:p>
                  </a:txBody>
                  <a:tcPr/>
                </a:tc>
                <a:tc>
                  <a:txBody>
                    <a:bodyPr/>
                    <a:lstStyle/>
                    <a:p>
                      <a:r>
                        <a:rPr lang="en-GB" sz="1600" dirty="0" smtClean="0"/>
                        <a:t>Withdrawing from the rat race altogether</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0" dirty="0" smtClean="0">
                          <a:sym typeface="Wingdings"/>
                        </a:rPr>
                        <a:t></a:t>
                      </a:r>
                      <a:endParaRPr lang="en-GB" sz="6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0" dirty="0" smtClean="0">
                          <a:sym typeface="Wingdings"/>
                        </a:rPr>
                        <a:t></a:t>
                      </a:r>
                      <a:endParaRPr lang="en-GB" sz="6000" dirty="0" smtClean="0"/>
                    </a:p>
                  </a:txBody>
                  <a:tcPr/>
                </a:tc>
                <a:tc>
                  <a:txBody>
                    <a:bodyPr/>
                    <a:lstStyle/>
                    <a:p>
                      <a:r>
                        <a:rPr lang="en-GB" sz="1600" dirty="0" smtClean="0"/>
                        <a:t>Junkies, dropouts, cult members?</a:t>
                      </a:r>
                    </a:p>
                    <a:p>
                      <a:r>
                        <a:rPr lang="en-GB" sz="1600" dirty="0" smtClean="0"/>
                        <a:t>Monks? Nuns?</a:t>
                      </a:r>
                      <a:endParaRPr lang="en-GB" sz="1600" dirty="0"/>
                    </a:p>
                  </a:txBody>
                  <a:tcPr/>
                </a:tc>
              </a:tr>
              <a:tr h="485037">
                <a:tc>
                  <a:txBody>
                    <a:bodyPr/>
                    <a:lstStyle/>
                    <a:p>
                      <a:r>
                        <a:rPr lang="en-GB" sz="1600" dirty="0" smtClean="0"/>
                        <a:t>Rebellion</a:t>
                      </a:r>
                      <a:endParaRPr lang="en-GB" sz="1600" dirty="0"/>
                    </a:p>
                  </a:txBody>
                  <a:tcPr/>
                </a:tc>
                <a:tc>
                  <a:txBody>
                    <a:bodyPr/>
                    <a:lstStyle/>
                    <a:p>
                      <a:r>
                        <a:rPr lang="en-GB" sz="1600" dirty="0" smtClean="0"/>
                        <a:t>Changing the goals and the means</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0" dirty="0" smtClean="0">
                          <a:sym typeface="Wingdings"/>
                        </a:rPr>
                        <a:t></a:t>
                      </a:r>
                      <a:endParaRPr lang="en-GB" sz="6000" dirty="0" smtClean="0"/>
                    </a:p>
                  </a:txBody>
                  <a:tcPr/>
                </a:tc>
                <a:tc>
                  <a:txBody>
                    <a:bodyPr/>
                    <a:lstStyle/>
                    <a:p>
                      <a:pPr algn="ctr"/>
                      <a:r>
                        <a:rPr lang="en-GB" sz="6000" dirty="0" smtClean="0">
                          <a:sym typeface="Wingdings"/>
                        </a:rPr>
                        <a:t></a:t>
                      </a:r>
                      <a:endParaRPr lang="en-GB" sz="6000" dirty="0"/>
                    </a:p>
                  </a:txBody>
                  <a:tcPr/>
                </a:tc>
                <a:tc>
                  <a:txBody>
                    <a:bodyPr/>
                    <a:lstStyle/>
                    <a:p>
                      <a:r>
                        <a:rPr lang="en-GB" sz="1600" dirty="0" smtClean="0"/>
                        <a:t>Revolutionaries</a:t>
                      </a:r>
                      <a:endParaRPr lang="en-GB" sz="1600" dirty="0"/>
                    </a:p>
                  </a:txBody>
                  <a:tcPr/>
                </a:tc>
              </a:tr>
            </a:tbl>
          </a:graphicData>
        </a:graphic>
      </p:graphicFrame>
      <p:sp>
        <p:nvSpPr>
          <p:cNvPr id="2" name="TextBox 1"/>
          <p:cNvSpPr txBox="1"/>
          <p:nvPr/>
        </p:nvSpPr>
        <p:spPr>
          <a:xfrm>
            <a:off x="1043608" y="6237312"/>
            <a:ext cx="6912768" cy="461665"/>
          </a:xfrm>
          <a:prstGeom prst="rect">
            <a:avLst/>
          </a:prstGeom>
          <a:noFill/>
        </p:spPr>
        <p:txBody>
          <a:bodyPr wrap="square" rtlCol="0">
            <a:spAutoFit/>
          </a:bodyPr>
          <a:lstStyle/>
          <a:p>
            <a:r>
              <a:rPr lang="en-US" dirty="0" smtClean="0">
                <a:latin typeface="+mn-lt"/>
              </a:rPr>
              <a:t>Could we link social class to each of these?</a:t>
            </a: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Merton and anomie	</a:t>
            </a:r>
            <a:endParaRPr lang="en-GB" dirty="0"/>
          </a:p>
        </p:txBody>
      </p:sp>
      <p:sp>
        <p:nvSpPr>
          <p:cNvPr id="3" name="Content Placeholder 2"/>
          <p:cNvSpPr>
            <a:spLocks noGrp="1"/>
          </p:cNvSpPr>
          <p:nvPr>
            <p:ph idx="1"/>
          </p:nvPr>
        </p:nvSpPr>
        <p:spPr>
          <a:xfrm>
            <a:off x="938758" y="1556792"/>
            <a:ext cx="7633742" cy="4322801"/>
          </a:xfrm>
        </p:spPr>
        <p:txBody>
          <a:bodyPr>
            <a:noAutofit/>
          </a:bodyPr>
          <a:lstStyle/>
          <a:p>
            <a:r>
              <a:rPr lang="en-GB" sz="2400" dirty="0" smtClean="0"/>
              <a:t>For Merton deviance is the result of the strain between two things:</a:t>
            </a:r>
          </a:p>
          <a:p>
            <a:r>
              <a:rPr lang="en-GB" sz="2400" dirty="0" smtClean="0"/>
              <a:t>The goals the culture encourages individuals to achieve.</a:t>
            </a:r>
          </a:p>
          <a:p>
            <a:r>
              <a:rPr lang="en-GB" sz="2400" dirty="0" smtClean="0"/>
              <a:t>What the institutional structure of society allows them to achieve legitimately. </a:t>
            </a:r>
          </a:p>
          <a:p>
            <a:r>
              <a:rPr lang="en-GB" sz="2400" dirty="0" smtClean="0"/>
              <a:t>&gt; The strain between the cultural goal (favoured in the West) of money and success and the lack of legitimate opportunities to achieve leads to frustration, and this in turn creates pressure to resort to illegitimate means such as crime and deviance.</a:t>
            </a:r>
          </a:p>
          <a:p>
            <a:r>
              <a:rPr lang="en-GB" sz="2400" dirty="0" smtClean="0"/>
              <a:t>&gt; This pressure to deviate is called </a:t>
            </a:r>
            <a:r>
              <a:rPr lang="en-GB" sz="2400" dirty="0" smtClean="0">
                <a:solidFill>
                  <a:srgbClr val="FF0000"/>
                </a:solidFill>
              </a:rPr>
              <a:t>‘the strain to anomie’</a:t>
            </a:r>
            <a:endParaRPr lang="en-GB" sz="2400" dirty="0">
              <a:solidFill>
                <a:srgbClr val="FF0000"/>
              </a:solidFill>
            </a:endParaRPr>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19</a:t>
            </a:fld>
            <a:endParaRPr lang="en-GB"/>
          </a:p>
        </p:txBody>
      </p:sp>
    </p:spTree>
    <p:extLst>
      <p:ext uri="{BB962C8B-B14F-4D97-AF65-F5344CB8AC3E}">
        <p14:creationId xmlns:p14="http://schemas.microsoft.com/office/powerpoint/2010/main" val="4548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durkheim</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pPr>
              <a:defRPr/>
            </a:pPr>
            <a:fld id="{4DDD039F-093A-41B2-A371-9DEE436C4F5E}"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8CBC5212-7096-47EB-98E0-E09E5D89E39D}" type="slidenum">
              <a:rPr lang="en-GB" smtClean="0"/>
              <a:pPr>
                <a:defRPr/>
              </a:pPr>
              <a:t>2</a:t>
            </a:fld>
            <a:endParaRPr lang="en-GB"/>
          </a:p>
        </p:txBody>
      </p:sp>
    </p:spTree>
    <p:extLst>
      <p:ext uri="{BB962C8B-B14F-4D97-AF65-F5344CB8AC3E}">
        <p14:creationId xmlns:p14="http://schemas.microsoft.com/office/powerpoint/2010/main" val="226895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mtClean="0"/>
              <a:t>Merton and Anomie</a:t>
            </a:r>
          </a:p>
        </p:txBody>
      </p:sp>
      <p:sp>
        <p:nvSpPr>
          <p:cNvPr id="4" name="Slide Number Placeholder 3"/>
          <p:cNvSpPr>
            <a:spLocks noGrp="1"/>
          </p:cNvSpPr>
          <p:nvPr>
            <p:ph type="sldNum" sz="quarter" idx="12"/>
          </p:nvPr>
        </p:nvSpPr>
        <p:spPr/>
        <p:txBody>
          <a:bodyPr/>
          <a:lstStyle/>
          <a:p>
            <a:pPr>
              <a:defRPr/>
            </a:pPr>
            <a:fld id="{4E5AF7D7-83B2-418C-B23B-5FBAB3401FCE}" type="slidenum">
              <a:rPr lang="en-GB"/>
              <a:pPr>
                <a:defRPr/>
              </a:pPr>
              <a:t>20</a:t>
            </a:fld>
            <a:endParaRPr lang="en-GB"/>
          </a:p>
        </p:txBody>
      </p:sp>
      <p:pic>
        <p:nvPicPr>
          <p:cNvPr id="50181" name="Picture 2" descr="http://www.pen.k12.va.us/Div/Winchester/jhhs/math/gifs/monopoly.gif"/>
          <p:cNvPicPr>
            <a:picLocks noChangeAspect="1" noChangeArrowheads="1"/>
          </p:cNvPicPr>
          <p:nvPr/>
        </p:nvPicPr>
        <p:blipFill>
          <a:blip r:embed="rId2" cstate="print"/>
          <a:srcRect/>
          <a:stretch>
            <a:fillRect/>
          </a:stretch>
        </p:blipFill>
        <p:spPr bwMode="auto">
          <a:xfrm>
            <a:off x="3000375" y="2357438"/>
            <a:ext cx="3071813" cy="3159125"/>
          </a:xfrm>
          <a:prstGeom prst="rect">
            <a:avLst/>
          </a:prstGeom>
          <a:noFill/>
          <a:ln w="9525">
            <a:noFill/>
            <a:miter lim="800000"/>
            <a:headEnd/>
            <a:tailEnd/>
          </a:ln>
        </p:spPr>
      </p:pic>
      <p:sp>
        <p:nvSpPr>
          <p:cNvPr id="50182" name="TextBox 7"/>
          <p:cNvSpPr txBox="1">
            <a:spLocks noChangeArrowheads="1"/>
          </p:cNvSpPr>
          <p:nvPr/>
        </p:nvSpPr>
        <p:spPr bwMode="auto">
          <a:xfrm>
            <a:off x="3357563" y="1643063"/>
            <a:ext cx="2000250" cy="461962"/>
          </a:xfrm>
          <a:prstGeom prst="rect">
            <a:avLst/>
          </a:prstGeom>
          <a:noFill/>
          <a:ln w="9525">
            <a:noFill/>
            <a:miter lim="800000"/>
            <a:headEnd/>
            <a:tailEnd/>
          </a:ln>
        </p:spPr>
        <p:txBody>
          <a:bodyPr>
            <a:spAutoFit/>
          </a:bodyPr>
          <a:lstStyle/>
          <a:p>
            <a:r>
              <a:rPr lang="en-GB"/>
              <a:t>Cheat</a:t>
            </a:r>
          </a:p>
        </p:txBody>
      </p:sp>
      <p:sp>
        <p:nvSpPr>
          <p:cNvPr id="50183" name="TextBox 8"/>
          <p:cNvSpPr txBox="1">
            <a:spLocks noChangeArrowheads="1"/>
          </p:cNvSpPr>
          <p:nvPr/>
        </p:nvSpPr>
        <p:spPr bwMode="auto">
          <a:xfrm>
            <a:off x="571500" y="3500438"/>
            <a:ext cx="2000250" cy="461962"/>
          </a:xfrm>
          <a:prstGeom prst="rect">
            <a:avLst/>
          </a:prstGeom>
          <a:noFill/>
          <a:ln w="9525">
            <a:noFill/>
            <a:miter lim="800000"/>
            <a:headEnd/>
            <a:tailEnd/>
          </a:ln>
        </p:spPr>
        <p:txBody>
          <a:bodyPr>
            <a:spAutoFit/>
          </a:bodyPr>
          <a:lstStyle/>
          <a:p>
            <a:r>
              <a:rPr lang="en-GB"/>
              <a:t>On the mobile</a:t>
            </a:r>
          </a:p>
        </p:txBody>
      </p:sp>
      <p:sp>
        <p:nvSpPr>
          <p:cNvPr id="50184" name="TextBox 9"/>
          <p:cNvSpPr txBox="1">
            <a:spLocks noChangeArrowheads="1"/>
          </p:cNvSpPr>
          <p:nvPr/>
        </p:nvSpPr>
        <p:spPr bwMode="auto">
          <a:xfrm>
            <a:off x="6286500" y="3143250"/>
            <a:ext cx="2000250" cy="461963"/>
          </a:xfrm>
          <a:prstGeom prst="rect">
            <a:avLst/>
          </a:prstGeom>
          <a:noFill/>
          <a:ln w="9525">
            <a:noFill/>
            <a:miter lim="800000"/>
            <a:headEnd/>
            <a:tailEnd/>
          </a:ln>
        </p:spPr>
        <p:txBody>
          <a:bodyPr>
            <a:spAutoFit/>
          </a:bodyPr>
          <a:lstStyle/>
          <a:p>
            <a:r>
              <a:rPr lang="en-GB"/>
              <a:t>Rule changers</a:t>
            </a:r>
          </a:p>
        </p:txBody>
      </p:sp>
      <p:sp>
        <p:nvSpPr>
          <p:cNvPr id="50185" name="TextBox 10"/>
          <p:cNvSpPr txBox="1">
            <a:spLocks noChangeArrowheads="1"/>
          </p:cNvSpPr>
          <p:nvPr/>
        </p:nvSpPr>
        <p:spPr bwMode="auto">
          <a:xfrm>
            <a:off x="3500438" y="5786438"/>
            <a:ext cx="2643187" cy="461962"/>
          </a:xfrm>
          <a:prstGeom prst="rect">
            <a:avLst/>
          </a:prstGeom>
          <a:noFill/>
          <a:ln w="9525">
            <a:noFill/>
            <a:miter lim="800000"/>
            <a:headEnd/>
            <a:tailEnd/>
          </a:ln>
        </p:spPr>
        <p:txBody>
          <a:bodyPr>
            <a:spAutoFit/>
          </a:bodyPr>
          <a:lstStyle/>
          <a:p>
            <a:r>
              <a:rPr lang="en-GB"/>
              <a:t>Persistent player</a:t>
            </a:r>
          </a:p>
        </p:txBody>
      </p:sp>
      <p:sp>
        <p:nvSpPr>
          <p:cNvPr id="50186" name="TextBox 11"/>
          <p:cNvSpPr txBox="1">
            <a:spLocks noChangeArrowheads="1"/>
          </p:cNvSpPr>
          <p:nvPr/>
        </p:nvSpPr>
        <p:spPr bwMode="auto">
          <a:xfrm>
            <a:off x="6858000" y="5857875"/>
            <a:ext cx="2000250" cy="461963"/>
          </a:xfrm>
          <a:prstGeom prst="rect">
            <a:avLst/>
          </a:prstGeom>
          <a:noFill/>
          <a:ln w="9525">
            <a:noFill/>
            <a:miter lim="800000"/>
            <a:headEnd/>
            <a:tailEnd/>
          </a:ln>
        </p:spPr>
        <p:txBody>
          <a:bodyPr>
            <a:spAutoFit/>
          </a:bodyPr>
          <a:lstStyle/>
          <a:p>
            <a:pPr>
              <a:defRPr/>
            </a:pPr>
            <a:r>
              <a:rPr lang="en-GB" dirty="0">
                <a:latin typeface="+mn-lt"/>
              </a:rPr>
              <a:t>= Conformist</a:t>
            </a:r>
          </a:p>
        </p:txBody>
      </p:sp>
      <p:sp>
        <p:nvSpPr>
          <p:cNvPr id="11" name="TextBox 8"/>
          <p:cNvSpPr txBox="1">
            <a:spLocks noChangeArrowheads="1"/>
          </p:cNvSpPr>
          <p:nvPr/>
        </p:nvSpPr>
        <p:spPr bwMode="auto">
          <a:xfrm>
            <a:off x="571500" y="4071938"/>
            <a:ext cx="2000250" cy="461962"/>
          </a:xfrm>
          <a:prstGeom prst="rect">
            <a:avLst/>
          </a:prstGeom>
          <a:noFill/>
          <a:ln w="9525">
            <a:noFill/>
            <a:miter lim="800000"/>
            <a:headEnd/>
            <a:tailEnd/>
          </a:ln>
        </p:spPr>
        <p:txBody>
          <a:bodyPr>
            <a:spAutoFit/>
          </a:bodyPr>
          <a:lstStyle/>
          <a:p>
            <a:pPr>
              <a:defRPr/>
            </a:pPr>
            <a:r>
              <a:rPr lang="en-GB" dirty="0">
                <a:latin typeface="+mn-lt"/>
              </a:rPr>
              <a:t>= </a:t>
            </a:r>
            <a:r>
              <a:rPr lang="en-GB" dirty="0" err="1">
                <a:latin typeface="+mn-lt"/>
              </a:rPr>
              <a:t>Retreatist</a:t>
            </a:r>
            <a:endParaRPr lang="en-GB" dirty="0">
              <a:latin typeface="+mn-lt"/>
            </a:endParaRPr>
          </a:p>
        </p:txBody>
      </p:sp>
      <p:sp>
        <p:nvSpPr>
          <p:cNvPr id="12" name="TextBox 7"/>
          <p:cNvSpPr txBox="1">
            <a:spLocks noChangeArrowheads="1"/>
          </p:cNvSpPr>
          <p:nvPr/>
        </p:nvSpPr>
        <p:spPr bwMode="auto">
          <a:xfrm>
            <a:off x="4429125" y="1643063"/>
            <a:ext cx="2000250" cy="461962"/>
          </a:xfrm>
          <a:prstGeom prst="rect">
            <a:avLst/>
          </a:prstGeom>
          <a:noFill/>
          <a:ln w="9525">
            <a:noFill/>
            <a:miter lim="800000"/>
            <a:headEnd/>
            <a:tailEnd/>
          </a:ln>
        </p:spPr>
        <p:txBody>
          <a:bodyPr>
            <a:spAutoFit/>
          </a:bodyPr>
          <a:lstStyle/>
          <a:p>
            <a:pPr>
              <a:defRPr/>
            </a:pPr>
            <a:r>
              <a:rPr lang="en-GB" dirty="0">
                <a:latin typeface="+mn-lt"/>
              </a:rPr>
              <a:t>= Innovator</a:t>
            </a:r>
          </a:p>
        </p:txBody>
      </p:sp>
      <p:sp>
        <p:nvSpPr>
          <p:cNvPr id="13" name="TextBox 9"/>
          <p:cNvSpPr txBox="1">
            <a:spLocks noChangeArrowheads="1"/>
          </p:cNvSpPr>
          <p:nvPr/>
        </p:nvSpPr>
        <p:spPr bwMode="auto">
          <a:xfrm>
            <a:off x="6357938" y="4500563"/>
            <a:ext cx="2000250" cy="461962"/>
          </a:xfrm>
          <a:prstGeom prst="rect">
            <a:avLst/>
          </a:prstGeom>
          <a:noFill/>
          <a:ln w="9525">
            <a:noFill/>
            <a:miter lim="800000"/>
            <a:headEnd/>
            <a:tailEnd/>
          </a:ln>
        </p:spPr>
        <p:txBody>
          <a:bodyPr>
            <a:spAutoFit/>
          </a:bodyPr>
          <a:lstStyle/>
          <a:p>
            <a:pPr>
              <a:defRPr/>
            </a:pPr>
            <a:r>
              <a:rPr lang="en-GB" dirty="0">
                <a:latin typeface="+mn-lt"/>
              </a:rPr>
              <a:t>= Rebel</a:t>
            </a:r>
          </a:p>
        </p:txBody>
      </p:sp>
      <p:sp>
        <p:nvSpPr>
          <p:cNvPr id="14" name="TextBox 10"/>
          <p:cNvSpPr txBox="1">
            <a:spLocks noChangeArrowheads="1"/>
          </p:cNvSpPr>
          <p:nvPr/>
        </p:nvSpPr>
        <p:spPr bwMode="auto">
          <a:xfrm>
            <a:off x="3500438" y="6215063"/>
            <a:ext cx="2643187" cy="461962"/>
          </a:xfrm>
          <a:prstGeom prst="rect">
            <a:avLst/>
          </a:prstGeom>
          <a:noFill/>
          <a:ln w="9525">
            <a:noFill/>
            <a:miter lim="800000"/>
            <a:headEnd/>
            <a:tailEnd/>
          </a:ln>
        </p:spPr>
        <p:txBody>
          <a:bodyPr>
            <a:spAutoFit/>
          </a:bodyPr>
          <a:lstStyle/>
          <a:p>
            <a:pPr>
              <a:defRPr/>
            </a:pPr>
            <a:r>
              <a:rPr lang="en-GB" dirty="0">
                <a:latin typeface="+mn-lt"/>
              </a:rPr>
              <a:t>= </a:t>
            </a:r>
            <a:r>
              <a:rPr lang="en-GB" dirty="0" err="1">
                <a:latin typeface="+mn-lt"/>
              </a:rPr>
              <a:t>Ritualist</a:t>
            </a:r>
            <a:endParaRPr lang="en-GB" dirty="0">
              <a:latin typeface="+mn-lt"/>
            </a:endParaRPr>
          </a:p>
        </p:txBody>
      </p:sp>
      <p:sp>
        <p:nvSpPr>
          <p:cNvPr id="15" name="TextBox 11"/>
          <p:cNvSpPr txBox="1">
            <a:spLocks noChangeArrowheads="1"/>
          </p:cNvSpPr>
          <p:nvPr/>
        </p:nvSpPr>
        <p:spPr bwMode="auto">
          <a:xfrm>
            <a:off x="6858000" y="5429250"/>
            <a:ext cx="2000250" cy="461963"/>
          </a:xfrm>
          <a:prstGeom prst="rect">
            <a:avLst/>
          </a:prstGeom>
          <a:noFill/>
          <a:ln w="9525">
            <a:noFill/>
            <a:miter lim="800000"/>
            <a:headEnd/>
            <a:tailEnd/>
          </a:ln>
        </p:spPr>
        <p:txBody>
          <a:bodyPr>
            <a:spAutoFit/>
          </a:bodyPr>
          <a:lstStyle/>
          <a:p>
            <a:r>
              <a:rPr lang="en-GB"/>
              <a:t>Winner</a:t>
            </a:r>
          </a:p>
        </p:txBody>
      </p:sp>
      <p:pic>
        <p:nvPicPr>
          <p:cNvPr id="33808" name="Picture 16" descr="C:\Users\Dave\AppData\Local\Microsoft\Windows\Temporary Internet Files\Content.IE5\XTF51E2A\MCj04244780000[1].wmf"/>
          <p:cNvPicPr>
            <a:picLocks noChangeAspect="1" noChangeArrowheads="1"/>
          </p:cNvPicPr>
          <p:nvPr/>
        </p:nvPicPr>
        <p:blipFill>
          <a:blip r:embed="rId3" cstate="print"/>
          <a:srcRect/>
          <a:stretch>
            <a:fillRect/>
          </a:stretch>
        </p:blipFill>
        <p:spPr bwMode="auto">
          <a:xfrm>
            <a:off x="2428875" y="1428750"/>
            <a:ext cx="857250" cy="903288"/>
          </a:xfrm>
          <a:prstGeom prst="rect">
            <a:avLst/>
          </a:prstGeom>
          <a:noFill/>
          <a:ln w="9525">
            <a:noFill/>
            <a:miter lim="800000"/>
            <a:headEnd/>
            <a:tailEnd/>
          </a:ln>
        </p:spPr>
      </p:pic>
      <p:pic>
        <p:nvPicPr>
          <p:cNvPr id="33810" name="Picture 18" descr="C:\Users\Dave\AppData\Local\Microsoft\Windows\Temporary Internet Files\Content.IE5\PI6X0R2M\MCj04244840000[1].wmf"/>
          <p:cNvPicPr>
            <a:picLocks noChangeAspect="1" noChangeArrowheads="1"/>
          </p:cNvPicPr>
          <p:nvPr/>
        </p:nvPicPr>
        <p:blipFill>
          <a:blip r:embed="rId4" cstate="print"/>
          <a:srcRect/>
          <a:stretch>
            <a:fillRect/>
          </a:stretch>
        </p:blipFill>
        <p:spPr bwMode="auto">
          <a:xfrm>
            <a:off x="2286000" y="5643563"/>
            <a:ext cx="1071563" cy="981075"/>
          </a:xfrm>
          <a:prstGeom prst="rect">
            <a:avLst/>
          </a:prstGeom>
          <a:noFill/>
          <a:ln w="9525">
            <a:noFill/>
            <a:miter lim="800000"/>
            <a:headEnd/>
            <a:tailEnd/>
          </a:ln>
        </p:spPr>
      </p:pic>
      <p:pic>
        <p:nvPicPr>
          <p:cNvPr id="33811" name="Picture 19" descr="C:\Users\Dave\AppData\Local\Microsoft\Windows\Temporary Internet Files\Content.IE5\5ILNV91S\MCj04244900000[1].wmf"/>
          <p:cNvPicPr>
            <a:picLocks noChangeAspect="1" noChangeArrowheads="1"/>
          </p:cNvPicPr>
          <p:nvPr/>
        </p:nvPicPr>
        <p:blipFill>
          <a:blip r:embed="rId5" cstate="print"/>
          <a:srcRect/>
          <a:stretch>
            <a:fillRect/>
          </a:stretch>
        </p:blipFill>
        <p:spPr bwMode="auto">
          <a:xfrm>
            <a:off x="6858000" y="2214563"/>
            <a:ext cx="857250" cy="903287"/>
          </a:xfrm>
          <a:prstGeom prst="rect">
            <a:avLst/>
          </a:prstGeom>
          <a:noFill/>
          <a:ln w="9525">
            <a:noFill/>
            <a:miter lim="800000"/>
            <a:headEnd/>
            <a:tailEnd/>
          </a:ln>
        </p:spPr>
      </p:pic>
      <p:pic>
        <p:nvPicPr>
          <p:cNvPr id="33813" name="Picture 21" descr="C:\Users\Dave\AppData\Local\Microsoft\Windows\Temporary Internet Files\Content.IE5\5ILNV91S\MCj04238360000[1].wmf"/>
          <p:cNvPicPr>
            <a:picLocks noChangeAspect="1" noChangeArrowheads="1"/>
          </p:cNvPicPr>
          <p:nvPr/>
        </p:nvPicPr>
        <p:blipFill>
          <a:blip r:embed="rId6" cstate="print"/>
          <a:srcRect/>
          <a:stretch>
            <a:fillRect/>
          </a:stretch>
        </p:blipFill>
        <p:spPr bwMode="auto">
          <a:xfrm>
            <a:off x="6786563" y="2073275"/>
            <a:ext cx="1143000" cy="1125538"/>
          </a:xfrm>
          <a:prstGeom prst="rect">
            <a:avLst/>
          </a:prstGeom>
          <a:noFill/>
          <a:ln w="9525">
            <a:noFill/>
            <a:miter lim="800000"/>
            <a:headEnd/>
            <a:tailEnd/>
          </a:ln>
        </p:spPr>
      </p:pic>
      <p:pic>
        <p:nvPicPr>
          <p:cNvPr id="33814" name="Picture 22" descr="C:\Users\Dave\AppData\Local\Microsoft\Windows\Temporary Internet Files\Content.IE5\PI6X0R2M\MCj04244700000[1].wmf"/>
          <p:cNvPicPr>
            <a:picLocks noChangeAspect="1" noChangeArrowheads="1"/>
          </p:cNvPicPr>
          <p:nvPr/>
        </p:nvPicPr>
        <p:blipFill>
          <a:blip r:embed="rId7" cstate="print"/>
          <a:srcRect/>
          <a:stretch>
            <a:fillRect/>
          </a:stretch>
        </p:blipFill>
        <p:spPr bwMode="auto">
          <a:xfrm>
            <a:off x="7786688" y="4786313"/>
            <a:ext cx="1000125" cy="936625"/>
          </a:xfrm>
          <a:prstGeom prst="rect">
            <a:avLst/>
          </a:prstGeom>
          <a:noFill/>
          <a:ln w="9525">
            <a:noFill/>
            <a:miter lim="800000"/>
            <a:headEnd/>
            <a:tailEnd/>
          </a:ln>
        </p:spPr>
      </p:pic>
      <p:pic>
        <p:nvPicPr>
          <p:cNvPr id="33809" name="Picture 17" descr="C:\Users\Dave\AppData\Local\Microsoft\Windows\Temporary Internet Files\Content.IE5\5ILNV91S\MCj04244640000[1].wmf"/>
          <p:cNvPicPr>
            <a:picLocks noChangeAspect="1" noChangeArrowheads="1"/>
          </p:cNvPicPr>
          <p:nvPr/>
        </p:nvPicPr>
        <p:blipFill>
          <a:blip r:embed="rId8" cstate="print"/>
          <a:srcRect/>
          <a:stretch>
            <a:fillRect/>
          </a:stretch>
        </p:blipFill>
        <p:spPr bwMode="auto">
          <a:xfrm>
            <a:off x="7786688" y="4572000"/>
            <a:ext cx="1071562" cy="1138238"/>
          </a:xfrm>
          <a:prstGeom prst="rect">
            <a:avLst/>
          </a:prstGeom>
          <a:noFill/>
          <a:ln w="9525">
            <a:noFill/>
            <a:miter lim="800000"/>
            <a:headEnd/>
            <a:tailEnd/>
          </a:ln>
        </p:spPr>
      </p:pic>
      <p:pic>
        <p:nvPicPr>
          <p:cNvPr id="33816" name="Picture 24" descr="C:\Users\Dave\AppData\Local\Microsoft\Windows\Temporary Internet Files\Content.IE5\XTF51E2A\MCj04238220000[1].wmf"/>
          <p:cNvPicPr>
            <a:picLocks noChangeAspect="1" noChangeArrowheads="1"/>
          </p:cNvPicPr>
          <p:nvPr/>
        </p:nvPicPr>
        <p:blipFill>
          <a:blip r:embed="rId9" cstate="print"/>
          <a:srcRect/>
          <a:stretch>
            <a:fillRect/>
          </a:stretch>
        </p:blipFill>
        <p:spPr bwMode="auto">
          <a:xfrm>
            <a:off x="500063" y="2311400"/>
            <a:ext cx="1143000" cy="1174750"/>
          </a:xfrm>
          <a:prstGeom prst="rect">
            <a:avLst/>
          </a:prstGeom>
          <a:noFill/>
          <a:ln w="9525">
            <a:noFill/>
            <a:miter lim="800000"/>
            <a:headEnd/>
            <a:tailEnd/>
          </a:ln>
        </p:spPr>
      </p:pic>
      <p:sp>
        <p:nvSpPr>
          <p:cNvPr id="25" name="TextBox 9"/>
          <p:cNvSpPr txBox="1">
            <a:spLocks noChangeArrowheads="1"/>
          </p:cNvSpPr>
          <p:nvPr/>
        </p:nvSpPr>
        <p:spPr bwMode="auto">
          <a:xfrm>
            <a:off x="6357938" y="3714750"/>
            <a:ext cx="2000250" cy="830263"/>
          </a:xfrm>
          <a:prstGeom prst="rect">
            <a:avLst/>
          </a:prstGeom>
          <a:noFill/>
          <a:ln w="9525">
            <a:noFill/>
            <a:miter lim="800000"/>
            <a:headEnd/>
            <a:tailEnd/>
          </a:ln>
        </p:spPr>
        <p:txBody>
          <a:bodyPr>
            <a:spAutoFit/>
          </a:bodyPr>
          <a:lstStyle/>
          <a:p>
            <a:r>
              <a:rPr lang="en-GB"/>
              <a:t>Or ending the game early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wheel(4)">
                                      <p:cBhvr>
                                        <p:cTn id="7" dur="20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box(in)">
                                      <p:cBhvr>
                                        <p:cTn id="12" dur="500"/>
                                        <p:tgtEl>
                                          <p:spTgt spid="50182"/>
                                        </p:tgtEl>
                                      </p:cBhvr>
                                    </p:animEffect>
                                  </p:childTnLst>
                                </p:cTn>
                              </p:par>
                              <p:par>
                                <p:cTn id="13" presetID="49" presetClass="entr" presetSubtype="0" decel="100000" fill="hold" nodeType="withEffect">
                                  <p:stCondLst>
                                    <p:cond delay="0"/>
                                  </p:stCondLst>
                                  <p:childTnLst>
                                    <p:set>
                                      <p:cBhvr>
                                        <p:cTn id="14" dur="1" fill="hold">
                                          <p:stCondLst>
                                            <p:cond delay="0"/>
                                          </p:stCondLst>
                                        </p:cTn>
                                        <p:tgtEl>
                                          <p:spTgt spid="33808"/>
                                        </p:tgtEl>
                                        <p:attrNameLst>
                                          <p:attrName>style.visibility</p:attrName>
                                        </p:attrNameLst>
                                      </p:cBhvr>
                                      <p:to>
                                        <p:strVal val="visible"/>
                                      </p:to>
                                    </p:set>
                                    <p:anim calcmode="lin" valueType="num">
                                      <p:cBhvr>
                                        <p:cTn id="15" dur="500" fill="hold"/>
                                        <p:tgtEl>
                                          <p:spTgt spid="33808"/>
                                        </p:tgtEl>
                                        <p:attrNameLst>
                                          <p:attrName>ppt_w</p:attrName>
                                        </p:attrNameLst>
                                      </p:cBhvr>
                                      <p:tavLst>
                                        <p:tav tm="0">
                                          <p:val>
                                            <p:fltVal val="0"/>
                                          </p:val>
                                        </p:tav>
                                        <p:tav tm="100000">
                                          <p:val>
                                            <p:strVal val="#ppt_w"/>
                                          </p:val>
                                        </p:tav>
                                      </p:tavLst>
                                    </p:anim>
                                    <p:anim calcmode="lin" valueType="num">
                                      <p:cBhvr>
                                        <p:cTn id="16" dur="500" fill="hold"/>
                                        <p:tgtEl>
                                          <p:spTgt spid="33808"/>
                                        </p:tgtEl>
                                        <p:attrNameLst>
                                          <p:attrName>ppt_h</p:attrName>
                                        </p:attrNameLst>
                                      </p:cBhvr>
                                      <p:tavLst>
                                        <p:tav tm="0">
                                          <p:val>
                                            <p:fltVal val="0"/>
                                          </p:val>
                                        </p:tav>
                                        <p:tav tm="100000">
                                          <p:val>
                                            <p:strVal val="#ppt_h"/>
                                          </p:val>
                                        </p:tav>
                                      </p:tavLst>
                                    </p:anim>
                                    <p:anim calcmode="lin" valueType="num">
                                      <p:cBhvr>
                                        <p:cTn id="17" dur="500" fill="hold"/>
                                        <p:tgtEl>
                                          <p:spTgt spid="33808"/>
                                        </p:tgtEl>
                                        <p:attrNameLst>
                                          <p:attrName>style.rotation</p:attrName>
                                        </p:attrNameLst>
                                      </p:cBhvr>
                                      <p:tavLst>
                                        <p:tav tm="0">
                                          <p:val>
                                            <p:fltVal val="360"/>
                                          </p:val>
                                        </p:tav>
                                        <p:tav tm="100000">
                                          <p:val>
                                            <p:fltVal val="0"/>
                                          </p:val>
                                        </p:tav>
                                      </p:tavLst>
                                    </p:anim>
                                    <p:animEffect transition="in" filter="fade">
                                      <p:cBhvr>
                                        <p:cTn id="18" dur="500"/>
                                        <p:tgtEl>
                                          <p:spTgt spid="3380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0183"/>
                                        </p:tgtEl>
                                        <p:attrNameLst>
                                          <p:attrName>style.visibility</p:attrName>
                                        </p:attrNameLst>
                                      </p:cBhvr>
                                      <p:to>
                                        <p:strVal val="visible"/>
                                      </p:to>
                                    </p:set>
                                    <p:animEffect transition="in" filter="box(in)">
                                      <p:cBhvr>
                                        <p:cTn id="21" dur="500"/>
                                        <p:tgtEl>
                                          <p:spTgt spid="50183"/>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33816"/>
                                        </p:tgtEl>
                                        <p:attrNameLst>
                                          <p:attrName>style.visibility</p:attrName>
                                        </p:attrNameLst>
                                      </p:cBhvr>
                                      <p:to>
                                        <p:strVal val="visible"/>
                                      </p:to>
                                    </p:set>
                                    <p:anim calcmode="lin" valueType="num">
                                      <p:cBhvr>
                                        <p:cTn id="24" dur="500" fill="hold"/>
                                        <p:tgtEl>
                                          <p:spTgt spid="33816"/>
                                        </p:tgtEl>
                                        <p:attrNameLst>
                                          <p:attrName>ppt_w</p:attrName>
                                        </p:attrNameLst>
                                      </p:cBhvr>
                                      <p:tavLst>
                                        <p:tav tm="0">
                                          <p:val>
                                            <p:fltVal val="0"/>
                                          </p:val>
                                        </p:tav>
                                        <p:tav tm="100000">
                                          <p:val>
                                            <p:strVal val="#ppt_w"/>
                                          </p:val>
                                        </p:tav>
                                      </p:tavLst>
                                    </p:anim>
                                    <p:anim calcmode="lin" valueType="num">
                                      <p:cBhvr>
                                        <p:cTn id="25" dur="500" fill="hold"/>
                                        <p:tgtEl>
                                          <p:spTgt spid="33816"/>
                                        </p:tgtEl>
                                        <p:attrNameLst>
                                          <p:attrName>ppt_h</p:attrName>
                                        </p:attrNameLst>
                                      </p:cBhvr>
                                      <p:tavLst>
                                        <p:tav tm="0">
                                          <p:val>
                                            <p:fltVal val="0"/>
                                          </p:val>
                                        </p:tav>
                                        <p:tav tm="100000">
                                          <p:val>
                                            <p:strVal val="#ppt_h"/>
                                          </p:val>
                                        </p:tav>
                                      </p:tavLst>
                                    </p:anim>
                                    <p:anim calcmode="lin" valueType="num">
                                      <p:cBhvr>
                                        <p:cTn id="26" dur="500" fill="hold"/>
                                        <p:tgtEl>
                                          <p:spTgt spid="33816"/>
                                        </p:tgtEl>
                                        <p:attrNameLst>
                                          <p:attrName>style.rotation</p:attrName>
                                        </p:attrNameLst>
                                      </p:cBhvr>
                                      <p:tavLst>
                                        <p:tav tm="0">
                                          <p:val>
                                            <p:fltVal val="360"/>
                                          </p:val>
                                        </p:tav>
                                        <p:tav tm="100000">
                                          <p:val>
                                            <p:fltVal val="0"/>
                                          </p:val>
                                        </p:tav>
                                      </p:tavLst>
                                    </p:anim>
                                    <p:animEffect transition="in" filter="fade">
                                      <p:cBhvr>
                                        <p:cTn id="27" dur="500"/>
                                        <p:tgtEl>
                                          <p:spTgt spid="3381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0184"/>
                                        </p:tgtEl>
                                        <p:attrNameLst>
                                          <p:attrName>style.visibility</p:attrName>
                                        </p:attrNameLst>
                                      </p:cBhvr>
                                      <p:to>
                                        <p:strVal val="visible"/>
                                      </p:to>
                                    </p:set>
                                    <p:animEffect transition="in" filter="box(in)">
                                      <p:cBhvr>
                                        <p:cTn id="30" dur="500"/>
                                        <p:tgtEl>
                                          <p:spTgt spid="50184"/>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33811"/>
                                        </p:tgtEl>
                                        <p:attrNameLst>
                                          <p:attrName>style.visibility</p:attrName>
                                        </p:attrNameLst>
                                      </p:cBhvr>
                                      <p:to>
                                        <p:strVal val="visible"/>
                                      </p:to>
                                    </p:set>
                                    <p:anim calcmode="lin" valueType="num">
                                      <p:cBhvr>
                                        <p:cTn id="33" dur="500" fill="hold"/>
                                        <p:tgtEl>
                                          <p:spTgt spid="33811"/>
                                        </p:tgtEl>
                                        <p:attrNameLst>
                                          <p:attrName>ppt_w</p:attrName>
                                        </p:attrNameLst>
                                      </p:cBhvr>
                                      <p:tavLst>
                                        <p:tav tm="0">
                                          <p:val>
                                            <p:fltVal val="0"/>
                                          </p:val>
                                        </p:tav>
                                        <p:tav tm="100000">
                                          <p:val>
                                            <p:strVal val="#ppt_w"/>
                                          </p:val>
                                        </p:tav>
                                      </p:tavLst>
                                    </p:anim>
                                    <p:anim calcmode="lin" valueType="num">
                                      <p:cBhvr>
                                        <p:cTn id="34" dur="500" fill="hold"/>
                                        <p:tgtEl>
                                          <p:spTgt spid="33811"/>
                                        </p:tgtEl>
                                        <p:attrNameLst>
                                          <p:attrName>ppt_h</p:attrName>
                                        </p:attrNameLst>
                                      </p:cBhvr>
                                      <p:tavLst>
                                        <p:tav tm="0">
                                          <p:val>
                                            <p:fltVal val="0"/>
                                          </p:val>
                                        </p:tav>
                                        <p:tav tm="100000">
                                          <p:val>
                                            <p:strVal val="#ppt_h"/>
                                          </p:val>
                                        </p:tav>
                                      </p:tavLst>
                                    </p:anim>
                                    <p:anim calcmode="lin" valueType="num">
                                      <p:cBhvr>
                                        <p:cTn id="35" dur="500" fill="hold"/>
                                        <p:tgtEl>
                                          <p:spTgt spid="33811"/>
                                        </p:tgtEl>
                                        <p:attrNameLst>
                                          <p:attrName>style.rotation</p:attrName>
                                        </p:attrNameLst>
                                      </p:cBhvr>
                                      <p:tavLst>
                                        <p:tav tm="0">
                                          <p:val>
                                            <p:fltVal val="360"/>
                                          </p:val>
                                        </p:tav>
                                        <p:tav tm="100000">
                                          <p:val>
                                            <p:fltVal val="0"/>
                                          </p:val>
                                        </p:tav>
                                      </p:tavLst>
                                    </p:anim>
                                    <p:animEffect transition="in" filter="fade">
                                      <p:cBhvr>
                                        <p:cTn id="36" dur="500"/>
                                        <p:tgtEl>
                                          <p:spTgt spid="3381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0185"/>
                                        </p:tgtEl>
                                        <p:attrNameLst>
                                          <p:attrName>style.visibility</p:attrName>
                                        </p:attrNameLst>
                                      </p:cBhvr>
                                      <p:to>
                                        <p:strVal val="visible"/>
                                      </p:to>
                                    </p:set>
                                    <p:animEffect transition="in" filter="box(in)">
                                      <p:cBhvr>
                                        <p:cTn id="39" dur="500"/>
                                        <p:tgtEl>
                                          <p:spTgt spid="50185"/>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33810"/>
                                        </p:tgtEl>
                                        <p:attrNameLst>
                                          <p:attrName>style.visibility</p:attrName>
                                        </p:attrNameLst>
                                      </p:cBhvr>
                                      <p:to>
                                        <p:strVal val="visible"/>
                                      </p:to>
                                    </p:set>
                                    <p:anim calcmode="lin" valueType="num">
                                      <p:cBhvr>
                                        <p:cTn id="42" dur="500" fill="hold"/>
                                        <p:tgtEl>
                                          <p:spTgt spid="33810"/>
                                        </p:tgtEl>
                                        <p:attrNameLst>
                                          <p:attrName>ppt_w</p:attrName>
                                        </p:attrNameLst>
                                      </p:cBhvr>
                                      <p:tavLst>
                                        <p:tav tm="0">
                                          <p:val>
                                            <p:fltVal val="0"/>
                                          </p:val>
                                        </p:tav>
                                        <p:tav tm="100000">
                                          <p:val>
                                            <p:strVal val="#ppt_w"/>
                                          </p:val>
                                        </p:tav>
                                      </p:tavLst>
                                    </p:anim>
                                    <p:anim calcmode="lin" valueType="num">
                                      <p:cBhvr>
                                        <p:cTn id="43" dur="500" fill="hold"/>
                                        <p:tgtEl>
                                          <p:spTgt spid="33810"/>
                                        </p:tgtEl>
                                        <p:attrNameLst>
                                          <p:attrName>ppt_h</p:attrName>
                                        </p:attrNameLst>
                                      </p:cBhvr>
                                      <p:tavLst>
                                        <p:tav tm="0">
                                          <p:val>
                                            <p:fltVal val="0"/>
                                          </p:val>
                                        </p:tav>
                                        <p:tav tm="100000">
                                          <p:val>
                                            <p:strVal val="#ppt_h"/>
                                          </p:val>
                                        </p:tav>
                                      </p:tavLst>
                                    </p:anim>
                                    <p:anim calcmode="lin" valueType="num">
                                      <p:cBhvr>
                                        <p:cTn id="44" dur="500" fill="hold"/>
                                        <p:tgtEl>
                                          <p:spTgt spid="33810"/>
                                        </p:tgtEl>
                                        <p:attrNameLst>
                                          <p:attrName>style.rotation</p:attrName>
                                        </p:attrNameLst>
                                      </p:cBhvr>
                                      <p:tavLst>
                                        <p:tav tm="0">
                                          <p:val>
                                            <p:fltVal val="360"/>
                                          </p:val>
                                        </p:tav>
                                        <p:tav tm="100000">
                                          <p:val>
                                            <p:fltVal val="0"/>
                                          </p:val>
                                        </p:tav>
                                      </p:tavLst>
                                    </p:anim>
                                    <p:animEffect transition="in" filter="fade">
                                      <p:cBhvr>
                                        <p:cTn id="45" dur="500"/>
                                        <p:tgtEl>
                                          <p:spTgt spid="33810"/>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ox(in)">
                                      <p:cBhvr>
                                        <p:cTn id="48" dur="500"/>
                                        <p:tgtEl>
                                          <p:spTgt spid="15"/>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33814"/>
                                        </p:tgtEl>
                                        <p:attrNameLst>
                                          <p:attrName>style.visibility</p:attrName>
                                        </p:attrNameLst>
                                      </p:cBhvr>
                                      <p:to>
                                        <p:strVal val="visible"/>
                                      </p:to>
                                    </p:set>
                                    <p:anim calcmode="lin" valueType="num">
                                      <p:cBhvr>
                                        <p:cTn id="51" dur="500" fill="hold"/>
                                        <p:tgtEl>
                                          <p:spTgt spid="33814"/>
                                        </p:tgtEl>
                                        <p:attrNameLst>
                                          <p:attrName>ppt_w</p:attrName>
                                        </p:attrNameLst>
                                      </p:cBhvr>
                                      <p:tavLst>
                                        <p:tav tm="0">
                                          <p:val>
                                            <p:fltVal val="0"/>
                                          </p:val>
                                        </p:tav>
                                        <p:tav tm="100000">
                                          <p:val>
                                            <p:strVal val="#ppt_w"/>
                                          </p:val>
                                        </p:tav>
                                      </p:tavLst>
                                    </p:anim>
                                    <p:anim calcmode="lin" valueType="num">
                                      <p:cBhvr>
                                        <p:cTn id="52" dur="500" fill="hold"/>
                                        <p:tgtEl>
                                          <p:spTgt spid="33814"/>
                                        </p:tgtEl>
                                        <p:attrNameLst>
                                          <p:attrName>ppt_h</p:attrName>
                                        </p:attrNameLst>
                                      </p:cBhvr>
                                      <p:tavLst>
                                        <p:tav tm="0">
                                          <p:val>
                                            <p:fltVal val="0"/>
                                          </p:val>
                                        </p:tav>
                                        <p:tav tm="100000">
                                          <p:val>
                                            <p:strVal val="#ppt_h"/>
                                          </p:val>
                                        </p:tav>
                                      </p:tavLst>
                                    </p:anim>
                                    <p:anim calcmode="lin" valueType="num">
                                      <p:cBhvr>
                                        <p:cTn id="53" dur="500" fill="hold"/>
                                        <p:tgtEl>
                                          <p:spTgt spid="33814"/>
                                        </p:tgtEl>
                                        <p:attrNameLst>
                                          <p:attrName>style.rotation</p:attrName>
                                        </p:attrNameLst>
                                      </p:cBhvr>
                                      <p:tavLst>
                                        <p:tav tm="0">
                                          <p:val>
                                            <p:fltVal val="360"/>
                                          </p:val>
                                        </p:tav>
                                        <p:tav tm="100000">
                                          <p:val>
                                            <p:fltVal val="0"/>
                                          </p:val>
                                        </p:tav>
                                      </p:tavLst>
                                    </p:anim>
                                    <p:animEffect transition="in" filter="fade">
                                      <p:cBhvr>
                                        <p:cTn id="54" dur="500"/>
                                        <p:tgtEl>
                                          <p:spTgt spid="338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50186"/>
                                        </p:tgtEl>
                                        <p:attrNameLst>
                                          <p:attrName>style.visibility</p:attrName>
                                        </p:attrNameLst>
                                      </p:cBhvr>
                                      <p:to>
                                        <p:strVal val="visible"/>
                                      </p:to>
                                    </p:set>
                                    <p:anim calcmode="lin" valueType="num">
                                      <p:cBhvr additive="base">
                                        <p:cTn id="59" dur="500" fill="hold"/>
                                        <p:tgtEl>
                                          <p:spTgt spid="50186"/>
                                        </p:tgtEl>
                                        <p:attrNameLst>
                                          <p:attrName>ppt_x</p:attrName>
                                        </p:attrNameLst>
                                      </p:cBhvr>
                                      <p:tavLst>
                                        <p:tav tm="0">
                                          <p:val>
                                            <p:strVal val="#ppt_x"/>
                                          </p:val>
                                        </p:tav>
                                        <p:tav tm="100000">
                                          <p:val>
                                            <p:strVal val="#ppt_x"/>
                                          </p:val>
                                        </p:tav>
                                      </p:tavLst>
                                    </p:anim>
                                    <p:anim calcmode="lin" valueType="num">
                                      <p:cBhvr additive="base">
                                        <p:cTn id="60" dur="500" fill="hold"/>
                                        <p:tgtEl>
                                          <p:spTgt spid="50186"/>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1+#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9"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0-#ppt_w/2"/>
                                          </p:val>
                                        </p:tav>
                                        <p:tav tm="100000">
                                          <p:val>
                                            <p:strVal val="#ppt_x"/>
                                          </p:val>
                                        </p:tav>
                                      </p:tavLst>
                                    </p:anim>
                                    <p:anim calcmode="lin" valueType="num">
                                      <p:cBhvr additive="base">
                                        <p:cTn id="8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9" presetClass="entr" presetSubtype="0" decel="100000" fill="hold" nodeType="clickEffect">
                                  <p:stCondLst>
                                    <p:cond delay="0"/>
                                  </p:stCondLst>
                                  <p:childTnLst>
                                    <p:set>
                                      <p:cBhvr>
                                        <p:cTn id="88" dur="1" fill="hold">
                                          <p:stCondLst>
                                            <p:cond delay="0"/>
                                          </p:stCondLst>
                                        </p:cTn>
                                        <p:tgtEl>
                                          <p:spTgt spid="33809"/>
                                        </p:tgtEl>
                                        <p:attrNameLst>
                                          <p:attrName>style.visibility</p:attrName>
                                        </p:attrNameLst>
                                      </p:cBhvr>
                                      <p:to>
                                        <p:strVal val="visible"/>
                                      </p:to>
                                    </p:set>
                                    <p:anim calcmode="lin" valueType="num">
                                      <p:cBhvr>
                                        <p:cTn id="89" dur="500" fill="hold"/>
                                        <p:tgtEl>
                                          <p:spTgt spid="33809"/>
                                        </p:tgtEl>
                                        <p:attrNameLst>
                                          <p:attrName>ppt_w</p:attrName>
                                        </p:attrNameLst>
                                      </p:cBhvr>
                                      <p:tavLst>
                                        <p:tav tm="0">
                                          <p:val>
                                            <p:fltVal val="0"/>
                                          </p:val>
                                        </p:tav>
                                        <p:tav tm="100000">
                                          <p:val>
                                            <p:strVal val="#ppt_w"/>
                                          </p:val>
                                        </p:tav>
                                      </p:tavLst>
                                    </p:anim>
                                    <p:anim calcmode="lin" valueType="num">
                                      <p:cBhvr>
                                        <p:cTn id="90" dur="500" fill="hold"/>
                                        <p:tgtEl>
                                          <p:spTgt spid="33809"/>
                                        </p:tgtEl>
                                        <p:attrNameLst>
                                          <p:attrName>ppt_h</p:attrName>
                                        </p:attrNameLst>
                                      </p:cBhvr>
                                      <p:tavLst>
                                        <p:tav tm="0">
                                          <p:val>
                                            <p:fltVal val="0"/>
                                          </p:val>
                                        </p:tav>
                                        <p:tav tm="100000">
                                          <p:val>
                                            <p:strVal val="#ppt_h"/>
                                          </p:val>
                                        </p:tav>
                                      </p:tavLst>
                                    </p:anim>
                                    <p:anim calcmode="lin" valueType="num">
                                      <p:cBhvr>
                                        <p:cTn id="91" dur="500" fill="hold"/>
                                        <p:tgtEl>
                                          <p:spTgt spid="33809"/>
                                        </p:tgtEl>
                                        <p:attrNameLst>
                                          <p:attrName>style.rotation</p:attrName>
                                        </p:attrNameLst>
                                      </p:cBhvr>
                                      <p:tavLst>
                                        <p:tav tm="0">
                                          <p:val>
                                            <p:fltVal val="360"/>
                                          </p:val>
                                        </p:tav>
                                        <p:tav tm="100000">
                                          <p:val>
                                            <p:fltVal val="0"/>
                                          </p:val>
                                        </p:tav>
                                      </p:tavLst>
                                    </p:anim>
                                    <p:animEffect transition="in" filter="fade">
                                      <p:cBhvr>
                                        <p:cTn id="92" dur="500"/>
                                        <p:tgtEl>
                                          <p:spTgt spid="33809"/>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ox(in)">
                                      <p:cBhvr>
                                        <p:cTn id="97" dur="500"/>
                                        <p:tgtEl>
                                          <p:spTgt spid="25"/>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33813"/>
                                        </p:tgtEl>
                                        <p:attrNameLst>
                                          <p:attrName>style.visibility</p:attrName>
                                        </p:attrNameLst>
                                      </p:cBhvr>
                                      <p:to>
                                        <p:strVal val="visible"/>
                                      </p:to>
                                    </p:set>
                                    <p:anim calcmode="lin" valueType="num">
                                      <p:cBhvr>
                                        <p:cTn id="100" dur="500" fill="hold"/>
                                        <p:tgtEl>
                                          <p:spTgt spid="33813"/>
                                        </p:tgtEl>
                                        <p:attrNameLst>
                                          <p:attrName>ppt_w</p:attrName>
                                        </p:attrNameLst>
                                      </p:cBhvr>
                                      <p:tavLst>
                                        <p:tav tm="0">
                                          <p:val>
                                            <p:fltVal val="0"/>
                                          </p:val>
                                        </p:tav>
                                        <p:tav tm="100000">
                                          <p:val>
                                            <p:strVal val="#ppt_w"/>
                                          </p:val>
                                        </p:tav>
                                      </p:tavLst>
                                    </p:anim>
                                    <p:anim calcmode="lin" valueType="num">
                                      <p:cBhvr>
                                        <p:cTn id="101" dur="500" fill="hold"/>
                                        <p:tgtEl>
                                          <p:spTgt spid="33813"/>
                                        </p:tgtEl>
                                        <p:attrNameLst>
                                          <p:attrName>ppt_h</p:attrName>
                                        </p:attrNameLst>
                                      </p:cBhvr>
                                      <p:tavLst>
                                        <p:tav tm="0">
                                          <p:val>
                                            <p:fltVal val="0"/>
                                          </p:val>
                                        </p:tav>
                                        <p:tav tm="100000">
                                          <p:val>
                                            <p:strVal val="#ppt_h"/>
                                          </p:val>
                                        </p:tav>
                                      </p:tavLst>
                                    </p:anim>
                                    <p:anim calcmode="lin" valueType="num">
                                      <p:cBhvr>
                                        <p:cTn id="102" dur="500" fill="hold"/>
                                        <p:tgtEl>
                                          <p:spTgt spid="33813"/>
                                        </p:tgtEl>
                                        <p:attrNameLst>
                                          <p:attrName>style.rotation</p:attrName>
                                        </p:attrNameLst>
                                      </p:cBhvr>
                                      <p:tavLst>
                                        <p:tav tm="0">
                                          <p:val>
                                            <p:fltVal val="360"/>
                                          </p:val>
                                        </p:tav>
                                        <p:tav tm="100000">
                                          <p:val>
                                            <p:fltVal val="0"/>
                                          </p:val>
                                        </p:tav>
                                      </p:tavLst>
                                    </p:anim>
                                    <p:animEffect transition="in" filter="fade">
                                      <p:cBhvr>
                                        <p:cTn id="103"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3" grpId="0"/>
      <p:bldP spid="50184" grpId="0"/>
      <p:bldP spid="50185" grpId="0"/>
      <p:bldP spid="50186" grpId="0"/>
      <p:bldP spid="11" grpId="0"/>
      <p:bldP spid="12" grpId="0"/>
      <p:bldP spid="13" grpId="0"/>
      <p:bldP spid="14" grpId="0"/>
      <p:bldP spid="15"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smtClean="0"/>
              <a:t>Merton and Anomie</a:t>
            </a:r>
          </a:p>
        </p:txBody>
      </p:sp>
      <p:sp>
        <p:nvSpPr>
          <p:cNvPr id="4" name="Slide Number Placeholder 3"/>
          <p:cNvSpPr>
            <a:spLocks noGrp="1"/>
          </p:cNvSpPr>
          <p:nvPr>
            <p:ph type="sldNum" sz="quarter" idx="12"/>
          </p:nvPr>
        </p:nvSpPr>
        <p:spPr/>
        <p:txBody>
          <a:bodyPr/>
          <a:lstStyle/>
          <a:p>
            <a:pPr>
              <a:defRPr/>
            </a:pPr>
            <a:fld id="{24B0D421-4600-43B6-9BF1-9F895831FF08}" type="slidenum">
              <a:rPr lang="en-GB"/>
              <a:pPr>
                <a:defRPr/>
              </a:pPr>
              <a:t>21</a:t>
            </a:fld>
            <a:endParaRPr lang="en-GB"/>
          </a:p>
        </p:txBody>
      </p:sp>
      <p:sp>
        <p:nvSpPr>
          <p:cNvPr id="6" name="TextBox 5"/>
          <p:cNvSpPr txBox="1"/>
          <p:nvPr/>
        </p:nvSpPr>
        <p:spPr>
          <a:xfrm>
            <a:off x="3500438" y="1500175"/>
            <a:ext cx="4286250" cy="5262979"/>
          </a:xfrm>
          <a:prstGeom prst="rect">
            <a:avLst/>
          </a:prstGeom>
          <a:noFill/>
        </p:spPr>
        <p:txBody>
          <a:bodyPr wrap="square">
            <a:spAutoFit/>
          </a:bodyPr>
          <a:lstStyle/>
          <a:p>
            <a:pPr>
              <a:buFont typeface="Arial" pitchFamily="34" charset="0"/>
              <a:buChar char="•"/>
              <a:defRPr/>
            </a:pPr>
            <a:r>
              <a:rPr lang="en-GB" dirty="0">
                <a:latin typeface="+mn-lt"/>
              </a:rPr>
              <a:t>Problems remain with Merton’s account</a:t>
            </a:r>
          </a:p>
          <a:p>
            <a:pPr>
              <a:buFont typeface="Arial" pitchFamily="34" charset="0"/>
              <a:buChar char="•"/>
              <a:defRPr/>
            </a:pPr>
            <a:endParaRPr lang="en-GB" dirty="0">
              <a:latin typeface="+mn-lt"/>
            </a:endParaRPr>
          </a:p>
          <a:p>
            <a:pPr>
              <a:buFont typeface="Arial" pitchFamily="34" charset="0"/>
              <a:buChar char="•"/>
              <a:defRPr/>
            </a:pPr>
            <a:r>
              <a:rPr lang="en-GB" dirty="0">
                <a:latin typeface="+mn-lt"/>
              </a:rPr>
              <a:t>For example how do we deal with the issue of non-utilitarian </a:t>
            </a:r>
            <a:r>
              <a:rPr lang="en-GB" dirty="0" smtClean="0">
                <a:latin typeface="+mn-lt"/>
              </a:rPr>
              <a:t>crime – </a:t>
            </a:r>
            <a:r>
              <a:rPr lang="en-GB" dirty="0" err="1" smtClean="0">
                <a:latin typeface="+mn-lt"/>
              </a:rPr>
              <a:t>crime</a:t>
            </a:r>
            <a:r>
              <a:rPr lang="en-GB" dirty="0" smtClean="0">
                <a:latin typeface="+mn-lt"/>
              </a:rPr>
              <a:t> with no clear benefit to the individual criminal?</a:t>
            </a:r>
            <a:endParaRPr lang="en-GB" dirty="0">
              <a:latin typeface="+mn-lt"/>
            </a:endParaRPr>
          </a:p>
          <a:p>
            <a:pPr>
              <a:buFont typeface="Arial" pitchFamily="34" charset="0"/>
              <a:buChar char="•"/>
              <a:defRPr/>
            </a:pPr>
            <a:endParaRPr lang="en-GB" dirty="0">
              <a:latin typeface="+mn-lt"/>
            </a:endParaRPr>
          </a:p>
          <a:p>
            <a:pPr>
              <a:buFont typeface="Arial" pitchFamily="34" charset="0"/>
              <a:buChar char="•"/>
              <a:defRPr/>
            </a:pPr>
            <a:r>
              <a:rPr lang="en-GB" dirty="0">
                <a:latin typeface="+mn-lt"/>
              </a:rPr>
              <a:t>How can we use Merton’s approach to analyse crimes such as vandalism, gang violence, etc – and is it convincing?</a:t>
            </a:r>
            <a:endParaRPr lang="en-GB" dirty="0"/>
          </a:p>
        </p:txBody>
      </p:sp>
      <p:pic>
        <p:nvPicPr>
          <p:cNvPr id="51206" name="Picture 2" descr="http://www.anglofritz.com/images/hooligan.jpg"/>
          <p:cNvPicPr>
            <a:picLocks noChangeAspect="1" noChangeArrowheads="1"/>
          </p:cNvPicPr>
          <p:nvPr/>
        </p:nvPicPr>
        <p:blipFill>
          <a:blip r:embed="rId2" cstate="print"/>
          <a:srcRect/>
          <a:stretch>
            <a:fillRect/>
          </a:stretch>
        </p:blipFill>
        <p:spPr bwMode="auto">
          <a:xfrm>
            <a:off x="285750" y="2071688"/>
            <a:ext cx="2857500" cy="3643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1206"/>
                                        </p:tgtEl>
                                        <p:attrNameLst>
                                          <p:attrName>style.visibility</p:attrName>
                                        </p:attrNameLst>
                                      </p:cBhvr>
                                      <p:to>
                                        <p:strVal val="visible"/>
                                      </p:to>
                                    </p:set>
                                    <p:anim calcmode="lin" valueType="num">
                                      <p:cBhvr additive="base">
                                        <p:cTn id="21" dur="500" fill="hold"/>
                                        <p:tgtEl>
                                          <p:spTgt spid="51206"/>
                                        </p:tgtEl>
                                        <p:attrNameLst>
                                          <p:attrName>ppt_x</p:attrName>
                                        </p:attrNameLst>
                                      </p:cBhvr>
                                      <p:tavLst>
                                        <p:tav tm="0">
                                          <p:val>
                                            <p:strVal val="0-#ppt_w/2"/>
                                          </p:val>
                                        </p:tav>
                                        <p:tav tm="100000">
                                          <p:val>
                                            <p:strVal val="#ppt_x"/>
                                          </p:val>
                                        </p:tav>
                                      </p:tavLst>
                                    </p:anim>
                                    <p:anim calcmode="lin" valueType="num">
                                      <p:cBhvr additive="base">
                                        <p:cTn id="22"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Merton and Anomie</a:t>
            </a:r>
          </a:p>
        </p:txBody>
      </p:sp>
      <p:sp>
        <p:nvSpPr>
          <p:cNvPr id="4" name="Slide Number Placeholder 3"/>
          <p:cNvSpPr>
            <a:spLocks noGrp="1"/>
          </p:cNvSpPr>
          <p:nvPr>
            <p:ph type="sldNum" sz="quarter" idx="12"/>
          </p:nvPr>
        </p:nvSpPr>
        <p:spPr/>
        <p:txBody>
          <a:bodyPr/>
          <a:lstStyle/>
          <a:p>
            <a:pPr>
              <a:defRPr/>
            </a:pPr>
            <a:fld id="{00DEE326-5A8B-4A06-8A2C-0238FD583CC1}" type="slidenum">
              <a:rPr lang="en-GB" smtClean="0"/>
              <a:pPr>
                <a:defRPr/>
              </a:pPr>
              <a:t>22</a:t>
            </a:fld>
            <a:endParaRPr lang="en-GB"/>
          </a:p>
        </p:txBody>
      </p:sp>
      <p:sp>
        <p:nvSpPr>
          <p:cNvPr id="5" name="TextBox 4"/>
          <p:cNvSpPr txBox="1"/>
          <p:nvPr/>
        </p:nvSpPr>
        <p:spPr>
          <a:xfrm>
            <a:off x="4000500" y="1428750"/>
            <a:ext cx="5000625" cy="5632450"/>
          </a:xfrm>
          <a:prstGeom prst="rect">
            <a:avLst/>
          </a:prstGeom>
          <a:noFill/>
        </p:spPr>
        <p:txBody>
          <a:bodyPr lIns="0" rIns="0">
            <a:spAutoFit/>
          </a:bodyPr>
          <a:lstStyle/>
          <a:p>
            <a:pPr lvl="1">
              <a:defRPr/>
            </a:pPr>
            <a:r>
              <a:rPr lang="en-GB" dirty="0">
                <a:latin typeface="+mn-lt"/>
              </a:rPr>
              <a:t>What about people who may be </a:t>
            </a:r>
            <a:r>
              <a:rPr lang="en-GB" b="1" dirty="0">
                <a:latin typeface="+mn-lt"/>
              </a:rPr>
              <a:t>apparently</a:t>
            </a:r>
            <a:r>
              <a:rPr lang="en-GB" dirty="0">
                <a:latin typeface="+mn-lt"/>
              </a:rPr>
              <a:t> following acceptable means – and yet these means are </a:t>
            </a:r>
            <a:r>
              <a:rPr lang="en-GB" b="1" dirty="0">
                <a:latin typeface="+mn-lt"/>
              </a:rPr>
              <a:t>re-defined</a:t>
            </a:r>
            <a:r>
              <a:rPr lang="en-GB" dirty="0">
                <a:latin typeface="+mn-lt"/>
              </a:rPr>
              <a:t> or </a:t>
            </a:r>
            <a:r>
              <a:rPr lang="en-GB" b="1" dirty="0">
                <a:latin typeface="+mn-lt"/>
              </a:rPr>
              <a:t>re-viewed</a:t>
            </a:r>
            <a:r>
              <a:rPr lang="en-GB" dirty="0">
                <a:latin typeface="+mn-lt"/>
              </a:rPr>
              <a:t> as unacceptable </a:t>
            </a:r>
          </a:p>
          <a:p>
            <a:pPr lvl="1">
              <a:defRPr/>
            </a:pPr>
            <a:r>
              <a:rPr lang="en-GB" dirty="0">
                <a:latin typeface="+mn-lt"/>
              </a:rPr>
              <a:t>- or vice versa</a:t>
            </a:r>
          </a:p>
          <a:p>
            <a:pPr lvl="1">
              <a:defRPr/>
            </a:pPr>
            <a:endParaRPr lang="en-GB" dirty="0">
              <a:latin typeface="+mn-lt"/>
            </a:endParaRPr>
          </a:p>
          <a:p>
            <a:pPr lvl="1">
              <a:buFont typeface="Arial" pitchFamily="34" charset="0"/>
              <a:buChar char="•"/>
              <a:defRPr/>
            </a:pPr>
            <a:r>
              <a:rPr lang="en-GB" dirty="0">
                <a:latin typeface="+mn-lt"/>
              </a:rPr>
              <a:t>What is defined as deviant or criminal is the result of the </a:t>
            </a:r>
            <a:r>
              <a:rPr lang="en-GB" b="1" dirty="0">
                <a:latin typeface="+mn-lt"/>
              </a:rPr>
              <a:t>power of those who define it</a:t>
            </a:r>
            <a:r>
              <a:rPr lang="en-GB" dirty="0">
                <a:latin typeface="+mn-lt"/>
              </a:rPr>
              <a:t>, not an inherent quality of the action itself. </a:t>
            </a:r>
          </a:p>
          <a:p>
            <a:pPr lvl="1">
              <a:buFont typeface="Arial" pitchFamily="34" charset="0"/>
              <a:buChar char="•"/>
              <a:defRPr/>
            </a:pPr>
            <a:r>
              <a:rPr lang="en-GB" dirty="0">
                <a:latin typeface="+mn-lt"/>
              </a:rPr>
              <a:t>It depends on social context.</a:t>
            </a:r>
          </a:p>
          <a:p>
            <a:pPr lvl="1">
              <a:defRPr/>
            </a:pPr>
            <a:endParaRPr lang="en-GB" dirty="0">
              <a:latin typeface="+mn-lt"/>
            </a:endParaRPr>
          </a:p>
          <a:p>
            <a:pPr>
              <a:defRPr/>
            </a:pPr>
            <a:endParaRPr lang="en-GB" dirty="0"/>
          </a:p>
        </p:txBody>
      </p:sp>
      <p:pic>
        <p:nvPicPr>
          <p:cNvPr id="67587" name="Picture 3"/>
          <p:cNvPicPr>
            <a:picLocks noChangeAspect="1" noChangeArrowheads="1"/>
          </p:cNvPicPr>
          <p:nvPr/>
        </p:nvPicPr>
        <p:blipFill>
          <a:blip r:embed="rId2" cstate="print"/>
          <a:srcRect/>
          <a:stretch>
            <a:fillRect/>
          </a:stretch>
        </p:blipFill>
        <p:spPr bwMode="auto">
          <a:xfrm>
            <a:off x="0" y="2276872"/>
            <a:ext cx="4067175" cy="2714625"/>
          </a:xfrm>
          <a:prstGeom prst="rect">
            <a:avLst/>
          </a:prstGeom>
          <a:noFill/>
          <a:ln w="9525">
            <a:noFill/>
            <a:miter lim="800000"/>
            <a:headEnd/>
            <a:tailEnd/>
          </a:ln>
        </p:spPr>
      </p:pic>
      <p:sp>
        <p:nvSpPr>
          <p:cNvPr id="2" name="TextBox 1"/>
          <p:cNvSpPr txBox="1"/>
          <p:nvPr/>
        </p:nvSpPr>
        <p:spPr>
          <a:xfrm>
            <a:off x="1115616" y="5445224"/>
            <a:ext cx="2304256" cy="1200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How does Nelson Mandela indicate this?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67587"/>
                                        </p:tgtEl>
                                        <p:attrNameLst>
                                          <p:attrName>style.visibility</p:attrName>
                                        </p:attrNameLst>
                                      </p:cBhvr>
                                      <p:to>
                                        <p:strVal val="visible"/>
                                      </p:to>
                                    </p:set>
                                    <p:animEffect transition="in" filter="wedge">
                                      <p:cBhvr>
                                        <p:cTn id="17" dur="2000"/>
                                        <p:tgtEl>
                                          <p:spTgt spid="6758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a:t>
            </a:r>
            <a:r>
              <a:rPr lang="en-GB" dirty="0" err="1" smtClean="0"/>
              <a:t>merton</a:t>
            </a:r>
            <a:r>
              <a:rPr lang="en-GB" dirty="0" smtClean="0"/>
              <a:t>	</a:t>
            </a:r>
            <a:endParaRPr lang="en-GB" dirty="0"/>
          </a:p>
        </p:txBody>
      </p:sp>
      <p:sp>
        <p:nvSpPr>
          <p:cNvPr id="3" name="Content Placeholder 2"/>
          <p:cNvSpPr>
            <a:spLocks noGrp="1"/>
          </p:cNvSpPr>
          <p:nvPr>
            <p:ph idx="1"/>
          </p:nvPr>
        </p:nvSpPr>
        <p:spPr/>
        <p:txBody>
          <a:bodyPr/>
          <a:lstStyle/>
          <a:p>
            <a:r>
              <a:rPr lang="en-GB" dirty="0" smtClean="0"/>
              <a:t>He doesn’t explain why some people commit crime, whilst others conform, retreat or rebel.</a:t>
            </a:r>
          </a:p>
          <a:p>
            <a:r>
              <a:rPr lang="en-GB" dirty="0" smtClean="0"/>
              <a:t>He doesn’t explain non utilitarian crime e.g. crimes with no financial benefit.</a:t>
            </a:r>
          </a:p>
          <a:p>
            <a:r>
              <a:rPr lang="en-GB" dirty="0" smtClean="0"/>
              <a:t>Doesn’t explain the role of subcultures. </a:t>
            </a:r>
          </a:p>
          <a:p>
            <a:r>
              <a:rPr lang="en-GB" dirty="0" smtClean="0"/>
              <a:t>Underestimates the amount of white collar/corporate crime where people do have the means. </a:t>
            </a:r>
          </a:p>
          <a:p>
            <a:r>
              <a:rPr lang="en-GB" dirty="0" smtClean="0"/>
              <a:t>He assumes the law treats everyone equally. </a:t>
            </a:r>
          </a:p>
        </p:txBody>
      </p:sp>
      <p:sp>
        <p:nvSpPr>
          <p:cNvPr id="4" name="Date Placeholder 3"/>
          <p:cNvSpPr>
            <a:spLocks noGrp="1"/>
          </p:cNvSpPr>
          <p:nvPr>
            <p:ph type="dt" sz="half" idx="10"/>
          </p:nvPr>
        </p:nvSpPr>
        <p:spPr/>
        <p:txBody>
          <a:bodyPr/>
          <a:lstStyle/>
          <a:p>
            <a:pPr>
              <a:defRPr/>
            </a:pPr>
            <a:fld id="{F165AA5B-2E81-4402-8AE8-C7B6CADF4776}"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23</a:t>
            </a:fld>
            <a:endParaRPr lang="en-GB"/>
          </a:p>
        </p:txBody>
      </p:sp>
    </p:spTree>
    <p:extLst>
      <p:ext uri="{BB962C8B-B14F-4D97-AF65-F5344CB8AC3E}">
        <p14:creationId xmlns:p14="http://schemas.microsoft.com/office/powerpoint/2010/main" val="343789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strain theories</a:t>
            </a:r>
            <a:endParaRPr lang="en-GB" dirty="0"/>
          </a:p>
        </p:txBody>
      </p:sp>
      <p:sp>
        <p:nvSpPr>
          <p:cNvPr id="3" name="Content Placeholder 2"/>
          <p:cNvSpPr>
            <a:spLocks noGrp="1"/>
          </p:cNvSpPr>
          <p:nvPr>
            <p:ph idx="1"/>
          </p:nvPr>
        </p:nvSpPr>
        <p:spPr>
          <a:xfrm>
            <a:off x="938758" y="1628800"/>
            <a:ext cx="7633742" cy="3593591"/>
          </a:xfrm>
        </p:spPr>
        <p:txBody>
          <a:bodyPr>
            <a:noAutofit/>
          </a:bodyPr>
          <a:lstStyle/>
          <a:p>
            <a:r>
              <a:rPr lang="en-GB" sz="2400" dirty="0" smtClean="0"/>
              <a:t>Recent strain theories argued that young people may pursue a variety of goals other than money success e.g. the wish to fit in, be popular etc. </a:t>
            </a:r>
          </a:p>
          <a:p>
            <a:r>
              <a:rPr lang="en-GB" sz="2400" dirty="0" smtClean="0"/>
              <a:t>The failure to achieve these goals may result in delinquency.</a:t>
            </a:r>
          </a:p>
          <a:p>
            <a:r>
              <a:rPr lang="en-GB" sz="2400" dirty="0" err="1" smtClean="0"/>
              <a:t>Downes</a:t>
            </a:r>
            <a:r>
              <a:rPr lang="en-GB" sz="2400" dirty="0" smtClean="0"/>
              <a:t> and Hansen (2006) surveyed crime rates and welfare spending in 18 countries- found those with higher spending on welfare had lower rates of imprisonment. This indicates that societies that protect the poor have less crime.</a:t>
            </a:r>
            <a:endParaRPr lang="en-GB" sz="2400"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solidFill>
                  <a:prstClr val="black">
                    <a:lumMod val="65000"/>
                    <a:lumOff val="35000"/>
                  </a:prstClr>
                </a:solidFill>
              </a:rPr>
              <a:pPr>
                <a:defRPr/>
              </a:pPr>
              <a:t>24</a:t>
            </a:fld>
            <a:endParaRPr lang="en-GB">
              <a:solidFill>
                <a:prstClr val="black">
                  <a:lumMod val="65000"/>
                  <a:lumOff val="35000"/>
                </a:prstClr>
              </a:solidFill>
            </a:endParaRPr>
          </a:p>
        </p:txBody>
      </p:sp>
    </p:spTree>
    <p:extLst>
      <p:ext uri="{BB962C8B-B14F-4D97-AF65-F5344CB8AC3E}">
        <p14:creationId xmlns:p14="http://schemas.microsoft.com/office/powerpoint/2010/main" val="632125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a:bodyPr>
          <a:lstStyle/>
          <a:p>
            <a:r>
              <a:rPr lang="en-US" sz="2400" dirty="0" smtClean="0"/>
              <a:t>Complete the activities about Merton on </a:t>
            </a:r>
            <a:r>
              <a:rPr lang="en-US" sz="2400" dirty="0" smtClean="0"/>
              <a:t>p.9-11 </a:t>
            </a:r>
            <a:r>
              <a:rPr lang="en-US" sz="2400" dirty="0" smtClean="0"/>
              <a:t>of the workbook</a:t>
            </a:r>
            <a:endParaRPr lang="en-US" sz="2400"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25</a:t>
            </a:fld>
            <a:endParaRPr lang="en-GB"/>
          </a:p>
        </p:txBody>
      </p:sp>
    </p:spTree>
    <p:extLst>
      <p:ext uri="{BB962C8B-B14F-4D97-AF65-F5344CB8AC3E}">
        <p14:creationId xmlns:p14="http://schemas.microsoft.com/office/powerpoint/2010/main" val="241006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Subcultural theories</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pPr>
              <a:defRPr/>
            </a:pPr>
            <a:fld id="{4DDD039F-093A-41B2-A371-9DEE436C4F5E}"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8CBC5212-7096-47EB-98E0-E09E5D89E39D}" type="slidenum">
              <a:rPr lang="en-GB" smtClean="0"/>
              <a:pPr>
                <a:defRPr/>
              </a:pPr>
              <a:t>26</a:t>
            </a:fld>
            <a:endParaRPr lang="en-GB"/>
          </a:p>
        </p:txBody>
      </p:sp>
    </p:spTree>
    <p:extLst>
      <p:ext uri="{BB962C8B-B14F-4D97-AF65-F5344CB8AC3E}">
        <p14:creationId xmlns:p14="http://schemas.microsoft.com/office/powerpoint/2010/main" val="592194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484"/>
            <a:ext cx="7129482" cy="1604954"/>
          </a:xfrm>
        </p:spPr>
        <p:txBody>
          <a:bodyPr>
            <a:noAutofit/>
          </a:bodyPr>
          <a:lstStyle/>
          <a:p>
            <a:r>
              <a:rPr lang="en-GB" sz="4000" dirty="0" smtClean="0"/>
              <a:t>Alternative explanations: Functionalist subcultural strain theories</a:t>
            </a:r>
            <a:endParaRPr lang="en-GB" sz="4000" dirty="0"/>
          </a:p>
        </p:txBody>
      </p:sp>
      <p:sp>
        <p:nvSpPr>
          <p:cNvPr id="4" name="Slide Number Placeholder 3"/>
          <p:cNvSpPr>
            <a:spLocks noGrp="1"/>
          </p:cNvSpPr>
          <p:nvPr>
            <p:ph type="sldNum" sz="quarter" idx="12"/>
          </p:nvPr>
        </p:nvSpPr>
        <p:spPr/>
        <p:txBody>
          <a:bodyPr/>
          <a:lstStyle/>
          <a:p>
            <a:pPr>
              <a:defRPr/>
            </a:pPr>
            <a:fld id="{26F5CA04-17DF-4BD2-A8C2-5D1E3AEBF4C1}" type="slidenum">
              <a:rPr lang="en-GB" smtClean="0"/>
              <a:pPr>
                <a:defRPr/>
              </a:pPr>
              <a:t>27</a:t>
            </a:fld>
            <a:endParaRPr lang="en-GB"/>
          </a:p>
        </p:txBody>
      </p:sp>
      <p:sp>
        <p:nvSpPr>
          <p:cNvPr id="5" name="Rectangle 7"/>
          <p:cNvSpPr txBox="1">
            <a:spLocks noChangeArrowheads="1"/>
          </p:cNvSpPr>
          <p:nvPr/>
        </p:nvSpPr>
        <p:spPr>
          <a:xfrm>
            <a:off x="2857488" y="1844824"/>
            <a:ext cx="6096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n"/>
              <a:tabLst/>
              <a:defRPr/>
            </a:pPr>
            <a:r>
              <a:rPr kumimoji="0" lang="en-GB" i="0" strike="noStrike" kern="0" cap="none" spc="0" normalizeH="0" baseline="0" noProof="0" dirty="0" smtClean="0">
                <a:ln>
                  <a:noFill/>
                </a:ln>
                <a:solidFill>
                  <a:schemeClr val="tx1"/>
                </a:solidFill>
                <a:effectLst/>
                <a:uLnTx/>
                <a:uFillTx/>
                <a:latin typeface="+mn-lt"/>
              </a:rPr>
              <a:t>Subcultural theorists such as Cohen, </a:t>
            </a:r>
            <a:r>
              <a:rPr kumimoji="0" lang="en-GB" i="0" strike="noStrike" kern="0" cap="none" spc="0" normalizeH="0" baseline="0" noProof="0" dirty="0" err="1" smtClean="0">
                <a:ln>
                  <a:noFill/>
                </a:ln>
                <a:solidFill>
                  <a:schemeClr val="tx1"/>
                </a:solidFill>
                <a:effectLst/>
                <a:uLnTx/>
                <a:uFillTx/>
                <a:latin typeface="+mn-lt"/>
              </a:rPr>
              <a:t>Cloward</a:t>
            </a:r>
            <a:r>
              <a:rPr kumimoji="0" lang="en-GB" i="0" strike="noStrike" kern="0" cap="none" spc="0" normalizeH="0" baseline="0" noProof="0" dirty="0" smtClean="0">
                <a:ln>
                  <a:noFill/>
                </a:ln>
                <a:solidFill>
                  <a:schemeClr val="tx1"/>
                </a:solidFill>
                <a:effectLst/>
                <a:uLnTx/>
                <a:uFillTx/>
                <a:latin typeface="+mn-lt"/>
              </a:rPr>
              <a:t> and </a:t>
            </a:r>
            <a:r>
              <a:rPr kumimoji="0" lang="en-GB" i="0" strike="noStrike" kern="0" cap="none" spc="0" normalizeH="0" baseline="0" noProof="0" dirty="0" err="1" smtClean="0">
                <a:ln>
                  <a:noFill/>
                </a:ln>
                <a:solidFill>
                  <a:schemeClr val="tx1"/>
                </a:solidFill>
                <a:effectLst/>
                <a:uLnTx/>
                <a:uFillTx/>
                <a:latin typeface="+mn-lt"/>
              </a:rPr>
              <a:t>Ohlin</a:t>
            </a:r>
            <a:r>
              <a:rPr kumimoji="0" lang="en-GB" i="0" strike="noStrike" kern="0" cap="none" spc="0" normalizeH="0" baseline="0" noProof="0" dirty="0" smtClean="0">
                <a:ln>
                  <a:noFill/>
                </a:ln>
                <a:solidFill>
                  <a:schemeClr val="tx1"/>
                </a:solidFill>
                <a:effectLst/>
                <a:uLnTx/>
                <a:uFillTx/>
                <a:latin typeface="+mn-lt"/>
              </a:rPr>
              <a:t>, Miller and </a:t>
            </a:r>
            <a:r>
              <a:rPr kumimoji="0" lang="en-GB" i="0" strike="noStrike" kern="0" cap="none" spc="0" normalizeH="0" baseline="0" noProof="0" dirty="0" err="1" smtClean="0">
                <a:ln>
                  <a:noFill/>
                </a:ln>
                <a:solidFill>
                  <a:schemeClr val="tx1"/>
                </a:solidFill>
                <a:effectLst/>
                <a:uLnTx/>
                <a:uFillTx/>
                <a:latin typeface="+mn-lt"/>
              </a:rPr>
              <a:t>Matza</a:t>
            </a:r>
            <a:r>
              <a:rPr kumimoji="0" lang="en-GB" i="0" strike="noStrike" kern="0" cap="none" spc="0" normalizeH="0" baseline="0" noProof="0" dirty="0" smtClean="0">
                <a:ln>
                  <a:noFill/>
                </a:ln>
                <a:solidFill>
                  <a:schemeClr val="tx1"/>
                </a:solidFill>
                <a:effectLst/>
                <a:uLnTx/>
                <a:uFillTx/>
                <a:latin typeface="+mn-lt"/>
              </a:rPr>
              <a:t> developed theories</a:t>
            </a:r>
            <a:r>
              <a:rPr kumimoji="0" lang="en-GB" i="0" strike="noStrike" kern="0" cap="none" spc="0" normalizeH="0" noProof="0" dirty="0" smtClean="0">
                <a:ln>
                  <a:noFill/>
                </a:ln>
                <a:solidFill>
                  <a:schemeClr val="tx1"/>
                </a:solidFill>
                <a:effectLst/>
                <a:uLnTx/>
                <a:uFillTx/>
                <a:latin typeface="+mn-lt"/>
              </a:rPr>
              <a:t> which relied upon the lack of acceptance of a single “mainstream culture” to explain non-utilitarian, group behaviour</a:t>
            </a:r>
            <a:r>
              <a:rPr kumimoji="0" lang="en-GB" b="0" i="0" u="none" strike="noStrike" kern="0" cap="none" spc="0" normalizeH="0" baseline="0" noProof="0" dirty="0" smtClean="0">
                <a:ln>
                  <a:noFill/>
                </a:ln>
                <a:solidFill>
                  <a:schemeClr val="tx1"/>
                </a:solidFill>
                <a:effectLst/>
                <a:uLnTx/>
                <a:uFillTx/>
                <a:latin typeface="+mn-lt"/>
              </a:rPr>
              <a:t>. </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n"/>
              <a:tabLst/>
              <a:defRPr/>
            </a:pPr>
            <a:r>
              <a:rPr lang="en-GB" kern="0" dirty="0" smtClean="0">
                <a:latin typeface="+mn-lt"/>
              </a:rPr>
              <a:t>They see deviance as the product of a delinquent subculture with different values to those in the mainstream.</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n"/>
              <a:tabLst/>
              <a:defRPr/>
            </a:pPr>
            <a:r>
              <a:rPr kumimoji="0" lang="en-GB" i="0" u="none" strike="noStrike" kern="0" cap="none" spc="0" normalizeH="0" baseline="0" noProof="0" dirty="0" smtClean="0">
                <a:ln>
                  <a:noFill/>
                </a:ln>
                <a:effectLst/>
                <a:uLnTx/>
                <a:uFillTx/>
                <a:latin typeface="+mn-lt"/>
              </a:rPr>
              <a:t>Subcultures</a:t>
            </a:r>
            <a:r>
              <a:rPr kumimoji="0" lang="en-GB" i="0" u="none" strike="noStrike" kern="0" cap="none" spc="0" normalizeH="0" noProof="0" dirty="0" smtClean="0">
                <a:ln>
                  <a:noFill/>
                </a:ln>
                <a:effectLst/>
                <a:uLnTx/>
                <a:uFillTx/>
                <a:latin typeface="+mn-lt"/>
              </a:rPr>
              <a:t> provide a an alternative opportunity structure for those who are denied an alternative opportunity for success</a:t>
            </a:r>
            <a:endParaRPr kumimoji="0" lang="en-GB" i="0" u="none" strike="noStrike" kern="0" cap="none" spc="0" normalizeH="0" baseline="0" noProof="0" dirty="0">
              <a:ln>
                <a:noFill/>
              </a:ln>
              <a:effectLst/>
              <a:uLnTx/>
              <a:uFillTx/>
              <a:latin typeface="+mn-lt"/>
            </a:endParaRPr>
          </a:p>
        </p:txBody>
      </p:sp>
      <p:pic>
        <p:nvPicPr>
          <p:cNvPr id="53252" name="Picture 4" descr="http://www.sinsign.com/weblog/archives/images/vandalism.jpg"/>
          <p:cNvPicPr>
            <a:picLocks noChangeAspect="1" noChangeArrowheads="1"/>
          </p:cNvPicPr>
          <p:nvPr/>
        </p:nvPicPr>
        <p:blipFill>
          <a:blip r:embed="rId2" cstate="print"/>
          <a:srcRect/>
          <a:stretch>
            <a:fillRect/>
          </a:stretch>
        </p:blipFill>
        <p:spPr bwMode="auto">
          <a:xfrm>
            <a:off x="0" y="2714620"/>
            <a:ext cx="2922780" cy="37226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normAutofit fontScale="90000"/>
          </a:bodyPr>
          <a:lstStyle/>
          <a:p>
            <a:r>
              <a:rPr lang="en-GB"/>
              <a:t>Reactive Approaches to the development of  Deviant Subcultures</a:t>
            </a:r>
          </a:p>
        </p:txBody>
      </p:sp>
      <p:sp>
        <p:nvSpPr>
          <p:cNvPr id="5127" name="Rectangle 7"/>
          <p:cNvSpPr>
            <a:spLocks noGrp="1" noChangeArrowheads="1"/>
          </p:cNvSpPr>
          <p:nvPr>
            <p:ph idx="1"/>
          </p:nvPr>
        </p:nvSpPr>
        <p:spPr>
          <a:xfrm>
            <a:off x="2987824" y="2286002"/>
            <a:ext cx="5584676" cy="3593591"/>
          </a:xfrm>
        </p:spPr>
        <p:txBody>
          <a:bodyPr>
            <a:normAutofit/>
          </a:bodyPr>
          <a:lstStyle/>
          <a:p>
            <a:r>
              <a:rPr lang="en-GB" sz="2400" b="1" dirty="0" smtClean="0">
                <a:solidFill>
                  <a:srgbClr val="FF0000"/>
                </a:solidFill>
              </a:rPr>
              <a:t>Reactive</a:t>
            </a:r>
            <a:r>
              <a:rPr lang="en-GB" sz="2400" dirty="0" smtClean="0">
                <a:solidFill>
                  <a:srgbClr val="FF0000"/>
                </a:solidFill>
              </a:rPr>
              <a:t> </a:t>
            </a:r>
            <a:r>
              <a:rPr lang="en-GB" sz="2400" dirty="0"/>
              <a:t>approaches assume that deviant subcultures form as a </a:t>
            </a:r>
            <a:r>
              <a:rPr lang="en-GB" sz="2400" b="1" dirty="0">
                <a:solidFill>
                  <a:srgbClr val="FF0000"/>
                </a:solidFill>
              </a:rPr>
              <a:t>response</a:t>
            </a:r>
            <a:r>
              <a:rPr lang="en-GB" sz="2400" b="1" dirty="0"/>
              <a:t> </a:t>
            </a:r>
            <a:r>
              <a:rPr lang="en-GB" sz="2400" dirty="0" smtClean="0"/>
              <a:t>and </a:t>
            </a:r>
            <a:r>
              <a:rPr lang="en-GB" sz="2400" b="1" dirty="0" smtClean="0">
                <a:solidFill>
                  <a:srgbClr val="FF0000"/>
                </a:solidFill>
              </a:rPr>
              <a:t>opposition</a:t>
            </a:r>
            <a:r>
              <a:rPr lang="en-GB" sz="2400" b="1" dirty="0">
                <a:solidFill>
                  <a:srgbClr val="FF0000"/>
                </a:solidFill>
              </a:rPr>
              <a:t> </a:t>
            </a:r>
            <a:r>
              <a:rPr lang="en-GB" sz="2400" dirty="0" smtClean="0"/>
              <a:t>to mainstream </a:t>
            </a:r>
            <a:r>
              <a:rPr lang="en-GB" sz="2400" dirty="0"/>
              <a:t>/ conventional (usually middle class) culture. </a:t>
            </a:r>
          </a:p>
        </p:txBody>
      </p:sp>
      <p:sp>
        <p:nvSpPr>
          <p:cNvPr id="6" name="Slide Number Placeholder 5"/>
          <p:cNvSpPr>
            <a:spLocks noGrp="1"/>
          </p:cNvSpPr>
          <p:nvPr>
            <p:ph type="sldNum" sz="quarter" idx="12"/>
          </p:nvPr>
        </p:nvSpPr>
        <p:spPr/>
        <p:txBody>
          <a:bodyPr/>
          <a:lstStyle/>
          <a:p>
            <a:fld id="{D98C2878-667D-4938-9279-BA25B9F9EF1A}" type="slidenum">
              <a:rPr lang="en-GB"/>
              <a:pPr/>
              <a:t>28</a:t>
            </a:fld>
            <a:endParaRPr lang="en-GB"/>
          </a:p>
        </p:txBody>
      </p:sp>
      <p:pic>
        <p:nvPicPr>
          <p:cNvPr id="5129" name="Picture 9" descr="bootboys"/>
          <p:cNvPicPr>
            <a:picLocks noChangeAspect="1" noChangeArrowheads="1"/>
          </p:cNvPicPr>
          <p:nvPr/>
        </p:nvPicPr>
        <p:blipFill>
          <a:blip r:embed="rId2" cstate="print"/>
          <a:srcRect/>
          <a:stretch>
            <a:fillRect/>
          </a:stretch>
        </p:blipFill>
        <p:spPr bwMode="auto">
          <a:xfrm>
            <a:off x="769284" y="2792672"/>
            <a:ext cx="1885950" cy="2708275"/>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GB" dirty="0"/>
              <a:t>Example of </a:t>
            </a:r>
            <a:r>
              <a:rPr lang="en-GB" dirty="0" smtClean="0"/>
              <a:t>strain Approaches 1</a:t>
            </a:r>
            <a:r>
              <a:rPr lang="en-GB" dirty="0"/>
              <a:t>.</a:t>
            </a:r>
          </a:p>
        </p:txBody>
      </p:sp>
      <p:sp>
        <p:nvSpPr>
          <p:cNvPr id="6151" name="Rectangle 7"/>
          <p:cNvSpPr>
            <a:spLocks noGrp="1" noChangeArrowheads="1"/>
          </p:cNvSpPr>
          <p:nvPr>
            <p:ph idx="1"/>
          </p:nvPr>
        </p:nvSpPr>
        <p:spPr>
          <a:xfrm>
            <a:off x="2915816" y="2286002"/>
            <a:ext cx="5656684" cy="3593591"/>
          </a:xfrm>
        </p:spPr>
        <p:txBody>
          <a:bodyPr>
            <a:normAutofit/>
          </a:bodyPr>
          <a:lstStyle/>
          <a:p>
            <a:r>
              <a:rPr lang="en-GB" sz="2400" b="1" dirty="0"/>
              <a:t>Albert Cohen </a:t>
            </a:r>
            <a:r>
              <a:rPr lang="en-GB" sz="2400" b="1" dirty="0" smtClean="0"/>
              <a:t>- </a:t>
            </a:r>
            <a:r>
              <a:rPr lang="en-GB" sz="2400" b="1" i="1" dirty="0" smtClean="0"/>
              <a:t>Delinquent Boys</a:t>
            </a:r>
            <a:endParaRPr lang="en-GB" sz="2400" b="1" dirty="0"/>
          </a:p>
          <a:p>
            <a:r>
              <a:rPr lang="en-GB" sz="2400" dirty="0" smtClean="0"/>
              <a:t>Argued </a:t>
            </a:r>
            <a:r>
              <a:rPr lang="en-GB" sz="2400" dirty="0"/>
              <a:t>that young working class boys </a:t>
            </a:r>
            <a:r>
              <a:rPr lang="en-GB" sz="2400" dirty="0" smtClean="0">
                <a:solidFill>
                  <a:srgbClr val="FF0000"/>
                </a:solidFill>
              </a:rPr>
              <a:t>reacted </a:t>
            </a:r>
            <a:r>
              <a:rPr lang="en-GB" sz="2400" dirty="0" smtClean="0"/>
              <a:t>against </a:t>
            </a:r>
            <a:r>
              <a:rPr lang="en-GB" sz="2400" dirty="0"/>
              <a:t>and </a:t>
            </a:r>
            <a:r>
              <a:rPr lang="en-GB" sz="2400" dirty="0" smtClean="0">
                <a:solidFill>
                  <a:srgbClr val="FF0000"/>
                </a:solidFill>
              </a:rPr>
              <a:t>opposed </a:t>
            </a:r>
            <a:r>
              <a:rPr lang="en-GB" sz="2400" dirty="0" smtClean="0"/>
              <a:t>conventional </a:t>
            </a:r>
            <a:r>
              <a:rPr lang="en-GB" sz="2400" dirty="0"/>
              <a:t>culture due to </a:t>
            </a:r>
            <a:r>
              <a:rPr lang="en-GB" sz="2400" dirty="0" smtClean="0">
                <a:solidFill>
                  <a:srgbClr val="FF0000"/>
                </a:solidFill>
              </a:rPr>
              <a:t>status frustration</a:t>
            </a:r>
            <a:endParaRPr lang="en-GB" sz="2400" dirty="0">
              <a:solidFill>
                <a:srgbClr val="FF0000"/>
              </a:solidFill>
            </a:endParaRPr>
          </a:p>
          <a:p>
            <a:r>
              <a:rPr lang="en-GB" sz="2400" dirty="0"/>
              <a:t>Conventional forms of status is denied them due to failure at school and (eventually) in the work place</a:t>
            </a:r>
          </a:p>
        </p:txBody>
      </p:sp>
      <p:sp>
        <p:nvSpPr>
          <p:cNvPr id="6" name="Slide Number Placeholder 5"/>
          <p:cNvSpPr>
            <a:spLocks noGrp="1"/>
          </p:cNvSpPr>
          <p:nvPr>
            <p:ph type="sldNum" sz="quarter" idx="12"/>
          </p:nvPr>
        </p:nvSpPr>
        <p:spPr/>
        <p:txBody>
          <a:bodyPr/>
          <a:lstStyle/>
          <a:p>
            <a:fld id="{15B3FA2E-EE0F-489E-A684-9E5263F5D4DC}" type="slidenum">
              <a:rPr lang="en-GB"/>
              <a:pPr/>
              <a:t>29</a:t>
            </a:fld>
            <a:endParaRPr lang="en-GB"/>
          </a:p>
        </p:txBody>
      </p:sp>
      <p:pic>
        <p:nvPicPr>
          <p:cNvPr id="6152" name="Picture 8" descr="bootboys"/>
          <p:cNvPicPr>
            <a:picLocks noChangeAspect="1" noChangeArrowheads="1"/>
          </p:cNvPicPr>
          <p:nvPr/>
        </p:nvPicPr>
        <p:blipFill>
          <a:blip r:embed="rId2" cstate="print"/>
          <a:srcRect/>
          <a:stretch>
            <a:fillRect/>
          </a:stretch>
        </p:blipFill>
        <p:spPr bwMode="auto">
          <a:xfrm>
            <a:off x="769594" y="2204864"/>
            <a:ext cx="1885950" cy="2708275"/>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6"/>
          <p:cNvSpPr>
            <a:spLocks noGrp="1" noChangeArrowheads="1"/>
          </p:cNvSpPr>
          <p:nvPr>
            <p:ph type="title"/>
          </p:nvPr>
        </p:nvSpPr>
        <p:spPr/>
        <p:txBody>
          <a:bodyPr/>
          <a:lstStyle/>
          <a:p>
            <a:pPr eaLnBrk="1" hangingPunct="1"/>
            <a:r>
              <a:rPr lang="en-GB" dirty="0" smtClean="0"/>
              <a:t>Durkheim and the functions of deviance</a:t>
            </a:r>
          </a:p>
        </p:txBody>
      </p:sp>
      <p:sp>
        <p:nvSpPr>
          <p:cNvPr id="5127" name="Rectangle 7"/>
          <p:cNvSpPr>
            <a:spLocks noGrp="1" noChangeArrowheads="1"/>
          </p:cNvSpPr>
          <p:nvPr>
            <p:ph idx="1"/>
          </p:nvPr>
        </p:nvSpPr>
        <p:spPr/>
        <p:txBody>
          <a:bodyPr>
            <a:normAutofit/>
          </a:bodyPr>
          <a:lstStyle/>
          <a:p>
            <a:pPr eaLnBrk="1" hangingPunct="1">
              <a:buFont typeface="Wingdings" pitchFamily="2" charset="2"/>
              <a:buNone/>
            </a:pPr>
            <a:r>
              <a:rPr lang="en-GB" sz="2800" dirty="0" smtClean="0">
                <a:cs typeface="Times New Roman" pitchFamily="18" charset="0"/>
              </a:rPr>
              <a:t>Durkheim’s ideas on deviance centre around the concepts of :</a:t>
            </a:r>
          </a:p>
          <a:p>
            <a:pPr lvl="1"/>
            <a:r>
              <a:rPr lang="en-GB" sz="2400" dirty="0" smtClean="0">
                <a:cs typeface="Times New Roman" pitchFamily="18" charset="0"/>
              </a:rPr>
              <a:t>conscience collective (t</a:t>
            </a:r>
            <a:r>
              <a:rPr lang="en-US" sz="2400" dirty="0" smtClean="0"/>
              <a:t>he </a:t>
            </a:r>
            <a:r>
              <a:rPr lang="en-US" sz="2400" dirty="0"/>
              <a:t>set of shared beliefs, ideas and moral attitudes which operate as a unifying force within </a:t>
            </a:r>
            <a:r>
              <a:rPr lang="en-US" sz="2400" dirty="0" smtClean="0"/>
              <a:t>society)</a:t>
            </a:r>
            <a:endParaRPr lang="en-GB" sz="2400" dirty="0" smtClean="0">
              <a:cs typeface="Times New Roman" pitchFamily="18" charset="0"/>
            </a:endParaRPr>
          </a:p>
          <a:p>
            <a:pPr lvl="1" eaLnBrk="1" hangingPunct="1"/>
            <a:r>
              <a:rPr lang="en-GB" sz="2400" dirty="0" smtClean="0">
                <a:cs typeface="Times New Roman" pitchFamily="18" charset="0"/>
              </a:rPr>
              <a:t>Anomie (the lack of the usual social or ethical standards of a group or individual) </a:t>
            </a:r>
          </a:p>
        </p:txBody>
      </p:sp>
      <p:sp>
        <p:nvSpPr>
          <p:cNvPr id="5" name="Slide Number Placeholder 5"/>
          <p:cNvSpPr>
            <a:spLocks noGrp="1"/>
          </p:cNvSpPr>
          <p:nvPr>
            <p:ph type="sldNum" sz="quarter" idx="12"/>
          </p:nvPr>
        </p:nvSpPr>
        <p:spPr/>
        <p:txBody>
          <a:bodyPr/>
          <a:lstStyle/>
          <a:p>
            <a:pPr>
              <a:defRPr/>
            </a:pPr>
            <a:fld id="{B4BC7568-1461-4CD8-851E-49624F56B4CB}" type="slidenum">
              <a:rPr lang="en-GB"/>
              <a:pPr>
                <a:defRPr/>
              </a:pPr>
              <a:t>3</a:t>
            </a:fld>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dissolve">
                                      <p:cBhvr>
                                        <p:cTn id="7" dur="500"/>
                                        <p:tgtEl>
                                          <p:spTgt spid="51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7">
                                            <p:txEl>
                                              <p:pRg st="1" end="1"/>
                                            </p:txEl>
                                          </p:spTgt>
                                        </p:tgtEl>
                                        <p:attrNameLst>
                                          <p:attrName>style.visibility</p:attrName>
                                        </p:attrNameLst>
                                      </p:cBhvr>
                                      <p:to>
                                        <p:strVal val="visible"/>
                                      </p:to>
                                    </p:set>
                                    <p:animEffect transition="in" filter="dissolve">
                                      <p:cBhvr>
                                        <p:cTn id="10" dur="500"/>
                                        <p:tgtEl>
                                          <p:spTgt spid="51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27">
                                            <p:txEl>
                                              <p:pRg st="2" end="2"/>
                                            </p:txEl>
                                          </p:spTgt>
                                        </p:tgtEl>
                                        <p:attrNameLst>
                                          <p:attrName>style.visibility</p:attrName>
                                        </p:attrNameLst>
                                      </p:cBhvr>
                                      <p:to>
                                        <p:strVal val="visible"/>
                                      </p:to>
                                    </p:set>
                                    <p:animEffect transition="in" filter="dissolve">
                                      <p:cBhvr>
                                        <p:cTn id="13" dur="5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r>
              <a:rPr lang="en-US" sz="2400" dirty="0" smtClean="0"/>
              <a:t>Complete notes about Cohen on </a:t>
            </a:r>
            <a:r>
              <a:rPr lang="en-US" sz="2400" dirty="0" smtClean="0"/>
              <a:t>p.12 </a:t>
            </a:r>
            <a:r>
              <a:rPr lang="en-US" sz="2400" dirty="0" smtClean="0"/>
              <a:t>of your booklet</a:t>
            </a:r>
            <a:endParaRPr lang="en-US" sz="2400" dirty="0"/>
          </a:p>
        </p:txBody>
      </p:sp>
      <p:sp>
        <p:nvSpPr>
          <p:cNvPr id="4" name="Date Placeholder 3"/>
          <p:cNvSpPr>
            <a:spLocks noGrp="1"/>
          </p:cNvSpPr>
          <p:nvPr>
            <p:ph type="dt" sz="half" idx="10"/>
          </p:nvPr>
        </p:nvSpPr>
        <p:spPr/>
        <p:txBody>
          <a:bodyPr/>
          <a:lstStyle/>
          <a:p>
            <a:pPr>
              <a:defRPr/>
            </a:pPr>
            <a:fld id="{F165AA5B-2E81-4402-8AE8-C7B6CADF4776}"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30</a:t>
            </a:fld>
            <a:endParaRPr lang="en-GB"/>
          </a:p>
        </p:txBody>
      </p:sp>
    </p:spTree>
    <p:extLst>
      <p:ext uri="{BB962C8B-B14F-4D97-AF65-F5344CB8AC3E}">
        <p14:creationId xmlns:p14="http://schemas.microsoft.com/office/powerpoint/2010/main" val="2079825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p:txBody>
          <a:bodyPr/>
          <a:lstStyle/>
          <a:p>
            <a:r>
              <a:rPr lang="en-GB" dirty="0"/>
              <a:t>Example of </a:t>
            </a:r>
            <a:r>
              <a:rPr lang="en-GB" dirty="0" smtClean="0"/>
              <a:t>strain Approaches 2.</a:t>
            </a:r>
            <a:endParaRPr lang="en-GB" dirty="0"/>
          </a:p>
        </p:txBody>
      </p:sp>
      <p:sp>
        <p:nvSpPr>
          <p:cNvPr id="22531" name="Rectangle 3"/>
          <p:cNvSpPr>
            <a:spLocks noGrp="1" noChangeArrowheads="1"/>
          </p:cNvSpPr>
          <p:nvPr>
            <p:ph idx="1"/>
          </p:nvPr>
        </p:nvSpPr>
        <p:spPr>
          <a:xfrm>
            <a:off x="2555776" y="2286002"/>
            <a:ext cx="6016724" cy="3593591"/>
          </a:xfrm>
        </p:spPr>
        <p:txBody>
          <a:bodyPr>
            <a:normAutofit/>
          </a:bodyPr>
          <a:lstStyle/>
          <a:p>
            <a:pPr eaLnBrk="1" hangingPunct="1">
              <a:lnSpc>
                <a:spcPct val="90000"/>
              </a:lnSpc>
            </a:pPr>
            <a:r>
              <a:rPr lang="en-GB" sz="2400" dirty="0" err="1" smtClean="0">
                <a:cs typeface="Arial" charset="0"/>
              </a:rPr>
              <a:t>Cloward</a:t>
            </a:r>
            <a:r>
              <a:rPr lang="en-GB" sz="2400" dirty="0" smtClean="0">
                <a:cs typeface="Arial" charset="0"/>
              </a:rPr>
              <a:t> &amp; </a:t>
            </a:r>
            <a:r>
              <a:rPr lang="en-GB" sz="2400" dirty="0" err="1" smtClean="0">
                <a:cs typeface="Arial" charset="0"/>
              </a:rPr>
              <a:t>Ohlin</a:t>
            </a:r>
            <a:endParaRPr lang="en-GB" sz="2400" dirty="0" smtClean="0">
              <a:cs typeface="Arial" charset="0"/>
            </a:endParaRPr>
          </a:p>
          <a:p>
            <a:pPr eaLnBrk="1" hangingPunct="1">
              <a:lnSpc>
                <a:spcPct val="90000"/>
              </a:lnSpc>
            </a:pPr>
            <a:r>
              <a:rPr lang="en-GB" sz="2400" dirty="0" smtClean="0">
                <a:cs typeface="Arial" charset="0"/>
              </a:rPr>
              <a:t>Another response to Merton’s strain theory</a:t>
            </a:r>
          </a:p>
          <a:p>
            <a:pPr eaLnBrk="1" hangingPunct="1">
              <a:lnSpc>
                <a:spcPct val="90000"/>
              </a:lnSpc>
            </a:pPr>
            <a:r>
              <a:rPr lang="en-GB" sz="2400" dirty="0" smtClean="0">
                <a:cs typeface="Arial" charset="0"/>
              </a:rPr>
              <a:t>Looks at</a:t>
            </a:r>
            <a:r>
              <a:rPr lang="en-GB" sz="2400" dirty="0" smtClean="0">
                <a:solidFill>
                  <a:srgbClr val="FF9966"/>
                </a:solidFill>
                <a:cs typeface="Arial" charset="0"/>
              </a:rPr>
              <a:t> </a:t>
            </a:r>
            <a:r>
              <a:rPr lang="en-GB" sz="2400" dirty="0" smtClean="0">
                <a:solidFill>
                  <a:srgbClr val="FF0000"/>
                </a:solidFill>
                <a:cs typeface="Arial" charset="0"/>
              </a:rPr>
              <a:t>collective </a:t>
            </a:r>
            <a:r>
              <a:rPr lang="en-GB" sz="2400" dirty="0" smtClean="0">
                <a:cs typeface="Arial" charset="0"/>
              </a:rPr>
              <a:t>rather than individual character of deviance and apparently </a:t>
            </a:r>
            <a:r>
              <a:rPr lang="en-GB" sz="2400" dirty="0" smtClean="0">
                <a:solidFill>
                  <a:srgbClr val="FF0000"/>
                </a:solidFill>
                <a:cs typeface="Arial" charset="0"/>
              </a:rPr>
              <a:t>irrational, “non-utilitarian” </a:t>
            </a:r>
            <a:r>
              <a:rPr lang="en-GB" sz="2400" dirty="0" smtClean="0">
                <a:cs typeface="Arial" charset="0"/>
              </a:rPr>
              <a:t>crime</a:t>
            </a:r>
          </a:p>
          <a:p>
            <a:pPr eaLnBrk="1" hangingPunct="1">
              <a:lnSpc>
                <a:spcPct val="90000"/>
              </a:lnSpc>
            </a:pPr>
            <a:r>
              <a:rPr lang="en-GB" sz="2400" dirty="0" smtClean="0">
                <a:cs typeface="Arial" charset="0"/>
              </a:rPr>
              <a:t>Looks at opportunities available to groups and outlines alternative </a:t>
            </a:r>
            <a:r>
              <a:rPr lang="en-GB" sz="2400" dirty="0" smtClean="0">
                <a:solidFill>
                  <a:srgbClr val="FF0000"/>
                </a:solidFill>
                <a:cs typeface="Arial" charset="0"/>
              </a:rPr>
              <a:t>illegitimate opportunity structure</a:t>
            </a:r>
            <a:endParaRPr lang="en-GB" sz="2400" dirty="0" smtClean="0">
              <a:solidFill>
                <a:srgbClr val="FF0000"/>
              </a:solidFill>
            </a:endParaRPr>
          </a:p>
        </p:txBody>
      </p:sp>
      <p:sp>
        <p:nvSpPr>
          <p:cNvPr id="7" name="Slide Number Placeholder 5"/>
          <p:cNvSpPr>
            <a:spLocks noGrp="1"/>
          </p:cNvSpPr>
          <p:nvPr>
            <p:ph type="sldNum" sz="quarter" idx="12"/>
          </p:nvPr>
        </p:nvSpPr>
        <p:spPr/>
        <p:txBody>
          <a:bodyPr/>
          <a:lstStyle/>
          <a:p>
            <a:pPr>
              <a:defRPr/>
            </a:pPr>
            <a:fld id="{2A2A97F8-C823-4800-BC4D-ECD3349297D9}" type="slidenum">
              <a:rPr lang="en-GB"/>
              <a:pPr>
                <a:defRPr/>
              </a:pPr>
              <a:t>31</a:t>
            </a:fld>
            <a:endParaRPr lang="en-GB"/>
          </a:p>
        </p:txBody>
      </p:sp>
      <p:pic>
        <p:nvPicPr>
          <p:cNvPr id="81922" name="Picture 2" descr="C:\Documents and Settings\dak\Local Settings\Temporary Internet Files\Content.IE5\MLKZF8FT\MCj02396950000[1].wmf"/>
          <p:cNvPicPr>
            <a:picLocks noChangeAspect="1" noChangeArrowheads="1"/>
          </p:cNvPicPr>
          <p:nvPr/>
        </p:nvPicPr>
        <p:blipFill>
          <a:blip r:embed="rId2" cstate="print"/>
          <a:srcRect/>
          <a:stretch>
            <a:fillRect/>
          </a:stretch>
        </p:blipFill>
        <p:spPr bwMode="auto">
          <a:xfrm>
            <a:off x="357158" y="2571744"/>
            <a:ext cx="1708099" cy="1799539"/>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Example of strain Approaches </a:t>
            </a:r>
            <a:endParaRPr lang="en-GB" dirty="0"/>
          </a:p>
        </p:txBody>
      </p:sp>
      <p:sp>
        <p:nvSpPr>
          <p:cNvPr id="55299" name="Rectangle 3"/>
          <p:cNvSpPr>
            <a:spLocks noGrp="1" noChangeArrowheads="1"/>
          </p:cNvSpPr>
          <p:nvPr>
            <p:ph idx="1"/>
          </p:nvPr>
        </p:nvSpPr>
        <p:spPr>
          <a:xfrm>
            <a:off x="2483768" y="2132856"/>
            <a:ext cx="6096000" cy="4343400"/>
          </a:xfrm>
        </p:spPr>
        <p:txBody>
          <a:bodyPr/>
          <a:lstStyle/>
          <a:p>
            <a:pPr eaLnBrk="1" hangingPunct="1">
              <a:lnSpc>
                <a:spcPct val="90000"/>
              </a:lnSpc>
              <a:buFont typeface="Wingdings" pitchFamily="2" charset="2"/>
              <a:buNone/>
            </a:pPr>
            <a:r>
              <a:rPr lang="en-GB" dirty="0" smtClean="0">
                <a:cs typeface="Times New Roman" pitchFamily="18" charset="0"/>
              </a:rPr>
              <a:t>Three types of sub-culture :</a:t>
            </a:r>
          </a:p>
          <a:p>
            <a:pPr eaLnBrk="1" hangingPunct="1">
              <a:lnSpc>
                <a:spcPct val="90000"/>
              </a:lnSpc>
            </a:pPr>
            <a:r>
              <a:rPr lang="en-GB" b="1" dirty="0" smtClean="0">
                <a:solidFill>
                  <a:srgbClr val="FF0000"/>
                </a:solidFill>
                <a:cs typeface="Times New Roman" pitchFamily="18" charset="0"/>
              </a:rPr>
              <a:t>Criminal opportunity subculture </a:t>
            </a:r>
            <a:r>
              <a:rPr lang="en-GB" dirty="0" smtClean="0">
                <a:cs typeface="Times New Roman" pitchFamily="18" charset="0"/>
              </a:rPr>
              <a:t>- linked to organized adult crime</a:t>
            </a:r>
          </a:p>
          <a:p>
            <a:pPr eaLnBrk="1" hangingPunct="1">
              <a:lnSpc>
                <a:spcPct val="90000"/>
              </a:lnSpc>
            </a:pPr>
            <a:r>
              <a:rPr lang="en-GB" b="1" dirty="0" smtClean="0">
                <a:solidFill>
                  <a:srgbClr val="FF0000"/>
                </a:solidFill>
                <a:cs typeface="Times New Roman" pitchFamily="18" charset="0"/>
              </a:rPr>
              <a:t>Conflict subculture </a:t>
            </a:r>
            <a:r>
              <a:rPr lang="en-GB" dirty="0" smtClean="0">
                <a:cs typeface="Times New Roman" pitchFamily="18" charset="0"/>
              </a:rPr>
              <a:t>- linked to gang violence especially among adolescents</a:t>
            </a:r>
          </a:p>
          <a:p>
            <a:pPr eaLnBrk="1" hangingPunct="1">
              <a:lnSpc>
                <a:spcPct val="90000"/>
              </a:lnSpc>
            </a:pPr>
            <a:r>
              <a:rPr lang="en-GB" b="1" dirty="0" smtClean="0">
                <a:solidFill>
                  <a:srgbClr val="FF0000"/>
                </a:solidFill>
                <a:cs typeface="Times New Roman" pitchFamily="18" charset="0"/>
              </a:rPr>
              <a:t>Retreatist subculture </a:t>
            </a:r>
            <a:r>
              <a:rPr lang="en-GB" dirty="0" smtClean="0">
                <a:cs typeface="Times New Roman" pitchFamily="18" charset="0"/>
              </a:rPr>
              <a:t>- especially linked to illegal drug use</a:t>
            </a:r>
            <a:r>
              <a:rPr lang="en-GB" dirty="0" smtClean="0">
                <a:cs typeface="Arial" charset="0"/>
              </a:rPr>
              <a:t> </a:t>
            </a:r>
          </a:p>
          <a:p>
            <a:pPr eaLnBrk="1" hangingPunct="1">
              <a:lnSpc>
                <a:spcPct val="90000"/>
              </a:lnSpc>
            </a:pPr>
            <a:r>
              <a:rPr lang="en-GB" dirty="0" smtClean="0">
                <a:cs typeface="Arial" charset="0"/>
              </a:rPr>
              <a:t>Each of these are a reaction to failing to achieve legitimate ends by legitimate means</a:t>
            </a:r>
            <a:endParaRPr lang="en-GB" dirty="0" smtClean="0"/>
          </a:p>
        </p:txBody>
      </p:sp>
      <p:sp>
        <p:nvSpPr>
          <p:cNvPr id="6" name="Slide Number Placeholder 5"/>
          <p:cNvSpPr>
            <a:spLocks noGrp="1"/>
          </p:cNvSpPr>
          <p:nvPr>
            <p:ph type="sldNum" sz="quarter" idx="12"/>
          </p:nvPr>
        </p:nvSpPr>
        <p:spPr/>
        <p:txBody>
          <a:bodyPr/>
          <a:lstStyle/>
          <a:p>
            <a:pPr>
              <a:defRPr/>
            </a:pPr>
            <a:fld id="{C7ABF7FF-2BB9-417F-A896-8982CD0C51D5}" type="slidenum">
              <a:rPr lang="en-GB"/>
              <a:pPr>
                <a:defRPr/>
              </a:pPr>
              <a:t>32</a:t>
            </a:fld>
            <a:endParaRPr lang="en-GB"/>
          </a:p>
        </p:txBody>
      </p:sp>
      <p:pic>
        <p:nvPicPr>
          <p:cNvPr id="82946" name="Picture 2" descr="http://neftriplecrunch.files.wordpress.com/2008/12/job_centre_plus2.jpg"/>
          <p:cNvPicPr>
            <a:picLocks noChangeAspect="1" noChangeArrowheads="1"/>
          </p:cNvPicPr>
          <p:nvPr/>
        </p:nvPicPr>
        <p:blipFill>
          <a:blip r:embed="rId2" cstate="print"/>
          <a:srcRect/>
          <a:stretch>
            <a:fillRect/>
          </a:stretch>
        </p:blipFill>
        <p:spPr bwMode="auto">
          <a:xfrm>
            <a:off x="0" y="2276872"/>
            <a:ext cx="2171700" cy="2314576"/>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Problems with </a:t>
            </a:r>
            <a:r>
              <a:rPr lang="en-GB" dirty="0" err="1" smtClean="0"/>
              <a:t>Cloward</a:t>
            </a:r>
            <a:r>
              <a:rPr lang="en-GB" dirty="0" smtClean="0"/>
              <a:t> and </a:t>
            </a:r>
            <a:r>
              <a:rPr lang="en-GB" dirty="0" err="1" smtClean="0"/>
              <a:t>Ohlin</a:t>
            </a:r>
            <a:endParaRPr lang="en-GB" dirty="0"/>
          </a:p>
        </p:txBody>
      </p:sp>
      <p:sp>
        <p:nvSpPr>
          <p:cNvPr id="55299" name="Rectangle 3"/>
          <p:cNvSpPr>
            <a:spLocks noGrp="1" noChangeArrowheads="1"/>
          </p:cNvSpPr>
          <p:nvPr>
            <p:ph idx="1"/>
          </p:nvPr>
        </p:nvSpPr>
        <p:spPr>
          <a:xfrm>
            <a:off x="2915816" y="2204864"/>
            <a:ext cx="5986474" cy="4343400"/>
          </a:xfrm>
        </p:spPr>
        <p:txBody>
          <a:bodyPr>
            <a:normAutofit/>
          </a:bodyPr>
          <a:lstStyle/>
          <a:p>
            <a:pPr eaLnBrk="1" hangingPunct="1">
              <a:lnSpc>
                <a:spcPct val="90000"/>
              </a:lnSpc>
            </a:pPr>
            <a:r>
              <a:rPr lang="en-GB" sz="2400" dirty="0" smtClean="0">
                <a:cs typeface="Times New Roman" pitchFamily="18" charset="0"/>
              </a:rPr>
              <a:t>It is not clear how distinct these subcultures really are</a:t>
            </a:r>
          </a:p>
          <a:p>
            <a:pPr eaLnBrk="1" hangingPunct="1">
              <a:lnSpc>
                <a:spcPct val="90000"/>
              </a:lnSpc>
            </a:pPr>
            <a:r>
              <a:rPr lang="en-GB" sz="2400" dirty="0" smtClean="0">
                <a:cs typeface="Times New Roman" pitchFamily="18" charset="0"/>
              </a:rPr>
              <a:t>Participation in these groups would seem to be a short-term rather than a long term option</a:t>
            </a:r>
          </a:p>
          <a:p>
            <a:pPr eaLnBrk="1" hangingPunct="1">
              <a:lnSpc>
                <a:spcPct val="90000"/>
              </a:lnSpc>
            </a:pPr>
            <a:r>
              <a:rPr lang="en-GB" sz="2400" dirty="0" smtClean="0">
                <a:cs typeface="Times New Roman" pitchFamily="18" charset="0"/>
              </a:rPr>
              <a:t>This explanation only attempts to explain a limited range of “deviance”</a:t>
            </a:r>
          </a:p>
          <a:p>
            <a:pPr eaLnBrk="1" hangingPunct="1">
              <a:lnSpc>
                <a:spcPct val="90000"/>
              </a:lnSpc>
            </a:pPr>
            <a:r>
              <a:rPr lang="en-GB" sz="2400" dirty="0" smtClean="0">
                <a:cs typeface="Times New Roman" pitchFamily="18" charset="0"/>
              </a:rPr>
              <a:t>Is it clear that there is a mainstream culture out there?</a:t>
            </a:r>
            <a:endParaRPr lang="en-GB" sz="2400" dirty="0" smtClean="0"/>
          </a:p>
        </p:txBody>
      </p:sp>
      <p:sp>
        <p:nvSpPr>
          <p:cNvPr id="6" name="Slide Number Placeholder 5"/>
          <p:cNvSpPr>
            <a:spLocks noGrp="1"/>
          </p:cNvSpPr>
          <p:nvPr>
            <p:ph type="sldNum" sz="quarter" idx="12"/>
          </p:nvPr>
        </p:nvSpPr>
        <p:spPr/>
        <p:txBody>
          <a:bodyPr/>
          <a:lstStyle/>
          <a:p>
            <a:pPr>
              <a:defRPr/>
            </a:pPr>
            <a:fld id="{C7ABF7FF-2BB9-417F-A896-8982CD0C51D5}" type="slidenum">
              <a:rPr lang="en-GB"/>
              <a:pPr>
                <a:defRPr/>
              </a:pPr>
              <a:t>33</a:t>
            </a:fld>
            <a:endParaRPr lang="en-GB"/>
          </a:p>
        </p:txBody>
      </p:sp>
      <p:pic>
        <p:nvPicPr>
          <p:cNvPr id="83971" name="Picture 3" descr="C:\Documents and Settings\dak\Local Settings\Temporary Internet Files\Content.IE5\MLKZF8FT\MCj01208290000[1].wmf"/>
          <p:cNvPicPr>
            <a:picLocks noChangeAspect="1" noChangeArrowheads="1"/>
          </p:cNvPicPr>
          <p:nvPr/>
        </p:nvPicPr>
        <p:blipFill>
          <a:blip r:embed="rId2" cstate="print"/>
          <a:srcRect/>
          <a:stretch>
            <a:fillRect/>
          </a:stretch>
        </p:blipFill>
        <p:spPr bwMode="auto">
          <a:xfrm>
            <a:off x="251520" y="2492896"/>
            <a:ext cx="2536983" cy="3286124"/>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7584" y="188444"/>
            <a:ext cx="8159824" cy="1143000"/>
          </a:xfrm>
        </p:spPr>
        <p:txBody>
          <a:bodyPr>
            <a:normAutofit fontScale="90000"/>
          </a:bodyPr>
          <a:lstStyle/>
          <a:p>
            <a:r>
              <a:rPr lang="en-GB" dirty="0"/>
              <a:t>Independent Approaches to the development of  Deviant Subcultures</a:t>
            </a:r>
          </a:p>
        </p:txBody>
      </p:sp>
      <p:sp>
        <p:nvSpPr>
          <p:cNvPr id="20483" name="Rectangle 3"/>
          <p:cNvSpPr>
            <a:spLocks noGrp="1" noChangeArrowheads="1"/>
          </p:cNvSpPr>
          <p:nvPr>
            <p:ph idx="1"/>
          </p:nvPr>
        </p:nvSpPr>
        <p:spPr>
          <a:xfrm>
            <a:off x="2686050" y="2636912"/>
            <a:ext cx="5224636" cy="3593591"/>
          </a:xfrm>
        </p:spPr>
        <p:txBody>
          <a:bodyPr>
            <a:normAutofit/>
          </a:bodyPr>
          <a:lstStyle/>
          <a:p>
            <a:pPr>
              <a:lnSpc>
                <a:spcPct val="90000"/>
              </a:lnSpc>
            </a:pPr>
            <a:r>
              <a:rPr lang="en-GB" sz="2400" b="1" dirty="0" smtClean="0">
                <a:solidFill>
                  <a:srgbClr val="FF0000"/>
                </a:solidFill>
              </a:rPr>
              <a:t>Independent</a:t>
            </a:r>
            <a:r>
              <a:rPr lang="en-GB" sz="2400" dirty="0" smtClean="0">
                <a:solidFill>
                  <a:srgbClr val="FF0000"/>
                </a:solidFill>
              </a:rPr>
              <a:t> </a:t>
            </a:r>
            <a:r>
              <a:rPr lang="en-GB" sz="2400" dirty="0"/>
              <a:t>approaches assume that deviant subcultures may differ from mainstream culture but are not best understood as a form of opposition or reaction against this culture. </a:t>
            </a:r>
          </a:p>
          <a:p>
            <a:pPr>
              <a:lnSpc>
                <a:spcPct val="90000"/>
              </a:lnSpc>
            </a:pPr>
            <a:r>
              <a:rPr lang="en-GB" sz="2400" dirty="0"/>
              <a:t>Deviant subcultures are therefore best understood as an </a:t>
            </a:r>
            <a:r>
              <a:rPr lang="en-GB" sz="2400" b="1" dirty="0">
                <a:solidFill>
                  <a:srgbClr val="FF0000"/>
                </a:solidFill>
              </a:rPr>
              <a:t>independent extension</a:t>
            </a:r>
            <a:r>
              <a:rPr lang="en-GB" sz="2400" dirty="0">
                <a:solidFill>
                  <a:srgbClr val="FF0000"/>
                </a:solidFill>
              </a:rPr>
              <a:t> </a:t>
            </a:r>
            <a:r>
              <a:rPr lang="en-GB" sz="2400" dirty="0"/>
              <a:t>of lower class culture.</a:t>
            </a:r>
          </a:p>
        </p:txBody>
      </p:sp>
      <p:sp>
        <p:nvSpPr>
          <p:cNvPr id="5" name="Slide Number Placeholder 5"/>
          <p:cNvSpPr>
            <a:spLocks noGrp="1"/>
          </p:cNvSpPr>
          <p:nvPr>
            <p:ph type="sldNum" sz="quarter" idx="12"/>
          </p:nvPr>
        </p:nvSpPr>
        <p:spPr/>
        <p:txBody>
          <a:bodyPr/>
          <a:lstStyle/>
          <a:p>
            <a:fld id="{65001597-29BE-4B2A-9248-1502DA85E0AC}" type="slidenum">
              <a:rPr lang="en-GB"/>
              <a:pPr/>
              <a:t>34</a:t>
            </a:fld>
            <a:endParaRPr lang="en-GB"/>
          </a:p>
        </p:txBody>
      </p:sp>
      <p:pic>
        <p:nvPicPr>
          <p:cNvPr id="56321" name="Picture 1" descr="C:\Documents and Settings\dak\Local Settings\Temporary Internet Files\Content.IE5\XYYFCOEE\MCj02690820000[1].wmf"/>
          <p:cNvPicPr>
            <a:picLocks noChangeAspect="1" noChangeArrowheads="1"/>
          </p:cNvPicPr>
          <p:nvPr/>
        </p:nvPicPr>
        <p:blipFill>
          <a:blip r:embed="rId3" cstate="print"/>
          <a:srcRect/>
          <a:stretch>
            <a:fillRect/>
          </a:stretch>
        </p:blipFill>
        <p:spPr bwMode="auto">
          <a:xfrm>
            <a:off x="285720" y="2357430"/>
            <a:ext cx="2205615" cy="2420763"/>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9" presetClass="entr" presetSubtype="5" fill="hold" nodeType="clickEffect">
                                  <p:stCondLst>
                                    <p:cond delay="0"/>
                                  </p:stCondLst>
                                  <p:childTnLst>
                                    <p:set>
                                      <p:cBhvr>
                                        <p:cTn id="14" dur="1" fill="hold">
                                          <p:stCondLst>
                                            <p:cond delay="0"/>
                                          </p:stCondLst>
                                        </p:cTn>
                                        <p:tgtEl>
                                          <p:spTgt spid="56321"/>
                                        </p:tgtEl>
                                        <p:attrNameLst>
                                          <p:attrName>style.visibility</p:attrName>
                                        </p:attrNameLst>
                                      </p:cBhvr>
                                      <p:to>
                                        <p:strVal val="visible"/>
                                      </p:to>
                                    </p:set>
                                    <p:anim calcmode="lin" valueType="num">
                                      <p:cBhvr>
                                        <p:cTn id="15" dur="5000" fill="hold"/>
                                        <p:tgtEl>
                                          <p:spTgt spid="56321"/>
                                        </p:tgtEl>
                                        <p:attrNameLst>
                                          <p:attrName>ppt_w</p:attrName>
                                        </p:attrNameLst>
                                      </p:cBhvr>
                                      <p:tavLst>
                                        <p:tav tm="0">
                                          <p:val>
                                            <p:strVal val="#ppt_w"/>
                                          </p:val>
                                        </p:tav>
                                        <p:tav tm="100000">
                                          <p:val>
                                            <p:strVal val="#ppt_w"/>
                                          </p:val>
                                        </p:tav>
                                      </p:tavLst>
                                    </p:anim>
                                    <p:anim calcmode="lin" valueType="num">
                                      <p:cBhvr>
                                        <p:cTn id="16" dur="5000" fill="hold"/>
                                        <p:tgtEl>
                                          <p:spTgt spid="56321"/>
                                        </p:tgtEl>
                                        <p:attrNameLst>
                                          <p:attrName>ppt_h</p:attrName>
                                        </p:attrNameLst>
                                      </p:cBhvr>
                                      <p:tavLst>
                                        <p:tav tm="0" fmla="#ppt_h*sin(2.5*pi*$)">
                                          <p:val>
                                            <p:fltVal val="0"/>
                                          </p:val>
                                        </p:tav>
                                        <p:tav tm="100000">
                                          <p:val>
                                            <p:fltVal val="1"/>
                                          </p:val>
                                        </p:tav>
                                      </p:tavLst>
                                    </p:anim>
                                  </p:childTnLst>
                                  <p:subTnLst>
                                    <p:audio>
                                      <p:cMediaNode vol="100000">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38758" y="188640"/>
            <a:ext cx="7633742" cy="1492132"/>
          </a:xfrm>
        </p:spPr>
        <p:txBody>
          <a:bodyPr/>
          <a:lstStyle/>
          <a:p>
            <a:r>
              <a:rPr lang="en-GB" dirty="0"/>
              <a:t>Example of Independent Approaches.</a:t>
            </a:r>
          </a:p>
        </p:txBody>
      </p:sp>
      <p:sp>
        <p:nvSpPr>
          <p:cNvPr id="21507" name="Rectangle 3"/>
          <p:cNvSpPr>
            <a:spLocks noGrp="1" noChangeArrowheads="1"/>
          </p:cNvSpPr>
          <p:nvPr>
            <p:ph idx="1"/>
          </p:nvPr>
        </p:nvSpPr>
        <p:spPr>
          <a:xfrm>
            <a:off x="2686050" y="1772816"/>
            <a:ext cx="5886450" cy="3593591"/>
          </a:xfrm>
        </p:spPr>
        <p:txBody>
          <a:bodyPr>
            <a:noAutofit/>
          </a:bodyPr>
          <a:lstStyle/>
          <a:p>
            <a:pPr>
              <a:lnSpc>
                <a:spcPct val="90000"/>
              </a:lnSpc>
            </a:pPr>
            <a:r>
              <a:rPr lang="en-GB" sz="2400" b="1" dirty="0"/>
              <a:t>Walter </a:t>
            </a:r>
            <a:r>
              <a:rPr lang="en-GB" sz="2400" b="1" dirty="0" smtClean="0"/>
              <a:t>B Miller - </a:t>
            </a:r>
            <a:r>
              <a:rPr lang="en-GB" sz="2400" b="1" i="1" dirty="0" smtClean="0"/>
              <a:t>Lower </a:t>
            </a:r>
            <a:r>
              <a:rPr lang="en-GB" sz="2400" b="1" i="1" dirty="0"/>
              <a:t>Class Cultures as a Generating </a:t>
            </a:r>
            <a:r>
              <a:rPr lang="en-GB" sz="2400" b="1" i="1" dirty="0" smtClean="0"/>
              <a:t>Milieu </a:t>
            </a:r>
            <a:r>
              <a:rPr lang="en-GB" sz="2400" b="1" i="1" dirty="0"/>
              <a:t>of Gang </a:t>
            </a:r>
            <a:r>
              <a:rPr lang="en-GB" sz="2400" b="1" i="1" dirty="0" smtClean="0"/>
              <a:t>Delinquency</a:t>
            </a:r>
            <a:endParaRPr lang="en-GB" sz="2400" b="1" i="1" dirty="0"/>
          </a:p>
          <a:p>
            <a:pPr>
              <a:lnSpc>
                <a:spcPct val="90000"/>
              </a:lnSpc>
            </a:pPr>
            <a:r>
              <a:rPr lang="en-GB" sz="2400" dirty="0" smtClean="0"/>
              <a:t>Argued </a:t>
            </a:r>
            <a:r>
              <a:rPr lang="en-GB" sz="2400" dirty="0"/>
              <a:t>that there </a:t>
            </a:r>
            <a:r>
              <a:rPr lang="en-GB" sz="2400" dirty="0" smtClean="0"/>
              <a:t>are no </a:t>
            </a:r>
            <a:r>
              <a:rPr lang="en-GB" sz="2400" dirty="0"/>
              <a:t>common or widespread values: each social stratum has a distinctive subculture associated with it.</a:t>
            </a:r>
          </a:p>
          <a:p>
            <a:pPr marL="457200" indent="-457200">
              <a:lnSpc>
                <a:spcPct val="90000"/>
              </a:lnSpc>
            </a:pPr>
            <a:r>
              <a:rPr lang="en-GB" sz="2400" dirty="0"/>
              <a:t>Middle class and working class are socialised into different subcultures based on their respective classes</a:t>
            </a:r>
            <a:r>
              <a:rPr lang="en-GB" sz="2400" dirty="0" smtClean="0"/>
              <a:t>.</a:t>
            </a:r>
          </a:p>
          <a:p>
            <a:pPr marL="457200" indent="-457200">
              <a:lnSpc>
                <a:spcPct val="90000"/>
              </a:lnSpc>
            </a:pPr>
            <a:r>
              <a:rPr lang="en-GB" sz="2400" dirty="0" smtClean="0"/>
              <a:t>Lower </a:t>
            </a:r>
            <a:r>
              <a:rPr lang="en-GB" sz="2400" dirty="0"/>
              <a:t>working class youths are </a:t>
            </a:r>
            <a:r>
              <a:rPr lang="en-GB" sz="2400" b="1" u="sng" dirty="0">
                <a:solidFill>
                  <a:srgbClr val="FF0000"/>
                </a:solidFill>
              </a:rPr>
              <a:t>routinely</a:t>
            </a:r>
            <a:r>
              <a:rPr lang="en-GB" sz="2400" dirty="0"/>
              <a:t> exposed to a number of </a:t>
            </a:r>
            <a:r>
              <a:rPr lang="en-GB" sz="2400" dirty="0">
                <a:solidFill>
                  <a:srgbClr val="FF0000"/>
                </a:solidFill>
              </a:rPr>
              <a:t>focal concerns </a:t>
            </a:r>
          </a:p>
          <a:p>
            <a:pPr marL="457200" indent="-457200">
              <a:lnSpc>
                <a:spcPct val="90000"/>
              </a:lnSpc>
            </a:pPr>
            <a:r>
              <a:rPr lang="en-GB" sz="2400" dirty="0"/>
              <a:t>These predispose them towards a lifestyle of delinquency.</a:t>
            </a:r>
          </a:p>
          <a:p>
            <a:pPr>
              <a:lnSpc>
                <a:spcPct val="90000"/>
              </a:lnSpc>
            </a:pPr>
            <a:endParaRPr lang="en-GB" sz="2400" dirty="0"/>
          </a:p>
        </p:txBody>
      </p:sp>
      <p:sp>
        <p:nvSpPr>
          <p:cNvPr id="5" name="Slide Number Placeholder 5"/>
          <p:cNvSpPr>
            <a:spLocks noGrp="1"/>
          </p:cNvSpPr>
          <p:nvPr>
            <p:ph type="sldNum" sz="quarter" idx="12"/>
          </p:nvPr>
        </p:nvSpPr>
        <p:spPr/>
        <p:txBody>
          <a:bodyPr/>
          <a:lstStyle/>
          <a:p>
            <a:fld id="{111C27E9-4DE6-4D7D-B43A-3932A30F6FAF}" type="slidenum">
              <a:rPr lang="en-GB"/>
              <a:pPr/>
              <a:t>35</a:t>
            </a:fld>
            <a:endParaRPr lang="en-GB"/>
          </a:p>
        </p:txBody>
      </p:sp>
      <p:pic>
        <p:nvPicPr>
          <p:cNvPr id="55298" name="Picture 2" descr="http://www.lifeinthefastlane.ca/wp-content/uploads/2007/12/gang_tattoos_5sfw.jpg"/>
          <p:cNvPicPr>
            <a:picLocks noChangeAspect="1" noChangeArrowheads="1"/>
          </p:cNvPicPr>
          <p:nvPr/>
        </p:nvPicPr>
        <p:blipFill>
          <a:blip r:embed="rId2" cstate="print"/>
          <a:srcRect/>
          <a:stretch>
            <a:fillRect/>
          </a:stretch>
        </p:blipFill>
        <p:spPr bwMode="auto">
          <a:xfrm>
            <a:off x="227281" y="2132856"/>
            <a:ext cx="2458769" cy="3508385"/>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85728"/>
            <a:ext cx="7478402" cy="1143000"/>
          </a:xfrm>
        </p:spPr>
        <p:txBody>
          <a:bodyPr>
            <a:normAutofit/>
          </a:bodyPr>
          <a:lstStyle/>
          <a:p>
            <a:r>
              <a:rPr lang="en-GB" dirty="0" smtClean="0"/>
              <a:t>Miller’s focal concerns</a:t>
            </a:r>
            <a:endParaRPr lang="en-GB" dirty="0"/>
          </a:p>
        </p:txBody>
      </p:sp>
      <p:sp>
        <p:nvSpPr>
          <p:cNvPr id="4" name="Slide Number Placeholder 3"/>
          <p:cNvSpPr>
            <a:spLocks noGrp="1"/>
          </p:cNvSpPr>
          <p:nvPr>
            <p:ph type="sldNum" sz="quarter" idx="12"/>
          </p:nvPr>
        </p:nvSpPr>
        <p:spPr/>
        <p:txBody>
          <a:bodyPr/>
          <a:lstStyle/>
          <a:p>
            <a:pPr>
              <a:defRPr/>
            </a:pPr>
            <a:fld id="{26F5CA04-17DF-4BD2-A8C2-5D1E3AEBF4C1}" type="slidenum">
              <a:rPr lang="en-GB" smtClean="0"/>
              <a:pPr>
                <a:defRPr/>
              </a:pPr>
              <a:t>36</a:t>
            </a:fld>
            <a:endParaRPr lang="en-GB"/>
          </a:p>
        </p:txBody>
      </p:sp>
      <p:sp>
        <p:nvSpPr>
          <p:cNvPr id="5" name="Rectangle 4"/>
          <p:cNvSpPr/>
          <p:nvPr/>
        </p:nvSpPr>
        <p:spPr>
          <a:xfrm>
            <a:off x="3000364" y="1142984"/>
            <a:ext cx="5715040" cy="4745915"/>
          </a:xfrm>
          <a:prstGeom prst="rect">
            <a:avLst/>
          </a:prstGeom>
        </p:spPr>
        <p:txBody>
          <a:bodyPr wrap="square">
            <a:spAutoFit/>
          </a:bodyPr>
          <a:lstStyle/>
          <a:p>
            <a:pPr eaLnBrk="1" hangingPunct="1">
              <a:lnSpc>
                <a:spcPct val="90000"/>
              </a:lnSpc>
            </a:pPr>
            <a:r>
              <a:rPr lang="en-GB" sz="2800" b="1" dirty="0" smtClean="0">
                <a:solidFill>
                  <a:srgbClr val="FF0000"/>
                </a:solidFill>
                <a:latin typeface="+mn-lt"/>
                <a:cs typeface="Times New Roman" pitchFamily="18" charset="0"/>
              </a:rPr>
              <a:t>Trouble</a:t>
            </a:r>
            <a:r>
              <a:rPr lang="en-GB" sz="2800" dirty="0" smtClean="0">
                <a:latin typeface="+mn-lt"/>
                <a:cs typeface="Times New Roman" pitchFamily="18" charset="0"/>
              </a:rPr>
              <a:t> – you should not run away from a fight</a:t>
            </a:r>
          </a:p>
          <a:p>
            <a:pPr eaLnBrk="1" hangingPunct="1">
              <a:lnSpc>
                <a:spcPct val="90000"/>
              </a:lnSpc>
            </a:pPr>
            <a:r>
              <a:rPr lang="en-GB" sz="2800" b="1" dirty="0" smtClean="0">
                <a:solidFill>
                  <a:srgbClr val="FF0000"/>
                </a:solidFill>
                <a:latin typeface="+mn-lt"/>
                <a:cs typeface="Times New Roman" pitchFamily="18" charset="0"/>
              </a:rPr>
              <a:t>Toughness</a:t>
            </a:r>
            <a:r>
              <a:rPr lang="en-GB" sz="2800" dirty="0" smtClean="0">
                <a:latin typeface="+mn-lt"/>
                <a:cs typeface="Times New Roman" pitchFamily="18" charset="0"/>
              </a:rPr>
              <a:t> – an important aspect of “manliness” </a:t>
            </a:r>
          </a:p>
          <a:p>
            <a:pPr eaLnBrk="1" hangingPunct="1">
              <a:lnSpc>
                <a:spcPct val="90000"/>
              </a:lnSpc>
            </a:pPr>
            <a:r>
              <a:rPr lang="en-GB" sz="2800" b="1" dirty="0" smtClean="0">
                <a:solidFill>
                  <a:srgbClr val="FF0000"/>
                </a:solidFill>
                <a:latin typeface="+mn-lt"/>
                <a:cs typeface="Times New Roman" pitchFamily="18" charset="0"/>
              </a:rPr>
              <a:t>Smartness</a:t>
            </a:r>
            <a:r>
              <a:rPr lang="en-GB" sz="2800" dirty="0" smtClean="0">
                <a:latin typeface="+mn-lt"/>
                <a:cs typeface="Times New Roman" pitchFamily="18" charset="0"/>
              </a:rPr>
              <a:t> - “Looking good”, “being sharp” – the basis of your self-respect</a:t>
            </a:r>
          </a:p>
          <a:p>
            <a:pPr eaLnBrk="1" hangingPunct="1">
              <a:lnSpc>
                <a:spcPct val="90000"/>
              </a:lnSpc>
            </a:pPr>
            <a:r>
              <a:rPr lang="en-GB" sz="2800" b="1" dirty="0" smtClean="0">
                <a:solidFill>
                  <a:srgbClr val="FF0000"/>
                </a:solidFill>
                <a:latin typeface="+mn-lt"/>
                <a:cs typeface="Times New Roman" pitchFamily="18" charset="0"/>
              </a:rPr>
              <a:t>Excitement</a:t>
            </a:r>
            <a:r>
              <a:rPr lang="en-GB" sz="2800" dirty="0" smtClean="0">
                <a:latin typeface="+mn-lt"/>
                <a:cs typeface="Times New Roman" pitchFamily="18" charset="0"/>
              </a:rPr>
              <a:t> – Hedonism is reasonable – you should seek out “fun” and “enjoyment” while you can</a:t>
            </a:r>
          </a:p>
          <a:p>
            <a:pPr eaLnBrk="1" hangingPunct="1">
              <a:lnSpc>
                <a:spcPct val="90000"/>
              </a:lnSpc>
            </a:pPr>
            <a:r>
              <a:rPr lang="en-GB" sz="2800" b="1" dirty="0" smtClean="0">
                <a:solidFill>
                  <a:srgbClr val="FF0000"/>
                </a:solidFill>
                <a:latin typeface="+mn-lt"/>
                <a:cs typeface="Times New Roman" pitchFamily="18" charset="0"/>
              </a:rPr>
              <a:t>Fate</a:t>
            </a:r>
            <a:r>
              <a:rPr lang="en-GB" sz="2800" dirty="0" smtClean="0">
                <a:latin typeface="+mn-lt"/>
                <a:cs typeface="Times New Roman" pitchFamily="18" charset="0"/>
              </a:rPr>
              <a:t> – what ever will be, will be</a:t>
            </a:r>
          </a:p>
          <a:p>
            <a:pPr eaLnBrk="1" hangingPunct="1">
              <a:lnSpc>
                <a:spcPct val="90000"/>
              </a:lnSpc>
            </a:pPr>
            <a:r>
              <a:rPr lang="en-GB" sz="2800" b="1" dirty="0" smtClean="0">
                <a:solidFill>
                  <a:srgbClr val="FF0000"/>
                </a:solidFill>
                <a:latin typeface="+mn-lt"/>
                <a:cs typeface="Times New Roman" pitchFamily="18" charset="0"/>
              </a:rPr>
              <a:t>Autonomy</a:t>
            </a:r>
            <a:r>
              <a:rPr lang="en-GB" sz="2800" dirty="0" smtClean="0">
                <a:solidFill>
                  <a:srgbClr val="FF0000"/>
                </a:solidFill>
                <a:latin typeface="+mn-lt"/>
                <a:cs typeface="Times New Roman" pitchFamily="18" charset="0"/>
              </a:rPr>
              <a:t> </a:t>
            </a:r>
            <a:r>
              <a:rPr lang="en-GB" sz="2800" dirty="0" smtClean="0">
                <a:latin typeface="+mn-lt"/>
                <a:cs typeface="Times New Roman" pitchFamily="18" charset="0"/>
              </a:rPr>
              <a:t>– you should never let people push you around</a:t>
            </a:r>
            <a:r>
              <a:rPr lang="en-GB" sz="2800" dirty="0" smtClean="0">
                <a:latin typeface="+mn-lt"/>
                <a:cs typeface="Arial" charset="0"/>
              </a:rPr>
              <a:t> </a:t>
            </a:r>
          </a:p>
        </p:txBody>
      </p:sp>
      <p:pic>
        <p:nvPicPr>
          <p:cNvPr id="7" name="Picture 9" descr="149tough-guy-thumb">
            <a:hlinkClick r:id="rId2"/>
          </p:cNvPr>
          <p:cNvPicPr>
            <a:picLocks noChangeAspect="1" noChangeArrowheads="1"/>
          </p:cNvPicPr>
          <p:nvPr/>
        </p:nvPicPr>
        <p:blipFill>
          <a:blip r:embed="rId3" cstate="print"/>
          <a:srcRect/>
          <a:stretch>
            <a:fillRect/>
          </a:stretch>
        </p:blipFill>
        <p:spPr bwMode="auto">
          <a:xfrm>
            <a:off x="0" y="1714488"/>
            <a:ext cx="2743192" cy="4114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subcultural theories</a:t>
            </a:r>
            <a:endParaRPr lang="en-GB" dirty="0"/>
          </a:p>
        </p:txBody>
      </p:sp>
      <p:sp>
        <p:nvSpPr>
          <p:cNvPr id="3" name="Content Placeholder 2"/>
          <p:cNvSpPr>
            <a:spLocks noGrp="1"/>
          </p:cNvSpPr>
          <p:nvPr>
            <p:ph idx="1"/>
          </p:nvPr>
        </p:nvSpPr>
        <p:spPr>
          <a:xfrm>
            <a:off x="938758" y="2286002"/>
            <a:ext cx="7633742" cy="3951310"/>
          </a:xfrm>
        </p:spPr>
        <p:txBody>
          <a:bodyPr>
            <a:normAutofit fontScale="92500" lnSpcReduction="10000"/>
          </a:bodyPr>
          <a:lstStyle/>
          <a:p>
            <a:r>
              <a:rPr lang="en-GB" dirty="0" smtClean="0"/>
              <a:t>David </a:t>
            </a:r>
            <a:r>
              <a:rPr lang="en-GB" dirty="0" err="1" smtClean="0"/>
              <a:t>Matza</a:t>
            </a:r>
            <a:r>
              <a:rPr lang="en-GB" dirty="0" smtClean="0"/>
              <a:t> (an interactionists) suggests subcultural theories have the following problems:</a:t>
            </a:r>
          </a:p>
          <a:p>
            <a:pPr>
              <a:buFontTx/>
              <a:buChar char="-"/>
            </a:pPr>
            <a:r>
              <a:rPr lang="en-GB" dirty="0" smtClean="0"/>
              <a:t>Only a minority of young people actually get into trouble with the police or join gangs.</a:t>
            </a:r>
          </a:p>
          <a:p>
            <a:pPr>
              <a:buFontTx/>
              <a:buChar char="-"/>
            </a:pPr>
            <a:r>
              <a:rPr lang="en-GB" dirty="0" smtClean="0"/>
              <a:t>Young people may drift in and out of delinquency but eventually grow out of it.</a:t>
            </a:r>
          </a:p>
          <a:p>
            <a:pPr>
              <a:buFontTx/>
              <a:buChar char="-"/>
            </a:pPr>
            <a:r>
              <a:rPr lang="en-GB" dirty="0" smtClean="0"/>
              <a:t>Young people, when discussing their delinquency, haven’t joined subcultures to gain material success, instead their reasons for joining include risk taking, excitement and thrills. </a:t>
            </a:r>
          </a:p>
          <a:p>
            <a:pPr>
              <a:buFontTx/>
              <a:buChar char="-"/>
            </a:pPr>
            <a:r>
              <a:rPr lang="en-GB" dirty="0" smtClean="0"/>
              <a:t>Neglect the role of the police in labelling young people as trouble-makers. Middle class youths may be just as delinquent but the police overlook their behaviour or do not label it as problematic. </a:t>
            </a:r>
            <a:endParaRPr lang="en-GB"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37</a:t>
            </a:fld>
            <a:endParaRPr lang="en-GB"/>
          </a:p>
        </p:txBody>
      </p:sp>
    </p:spTree>
    <p:extLst>
      <p:ext uri="{BB962C8B-B14F-4D97-AF65-F5344CB8AC3E}">
        <p14:creationId xmlns:p14="http://schemas.microsoft.com/office/powerpoint/2010/main" val="165210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Hirschi and Control Theory</a:t>
            </a:r>
            <a:endParaRPr lang="en-GB" dirty="0"/>
          </a:p>
        </p:txBody>
      </p:sp>
      <p:sp>
        <p:nvSpPr>
          <p:cNvPr id="8" name="Content Placeholder 7"/>
          <p:cNvSpPr>
            <a:spLocks noGrp="1"/>
          </p:cNvSpPr>
          <p:nvPr>
            <p:ph idx="1"/>
          </p:nvPr>
        </p:nvSpPr>
        <p:spPr>
          <a:xfrm>
            <a:off x="2819400" y="2143116"/>
            <a:ext cx="6096000" cy="3952884"/>
          </a:xfrm>
        </p:spPr>
        <p:txBody>
          <a:bodyPr>
            <a:normAutofit/>
          </a:bodyPr>
          <a:lstStyle/>
          <a:p>
            <a:r>
              <a:rPr lang="en-GB" sz="2400" dirty="0" smtClean="0"/>
              <a:t>Rather than of starting from the question what causes deviance, </a:t>
            </a:r>
            <a:r>
              <a:rPr lang="en-GB" sz="2400" dirty="0" err="1" smtClean="0"/>
              <a:t>Hirschi</a:t>
            </a:r>
            <a:r>
              <a:rPr lang="en-GB" sz="2400" dirty="0" smtClean="0"/>
              <a:t> turns the question around and asks what causes conformity</a:t>
            </a:r>
          </a:p>
          <a:p>
            <a:endParaRPr lang="en-GB" sz="2400" dirty="0" smtClean="0"/>
          </a:p>
          <a:p>
            <a:r>
              <a:rPr lang="en-GB" sz="2400" dirty="0" smtClean="0"/>
              <a:t>He identifies 4 key social bonds</a:t>
            </a:r>
            <a:endParaRPr lang="en-GB" sz="2400" dirty="0"/>
          </a:p>
        </p:txBody>
      </p:sp>
      <p:sp>
        <p:nvSpPr>
          <p:cNvPr id="3" name="Date Placeholder 2"/>
          <p:cNvSpPr>
            <a:spLocks noGrp="1"/>
          </p:cNvSpPr>
          <p:nvPr>
            <p:ph type="dt" sz="half" idx="10"/>
          </p:nvPr>
        </p:nvSpPr>
        <p:spPr/>
        <p:txBody>
          <a:bodyPr/>
          <a:lstStyle/>
          <a:p>
            <a:fld id="{BA3DFBE5-165C-4ACD-856C-B419A1FE3DF0}" type="datetime1">
              <a:rPr lang="en-GB" smtClean="0"/>
              <a:pPr/>
              <a:t>17/05/2017</a:t>
            </a:fld>
            <a:endParaRPr lang="en-GB"/>
          </a:p>
        </p:txBody>
      </p:sp>
      <p:sp>
        <p:nvSpPr>
          <p:cNvPr id="4" name="Slide Number Placeholder 3"/>
          <p:cNvSpPr>
            <a:spLocks noGrp="1"/>
          </p:cNvSpPr>
          <p:nvPr>
            <p:ph type="sldNum" sz="quarter" idx="12"/>
          </p:nvPr>
        </p:nvSpPr>
        <p:spPr/>
        <p:txBody>
          <a:bodyPr/>
          <a:lstStyle/>
          <a:p>
            <a:fld id="{26F5CA04-17DF-4BD2-A8C2-5D1E3AEBF4C1}" type="slidenum">
              <a:rPr lang="en-GB" smtClean="0"/>
              <a:pPr/>
              <a:t>38</a:t>
            </a:fld>
            <a:endParaRPr lang="en-GB"/>
          </a:p>
        </p:txBody>
      </p:sp>
      <p:pic>
        <p:nvPicPr>
          <p:cNvPr id="79874" name="Picture 2" descr="http://www.businessweek.com/the_thread/brandnewday/archives/hershey.jpg"/>
          <p:cNvPicPr>
            <a:picLocks noChangeAspect="1" noChangeArrowheads="1"/>
          </p:cNvPicPr>
          <p:nvPr/>
        </p:nvPicPr>
        <p:blipFill>
          <a:blip r:embed="rId2" cstate="print"/>
          <a:srcRect/>
          <a:stretch>
            <a:fillRect/>
          </a:stretch>
        </p:blipFill>
        <p:spPr bwMode="auto">
          <a:xfrm>
            <a:off x="0" y="2714620"/>
            <a:ext cx="2830788" cy="227170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dak\Local Settings\Temporary Internet Files\Content.IE5\1NGMOSSW\MCj04115000000[1].wmf"/>
          <p:cNvPicPr>
            <a:picLocks noChangeAspect="1" noChangeArrowheads="1"/>
          </p:cNvPicPr>
          <p:nvPr/>
        </p:nvPicPr>
        <p:blipFill>
          <a:blip r:embed="rId2" cstate="print"/>
          <a:srcRect/>
          <a:stretch>
            <a:fillRect/>
          </a:stretch>
        </p:blipFill>
        <p:spPr bwMode="auto">
          <a:xfrm>
            <a:off x="3786182" y="1928802"/>
            <a:ext cx="1857388" cy="2141720"/>
          </a:xfrm>
          <a:prstGeom prst="rect">
            <a:avLst/>
          </a:prstGeom>
          <a:noFill/>
        </p:spPr>
      </p:pic>
      <p:sp>
        <p:nvSpPr>
          <p:cNvPr id="2" name="Title 1"/>
          <p:cNvSpPr>
            <a:spLocks noGrp="1"/>
          </p:cNvSpPr>
          <p:nvPr>
            <p:ph type="title"/>
          </p:nvPr>
        </p:nvSpPr>
        <p:spPr>
          <a:xfrm>
            <a:off x="715520" y="357166"/>
            <a:ext cx="4000496" cy="1143000"/>
          </a:xfrm>
        </p:spPr>
        <p:txBody>
          <a:bodyPr/>
          <a:lstStyle/>
          <a:p>
            <a:r>
              <a:rPr lang="en-GB" dirty="0" smtClean="0"/>
              <a:t>Belief</a:t>
            </a:r>
            <a:endParaRPr lang="en-GB" dirty="0"/>
          </a:p>
        </p:txBody>
      </p:sp>
      <p:sp>
        <p:nvSpPr>
          <p:cNvPr id="3" name="Content Placeholder 2"/>
          <p:cNvSpPr>
            <a:spLocks noGrp="1"/>
          </p:cNvSpPr>
          <p:nvPr>
            <p:ph idx="1"/>
          </p:nvPr>
        </p:nvSpPr>
        <p:spPr>
          <a:xfrm>
            <a:off x="644082" y="1142984"/>
            <a:ext cx="3857652" cy="1857388"/>
          </a:xfrm>
        </p:spPr>
        <p:txBody>
          <a:bodyPr/>
          <a:lstStyle/>
          <a:p>
            <a:r>
              <a:rPr lang="en-GB" dirty="0" smtClean="0"/>
              <a:t>Why I should obey society’s rules.</a:t>
            </a:r>
            <a:endParaRPr lang="en-GB"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39</a:t>
            </a:fld>
            <a:endParaRPr lang="en-GB"/>
          </a:p>
        </p:txBody>
      </p:sp>
      <p:sp>
        <p:nvSpPr>
          <p:cNvPr id="6" name="Title 1"/>
          <p:cNvSpPr txBox="1">
            <a:spLocks/>
          </p:cNvSpPr>
          <p:nvPr/>
        </p:nvSpPr>
        <p:spPr bwMode="auto">
          <a:xfrm>
            <a:off x="4929190" y="5072074"/>
            <a:ext cx="4000496"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0" fontAlgn="base" latinLnBrk="0" hangingPunct="0">
              <a:lnSpc>
                <a:spcPct val="70000"/>
              </a:lnSpc>
              <a:spcBef>
                <a:spcPct val="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uLnTx/>
                <a:uFillTx/>
                <a:latin typeface="+mj-lt"/>
                <a:ea typeface="+mj-ea"/>
                <a:cs typeface="+mj-cs"/>
              </a:rPr>
              <a:t>Involvement</a:t>
            </a:r>
            <a:endParaRPr kumimoji="0" lang="en-GB" sz="4800" b="1" i="0" u="none" strike="noStrike" kern="0" cap="none" spc="0" normalizeH="0" baseline="0" noProof="0" dirty="0">
              <a:ln>
                <a:noFill/>
              </a:ln>
              <a:solidFill>
                <a:schemeClr val="tx2"/>
              </a:solidFill>
              <a:effectLst/>
              <a:uLnTx/>
              <a:uFillTx/>
              <a:latin typeface="+mj-lt"/>
              <a:ea typeface="+mj-ea"/>
              <a:cs typeface="+mj-cs"/>
            </a:endParaRPr>
          </a:p>
        </p:txBody>
      </p:sp>
      <p:sp>
        <p:nvSpPr>
          <p:cNvPr id="7" name="Title 1"/>
          <p:cNvSpPr txBox="1">
            <a:spLocks/>
          </p:cNvSpPr>
          <p:nvPr/>
        </p:nvSpPr>
        <p:spPr bwMode="auto">
          <a:xfrm>
            <a:off x="4929190" y="357166"/>
            <a:ext cx="4000496"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0" fontAlgn="base" latinLnBrk="0" hangingPunct="0">
              <a:lnSpc>
                <a:spcPct val="70000"/>
              </a:lnSpc>
              <a:spcBef>
                <a:spcPct val="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uLnTx/>
                <a:uFillTx/>
                <a:latin typeface="+mj-lt"/>
                <a:ea typeface="+mj-ea"/>
                <a:cs typeface="+mj-cs"/>
              </a:rPr>
              <a:t>Commitment</a:t>
            </a:r>
            <a:endParaRPr kumimoji="0" lang="en-GB" sz="4800" b="1" i="0" u="none" strike="noStrike" kern="0" cap="none" spc="0" normalizeH="0" baseline="0" noProof="0" dirty="0">
              <a:ln>
                <a:noFill/>
              </a:ln>
              <a:solidFill>
                <a:schemeClr val="tx2"/>
              </a:solidFill>
              <a:effectLst/>
              <a:uLnTx/>
              <a:uFillTx/>
              <a:latin typeface="+mj-lt"/>
              <a:ea typeface="+mj-ea"/>
              <a:cs typeface="+mj-cs"/>
            </a:endParaRPr>
          </a:p>
        </p:txBody>
      </p:sp>
      <p:sp>
        <p:nvSpPr>
          <p:cNvPr id="8" name="Title 1"/>
          <p:cNvSpPr txBox="1">
            <a:spLocks/>
          </p:cNvSpPr>
          <p:nvPr/>
        </p:nvSpPr>
        <p:spPr bwMode="auto">
          <a:xfrm>
            <a:off x="685802" y="5124876"/>
            <a:ext cx="4000496"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l" defTabSz="914400" rtl="0" eaLnBrk="0" fontAlgn="base" latinLnBrk="0" hangingPunct="0">
              <a:lnSpc>
                <a:spcPct val="70000"/>
              </a:lnSpc>
              <a:spcBef>
                <a:spcPct val="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uLnTx/>
                <a:uFillTx/>
                <a:latin typeface="+mj-lt"/>
                <a:ea typeface="+mj-ea"/>
                <a:cs typeface="+mj-cs"/>
              </a:rPr>
              <a:t>Attachment</a:t>
            </a:r>
            <a:endParaRPr kumimoji="0" lang="en-GB" sz="4800" b="1" i="0"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2"/>
          <p:cNvSpPr txBox="1">
            <a:spLocks/>
          </p:cNvSpPr>
          <p:nvPr/>
        </p:nvSpPr>
        <p:spPr bwMode="auto">
          <a:xfrm>
            <a:off x="5143504" y="1142984"/>
            <a:ext cx="3857652" cy="18573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n"/>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My investment in my life.</a:t>
            </a:r>
            <a:endParaRPr kumimoji="0" lang="en-GB" b="0" i="0" u="none" strike="noStrike" kern="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bwMode="auto">
          <a:xfrm>
            <a:off x="354308" y="4214818"/>
            <a:ext cx="3857652" cy="85725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n"/>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How I care for others around me</a:t>
            </a:r>
            <a:endParaRPr kumimoji="0" lang="en-GB" b="0" i="0" u="none" strike="noStrike" kern="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bwMode="auto">
          <a:xfrm>
            <a:off x="4571968" y="4228498"/>
            <a:ext cx="4572032" cy="9286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n"/>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My everyday occupation in legitimate activities.</a:t>
            </a:r>
            <a:endParaRPr kumimoji="0" lang="en-GB" sz="2000" b="0" i="0" u="none" strike="noStrike" kern="0" cap="none" spc="0" normalizeH="0" baseline="0" noProof="0" dirty="0">
              <a:ln>
                <a:noFill/>
              </a:ln>
              <a:solidFill>
                <a:schemeClr val="tx1"/>
              </a:solidFill>
              <a:effectLst/>
              <a:uLnTx/>
              <a:uFillTx/>
              <a:latin typeface="+mn-lt"/>
              <a:ea typeface="+mn-ea"/>
              <a:cs typeface="+mn-cs"/>
            </a:endParaRPr>
          </a:p>
        </p:txBody>
      </p:sp>
      <p:sp>
        <p:nvSpPr>
          <p:cNvPr id="12" name="Right Arrow 11"/>
          <p:cNvSpPr/>
          <p:nvPr/>
        </p:nvSpPr>
        <p:spPr>
          <a:xfrm rot="2100000">
            <a:off x="2714280" y="1999894"/>
            <a:ext cx="1357322" cy="1148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3900000">
            <a:off x="5261277" y="1869695"/>
            <a:ext cx="1193214" cy="1335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2100000">
            <a:off x="2958959" y="3296874"/>
            <a:ext cx="1359078" cy="103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8700000">
            <a:off x="4877923" y="3299979"/>
            <a:ext cx="1082471" cy="909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par>
                                <p:cTn id="9" presetID="53"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19"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0" fill="hold"/>
                                        <p:tgtEl>
                                          <p:spTgt spid="2"/>
                                        </p:tgtEl>
                                        <p:attrNameLst>
                                          <p:attrName>ppt_w</p:attrName>
                                        </p:attrNameLst>
                                      </p:cBhvr>
                                      <p:tavLst>
                                        <p:tav tm="0" fmla="#ppt_w*sin(2.5*pi*$)">
                                          <p:val>
                                            <p:fltVal val="0"/>
                                          </p:val>
                                        </p:tav>
                                        <p:tav tm="100000">
                                          <p:val>
                                            <p:fltVal val="1"/>
                                          </p:val>
                                        </p:tav>
                                      </p:tavLst>
                                    </p:anim>
                                    <p:anim calcmode="lin" valueType="num">
                                      <p:cBhvr>
                                        <p:cTn id="17" dur="5000" fill="hold"/>
                                        <p:tgtEl>
                                          <p:spTgt spid="2"/>
                                        </p:tgtEl>
                                        <p:attrNameLst>
                                          <p:attrName>ppt_h</p:attrName>
                                        </p:attrNameLst>
                                      </p:cBhvr>
                                      <p:tavLst>
                                        <p:tav tm="0">
                                          <p:val>
                                            <p:strVal val="#ppt_h"/>
                                          </p:val>
                                        </p:tav>
                                        <p:tav tm="100000">
                                          <p:val>
                                            <p:strVal val="#ppt_h"/>
                                          </p:val>
                                        </p:tav>
                                      </p:tavLst>
                                    </p:anim>
                                  </p:childTnLst>
                                </p:cTn>
                              </p:par>
                              <p:par>
                                <p:cTn id="18" presetID="53"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par>
                                <p:cTn id="23" presetID="19"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0" fill="hold"/>
                                        <p:tgtEl>
                                          <p:spTgt spid="7"/>
                                        </p:tgtEl>
                                        <p:attrNameLst>
                                          <p:attrName>ppt_w</p:attrName>
                                        </p:attrNameLst>
                                      </p:cBhvr>
                                      <p:tavLst>
                                        <p:tav tm="0" fmla="#ppt_w*sin(2.5*pi*$)">
                                          <p:val>
                                            <p:fltVal val="0"/>
                                          </p:val>
                                        </p:tav>
                                        <p:tav tm="100000">
                                          <p:val>
                                            <p:fltVal val="1"/>
                                          </p:val>
                                        </p:tav>
                                      </p:tavLst>
                                    </p:anim>
                                    <p:anim calcmode="lin" valueType="num">
                                      <p:cBhvr>
                                        <p:cTn id="26" dur="5000" fill="hold"/>
                                        <p:tgtEl>
                                          <p:spTgt spid="7"/>
                                        </p:tgtEl>
                                        <p:attrNameLst>
                                          <p:attrName>ppt_h</p:attrName>
                                        </p:attrNameLst>
                                      </p:cBhvr>
                                      <p:tavLst>
                                        <p:tav tm="0">
                                          <p:val>
                                            <p:strVal val="#ppt_h"/>
                                          </p:val>
                                        </p:tav>
                                        <p:tav tm="100000">
                                          <p:val>
                                            <p:strVal val="#ppt_h"/>
                                          </p:val>
                                        </p:tav>
                                      </p:tavLst>
                                    </p:anim>
                                  </p:childTnLst>
                                </p:cTn>
                              </p:par>
                              <p:par>
                                <p:cTn id="27" presetID="53"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19"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0" fill="hold"/>
                                        <p:tgtEl>
                                          <p:spTgt spid="6"/>
                                        </p:tgtEl>
                                        <p:attrNameLst>
                                          <p:attrName>ppt_w</p:attrName>
                                        </p:attrNameLst>
                                      </p:cBhvr>
                                      <p:tavLst>
                                        <p:tav tm="0" fmla="#ppt_w*sin(2.5*pi*$)">
                                          <p:val>
                                            <p:fltVal val="0"/>
                                          </p:val>
                                        </p:tav>
                                        <p:tav tm="100000">
                                          <p:val>
                                            <p:fltVal val="1"/>
                                          </p:val>
                                        </p:tav>
                                      </p:tavLst>
                                    </p:anim>
                                    <p:anim calcmode="lin" valueType="num">
                                      <p:cBhvr>
                                        <p:cTn id="35" dur="5000" fill="hold"/>
                                        <p:tgtEl>
                                          <p:spTgt spid="6"/>
                                        </p:tgtEl>
                                        <p:attrNameLst>
                                          <p:attrName>ppt_h</p:attrName>
                                        </p:attrNameLst>
                                      </p:cBhvr>
                                      <p:tavLst>
                                        <p:tav tm="0">
                                          <p:val>
                                            <p:strVal val="#ppt_h"/>
                                          </p:val>
                                        </p:tav>
                                        <p:tav tm="100000">
                                          <p:val>
                                            <p:strVal val="#ppt_h"/>
                                          </p:val>
                                        </p:tav>
                                      </p:tavLst>
                                    </p:anim>
                                  </p:childTnLst>
                                </p:cTn>
                              </p:par>
                              <p:par>
                                <p:cTn id="36" presetID="53"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0-#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P spid="9" grpId="0"/>
      <p:bldP spid="10" grpId="0"/>
      <p:bldP spid="11" grpId="0"/>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GB" dirty="0" smtClean="0"/>
              <a:t>Durkheim and the functions of deviance</a:t>
            </a:r>
          </a:p>
        </p:txBody>
      </p:sp>
      <p:sp>
        <p:nvSpPr>
          <p:cNvPr id="21507" name="Rectangle 3"/>
          <p:cNvSpPr>
            <a:spLocks noGrp="1" noChangeArrowheads="1"/>
          </p:cNvSpPr>
          <p:nvPr>
            <p:ph idx="1"/>
          </p:nvPr>
        </p:nvSpPr>
        <p:spPr>
          <a:xfrm>
            <a:off x="938758" y="2286002"/>
            <a:ext cx="7633742" cy="4167334"/>
          </a:xfrm>
        </p:spPr>
        <p:txBody>
          <a:bodyPr>
            <a:normAutofit/>
          </a:bodyPr>
          <a:lstStyle/>
          <a:p>
            <a:pPr eaLnBrk="1" hangingPunct="1">
              <a:lnSpc>
                <a:spcPct val="90000"/>
              </a:lnSpc>
            </a:pPr>
            <a:r>
              <a:rPr lang="en-GB" sz="2800" dirty="0" smtClean="0">
                <a:cs typeface="Times New Roman" pitchFamily="18" charset="0"/>
              </a:rPr>
              <a:t>Durkheim (1893): ‘crime is normal… an integral part of all healthy societies’ </a:t>
            </a:r>
          </a:p>
          <a:p>
            <a:pPr marL="0" indent="0" eaLnBrk="1" hangingPunct="1">
              <a:lnSpc>
                <a:spcPct val="90000"/>
              </a:lnSpc>
              <a:buNone/>
            </a:pPr>
            <a:endParaRPr lang="en-GB" sz="2800" dirty="0" smtClean="0">
              <a:cs typeface="Times New Roman" pitchFamily="18" charset="0"/>
            </a:endParaRPr>
          </a:p>
          <a:p>
            <a:pPr>
              <a:lnSpc>
                <a:spcPct val="90000"/>
              </a:lnSpc>
            </a:pPr>
            <a:r>
              <a:rPr lang="en-GB" sz="2800" dirty="0" smtClean="0">
                <a:cs typeface="Times New Roman" pitchFamily="18" charset="0"/>
              </a:rPr>
              <a:t>Why do you think he thought this?</a:t>
            </a:r>
          </a:p>
          <a:p>
            <a:pPr>
              <a:lnSpc>
                <a:spcPct val="90000"/>
              </a:lnSpc>
            </a:pPr>
            <a:endParaRPr lang="en-GB" sz="2800" dirty="0">
              <a:cs typeface="Times New Roman" pitchFamily="18" charset="0"/>
            </a:endParaRPr>
          </a:p>
        </p:txBody>
      </p:sp>
      <p:sp>
        <p:nvSpPr>
          <p:cNvPr id="5" name="Slide Number Placeholder 5"/>
          <p:cNvSpPr>
            <a:spLocks noGrp="1"/>
          </p:cNvSpPr>
          <p:nvPr>
            <p:ph type="sldNum" sz="quarter" idx="12"/>
          </p:nvPr>
        </p:nvSpPr>
        <p:spPr/>
        <p:txBody>
          <a:bodyPr/>
          <a:lstStyle/>
          <a:p>
            <a:pPr>
              <a:defRPr/>
            </a:pPr>
            <a:fld id="{B00CA664-C98D-40B8-B24B-DDC6D3D112DD}" type="slidenum">
              <a:rPr lang="en-GB"/>
              <a:pPr>
                <a:defRPr/>
              </a:pPr>
              <a:t>4</a:t>
            </a:fld>
            <a:endParaRPr lang="en-GB"/>
          </a:p>
        </p:txBody>
      </p:sp>
    </p:spTree>
    <p:extLst>
      <p:ext uri="{BB962C8B-B14F-4D97-AF65-F5344CB8AC3E}">
        <p14:creationId xmlns:p14="http://schemas.microsoft.com/office/powerpoint/2010/main" val="111262377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dissolve">
                                      <p:cBhvr>
                                        <p:cTn id="12"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Hirschi</a:t>
            </a:r>
            <a:r>
              <a:rPr lang="en-GB" dirty="0" smtClean="0"/>
              <a:t> and Social Bonds</a:t>
            </a:r>
            <a:endParaRPr lang="en-GB" dirty="0"/>
          </a:p>
        </p:txBody>
      </p:sp>
      <p:sp>
        <p:nvSpPr>
          <p:cNvPr id="3" name="Content Placeholder 2"/>
          <p:cNvSpPr>
            <a:spLocks noGrp="1"/>
          </p:cNvSpPr>
          <p:nvPr>
            <p:ph idx="1"/>
          </p:nvPr>
        </p:nvSpPr>
        <p:spPr>
          <a:xfrm>
            <a:off x="1714480" y="1981200"/>
            <a:ext cx="7200920" cy="4114800"/>
          </a:xfrm>
        </p:spPr>
        <p:txBody>
          <a:bodyPr>
            <a:normAutofit/>
          </a:bodyPr>
          <a:lstStyle/>
          <a:p>
            <a:r>
              <a:rPr lang="en-GB" sz="2400" dirty="0" smtClean="0"/>
              <a:t>It is these social bonds that hold me into my place in society – when these weaken then I could do … anything?</a:t>
            </a:r>
          </a:p>
          <a:p>
            <a:r>
              <a:rPr lang="en-GB" sz="2400" dirty="0" smtClean="0"/>
              <a:t>With a decline in the traditional family, etc the risk of anomie becomes greater</a:t>
            </a:r>
          </a:p>
          <a:p>
            <a:r>
              <a:rPr lang="en-GB" sz="2400" dirty="0" smtClean="0"/>
              <a:t>Like Durkheim, there is a sense of the threat posed by the weakening of bonds.</a:t>
            </a:r>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40</a:t>
            </a:fld>
            <a:endParaRPr lang="en-GB"/>
          </a:p>
        </p:txBody>
      </p:sp>
      <p:pic>
        <p:nvPicPr>
          <p:cNvPr id="76804" name="Picture 4" descr="http://www.blogtalkradio.com/pics/hostpics/3f82726e-733e-42aa-ad85-e3de14c72fcb007%201.jpg"/>
          <p:cNvPicPr>
            <a:picLocks noChangeAspect="1" noChangeArrowheads="1"/>
          </p:cNvPicPr>
          <p:nvPr/>
        </p:nvPicPr>
        <p:blipFill>
          <a:blip r:embed="rId2" cstate="print"/>
          <a:srcRect/>
          <a:stretch>
            <a:fillRect/>
          </a:stretch>
        </p:blipFill>
        <p:spPr bwMode="auto">
          <a:xfrm>
            <a:off x="5292080" y="5157192"/>
            <a:ext cx="2214546" cy="1194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Hirschi</a:t>
            </a:r>
            <a:r>
              <a:rPr lang="en-GB" dirty="0" smtClean="0"/>
              <a:t> and Social Bonds</a:t>
            </a:r>
            <a:endParaRPr lang="en-GB" dirty="0"/>
          </a:p>
        </p:txBody>
      </p:sp>
      <p:sp>
        <p:nvSpPr>
          <p:cNvPr id="3" name="Content Placeholder 2"/>
          <p:cNvSpPr>
            <a:spLocks noGrp="1"/>
          </p:cNvSpPr>
          <p:nvPr>
            <p:ph idx="1"/>
          </p:nvPr>
        </p:nvSpPr>
        <p:spPr>
          <a:xfrm>
            <a:off x="971600" y="2132856"/>
            <a:ext cx="6415102" cy="4114800"/>
          </a:xfrm>
        </p:spPr>
        <p:txBody>
          <a:bodyPr>
            <a:normAutofit/>
          </a:bodyPr>
          <a:lstStyle/>
          <a:p>
            <a:r>
              <a:rPr lang="en-GB" sz="2400" dirty="0" err="1" smtClean="0"/>
              <a:t>Hirschi’s</a:t>
            </a:r>
            <a:r>
              <a:rPr lang="en-GB" sz="2400" dirty="0" smtClean="0"/>
              <a:t> work is influential on the New Right who have taken the idea of anomie into a more “practical” direction</a:t>
            </a:r>
          </a:p>
          <a:p>
            <a:r>
              <a:rPr lang="en-GB" sz="2400" dirty="0" smtClean="0"/>
              <a:t>This moves us beyond the functionalist approach into a new policy making area.</a:t>
            </a:r>
          </a:p>
          <a:p>
            <a:r>
              <a:rPr lang="en-GB" sz="2400" dirty="0" smtClean="0"/>
              <a:t>We will return to this.</a:t>
            </a:r>
            <a:endParaRPr lang="en-GB" sz="2400" dirty="0"/>
          </a:p>
        </p:txBody>
      </p:sp>
      <p:sp>
        <p:nvSpPr>
          <p:cNvPr id="4" name="Date Placeholder 3"/>
          <p:cNvSpPr>
            <a:spLocks noGrp="1"/>
          </p:cNvSpPr>
          <p:nvPr>
            <p:ph type="dt" sz="half" idx="10"/>
          </p:nvPr>
        </p:nvSpPr>
        <p:spPr/>
        <p:txBody>
          <a:bodyPr/>
          <a:lstStyle/>
          <a:p>
            <a:pPr>
              <a:defRPr/>
            </a:pPr>
            <a:fld id="{F165AA5B-2E81-4402-8AE8-C7B6CADF4776}"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41</a:t>
            </a:fld>
            <a:endParaRPr lang="en-GB"/>
          </a:p>
        </p:txBody>
      </p:sp>
      <p:pic>
        <p:nvPicPr>
          <p:cNvPr id="76802" name="Picture 2" descr="C:\Documents and Settings\dak\Local Settings\Temporary Internet Files\Content.IE5\XYYFCOEE\MCj00897940000[1].wmf"/>
          <p:cNvPicPr>
            <a:picLocks noChangeAspect="1" noChangeArrowheads="1"/>
          </p:cNvPicPr>
          <p:nvPr/>
        </p:nvPicPr>
        <p:blipFill>
          <a:blip r:embed="rId2" cstate="print"/>
          <a:srcRect/>
          <a:stretch>
            <a:fillRect/>
          </a:stretch>
        </p:blipFill>
        <p:spPr bwMode="auto">
          <a:xfrm>
            <a:off x="5707849" y="4221088"/>
            <a:ext cx="2143140" cy="1638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a:bodyPr>
          <a:lstStyle/>
          <a:p>
            <a:r>
              <a:rPr lang="en-GB" sz="2400" dirty="0" smtClean="0"/>
              <a:t>The concept of anomie is key to understanding Functionalist theory and the developments from it, in both subcultural and right realist approaches</a:t>
            </a:r>
          </a:p>
          <a:p>
            <a:r>
              <a:rPr lang="en-GB" sz="2400" dirty="0" smtClean="0"/>
              <a:t>It remains an elusive concept to pin down</a:t>
            </a:r>
          </a:p>
          <a:p>
            <a:r>
              <a:rPr lang="en-GB" sz="2400" dirty="0" smtClean="0"/>
              <a:t>Whilst functionalist theory has its gaps, it has set the terms of debate for later sociological approaches</a:t>
            </a:r>
            <a:endParaRPr lang="en-GB" sz="2400"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r>
              <a:rPr lang="en-GB" dirty="0" smtClean="0"/>
              <a:t>On p.15 explain </a:t>
            </a:r>
            <a:r>
              <a:rPr lang="en-GB" dirty="0"/>
              <a:t>the </a:t>
            </a:r>
            <a:r>
              <a:rPr lang="en-GB" dirty="0" smtClean="0"/>
              <a:t>general </a:t>
            </a:r>
            <a:r>
              <a:rPr lang="en-GB" dirty="0"/>
              <a:t>criticisms of classical functionalist theory on deviance using </a:t>
            </a:r>
            <a:r>
              <a:rPr lang="en-GB" dirty="0" smtClean="0"/>
              <a:t>p.454 of Browne.</a:t>
            </a:r>
            <a:endParaRPr lang="en-GB" dirty="0"/>
          </a:p>
          <a:p>
            <a:endParaRPr lang="en-GB" dirty="0"/>
          </a:p>
        </p:txBody>
      </p:sp>
      <p:sp>
        <p:nvSpPr>
          <p:cNvPr id="4" name="Date Placeholder 3"/>
          <p:cNvSpPr>
            <a:spLocks noGrp="1"/>
          </p:cNvSpPr>
          <p:nvPr>
            <p:ph type="dt" sz="half" idx="10"/>
          </p:nvPr>
        </p:nvSpPr>
        <p:spPr/>
        <p:txBody>
          <a:bodyPr/>
          <a:lstStyle/>
          <a:p>
            <a:pPr>
              <a:defRPr/>
            </a:pPr>
            <a:fld id="{F165AA5B-2E81-4402-8AE8-C7B6CADF4776}"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43</a:t>
            </a:fld>
            <a:endParaRPr lang="en-GB"/>
          </a:p>
        </p:txBody>
      </p:sp>
    </p:spTree>
    <p:extLst>
      <p:ext uri="{BB962C8B-B14F-4D97-AF65-F5344CB8AC3E}">
        <p14:creationId xmlns:p14="http://schemas.microsoft.com/office/powerpoint/2010/main" val="2077026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a:t>
            </a:r>
            <a:endParaRPr lang="en-GB" dirty="0"/>
          </a:p>
        </p:txBody>
      </p:sp>
      <p:sp>
        <p:nvSpPr>
          <p:cNvPr id="3" name="Content Placeholder 2"/>
          <p:cNvSpPr>
            <a:spLocks noGrp="1"/>
          </p:cNvSpPr>
          <p:nvPr>
            <p:ph idx="1"/>
          </p:nvPr>
        </p:nvSpPr>
        <p:spPr>
          <a:xfrm>
            <a:off x="938758" y="1268760"/>
            <a:ext cx="7633742" cy="4610833"/>
          </a:xfrm>
        </p:spPr>
        <p:txBody>
          <a:bodyPr>
            <a:normAutofit/>
          </a:bodyPr>
          <a:lstStyle/>
          <a:p>
            <a:pPr marL="0" indent="0">
              <a:buNone/>
            </a:pPr>
            <a:endParaRPr lang="en-GB" sz="2800" dirty="0" smtClean="0"/>
          </a:p>
          <a:p>
            <a:pPr marL="0" indent="0">
              <a:buNone/>
            </a:pPr>
            <a:r>
              <a:rPr lang="en-GB" sz="2800" dirty="0" smtClean="0"/>
              <a:t>Make notes on:</a:t>
            </a:r>
          </a:p>
          <a:p>
            <a:r>
              <a:rPr lang="en-GB" sz="2800" dirty="0" smtClean="0"/>
              <a:t>Durkheim</a:t>
            </a:r>
          </a:p>
          <a:p>
            <a:r>
              <a:rPr lang="en-GB" sz="2800" dirty="0" smtClean="0"/>
              <a:t>Merton – strain theory (how is he different to Durkheim)</a:t>
            </a:r>
          </a:p>
          <a:p>
            <a:r>
              <a:rPr lang="en-GB" sz="2800" dirty="0" smtClean="0"/>
              <a:t>Subcultural theories – Cohen, </a:t>
            </a:r>
            <a:r>
              <a:rPr lang="en-GB" sz="2800" dirty="0" err="1" smtClean="0"/>
              <a:t>Cloward</a:t>
            </a:r>
            <a:r>
              <a:rPr lang="en-GB" sz="2800" dirty="0" smtClean="0"/>
              <a:t> and Ohlin</a:t>
            </a:r>
          </a:p>
          <a:p>
            <a:r>
              <a:rPr lang="en-GB" sz="2800" dirty="0" smtClean="0"/>
              <a:t>Independent subcultural theories – Miller, </a:t>
            </a:r>
            <a:r>
              <a:rPr lang="en-GB" sz="2800" dirty="0" err="1" smtClean="0"/>
              <a:t>Hirschi</a:t>
            </a:r>
            <a:endParaRPr lang="en-GB" sz="2800" dirty="0"/>
          </a:p>
        </p:txBody>
      </p:sp>
      <p:sp>
        <p:nvSpPr>
          <p:cNvPr id="4" name="Date Placeholder 3"/>
          <p:cNvSpPr>
            <a:spLocks noGrp="1"/>
          </p:cNvSpPr>
          <p:nvPr>
            <p:ph type="dt" sz="half" idx="10"/>
          </p:nvPr>
        </p:nvSpPr>
        <p:spPr/>
        <p:txBody>
          <a:bodyPr/>
          <a:lstStyle/>
          <a:p>
            <a:pPr>
              <a:defRPr/>
            </a:pPr>
            <a:fld id="{F165AA5B-2E81-4402-8AE8-C7B6CADF4776}" type="datetime1">
              <a:rPr lang="en-GB" smtClean="0"/>
              <a:pPr>
                <a:defRPr/>
              </a:pPr>
              <a:t>17/05/2017</a:t>
            </a:fld>
            <a:endParaRPr lang="en-GB"/>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44</a:t>
            </a:fld>
            <a:endParaRPr lang="en-GB"/>
          </a:p>
        </p:txBody>
      </p:sp>
    </p:spTree>
    <p:extLst>
      <p:ext uri="{BB962C8B-B14F-4D97-AF65-F5344CB8AC3E}">
        <p14:creationId xmlns:p14="http://schemas.microsoft.com/office/powerpoint/2010/main" val="1752963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focus</a:t>
            </a:r>
            <a:endParaRPr lang="en-US" dirty="0"/>
          </a:p>
        </p:txBody>
      </p:sp>
      <p:sp>
        <p:nvSpPr>
          <p:cNvPr id="3" name="Content Placeholder 2"/>
          <p:cNvSpPr>
            <a:spLocks noGrp="1"/>
          </p:cNvSpPr>
          <p:nvPr>
            <p:ph idx="1"/>
          </p:nvPr>
        </p:nvSpPr>
        <p:spPr>
          <a:xfrm>
            <a:off x="938758" y="1410455"/>
            <a:ext cx="7633742" cy="4826857"/>
          </a:xfrm>
        </p:spPr>
        <p:txBody>
          <a:bodyPr>
            <a:normAutofit lnSpcReduction="10000"/>
          </a:bodyPr>
          <a:lstStyle/>
          <a:p>
            <a:r>
              <a:rPr lang="en-US" dirty="0" smtClean="0"/>
              <a:t>Outline two reasons why functionalists see crime as inevitable [4]</a:t>
            </a:r>
          </a:p>
          <a:p>
            <a:r>
              <a:rPr lang="en-US" dirty="0" smtClean="0"/>
              <a:t>Outline three reasons why some crime and deviance may be necessary and beneficial for the well-being of society [6]</a:t>
            </a:r>
          </a:p>
          <a:p>
            <a:r>
              <a:rPr lang="en-US" dirty="0" smtClean="0"/>
              <a:t>Item B: Strain theories focus on the ways in which people may resort to crime of deviance when they are unable to achieve socially approved goals by legitimate means. For example, Merton argues American culture </a:t>
            </a:r>
            <a:r>
              <a:rPr lang="en-US" dirty="0" err="1" smtClean="0"/>
              <a:t>emphasises</a:t>
            </a:r>
            <a:r>
              <a:rPr lang="en-US" dirty="0" smtClean="0"/>
              <a:t> achieving success, but an unequal structure limits some individuals’ opportunity to do so legitimately. This may induce frustration in the individuals concerned. Some strain theorists see the response to this situation as a group reaction, in which individuals create or join deviant subcultures. </a:t>
            </a:r>
          </a:p>
          <a:p>
            <a:r>
              <a:rPr lang="en-US" dirty="0" smtClean="0"/>
              <a:t>Applying material from Item B and your knowledge, evaluate the contribution of strain theories to our understanding of crime and deviance [30 marks]</a:t>
            </a:r>
            <a:endParaRPr lang="en-US"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45</a:t>
            </a:fld>
            <a:endParaRPr lang="en-GB"/>
          </a:p>
        </p:txBody>
      </p:sp>
    </p:spTree>
    <p:extLst>
      <p:ext uri="{BB962C8B-B14F-4D97-AF65-F5344CB8AC3E}">
        <p14:creationId xmlns:p14="http://schemas.microsoft.com/office/powerpoint/2010/main" val="1983584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notes on Durkheim</a:t>
            </a:r>
            <a:endParaRPr lang="en-US" dirty="0"/>
          </a:p>
        </p:txBody>
      </p:sp>
      <p:sp>
        <p:nvSpPr>
          <p:cNvPr id="3" name="Content Placeholder 2"/>
          <p:cNvSpPr>
            <a:spLocks noGrp="1"/>
          </p:cNvSpPr>
          <p:nvPr>
            <p:ph idx="1"/>
          </p:nvPr>
        </p:nvSpPr>
        <p:spPr/>
        <p:txBody>
          <a:bodyPr>
            <a:normAutofit/>
          </a:bodyPr>
          <a:lstStyle/>
          <a:p>
            <a:r>
              <a:rPr lang="en-US" sz="2800" dirty="0" smtClean="0"/>
              <a:t>Use the following slides, class discussion, your booklet and textbook sources to make notes on Durkheim’s theory of crime and deviance</a:t>
            </a:r>
            <a:endParaRPr lang="en-US" sz="2800"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5</a:t>
            </a:fld>
            <a:endParaRPr lang="en-GB"/>
          </a:p>
        </p:txBody>
      </p:sp>
    </p:spTree>
    <p:extLst>
      <p:ext uri="{BB962C8B-B14F-4D97-AF65-F5344CB8AC3E}">
        <p14:creationId xmlns:p14="http://schemas.microsoft.com/office/powerpoint/2010/main" val="358026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Durkheim the functions of deviance</a:t>
            </a:r>
            <a:endParaRPr lang="en-US" dirty="0"/>
          </a:p>
        </p:txBody>
      </p:sp>
      <p:sp>
        <p:nvSpPr>
          <p:cNvPr id="3" name="Content Placeholder 2"/>
          <p:cNvSpPr>
            <a:spLocks noGrp="1"/>
          </p:cNvSpPr>
          <p:nvPr>
            <p:ph idx="1"/>
          </p:nvPr>
        </p:nvSpPr>
        <p:spPr/>
        <p:txBody>
          <a:bodyPr>
            <a:normAutofit/>
          </a:bodyPr>
          <a:lstStyle/>
          <a:p>
            <a:pPr>
              <a:lnSpc>
                <a:spcPct val="90000"/>
              </a:lnSpc>
            </a:pPr>
            <a:r>
              <a:rPr lang="en-GB" sz="2400" dirty="0">
                <a:cs typeface="Times New Roman" pitchFamily="18" charset="0"/>
              </a:rPr>
              <a:t>He believed:</a:t>
            </a:r>
          </a:p>
          <a:p>
            <a:pPr>
              <a:lnSpc>
                <a:spcPct val="90000"/>
              </a:lnSpc>
            </a:pPr>
            <a:r>
              <a:rPr lang="en-GB" sz="2400" dirty="0">
                <a:cs typeface="Times New Roman" pitchFamily="18" charset="0"/>
              </a:rPr>
              <a:t>Crime and deviance only remain “functional” so long as the </a:t>
            </a:r>
            <a:r>
              <a:rPr lang="en-GB" sz="2400" b="1" dirty="0">
                <a:solidFill>
                  <a:srgbClr val="FF0000"/>
                </a:solidFill>
                <a:cs typeface="Times New Roman" pitchFamily="18" charset="0"/>
              </a:rPr>
              <a:t>conscience collective</a:t>
            </a:r>
            <a:r>
              <a:rPr lang="en-GB" sz="2400" dirty="0">
                <a:solidFill>
                  <a:srgbClr val="FF0000"/>
                </a:solidFill>
                <a:cs typeface="Times New Roman" pitchFamily="18" charset="0"/>
              </a:rPr>
              <a:t> </a:t>
            </a:r>
            <a:r>
              <a:rPr lang="en-GB" sz="2400" dirty="0">
                <a:cs typeface="Times New Roman" pitchFamily="18" charset="0"/>
              </a:rPr>
              <a:t>remains strong enough to be active.  </a:t>
            </a:r>
          </a:p>
          <a:p>
            <a:pPr>
              <a:lnSpc>
                <a:spcPct val="90000"/>
              </a:lnSpc>
            </a:pPr>
            <a:endParaRPr lang="en-GB" sz="2400" dirty="0">
              <a:cs typeface="Times New Roman" pitchFamily="18" charset="0"/>
            </a:endParaRPr>
          </a:p>
          <a:p>
            <a:pPr>
              <a:lnSpc>
                <a:spcPct val="90000"/>
              </a:lnSpc>
            </a:pPr>
            <a:r>
              <a:rPr lang="en-GB" sz="2400" dirty="0">
                <a:cs typeface="Times New Roman" pitchFamily="18" charset="0"/>
              </a:rPr>
              <a:t>In time of rapid social change there is the danger of </a:t>
            </a:r>
            <a:r>
              <a:rPr lang="en-GB" sz="2400" b="1" dirty="0">
                <a:solidFill>
                  <a:srgbClr val="FF0000"/>
                </a:solidFill>
                <a:cs typeface="Times New Roman" pitchFamily="18" charset="0"/>
              </a:rPr>
              <a:t>ANOMIE</a:t>
            </a:r>
            <a:r>
              <a:rPr lang="en-GB" sz="2400" b="1" u="sng" dirty="0">
                <a:cs typeface="Times New Roman" pitchFamily="18" charset="0"/>
              </a:rPr>
              <a:t> </a:t>
            </a:r>
            <a:r>
              <a:rPr lang="en-GB" sz="2400" dirty="0">
                <a:cs typeface="Times New Roman" pitchFamily="18" charset="0"/>
              </a:rPr>
              <a:t>- a state of normlessness where collective expectations lose their ability to regulate people - this can be very dangerous for society.</a:t>
            </a:r>
            <a:r>
              <a:rPr lang="en-GB" sz="2400" dirty="0"/>
              <a:t> </a:t>
            </a:r>
          </a:p>
          <a:p>
            <a:endParaRPr lang="en-US" sz="2400"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6</a:t>
            </a:fld>
            <a:endParaRPr lang="en-GB"/>
          </a:p>
        </p:txBody>
      </p:sp>
    </p:spTree>
    <p:extLst>
      <p:ext uri="{BB962C8B-B14F-4D97-AF65-F5344CB8AC3E}">
        <p14:creationId xmlns:p14="http://schemas.microsoft.com/office/powerpoint/2010/main" val="304437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GB" smtClean="0"/>
              <a:t>Durkheim and the functions of deviance</a:t>
            </a:r>
          </a:p>
        </p:txBody>
      </p:sp>
      <p:sp>
        <p:nvSpPr>
          <p:cNvPr id="18435" name="Rectangle 3"/>
          <p:cNvSpPr>
            <a:spLocks noGrp="1" noChangeArrowheads="1"/>
          </p:cNvSpPr>
          <p:nvPr>
            <p:ph idx="1"/>
          </p:nvPr>
        </p:nvSpPr>
        <p:spPr>
          <a:xfrm>
            <a:off x="3059832" y="2286002"/>
            <a:ext cx="5512668" cy="3593591"/>
          </a:xfrm>
        </p:spPr>
        <p:txBody>
          <a:bodyPr/>
          <a:lstStyle/>
          <a:p>
            <a:pPr eaLnBrk="1" hangingPunct="1"/>
            <a:r>
              <a:rPr lang="en-GB" dirty="0" smtClean="0">
                <a:cs typeface="Times New Roman" pitchFamily="18" charset="0"/>
              </a:rPr>
              <a:t>Crime is both </a:t>
            </a:r>
            <a:r>
              <a:rPr lang="en-GB" b="1" u="sng" dirty="0" smtClean="0">
                <a:cs typeface="Times New Roman" pitchFamily="18" charset="0"/>
              </a:rPr>
              <a:t>inevitable</a:t>
            </a:r>
            <a:r>
              <a:rPr lang="en-GB" dirty="0" smtClean="0">
                <a:cs typeface="Times New Roman" pitchFamily="18" charset="0"/>
              </a:rPr>
              <a:t> and </a:t>
            </a:r>
            <a:r>
              <a:rPr lang="en-GB" b="1" u="sng" dirty="0" smtClean="0">
                <a:cs typeface="Times New Roman" pitchFamily="18" charset="0"/>
              </a:rPr>
              <a:t>functional</a:t>
            </a:r>
            <a:r>
              <a:rPr lang="en-GB" dirty="0" smtClean="0">
                <a:cs typeface="Times New Roman" pitchFamily="18" charset="0"/>
              </a:rPr>
              <a:t> to society:</a:t>
            </a:r>
          </a:p>
          <a:p>
            <a:pPr eaLnBrk="1" hangingPunct="1"/>
            <a:r>
              <a:rPr lang="en-GB" b="1" dirty="0" smtClean="0">
                <a:cs typeface="Times New Roman" pitchFamily="18" charset="0"/>
              </a:rPr>
              <a:t>Inevitable</a:t>
            </a:r>
            <a:r>
              <a:rPr lang="en-GB" dirty="0" smtClean="0">
                <a:cs typeface="Times New Roman" pitchFamily="18" charset="0"/>
              </a:rPr>
              <a:t> because not everyone can be equally committed to collective sentiments - even in a “society of saints” some would be regarded as deviant and invite collective disapproval</a:t>
            </a:r>
          </a:p>
          <a:p>
            <a:r>
              <a:rPr lang="en-GB" b="1" dirty="0">
                <a:cs typeface="Times New Roman" pitchFamily="18" charset="0"/>
              </a:rPr>
              <a:t>Functional</a:t>
            </a:r>
            <a:r>
              <a:rPr lang="en-GB" dirty="0">
                <a:cs typeface="Times New Roman" pitchFamily="18" charset="0"/>
              </a:rPr>
              <a:t> because crime may inspire / reflect innovatory behaviour, necessary to a healthy society to allow social change</a:t>
            </a:r>
            <a:endParaRPr lang="en-GB" dirty="0"/>
          </a:p>
          <a:p>
            <a:pPr eaLnBrk="1" hangingPunct="1"/>
            <a:endParaRPr lang="en-GB" dirty="0" smtClean="0">
              <a:cs typeface="Times New Roman" pitchFamily="18" charset="0"/>
            </a:endParaRPr>
          </a:p>
        </p:txBody>
      </p:sp>
      <p:sp>
        <p:nvSpPr>
          <p:cNvPr id="6" name="Slide Number Placeholder 5"/>
          <p:cNvSpPr>
            <a:spLocks noGrp="1"/>
          </p:cNvSpPr>
          <p:nvPr>
            <p:ph type="sldNum" sz="quarter" idx="12"/>
          </p:nvPr>
        </p:nvSpPr>
        <p:spPr/>
        <p:txBody>
          <a:bodyPr/>
          <a:lstStyle/>
          <a:p>
            <a:pPr>
              <a:defRPr/>
            </a:pPr>
            <a:fld id="{DA9E3ED3-23D0-4A02-BA98-24C3748F8AB6}" type="slidenum">
              <a:rPr lang="en-GB"/>
              <a:pPr>
                <a:defRPr/>
              </a:pPr>
              <a:t>7</a:t>
            </a:fld>
            <a:endParaRPr lang="en-GB"/>
          </a:p>
        </p:txBody>
      </p:sp>
      <p:pic>
        <p:nvPicPr>
          <p:cNvPr id="5126" name="Picture 5" descr="all_saints01"/>
          <p:cNvPicPr>
            <a:picLocks noChangeAspect="1" noChangeArrowheads="1"/>
          </p:cNvPicPr>
          <p:nvPr/>
        </p:nvPicPr>
        <p:blipFill>
          <a:blip r:embed="rId2" cstate="print"/>
          <a:srcRect/>
          <a:stretch>
            <a:fillRect/>
          </a:stretch>
        </p:blipFill>
        <p:spPr bwMode="auto">
          <a:xfrm>
            <a:off x="0" y="2133600"/>
            <a:ext cx="2895600" cy="350520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6"/>
          <p:cNvSpPr>
            <a:spLocks noGrp="1" noChangeArrowheads="1"/>
          </p:cNvSpPr>
          <p:nvPr>
            <p:ph type="title"/>
          </p:nvPr>
        </p:nvSpPr>
        <p:spPr/>
        <p:txBody>
          <a:bodyPr/>
          <a:lstStyle/>
          <a:p>
            <a:pPr eaLnBrk="1" hangingPunct="1"/>
            <a:r>
              <a:rPr lang="en-GB" dirty="0" smtClean="0"/>
              <a:t>Durkheim and the functions of deviance</a:t>
            </a:r>
          </a:p>
        </p:txBody>
      </p:sp>
      <p:sp>
        <p:nvSpPr>
          <p:cNvPr id="6151" name="Rectangle 7"/>
          <p:cNvSpPr>
            <a:spLocks noGrp="1" noChangeArrowheads="1"/>
          </p:cNvSpPr>
          <p:nvPr>
            <p:ph idx="1"/>
          </p:nvPr>
        </p:nvSpPr>
        <p:spPr>
          <a:xfrm>
            <a:off x="2843808" y="2286002"/>
            <a:ext cx="5728692" cy="3593591"/>
          </a:xfrm>
        </p:spPr>
        <p:txBody>
          <a:bodyPr/>
          <a:lstStyle/>
          <a:p>
            <a:pPr eaLnBrk="1" hangingPunct="1"/>
            <a:r>
              <a:rPr lang="en-GB" b="1" dirty="0" smtClean="0">
                <a:cs typeface="Times New Roman" pitchFamily="18" charset="0"/>
              </a:rPr>
              <a:t>Punishment </a:t>
            </a:r>
            <a:r>
              <a:rPr lang="en-GB" dirty="0" smtClean="0">
                <a:cs typeface="Times New Roman" pitchFamily="18" charset="0"/>
              </a:rPr>
              <a:t>through criminal law marks boundaries of acceptable behaviour</a:t>
            </a:r>
          </a:p>
          <a:p>
            <a:pPr eaLnBrk="1" hangingPunct="1"/>
            <a:r>
              <a:rPr lang="en-GB" dirty="0" smtClean="0">
                <a:cs typeface="Times New Roman" pitchFamily="18" charset="0"/>
              </a:rPr>
              <a:t>Police arresting a criminal show the rest of society that </a:t>
            </a:r>
            <a:r>
              <a:rPr lang="en-GB" b="1" dirty="0" smtClean="0">
                <a:cs typeface="Times New Roman" pitchFamily="18" charset="0"/>
              </a:rPr>
              <a:t>behaviour is unacceptable</a:t>
            </a:r>
          </a:p>
          <a:p>
            <a:r>
              <a:rPr lang="en-GB" dirty="0">
                <a:cs typeface="Times New Roman" pitchFamily="18" charset="0"/>
              </a:rPr>
              <a:t>Criminal behaviour constantly </a:t>
            </a:r>
            <a:r>
              <a:rPr lang="en-GB" b="1" u="sng" dirty="0">
                <a:cs typeface="Times New Roman" pitchFamily="18" charset="0"/>
              </a:rPr>
              <a:t>tests the boundaries</a:t>
            </a:r>
            <a:r>
              <a:rPr lang="en-GB" dirty="0">
                <a:cs typeface="Times New Roman" pitchFamily="18" charset="0"/>
              </a:rPr>
              <a:t> of acceptable behaviour</a:t>
            </a:r>
          </a:p>
          <a:p>
            <a:r>
              <a:rPr lang="en-GB" dirty="0">
                <a:cs typeface="Times New Roman" pitchFamily="18" charset="0"/>
              </a:rPr>
              <a:t>Usually </a:t>
            </a:r>
            <a:r>
              <a:rPr lang="en-GB" b="1" u="sng" dirty="0">
                <a:cs typeface="Times New Roman" pitchFamily="18" charset="0"/>
              </a:rPr>
              <a:t>reinforces</a:t>
            </a:r>
            <a:r>
              <a:rPr lang="en-GB" b="1" dirty="0">
                <a:cs typeface="Times New Roman" pitchFamily="18" charset="0"/>
              </a:rPr>
              <a:t> ideas</a:t>
            </a:r>
            <a:r>
              <a:rPr lang="en-GB" dirty="0">
                <a:cs typeface="Times New Roman" pitchFamily="18" charset="0"/>
              </a:rPr>
              <a:t> about illegality</a:t>
            </a:r>
          </a:p>
          <a:p>
            <a:r>
              <a:rPr lang="en-GB" dirty="0">
                <a:cs typeface="Times New Roman" pitchFamily="18" charset="0"/>
              </a:rPr>
              <a:t>Sometimes public sympathy with “criminal” indicates need to </a:t>
            </a:r>
            <a:r>
              <a:rPr lang="en-GB" b="1" u="sng" dirty="0">
                <a:cs typeface="Times New Roman" pitchFamily="18" charset="0"/>
              </a:rPr>
              <a:t>reform the law</a:t>
            </a:r>
            <a:r>
              <a:rPr lang="en-GB" b="1" u="sng" dirty="0"/>
              <a:t> </a:t>
            </a:r>
          </a:p>
          <a:p>
            <a:pPr eaLnBrk="1" hangingPunct="1"/>
            <a:endParaRPr lang="en-GB" b="1" dirty="0" smtClean="0">
              <a:cs typeface="Times New Roman" pitchFamily="18" charset="0"/>
            </a:endParaRPr>
          </a:p>
        </p:txBody>
      </p:sp>
      <p:sp>
        <p:nvSpPr>
          <p:cNvPr id="5" name="Slide Number Placeholder 5"/>
          <p:cNvSpPr>
            <a:spLocks noGrp="1"/>
          </p:cNvSpPr>
          <p:nvPr>
            <p:ph type="sldNum" sz="quarter" idx="12"/>
          </p:nvPr>
        </p:nvSpPr>
        <p:spPr/>
        <p:txBody>
          <a:bodyPr/>
          <a:lstStyle/>
          <a:p>
            <a:pPr>
              <a:defRPr/>
            </a:pPr>
            <a:fld id="{15E96166-D78B-4DE6-A78C-621C1CE71331}" type="slidenum">
              <a:rPr lang="en-GB"/>
              <a:pPr>
                <a:defRPr/>
              </a:pPr>
              <a:t>8</a:t>
            </a:fld>
            <a:endParaRPr lang="en-GB"/>
          </a:p>
        </p:txBody>
      </p:sp>
      <p:pic>
        <p:nvPicPr>
          <p:cNvPr id="12294" name="Picture 6" descr="C:\Documents and Settings\dak\Local Settings\Temporary Internet Files\Content.IE5\XYYFCOEE\MMj02837960000[1].gif"/>
          <p:cNvPicPr>
            <a:picLocks noChangeAspect="1" noChangeArrowheads="1" noCrop="1"/>
          </p:cNvPicPr>
          <p:nvPr/>
        </p:nvPicPr>
        <p:blipFill>
          <a:blip r:embed="rId2" cstate="print"/>
          <a:srcRect/>
          <a:stretch>
            <a:fillRect/>
          </a:stretch>
        </p:blipFill>
        <p:spPr bwMode="auto">
          <a:xfrm>
            <a:off x="323528" y="2636912"/>
            <a:ext cx="2426791" cy="2357454"/>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dissolve">
                                      <p:cBhvr>
                                        <p:cTn id="7" dur="500"/>
                                        <p:tgtEl>
                                          <p:spTgt spid="6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1">
                                            <p:txEl>
                                              <p:pRg st="1" end="1"/>
                                            </p:txEl>
                                          </p:spTgt>
                                        </p:tgtEl>
                                        <p:attrNameLst>
                                          <p:attrName>style.visibility</p:attrName>
                                        </p:attrNameLst>
                                      </p:cBhvr>
                                      <p:to>
                                        <p:strVal val="visible"/>
                                      </p:to>
                                    </p:set>
                                    <p:animEffect transition="in" filter="dissolve">
                                      <p:cBhvr>
                                        <p:cTn id="12" dur="500"/>
                                        <p:tgtEl>
                                          <p:spTgt spid="6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1">
                                            <p:txEl>
                                              <p:pRg st="2" end="2"/>
                                            </p:txEl>
                                          </p:spTgt>
                                        </p:tgtEl>
                                        <p:attrNameLst>
                                          <p:attrName>style.visibility</p:attrName>
                                        </p:attrNameLst>
                                      </p:cBhvr>
                                      <p:to>
                                        <p:strVal val="visible"/>
                                      </p:to>
                                    </p:set>
                                    <p:animEffect transition="in" filter="dissolve">
                                      <p:cBhvr>
                                        <p:cTn id="17" dur="500"/>
                                        <p:tgtEl>
                                          <p:spTgt spid="6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1">
                                            <p:txEl>
                                              <p:pRg st="3" end="3"/>
                                            </p:txEl>
                                          </p:spTgt>
                                        </p:tgtEl>
                                        <p:attrNameLst>
                                          <p:attrName>style.visibility</p:attrName>
                                        </p:attrNameLst>
                                      </p:cBhvr>
                                      <p:to>
                                        <p:strVal val="visible"/>
                                      </p:to>
                                    </p:set>
                                    <p:animEffect transition="in" filter="dissolve">
                                      <p:cBhvr>
                                        <p:cTn id="22" dur="500"/>
                                        <p:tgtEl>
                                          <p:spTgt spid="61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51">
                                            <p:txEl>
                                              <p:pRg st="4" end="4"/>
                                            </p:txEl>
                                          </p:spTgt>
                                        </p:tgtEl>
                                        <p:attrNameLst>
                                          <p:attrName>style.visibility</p:attrName>
                                        </p:attrNameLst>
                                      </p:cBhvr>
                                      <p:to>
                                        <p:strVal val="visible"/>
                                      </p:to>
                                    </p:set>
                                    <p:animEffect transition="in" filter="dissolve">
                                      <p:cBhvr>
                                        <p:cTn id="27" dur="500"/>
                                        <p:tgtEl>
                                          <p:spTgt spid="61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notes</a:t>
            </a:r>
            <a:endParaRPr lang="en-US" dirty="0"/>
          </a:p>
        </p:txBody>
      </p:sp>
      <p:sp>
        <p:nvSpPr>
          <p:cNvPr id="3" name="Content Placeholder 2"/>
          <p:cNvSpPr>
            <a:spLocks noGrp="1"/>
          </p:cNvSpPr>
          <p:nvPr>
            <p:ph idx="1"/>
          </p:nvPr>
        </p:nvSpPr>
        <p:spPr/>
        <p:txBody>
          <a:bodyPr>
            <a:normAutofit/>
          </a:bodyPr>
          <a:lstStyle/>
          <a:p>
            <a:r>
              <a:rPr lang="en-US" sz="2400" dirty="0" smtClean="0"/>
              <a:t>Use p.3-5 of your booklet to add to your notes on Durkheim.</a:t>
            </a:r>
          </a:p>
          <a:p>
            <a:r>
              <a:rPr lang="en-US" sz="2400" dirty="0" smtClean="0"/>
              <a:t>On the next slide is an example of a very important case that helps demonstrate Durkheim’s view that crime can be positive, in terms of bringing about changes to boundaries and adaptations in society.</a:t>
            </a:r>
          </a:p>
          <a:p>
            <a:r>
              <a:rPr lang="en-US" sz="2400" dirty="0" smtClean="0"/>
              <a:t>Research another case that has done something similar. </a:t>
            </a:r>
            <a:endParaRPr lang="en-US" sz="2400" dirty="0"/>
          </a:p>
        </p:txBody>
      </p:sp>
      <p:sp>
        <p:nvSpPr>
          <p:cNvPr id="5" name="Slide Number Placeholder 4"/>
          <p:cNvSpPr>
            <a:spLocks noGrp="1"/>
          </p:cNvSpPr>
          <p:nvPr>
            <p:ph type="sldNum" sz="quarter" idx="12"/>
          </p:nvPr>
        </p:nvSpPr>
        <p:spPr/>
        <p:txBody>
          <a:bodyPr/>
          <a:lstStyle/>
          <a:p>
            <a:pPr>
              <a:defRPr/>
            </a:pPr>
            <a:fld id="{5C988CC2-86BE-4A2E-9E22-BF3240522F71}" type="slidenum">
              <a:rPr lang="en-GB" smtClean="0"/>
              <a:pPr>
                <a:defRPr/>
              </a:pPr>
              <a:t>9</a:t>
            </a:fld>
            <a:endParaRPr lang="en-GB"/>
          </a:p>
        </p:txBody>
      </p:sp>
    </p:spTree>
    <p:extLst>
      <p:ext uri="{BB962C8B-B14F-4D97-AF65-F5344CB8AC3E}">
        <p14:creationId xmlns:p14="http://schemas.microsoft.com/office/powerpoint/2010/main" val="291167934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1121</TotalTime>
  <Words>2634</Words>
  <Application>Microsoft Office PowerPoint</Application>
  <PresentationFormat>On-screen Show (4:3)</PresentationFormat>
  <Paragraphs>284</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Gill Sans MT</vt:lpstr>
      <vt:lpstr>Impact</vt:lpstr>
      <vt:lpstr>Times New Roman</vt:lpstr>
      <vt:lpstr>Wingdings</vt:lpstr>
      <vt:lpstr>Badge</vt:lpstr>
      <vt:lpstr>Functionalist Approaches to Crime and Deviance</vt:lpstr>
      <vt:lpstr>durkheim</vt:lpstr>
      <vt:lpstr>Durkheim and the functions of deviance</vt:lpstr>
      <vt:lpstr>Durkheim and the functions of deviance</vt:lpstr>
      <vt:lpstr>Make notes on Durkheim</vt:lpstr>
      <vt:lpstr>Durkheim the functions of deviance</vt:lpstr>
      <vt:lpstr>Durkheim and the functions of deviance</vt:lpstr>
      <vt:lpstr>Durkheim and the functions of deviance</vt:lpstr>
      <vt:lpstr>Additional notes</vt:lpstr>
      <vt:lpstr>Case study: Murder of stephen lawrence</vt:lpstr>
      <vt:lpstr>What effect did the inquiry into his death have? (1)</vt:lpstr>
      <vt:lpstr>What effect did the inquiry into his death have? (2)</vt:lpstr>
      <vt:lpstr>Problems with Durkheim </vt:lpstr>
      <vt:lpstr>Activities</vt:lpstr>
      <vt:lpstr>Strain theory</vt:lpstr>
      <vt:lpstr>Merton and Anomie</vt:lpstr>
      <vt:lpstr>Merton and Anomie</vt:lpstr>
      <vt:lpstr>PowerPoint Presentation</vt:lpstr>
      <vt:lpstr>Merton and anomie </vt:lpstr>
      <vt:lpstr>Merton and Anomie</vt:lpstr>
      <vt:lpstr>Merton and Anomie</vt:lpstr>
      <vt:lpstr>Merton and Anomie</vt:lpstr>
      <vt:lpstr>Evaluation of merton </vt:lpstr>
      <vt:lpstr>Recent strain theories</vt:lpstr>
      <vt:lpstr>Activities</vt:lpstr>
      <vt:lpstr>Subcultural theories</vt:lpstr>
      <vt:lpstr>Alternative explanations: Functionalist subcultural strain theories</vt:lpstr>
      <vt:lpstr>Reactive Approaches to the development of  Deviant Subcultures</vt:lpstr>
      <vt:lpstr>Example of strain Approaches 1.</vt:lpstr>
      <vt:lpstr>activity</vt:lpstr>
      <vt:lpstr>Example of strain Approaches 2.</vt:lpstr>
      <vt:lpstr>Example of strain Approaches </vt:lpstr>
      <vt:lpstr>Problems with Cloward and Ohlin</vt:lpstr>
      <vt:lpstr>Independent Approaches to the development of  Deviant Subcultures</vt:lpstr>
      <vt:lpstr>Example of Independent Approaches.</vt:lpstr>
      <vt:lpstr>Miller’s focal concerns</vt:lpstr>
      <vt:lpstr>Evaluation of subcultural theories</vt:lpstr>
      <vt:lpstr>Hirschi and Control Theory</vt:lpstr>
      <vt:lpstr>Belief</vt:lpstr>
      <vt:lpstr>Hirschi and Social Bonds</vt:lpstr>
      <vt:lpstr>Hirschi and Social Bonds</vt:lpstr>
      <vt:lpstr>Conclusions</vt:lpstr>
      <vt:lpstr>evaluation</vt:lpstr>
      <vt:lpstr>Homework </vt:lpstr>
      <vt:lpstr>Exam focus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Hannah Roberts</cp:lastModifiedBy>
  <cp:revision>61</cp:revision>
  <cp:lastPrinted>2016-10-14T11:41:50Z</cp:lastPrinted>
  <dcterms:created xsi:type="dcterms:W3CDTF">1601-01-01T00:00:00Z</dcterms:created>
  <dcterms:modified xsi:type="dcterms:W3CDTF">2017-05-17T14:17:08Z</dcterms:modified>
</cp:coreProperties>
</file>