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Avenir Roman"/>
      </a:defRPr>
    </a:lvl1pPr>
    <a:lvl2pPr algn="ctr" defTabSz="584200">
      <a:defRPr sz="3600">
        <a:latin typeface="+mj-lt"/>
        <a:ea typeface="+mj-ea"/>
        <a:cs typeface="+mj-cs"/>
        <a:sym typeface="Avenir Roman"/>
      </a:defRPr>
    </a:lvl2pPr>
    <a:lvl3pPr algn="ctr" defTabSz="584200">
      <a:defRPr sz="3600">
        <a:latin typeface="+mj-lt"/>
        <a:ea typeface="+mj-ea"/>
        <a:cs typeface="+mj-cs"/>
        <a:sym typeface="Avenir Roman"/>
      </a:defRPr>
    </a:lvl3pPr>
    <a:lvl4pPr algn="ctr" defTabSz="584200">
      <a:defRPr sz="3600">
        <a:latin typeface="+mj-lt"/>
        <a:ea typeface="+mj-ea"/>
        <a:cs typeface="+mj-cs"/>
        <a:sym typeface="Avenir Roman"/>
      </a:defRPr>
    </a:lvl4pPr>
    <a:lvl5pPr algn="ctr" defTabSz="584200">
      <a:defRPr sz="3600">
        <a:latin typeface="+mj-lt"/>
        <a:ea typeface="+mj-ea"/>
        <a:cs typeface="+mj-cs"/>
        <a:sym typeface="Avenir Roman"/>
      </a:defRPr>
    </a:lvl5pPr>
    <a:lvl6pPr algn="ctr" defTabSz="584200">
      <a:defRPr sz="3600">
        <a:latin typeface="+mj-lt"/>
        <a:ea typeface="+mj-ea"/>
        <a:cs typeface="+mj-cs"/>
        <a:sym typeface="Avenir Roman"/>
      </a:defRPr>
    </a:lvl6pPr>
    <a:lvl7pPr algn="ctr" defTabSz="584200">
      <a:defRPr sz="3600">
        <a:latin typeface="+mj-lt"/>
        <a:ea typeface="+mj-ea"/>
        <a:cs typeface="+mj-cs"/>
        <a:sym typeface="Avenir Roman"/>
      </a:defRPr>
    </a:lvl7pPr>
    <a:lvl8pPr algn="ctr" defTabSz="584200">
      <a:defRPr sz="3600">
        <a:latin typeface="+mj-lt"/>
        <a:ea typeface="+mj-ea"/>
        <a:cs typeface="+mj-cs"/>
        <a:sym typeface="Avenir Roman"/>
      </a:defRPr>
    </a:lvl8pPr>
    <a:lvl9pPr algn="ctr" defTabSz="584200">
      <a:defRPr sz="3600">
        <a:latin typeface="+mj-lt"/>
        <a:ea typeface="+mj-ea"/>
        <a:cs typeface="+mj-cs"/>
        <a:sym typeface="Avenir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1841500"/>
            <a:ext cx="10464800" cy="629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952500" y="28953"/>
            <a:ext cx="11099800" cy="299009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5pPr>
      <a:lvl6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6pPr>
      <a:lvl7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7pPr>
      <a:lvl8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8pPr>
      <a:lvl9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ww.youtube.com/watch?v=W73GLWEJuQA%2523t=116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220132" y="340781"/>
            <a:ext cx="4168140" cy="46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 sz="2400">
                <a:solidFill>
                  <a:srgbClr val="C8250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Participants in War</a:t>
            </a: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 2D or 3D</a:t>
            </a:r>
          </a:p>
        </p:txBody>
      </p:sp>
      <p:sp>
        <p:nvSpPr>
          <p:cNvPr id="33" name="Shape 33"/>
          <p:cNvSpPr/>
          <p:nvPr/>
        </p:nvSpPr>
        <p:spPr>
          <a:xfrm>
            <a:off x="233053" y="1080001"/>
            <a:ext cx="6037479" cy="26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i="1" sz="2400">
                <a:latin typeface="Helvetica Light"/>
                <a:ea typeface="Helvetica Light"/>
                <a:cs typeface="Helvetica Light"/>
                <a:sym typeface="Helvetica Light"/>
              </a:rPr>
              <a:t>Kneeling Archer </a:t>
            </a: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(from the Terracotta Army)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endParaRPr i="1"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Size: Lifesize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Material: Terracotta. 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Date: c210BC. 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Location: Museum of the Terracotta 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Warriors of Qin Shihuang, Xi'an, PRC</a:t>
            </a:r>
          </a:p>
        </p:txBody>
      </p:sp>
      <p:pic>
        <p:nvPicPr>
          <p:cNvPr id="3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9483" y="0"/>
            <a:ext cx="6505576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3713" y="4825977"/>
            <a:ext cx="7220206" cy="4370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190" y="84666"/>
            <a:ext cx="5248173" cy="7879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31624" y="73443"/>
            <a:ext cx="7284385" cy="4370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35466" y="162985"/>
            <a:ext cx="189249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2400">
                <a:solidFill>
                  <a:srgbClr val="C82506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C82506"/>
                </a:solidFill>
              </a:rPr>
              <a:t>Background</a:t>
            </a:r>
          </a:p>
        </p:txBody>
      </p:sp>
      <p:sp>
        <p:nvSpPr>
          <p:cNvPr id="41" name="Shape 41"/>
          <p:cNvSpPr/>
          <p:nvPr/>
        </p:nvSpPr>
        <p:spPr>
          <a:xfrm>
            <a:off x="97586" y="719918"/>
            <a:ext cx="626060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Qin Shi Huang Di was the first Emperor of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China. He lived from 259 to 210 BC.</a:t>
            </a:r>
          </a:p>
        </p:txBody>
      </p:sp>
      <p:pic>
        <p:nvPicPr>
          <p:cNvPr id="4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9483" y="0"/>
            <a:ext cx="6505576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97586" y="1600701"/>
            <a:ext cx="6260609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400"/>
              <a:t>He came to the throne at the age of 13 and would unify all the warring kingdoms which had made up China into one huge country which he then ruled.</a:t>
            </a:r>
          </a:p>
        </p:txBody>
      </p:sp>
      <p:sp>
        <p:nvSpPr>
          <p:cNvPr id="44" name="Shape 44"/>
          <p:cNvSpPr/>
          <p:nvPr/>
        </p:nvSpPr>
        <p:spPr>
          <a:xfrm>
            <a:off x="97586" y="3205383"/>
            <a:ext cx="626060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400"/>
              <a:t>Shortly after coming to power he commissioned a huge mausoleum which would act as his burial tomb</a:t>
            </a:r>
          </a:p>
        </p:txBody>
      </p:sp>
      <p:sp>
        <p:nvSpPr>
          <p:cNvPr id="45" name="Shape 45"/>
          <p:cNvSpPr/>
          <p:nvPr/>
        </p:nvSpPr>
        <p:spPr>
          <a:xfrm>
            <a:off x="97586" y="4448116"/>
            <a:ext cx="626060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400"/>
              <a:t>Over 700,000 labourers worked on the project for almost 40 years, by which time Qin Shi had died.</a:t>
            </a:r>
          </a:p>
        </p:txBody>
      </p:sp>
      <p:sp>
        <p:nvSpPr>
          <p:cNvPr id="46" name="Shape 46"/>
          <p:cNvSpPr/>
          <p:nvPr/>
        </p:nvSpPr>
        <p:spPr>
          <a:xfrm>
            <a:off x="97586" y="5741649"/>
            <a:ext cx="626060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400"/>
              <a:t>By controlling such a large country as China during his life, he also wanted to conquer the afterlife.</a:t>
            </a:r>
          </a:p>
        </p:txBody>
      </p:sp>
      <p:sp>
        <p:nvSpPr>
          <p:cNvPr id="47" name="Shape 47"/>
          <p:cNvSpPr/>
          <p:nvPr/>
        </p:nvSpPr>
        <p:spPr>
          <a:xfrm>
            <a:off x="97586" y="7009782"/>
            <a:ext cx="626060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400"/>
              <a:t>The terracotta army contains soldiers of all ranks including generals to archers and foot soldiers. </a:t>
            </a:r>
          </a:p>
        </p:txBody>
      </p:sp>
      <p:sp>
        <p:nvSpPr>
          <p:cNvPr id="48" name="Shape 48"/>
          <p:cNvSpPr/>
          <p:nvPr/>
        </p:nvSpPr>
        <p:spPr>
          <a:xfrm>
            <a:off x="97586" y="8220764"/>
            <a:ext cx="6260609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400"/>
              <a:t>Other members of a royal court from the period were also sculpted, including court officials as well as acrobats, musicians, dancers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" grpId="2"/>
      <p:bldP build="whole" bldLvl="1" animBg="1" rev="0" advAuto="0" spid="46" grpId="4"/>
      <p:bldP build="whole" bldLvl="1" animBg="1" rev="0" advAuto="0" spid="45" grpId="3"/>
      <p:bldP build="whole" bldLvl="1" animBg="1" rev="0" advAuto="0" spid="47" grpId="5"/>
      <p:bldP build="whole" bldLvl="1" animBg="1" rev="0" advAuto="0" spid="48" grpId="6"/>
      <p:bldP build="whole" bldLvl="1" animBg="1" rev="0" advAuto="0" spid="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97586" y="726268"/>
            <a:ext cx="7620104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400"/>
              <a:t>The mausoleum of the Emperor was designed like as an underground city for the Emperor to rule after his death.</a:t>
            </a:r>
          </a:p>
        </p:txBody>
      </p:sp>
      <p:sp>
        <p:nvSpPr>
          <p:cNvPr id="51" name="Shape 51"/>
          <p:cNvSpPr/>
          <p:nvPr/>
        </p:nvSpPr>
        <p:spPr>
          <a:xfrm>
            <a:off x="97586" y="1962651"/>
            <a:ext cx="7620104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400"/>
              <a:t>Thousands of sculpted terracotta figures were placed in an area estimated to be about 38 square miles in scale.</a:t>
            </a:r>
          </a:p>
        </p:txBody>
      </p:sp>
      <p:sp>
        <p:nvSpPr>
          <p:cNvPr id="52" name="Shape 52"/>
          <p:cNvSpPr/>
          <p:nvPr/>
        </p:nvSpPr>
        <p:spPr>
          <a:xfrm>
            <a:off x="97586" y="3237134"/>
            <a:ext cx="7620104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400"/>
              <a:t>The terracotta army guard the tomb of the Emperor while other sculpted figures including acrobats and musicians were intended to entertain the Emperor as had been done during his life.</a:t>
            </a:r>
          </a:p>
        </p:txBody>
      </p:sp>
      <p:pic>
        <p:nvPicPr>
          <p:cNvPr id="5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7441" y="168113"/>
            <a:ext cx="5046251" cy="3654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47441" y="4121689"/>
            <a:ext cx="5046251" cy="3364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72548" y="6505766"/>
            <a:ext cx="4599211" cy="329303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97586" y="4839699"/>
            <a:ext cx="7620104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400"/>
              <a:t>Palaces, towers and gardens were all constructed beneath the earth and huge rivers and lakes were created which contained liquid mercury.</a:t>
            </a:r>
          </a:p>
        </p:txBody>
      </p:sp>
      <p:sp>
        <p:nvSpPr>
          <p:cNvPr id="57" name="Shape 57"/>
          <p:cNvSpPr/>
          <p:nvPr/>
        </p:nvSpPr>
        <p:spPr>
          <a:xfrm>
            <a:off x="135466" y="162985"/>
            <a:ext cx="189249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2400">
                <a:solidFill>
                  <a:srgbClr val="C82506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C82506"/>
                </a:solidFill>
              </a:rPr>
              <a:t>Background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" grpId="1"/>
      <p:bldP build="whole" bldLvl="1" animBg="1" rev="0" advAuto="0" spid="56" grpId="3"/>
      <p:bldP build="whole" bldLvl="1" animBg="1" rev="0" advAuto="0" spid="5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220132" y="340781"/>
            <a:ext cx="4168140" cy="46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 sz="2400">
                <a:solidFill>
                  <a:srgbClr val="C8250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Participants in War</a:t>
            </a: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 2D or 3D</a:t>
            </a:r>
          </a:p>
        </p:txBody>
      </p:sp>
      <p:sp>
        <p:nvSpPr>
          <p:cNvPr id="60" name="Shape 60"/>
          <p:cNvSpPr/>
          <p:nvPr/>
        </p:nvSpPr>
        <p:spPr>
          <a:xfrm>
            <a:off x="42553" y="832351"/>
            <a:ext cx="519013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This figure is life-sized and is shown 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kneeling and alert. </a:t>
            </a:r>
          </a:p>
        </p:txBody>
      </p:sp>
      <p:pic>
        <p:nvPicPr>
          <p:cNvPr id="6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9483" y="0"/>
            <a:ext cx="6505576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67953" y="1736666"/>
            <a:ext cx="6398667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His left hand appears to reach towards a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missing weapon which would have been held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in his right hand.</a:t>
            </a:r>
          </a:p>
        </p:txBody>
      </p:sp>
      <p:sp>
        <p:nvSpPr>
          <p:cNvPr id="63" name="Shape 63"/>
          <p:cNvSpPr/>
          <p:nvPr/>
        </p:nvSpPr>
        <p:spPr>
          <a:xfrm>
            <a:off x="55253" y="2996581"/>
            <a:ext cx="6359653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This weapon would have been a bronze 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crossbow and the archer is prepared to kill to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protect the Emperor.</a:t>
            </a:r>
          </a:p>
        </p:txBody>
      </p:sp>
      <p:sp>
        <p:nvSpPr>
          <p:cNvPr id="64" name="Shape 64"/>
          <p:cNvSpPr/>
          <p:nvPr/>
        </p:nvSpPr>
        <p:spPr>
          <a:xfrm>
            <a:off x="55253" y="4286249"/>
            <a:ext cx="6245963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Sculpting in terracotta (clay) allows for detail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which gives realism to the figure and would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also have meant the figure could be painted.</a:t>
            </a:r>
          </a:p>
        </p:txBody>
      </p:sp>
      <p:pic>
        <p:nvPicPr>
          <p:cNvPr id="6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0369" y="-12700"/>
            <a:ext cx="696407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55253" y="5541812"/>
            <a:ext cx="6223407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In addition to protecting the Emperor this 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archer also reminds us of the military power 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the Emperor wielded during his lifetime. </a:t>
            </a:r>
          </a:p>
        </p:txBody>
      </p:sp>
      <p:sp>
        <p:nvSpPr>
          <p:cNvPr id="67" name="Shape 67"/>
          <p:cNvSpPr/>
          <p:nvPr/>
        </p:nvSpPr>
        <p:spPr>
          <a:xfrm>
            <a:off x="19795" y="6835833"/>
            <a:ext cx="6494984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Qin Shi Huang Di was successful in creating a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united Chinese Empire. He achieved this 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through a series of wars. Thus the huge scale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of the terracotta army tells us he achieved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power and used war as a means of ruling an</a:t>
            </a:r>
            <a:endParaRPr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empire.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" grpId="2"/>
      <p:bldP build="whole" bldLvl="1" animBg="1" rev="0" advAuto="0" spid="65" grpId="4"/>
      <p:bldP build="whole" bldLvl="1" animBg="1" rev="0" advAuto="0" spid="67" grpId="6"/>
      <p:bldP build="whole" bldLvl="1" animBg="1" rev="0" advAuto="0" spid="64" grpId="3"/>
      <p:bldP build="whole" bldLvl="1" animBg="1" rev="0" advAuto="0" spid="66" grpId="5"/>
      <p:bldP build="whole" bldLvl="1" animBg="1" rev="0" advAuto="0" spid="6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20132" y="340781"/>
            <a:ext cx="4168140" cy="46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 sz="2400">
                <a:solidFill>
                  <a:srgbClr val="C8250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Participants in War</a:t>
            </a: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 2D or 3D</a:t>
            </a:r>
          </a:p>
        </p:txBody>
      </p:sp>
      <p:sp>
        <p:nvSpPr>
          <p:cNvPr id="70" name="Shape 70"/>
          <p:cNvSpPr/>
          <p:nvPr/>
        </p:nvSpPr>
        <p:spPr>
          <a:xfrm>
            <a:off x="207653" y="1861051"/>
            <a:ext cx="609447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>
                <a:latin typeface="Helvetica Light"/>
                <a:ea typeface="Helvetica Light"/>
                <a:cs typeface="Helvetica Light"/>
                <a:sym typeface="Helvetica Light"/>
              </a:rPr>
              <a:t>‘</a:t>
            </a:r>
            <a:r>
              <a:rPr i="1" sz="2400">
                <a:latin typeface="Helvetica Light"/>
                <a:ea typeface="Helvetica Light"/>
                <a:cs typeface="Helvetica Light"/>
                <a:sym typeface="Helvetica Light"/>
              </a:rPr>
              <a:t>Each face is unique and shows the various</a:t>
            </a:r>
            <a:endParaRPr i="1" sz="2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0" algn="l">
              <a:defRPr sz="1800"/>
            </a:pPr>
            <a:r>
              <a:rPr i="1" sz="2400">
                <a:latin typeface="Helvetica Light"/>
                <a:ea typeface="Helvetica Light"/>
                <a:cs typeface="Helvetica Light"/>
                <a:sym typeface="Helvetica Light"/>
              </a:rPr>
              <a:t>ethnic groups that made up the army’ </a:t>
            </a:r>
          </a:p>
        </p:txBody>
      </p:sp>
      <p:pic>
        <p:nvPicPr>
          <p:cNvPr id="7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9483" y="0"/>
            <a:ext cx="6505576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233053" y="2788151"/>
            <a:ext cx="61699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400"/>
              <a:t>Why might so many Chinese ethnicities be represented in this army?</a:t>
            </a:r>
          </a:p>
        </p:txBody>
      </p:sp>
      <p:sp>
        <p:nvSpPr>
          <p:cNvPr id="73" name="Shape 73"/>
          <p:cNvSpPr/>
          <p:nvPr/>
        </p:nvSpPr>
        <p:spPr>
          <a:xfrm>
            <a:off x="233053" y="1181601"/>
            <a:ext cx="579854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spcBef>
                <a:spcPts val="1700"/>
              </a:spcBef>
              <a:defRPr sz="1700" u="sng">
                <a:uFill>
                  <a:solidFill/>
                </a:uFill>
                <a:latin typeface="Calibri"/>
                <a:ea typeface="Calibri"/>
                <a:cs typeface="Calibri"/>
                <a:sym typeface="Calibri"/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>
                <a:uFillTx/>
              </a:defRPr>
            </a:pPr>
            <a:r>
              <a:rPr sz="1700" u="sng">
                <a:uFill>
                  <a:solidFill/>
                </a:uFill>
                <a:hlinkClick r:id="rId3" invalidUrl="" action="" tgtFrame="" tooltip="" history="1" highlightClick="0" endSnd="0"/>
              </a:rPr>
              <a:t>https://www.youtube.com/watch?v=W73GLWEJuQA#t=116</a:t>
            </a:r>
          </a:p>
        </p:txBody>
      </p:sp>
      <p:sp>
        <p:nvSpPr>
          <p:cNvPr id="74" name="Shape 74"/>
          <p:cNvSpPr/>
          <p:nvPr/>
        </p:nvSpPr>
        <p:spPr>
          <a:xfrm>
            <a:off x="233053" y="3749616"/>
            <a:ext cx="61699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400"/>
              <a:t>How would you describe the presentation and appearance of this archer?</a:t>
            </a:r>
          </a:p>
        </p:txBody>
      </p:sp>
      <p:sp>
        <p:nvSpPr>
          <p:cNvPr id="75" name="Shape 75"/>
          <p:cNvSpPr/>
          <p:nvPr/>
        </p:nvSpPr>
        <p:spPr>
          <a:xfrm>
            <a:off x="233053" y="4647581"/>
            <a:ext cx="61699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2400"/>
              <a:t>How does this sculpture fit the theme of a participant in war?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" grpId="1"/>
      <p:bldP build="whole" bldLvl="1" animBg="1" rev="0" advAuto="0" spid="75" grpId="4"/>
      <p:bldP build="whole" bldLvl="1" animBg="1" rev="0" advAuto="0" spid="72" grpId="2"/>
      <p:bldP build="whole" bldLvl="1" animBg="1" rev="0" advAuto="0" spid="74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