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6" autoAdjust="0"/>
    <p:restoredTop sz="94660"/>
  </p:normalViewPr>
  <p:slideViewPr>
    <p:cSldViewPr snapToGrid="0" snapToObjects="1">
      <p:cViewPr>
        <p:scale>
          <a:sx n="135" d="100"/>
          <a:sy n="135" d="100"/>
        </p:scale>
        <p:origin x="-856" y="9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6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4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4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2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8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2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9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6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31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9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bbc.co.uk/news/uk-politics-328108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43071" y="2934263"/>
            <a:ext cx="1487100" cy="7848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MACROECONOMICS</a:t>
            </a:r>
          </a:p>
          <a:p>
            <a:pPr algn="ctr"/>
            <a:r>
              <a:rPr lang="en-US" sz="1100" dirty="0" smtClean="0"/>
              <a:t>The EU Case Study – Single Market and Customs Union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2461883" y="1857045"/>
            <a:ext cx="4198562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TASK 1 – Read your textbook from </a:t>
            </a:r>
            <a:r>
              <a:rPr lang="en-US" sz="800" b="1" dirty="0" err="1" smtClean="0"/>
              <a:t>pp</a:t>
            </a:r>
            <a:r>
              <a:rPr lang="en-US" sz="800" b="1" dirty="0" smtClean="0"/>
              <a:t> 317 to 322 and answer the following questions: </a:t>
            </a:r>
          </a:p>
          <a:p>
            <a:pPr marL="179388" indent="-179388">
              <a:buFont typeface="+mj-lt"/>
              <a:buAutoNum type="arabicPeriod"/>
            </a:pPr>
            <a:r>
              <a:rPr lang="en-US" sz="800" dirty="0" smtClean="0"/>
              <a:t>Note down the different degrees of international economic integration</a:t>
            </a:r>
          </a:p>
          <a:p>
            <a:pPr marL="179388" indent="-179388">
              <a:buFont typeface="+mj-lt"/>
              <a:buAutoNum type="arabicPeriod"/>
            </a:pPr>
            <a:r>
              <a:rPr lang="en-US" sz="800" dirty="0" smtClean="0"/>
              <a:t>What is the difference between a Single Market (or Common Market) and a Customs Union?</a:t>
            </a:r>
          </a:p>
          <a:p>
            <a:pPr marL="179388" indent="-179388">
              <a:buFont typeface="+mj-lt"/>
              <a:buAutoNum type="arabicPeriod"/>
            </a:pPr>
            <a:r>
              <a:rPr lang="en-US" sz="800" dirty="0" smtClean="0"/>
              <a:t>Why is 1993 such a crucial date in the development of the European Union?</a:t>
            </a:r>
          </a:p>
          <a:p>
            <a:pPr marL="179388" indent="-179388">
              <a:buFont typeface="+mj-lt"/>
              <a:buAutoNum type="arabicPeriod"/>
            </a:pPr>
            <a:r>
              <a:rPr lang="en-US" sz="800" dirty="0" smtClean="0"/>
              <a:t>Why might some argue we are not a perfect single market even now?</a:t>
            </a:r>
          </a:p>
          <a:p>
            <a:pPr marL="179388" indent="-179388">
              <a:buFont typeface="+mj-lt"/>
              <a:buAutoNum type="arabicPeriod"/>
            </a:pPr>
            <a:r>
              <a:rPr lang="en-US" sz="800" dirty="0" smtClean="0"/>
              <a:t>What is the difference between trade creation and trade diversion?</a:t>
            </a:r>
          </a:p>
          <a:p>
            <a:pPr marL="179388" indent="-179388">
              <a:buFont typeface="+mj-lt"/>
              <a:buAutoNum type="arabicPeriod"/>
            </a:pPr>
            <a:r>
              <a:rPr lang="en-US" sz="800" dirty="0" smtClean="0"/>
              <a:t>How has the UK been affected by trade creation and diversion?</a:t>
            </a:r>
          </a:p>
          <a:p>
            <a:pPr marL="179388" indent="-179388">
              <a:buFont typeface="+mj-lt"/>
              <a:buAutoNum type="arabicPeriod"/>
            </a:pPr>
            <a:r>
              <a:rPr lang="en-US" sz="800" dirty="0" smtClean="0"/>
              <a:t>What is the WTO and how does it relate to the EU’s Single Market and Customs Union?</a:t>
            </a:r>
            <a:endParaRPr lang="en-US" sz="700" dirty="0"/>
          </a:p>
        </p:txBody>
      </p:sp>
      <p:sp>
        <p:nvSpPr>
          <p:cNvPr id="6" name="TextBox 5"/>
          <p:cNvSpPr txBox="1"/>
          <p:nvPr/>
        </p:nvSpPr>
        <p:spPr>
          <a:xfrm>
            <a:off x="3419738" y="3719093"/>
            <a:ext cx="2412854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TASK 2 - Read the article on BREXIT options for the </a:t>
            </a:r>
            <a:r>
              <a:rPr lang="en-US" sz="800" b="1" dirty="0" smtClean="0"/>
              <a:t>UK called ‘EU Transition’.  If you haven’t been following BREXIT since the election of June then please also skim read this extra </a:t>
            </a:r>
            <a:r>
              <a:rPr lang="en-US" sz="800" b="1" dirty="0"/>
              <a:t>article link: </a:t>
            </a:r>
            <a:r>
              <a:rPr lang="en-US" sz="800" b="1" dirty="0">
                <a:hlinkClick r:id="rId2"/>
              </a:rPr>
              <a:t>http://www.bbc.co.uk/news/uk-politics-</a:t>
            </a:r>
            <a:r>
              <a:rPr lang="en-US" sz="800" b="1" dirty="0" smtClean="0">
                <a:hlinkClick r:id="rId2"/>
              </a:rPr>
              <a:t>32810887</a:t>
            </a:r>
            <a:r>
              <a:rPr lang="en-US" sz="800" b="1" dirty="0" smtClean="0"/>
              <a:t> </a:t>
            </a:r>
            <a:endParaRPr lang="en-US" sz="800" b="1" dirty="0" smtClean="0"/>
          </a:p>
          <a:p>
            <a:pPr marL="179388" indent="-179388">
              <a:buAutoNum type="arabicParenBoth"/>
            </a:pPr>
            <a:r>
              <a:rPr lang="en-US" sz="800" dirty="0" smtClean="0"/>
              <a:t>Which is the best option </a:t>
            </a:r>
            <a:r>
              <a:rPr lang="en-US" sz="800" dirty="0" smtClean="0"/>
              <a:t>for the </a:t>
            </a:r>
            <a:r>
              <a:rPr lang="en-US" sz="800" dirty="0" smtClean="0"/>
              <a:t>UK </a:t>
            </a:r>
            <a:r>
              <a:rPr lang="en-US" sz="800" dirty="0" smtClean="0"/>
              <a:t>in </a:t>
            </a:r>
            <a:r>
              <a:rPr lang="en-US" sz="800" dirty="0" smtClean="0"/>
              <a:t>your </a:t>
            </a:r>
            <a:r>
              <a:rPr lang="en-US" sz="800" dirty="0" smtClean="0"/>
              <a:t>view for post-BREXIT?  </a:t>
            </a:r>
            <a:r>
              <a:rPr lang="en-US" sz="800" dirty="0" smtClean="0"/>
              <a:t>Why do you think this?</a:t>
            </a:r>
          </a:p>
          <a:p>
            <a:pPr marL="179388" indent="-179388">
              <a:buAutoNum type="arabicParenBoth"/>
            </a:pPr>
            <a:r>
              <a:rPr lang="en-US" sz="800" dirty="0" smtClean="0"/>
              <a:t>What is the worst option in your view?</a:t>
            </a:r>
          </a:p>
          <a:p>
            <a:pPr marL="179388" indent="-179388">
              <a:buAutoNum type="arabicParenBoth"/>
            </a:pPr>
            <a:r>
              <a:rPr lang="en-US" sz="800" dirty="0" smtClean="0"/>
              <a:t>Should the UK BREXIT?  Give your opinion?</a:t>
            </a:r>
          </a:p>
        </p:txBody>
      </p:sp>
    </p:spTree>
    <p:extLst>
      <p:ext uri="{BB962C8B-B14F-4D97-AF65-F5344CB8AC3E}">
        <p14:creationId xmlns:p14="http://schemas.microsoft.com/office/powerpoint/2010/main" val="1569762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217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Godalming Sixth Form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14</cp:revision>
  <dcterms:created xsi:type="dcterms:W3CDTF">2017-09-09T09:01:22Z</dcterms:created>
  <dcterms:modified xsi:type="dcterms:W3CDTF">2017-09-09T10:31:19Z</dcterms:modified>
</cp:coreProperties>
</file>