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48" r:id="rId2"/>
    <p:sldId id="349" r:id="rId3"/>
    <p:sldId id="356" r:id="rId4"/>
    <p:sldId id="357" r:id="rId5"/>
    <p:sldId id="371" r:id="rId6"/>
    <p:sldId id="372" r:id="rId7"/>
    <p:sldId id="369" r:id="rId8"/>
    <p:sldId id="370" r:id="rId9"/>
    <p:sldId id="358" r:id="rId10"/>
    <p:sldId id="373" r:id="rId11"/>
    <p:sldId id="376" r:id="rId12"/>
    <p:sldId id="361" r:id="rId13"/>
    <p:sldId id="375" r:id="rId14"/>
    <p:sldId id="362" r:id="rId15"/>
    <p:sldId id="383" r:id="rId16"/>
    <p:sldId id="377" r:id="rId17"/>
    <p:sldId id="384" r:id="rId18"/>
    <p:sldId id="363" r:id="rId19"/>
    <p:sldId id="364" r:id="rId20"/>
    <p:sldId id="385" r:id="rId21"/>
    <p:sldId id="388" r:id="rId22"/>
    <p:sldId id="374" r:id="rId23"/>
    <p:sldId id="380" r:id="rId24"/>
    <p:sldId id="379" r:id="rId25"/>
    <p:sldId id="381" r:id="rId26"/>
    <p:sldId id="378" r:id="rId27"/>
    <p:sldId id="389" r:id="rId28"/>
    <p:sldId id="365" r:id="rId29"/>
    <p:sldId id="387" r:id="rId30"/>
    <p:sldId id="367" r:id="rId31"/>
    <p:sldId id="386" r:id="rId32"/>
    <p:sldId id="393" r:id="rId33"/>
    <p:sldId id="391" r:id="rId34"/>
    <p:sldId id="392" r:id="rId35"/>
    <p:sldId id="354" r:id="rId36"/>
    <p:sldId id="256" r:id="rId37"/>
    <p:sldId id="265" r:id="rId38"/>
    <p:sldId id="259" r:id="rId39"/>
    <p:sldId id="308" r:id="rId40"/>
    <p:sldId id="299" r:id="rId41"/>
    <p:sldId id="300" r:id="rId42"/>
    <p:sldId id="302" r:id="rId43"/>
    <p:sldId id="301" r:id="rId44"/>
    <p:sldId id="305" r:id="rId45"/>
    <p:sldId id="298" r:id="rId46"/>
    <p:sldId id="273" r:id="rId47"/>
    <p:sldId id="307" r:id="rId48"/>
    <p:sldId id="309" r:id="rId49"/>
    <p:sldId id="297" r:id="rId50"/>
    <p:sldId id="303" r:id="rId51"/>
    <p:sldId id="274" r:id="rId52"/>
    <p:sldId id="266" r:id="rId53"/>
    <p:sldId id="267" r:id="rId54"/>
    <p:sldId id="270" r:id="rId55"/>
    <p:sldId id="320" r:id="rId56"/>
    <p:sldId id="321" r:id="rId57"/>
    <p:sldId id="343" r:id="rId58"/>
    <p:sldId id="322" r:id="rId59"/>
    <p:sldId id="324" r:id="rId60"/>
    <p:sldId id="323" r:id="rId61"/>
    <p:sldId id="332" r:id="rId62"/>
    <p:sldId id="333" r:id="rId63"/>
    <p:sldId id="325" r:id="rId64"/>
    <p:sldId id="326" r:id="rId65"/>
    <p:sldId id="327" r:id="rId66"/>
    <p:sldId id="328" r:id="rId67"/>
    <p:sldId id="329" r:id="rId68"/>
    <p:sldId id="331" r:id="rId69"/>
    <p:sldId id="319" r:id="rId70"/>
    <p:sldId id="275" r:id="rId71"/>
    <p:sldId id="339" r:id="rId72"/>
    <p:sldId id="284" r:id="rId73"/>
    <p:sldId id="334" r:id="rId74"/>
    <p:sldId id="279" r:id="rId75"/>
    <p:sldId id="335" r:id="rId76"/>
    <p:sldId id="345" r:id="rId77"/>
    <p:sldId id="344" r:id="rId78"/>
    <p:sldId id="336" r:id="rId79"/>
    <p:sldId id="340" r:id="rId80"/>
    <p:sldId id="269" r:id="rId81"/>
    <p:sldId id="338" r:id="rId82"/>
    <p:sldId id="341" r:id="rId83"/>
    <p:sldId id="342" r:id="rId84"/>
    <p:sldId id="337" r:id="rId85"/>
    <p:sldId id="263" r:id="rId86"/>
    <p:sldId id="296" r:id="rId87"/>
    <p:sldId id="286" r:id="rId8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7" autoAdjust="0"/>
  </p:normalViewPr>
  <p:slideViewPr>
    <p:cSldViewPr>
      <p:cViewPr varScale="1">
        <p:scale>
          <a:sx n="107" d="100"/>
          <a:sy n="107" d="100"/>
        </p:scale>
        <p:origin x="49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F7292A8-56AA-4E14-AE4C-D9FE07A820BE}" type="datetimeFigureOut">
              <a:rPr lang="en-GB" smtClean="0"/>
              <a:t>27/09/2017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69AF7B7-36A3-4A59-A665-18F4C4A51ECD}" type="slidenum">
              <a:rPr lang="en-GB" smtClean="0"/>
              <a:t>‹#›</a:t>
            </a:fld>
            <a:endParaRPr lang="en-GB"/>
          </a:p>
        </p:txBody>
      </p:sp>
    </p:spTree>
    <p:extLst>
      <p:ext uri="{BB962C8B-B14F-4D97-AF65-F5344CB8AC3E}">
        <p14:creationId xmlns:p14="http://schemas.microsoft.com/office/powerpoint/2010/main" val="3375839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5FA47C1-5B42-4DA3-A9C3-B413BB0D4616}" type="datetimeFigureOut">
              <a:rPr lang="en-GB" smtClean="0"/>
              <a:t>27/09/2017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DCFBDE-7FF9-42EF-B1B5-68EDEF62E7CC}" type="slidenum">
              <a:rPr lang="en-GB" smtClean="0"/>
              <a:t>‹#›</a:t>
            </a:fld>
            <a:endParaRPr lang="en-GB"/>
          </a:p>
        </p:txBody>
      </p:sp>
    </p:spTree>
    <p:extLst>
      <p:ext uri="{BB962C8B-B14F-4D97-AF65-F5344CB8AC3E}">
        <p14:creationId xmlns:p14="http://schemas.microsoft.com/office/powerpoint/2010/main" val="101766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20</a:t>
            </a:r>
            <a:r>
              <a:rPr lang="en-GB" b="1" baseline="0" dirty="0" smtClean="0"/>
              <a:t> </a:t>
            </a:r>
            <a:r>
              <a:rPr lang="en-GB" b="1" baseline="0" dirty="0" err="1" smtClean="0"/>
              <a:t>mins</a:t>
            </a:r>
            <a:r>
              <a:rPr lang="en-GB" b="1" baseline="0" dirty="0" smtClean="0"/>
              <a:t>: Teacher led and student note taking - slides 19 and 20</a:t>
            </a:r>
          </a:p>
          <a:p>
            <a:endParaRPr lang="en-GB" b="1" baseline="0" dirty="0" smtClean="0"/>
          </a:p>
          <a:p>
            <a:r>
              <a:rPr lang="en-GB" b="0" dirty="0" smtClean="0"/>
              <a:t>Ultimately, ask the question….</a:t>
            </a:r>
            <a:endParaRPr lang="en-GB" b="0" dirty="0"/>
          </a:p>
        </p:txBody>
      </p:sp>
      <p:sp>
        <p:nvSpPr>
          <p:cNvPr id="4" name="Slide Number Placeholder 3"/>
          <p:cNvSpPr>
            <a:spLocks noGrp="1"/>
          </p:cNvSpPr>
          <p:nvPr>
            <p:ph type="sldNum" sz="quarter" idx="10"/>
          </p:nvPr>
        </p:nvSpPr>
        <p:spPr/>
        <p:txBody>
          <a:bodyPr/>
          <a:lstStyle/>
          <a:p>
            <a:fld id="{A6E32D7F-3C86-407E-8F81-DB51B3ADD6D3}" type="slidenum">
              <a:rPr lang="en-GB" smtClean="0"/>
              <a:pPr/>
              <a:t>7</a:t>
            </a:fld>
            <a:endParaRPr lang="en-GB"/>
          </a:p>
        </p:txBody>
      </p:sp>
    </p:spTree>
    <p:extLst>
      <p:ext uri="{BB962C8B-B14F-4D97-AF65-F5344CB8AC3E}">
        <p14:creationId xmlns:p14="http://schemas.microsoft.com/office/powerpoint/2010/main" val="239513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20</a:t>
            </a:r>
            <a:r>
              <a:rPr lang="en-GB" b="1" baseline="0" dirty="0" smtClean="0"/>
              <a:t> </a:t>
            </a:r>
            <a:r>
              <a:rPr lang="en-GB" b="1" baseline="0" dirty="0" err="1" smtClean="0"/>
              <a:t>mins</a:t>
            </a:r>
            <a:r>
              <a:rPr lang="en-GB" b="1" baseline="0" dirty="0" smtClean="0"/>
              <a:t>: Teacher led and student note taking - slides 19 and 20</a:t>
            </a:r>
          </a:p>
          <a:p>
            <a:endParaRPr lang="en-GB" b="1" baseline="0" dirty="0" smtClean="0"/>
          </a:p>
          <a:p>
            <a:r>
              <a:rPr lang="en-GB" b="0" dirty="0" smtClean="0"/>
              <a:t>Ultimately, ask the question….</a:t>
            </a:r>
            <a:endParaRPr lang="en-GB" b="0" dirty="0"/>
          </a:p>
        </p:txBody>
      </p:sp>
      <p:sp>
        <p:nvSpPr>
          <p:cNvPr id="4" name="Slide Number Placeholder 3"/>
          <p:cNvSpPr>
            <a:spLocks noGrp="1"/>
          </p:cNvSpPr>
          <p:nvPr>
            <p:ph type="sldNum" sz="quarter" idx="10"/>
          </p:nvPr>
        </p:nvSpPr>
        <p:spPr/>
        <p:txBody>
          <a:bodyPr/>
          <a:lstStyle/>
          <a:p>
            <a:fld id="{A6E32D7F-3C86-407E-8F81-DB51B3ADD6D3}" type="slidenum">
              <a:rPr lang="en-GB" smtClean="0"/>
              <a:pPr/>
              <a:t>8</a:t>
            </a:fld>
            <a:endParaRPr lang="en-GB"/>
          </a:p>
        </p:txBody>
      </p:sp>
    </p:spTree>
    <p:extLst>
      <p:ext uri="{BB962C8B-B14F-4D97-AF65-F5344CB8AC3E}">
        <p14:creationId xmlns:p14="http://schemas.microsoft.com/office/powerpoint/2010/main" val="261855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CFBDE-7FF9-42EF-B1B5-68EDEF62E7CC}" type="slidenum">
              <a:rPr lang="en-GB" smtClean="0"/>
              <a:t>10</a:t>
            </a:fld>
            <a:endParaRPr lang="en-GB"/>
          </a:p>
        </p:txBody>
      </p:sp>
    </p:spTree>
    <p:extLst>
      <p:ext uri="{BB962C8B-B14F-4D97-AF65-F5344CB8AC3E}">
        <p14:creationId xmlns:p14="http://schemas.microsoft.com/office/powerpoint/2010/main" val="5168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UK to produce 1 unit of textiles, it has an opportunity cost of 4 books.</a:t>
            </a:r>
          </a:p>
          <a:p>
            <a:r>
              <a:rPr lang="en-GB" dirty="0" smtClean="0"/>
              <a:t>For India to produce 1 unit of textiles it has an opportunity cost of 1.5 books</a:t>
            </a:r>
          </a:p>
          <a:p>
            <a:r>
              <a:rPr lang="en-GB" dirty="0" smtClean="0"/>
              <a:t>Therefore </a:t>
            </a:r>
            <a:r>
              <a:rPr lang="en-GB" b="1" dirty="0" smtClean="0"/>
              <a:t>India</a:t>
            </a:r>
            <a:r>
              <a:rPr lang="en-GB" dirty="0" smtClean="0"/>
              <a:t> has a comparative advantage in producing </a:t>
            </a:r>
            <a:r>
              <a:rPr lang="en-GB" b="1" dirty="0" smtClean="0"/>
              <a:t>textiles</a:t>
            </a:r>
            <a:r>
              <a:rPr lang="en-GB" dirty="0" smtClean="0"/>
              <a:t> because it has a lower opportunity cost</a:t>
            </a:r>
          </a:p>
          <a:p>
            <a:r>
              <a:rPr lang="en-GB" b="1" dirty="0" smtClean="0"/>
              <a:t>Opportunity cost of producing books</a:t>
            </a:r>
            <a:endParaRPr lang="en-GB" dirty="0" smtClean="0"/>
          </a:p>
          <a:p>
            <a:r>
              <a:rPr lang="en-GB" dirty="0" smtClean="0"/>
              <a:t>If the UK produces a book, the opportunity cost is 1/4 (0.25)</a:t>
            </a:r>
          </a:p>
          <a:p>
            <a:r>
              <a:rPr lang="en-GB" dirty="0" smtClean="0"/>
              <a:t>If India produces a book, the opportunity cost is 2/3 (0.66)</a:t>
            </a:r>
          </a:p>
          <a:p>
            <a:r>
              <a:rPr lang="en-GB" dirty="0" smtClean="0"/>
              <a:t>Therefore the </a:t>
            </a:r>
            <a:r>
              <a:rPr lang="en-GB" b="1" dirty="0" smtClean="0"/>
              <a:t>UK</a:t>
            </a:r>
            <a:r>
              <a:rPr lang="en-GB" dirty="0" smtClean="0"/>
              <a:t> has a comparative advantage in producing </a:t>
            </a:r>
            <a:r>
              <a:rPr lang="en-GB" b="1" dirty="0" smtClean="0"/>
              <a:t>books</a:t>
            </a:r>
            <a:endParaRPr lang="en-GB" dirty="0" smtClean="0"/>
          </a:p>
          <a:p>
            <a:r>
              <a:rPr lang="en-GB" dirty="0" smtClean="0"/>
              <a:t>(because it has a lower opportunity cost of (0.25 compared to India’s 0.66)</a:t>
            </a:r>
          </a:p>
          <a:p>
            <a:r>
              <a:rPr lang="en-GB" b="1" dirty="0" smtClean="0"/>
              <a:t>The theory of comparative advantage</a:t>
            </a:r>
            <a:endParaRPr lang="en-GB" dirty="0" smtClean="0"/>
          </a:p>
          <a:p>
            <a:r>
              <a:rPr lang="en-GB" dirty="0" smtClean="0"/>
              <a:t>If each country now specializes in one producing good then assuming constant returns to scale, output will double.</a:t>
            </a:r>
          </a:p>
          <a:p>
            <a:r>
              <a:rPr lang="en-GB" b="1" dirty="0" smtClean="0"/>
              <a:t>Output after specialisation</a:t>
            </a:r>
            <a:endParaRPr lang="en-GB" dirty="0" smtClean="0"/>
          </a:p>
          <a:p>
            <a:r>
              <a:rPr lang="en-GB" dirty="0" smtClean="0"/>
              <a:t>Therefore output of both goods has increased illustrating the gains from comparative advantage.</a:t>
            </a:r>
          </a:p>
          <a:p>
            <a:r>
              <a:rPr lang="en-GB" dirty="0" smtClean="0"/>
              <a:t>The total output is now 4(T) and 8(B), which is higher than the previous totals.</a:t>
            </a:r>
          </a:p>
          <a:p>
            <a:endParaRPr lang="en-GB" dirty="0"/>
          </a:p>
        </p:txBody>
      </p:sp>
      <p:sp>
        <p:nvSpPr>
          <p:cNvPr id="4" name="Slide Number Placeholder 3"/>
          <p:cNvSpPr>
            <a:spLocks noGrp="1"/>
          </p:cNvSpPr>
          <p:nvPr>
            <p:ph type="sldNum" sz="quarter" idx="10"/>
          </p:nvPr>
        </p:nvSpPr>
        <p:spPr/>
        <p:txBody>
          <a:bodyPr/>
          <a:lstStyle/>
          <a:p>
            <a:fld id="{3CDCFBDE-7FF9-42EF-B1B5-68EDEF62E7CC}" type="slidenum">
              <a:rPr lang="en-GB" smtClean="0"/>
              <a:t>13</a:t>
            </a:fld>
            <a:endParaRPr lang="en-GB"/>
          </a:p>
        </p:txBody>
      </p:sp>
    </p:spTree>
    <p:extLst>
      <p:ext uri="{BB962C8B-B14F-4D97-AF65-F5344CB8AC3E}">
        <p14:creationId xmlns:p14="http://schemas.microsoft.com/office/powerpoint/2010/main" val="298480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GB" sz="1200" dirty="0" smtClean="0"/>
              <a:t>What is opportunity cost?</a:t>
            </a:r>
          </a:p>
          <a:p>
            <a:pPr marL="342900" indent="-342900">
              <a:buFont typeface="+mj-lt"/>
              <a:buAutoNum type="arabicPeriod"/>
            </a:pPr>
            <a:r>
              <a:rPr lang="en-GB" sz="1200" dirty="0" smtClean="0"/>
              <a:t>What is the opportunity cost (in terms of wheat) of Portugal producing one unit of wine?  20/30</a:t>
            </a:r>
            <a:r>
              <a:rPr lang="en-GB" sz="1200" baseline="0" dirty="0" smtClean="0"/>
              <a:t>: 1 wine = 0.66 wheat</a:t>
            </a:r>
            <a:endParaRPr lang="en-GB" sz="1200" dirty="0" smtClean="0"/>
          </a:p>
          <a:p>
            <a:pPr marL="342900" indent="-342900">
              <a:buFont typeface="+mj-lt"/>
              <a:buAutoNum type="arabicPeriod"/>
            </a:pPr>
            <a:r>
              <a:rPr lang="en-GB" sz="1200" dirty="0" smtClean="0"/>
              <a:t>What is the opportunity cost (in terms of wheat of England producing one unit of wine? 10/20: 1 wine = 0.5 wheat</a:t>
            </a:r>
          </a:p>
          <a:p>
            <a:pPr marL="342900" indent="-342900">
              <a:buFont typeface="+mj-lt"/>
              <a:buAutoNum type="arabicPeriod"/>
            </a:pPr>
            <a:r>
              <a:rPr lang="en-GB" sz="1200" dirty="0" smtClean="0"/>
              <a:t>What is the OC (in terms of wine) of Portugal producing one unit of wheat? 30/20: 1 wheat = 1.5</a:t>
            </a:r>
            <a:r>
              <a:rPr lang="en-GB" sz="1200" baseline="0" dirty="0" smtClean="0"/>
              <a:t> wine</a:t>
            </a:r>
            <a:endParaRPr lang="en-GB" sz="1200" dirty="0" smtClean="0"/>
          </a:p>
          <a:p>
            <a:pPr marL="342900" indent="-342900">
              <a:buFont typeface="+mj-lt"/>
              <a:buAutoNum type="arabicPeriod"/>
            </a:pPr>
            <a:r>
              <a:rPr lang="en-GB" sz="1200" dirty="0" smtClean="0"/>
              <a:t>What is the OC (in terms of wine of England producing one unit of wheat?)</a:t>
            </a:r>
            <a:r>
              <a:rPr lang="en-GB" sz="1200" baseline="0" dirty="0" smtClean="0"/>
              <a:t> 20/10: 1 wheat = 2 wine</a:t>
            </a:r>
          </a:p>
          <a:p>
            <a:pPr marL="0" indent="0">
              <a:buFont typeface="+mj-lt"/>
              <a:buNone/>
            </a:pPr>
            <a:endParaRPr lang="en-GB" sz="1200" baseline="0" dirty="0" smtClean="0"/>
          </a:p>
          <a:p>
            <a:pPr marL="0" indent="0">
              <a:buFont typeface="+mj-lt"/>
              <a:buNone/>
            </a:pPr>
            <a:r>
              <a:rPr lang="en-GB" sz="1200" baseline="0" dirty="0" smtClean="0"/>
              <a:t>Therefore who should specialise in what?</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3CDCFBDE-7FF9-42EF-B1B5-68EDEF62E7CC}" type="slidenum">
              <a:rPr lang="en-GB" smtClean="0"/>
              <a:t>15</a:t>
            </a:fld>
            <a:endParaRPr lang="en-GB"/>
          </a:p>
        </p:txBody>
      </p:sp>
    </p:spTree>
    <p:extLst>
      <p:ext uri="{BB962C8B-B14F-4D97-AF65-F5344CB8AC3E}">
        <p14:creationId xmlns:p14="http://schemas.microsoft.com/office/powerpoint/2010/main" val="359242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CFBDE-7FF9-42EF-B1B5-68EDEF62E7CC}" type="slidenum">
              <a:rPr lang="en-GB" smtClean="0"/>
              <a:t>20</a:t>
            </a:fld>
            <a:endParaRPr lang="en-GB"/>
          </a:p>
        </p:txBody>
      </p:sp>
    </p:spTree>
    <p:extLst>
      <p:ext uri="{BB962C8B-B14F-4D97-AF65-F5344CB8AC3E}">
        <p14:creationId xmlns:p14="http://schemas.microsoft.com/office/powerpoint/2010/main" val="170031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CFBDE-7FF9-42EF-B1B5-68EDEF62E7CC}" type="slidenum">
              <a:rPr lang="en-GB" smtClean="0"/>
              <a:t>55</a:t>
            </a:fld>
            <a:endParaRPr lang="en-GB"/>
          </a:p>
        </p:txBody>
      </p:sp>
    </p:spTree>
    <p:extLst>
      <p:ext uri="{BB962C8B-B14F-4D97-AF65-F5344CB8AC3E}">
        <p14:creationId xmlns:p14="http://schemas.microsoft.com/office/powerpoint/2010/main" val="1106229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1EF91-C0B2-4506-846C-F28B063FB58F}" type="slidenum">
              <a:rPr lang="en-GB" altLang="en-US"/>
              <a:pPr/>
              <a:t>72</a:t>
            </a:fld>
            <a:endParaRPr lang="en-GB"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en-US"/>
              <a:t>All the studies that have looked into the economic effects of the enlargement conclude that it will lead to prosperity gains, albeit moderate, for the EU owing mainly to a better, Union-wide allocation of resources. Therefore the more abundant (and at present cheaper) supply of labour must be used efficiently (i.e. full freedom of movement immediately upon entry), trade in goods and services must be freed from barriers (i.e. exceptions for particular sectors should be kept to a minimum), and capital must flow unimpeded to the best use if the Union is to take full advantage of the growth opportunities offered by enlargement</a:t>
            </a:r>
          </a:p>
        </p:txBody>
      </p:sp>
    </p:spTree>
    <p:extLst>
      <p:ext uri="{BB962C8B-B14F-4D97-AF65-F5344CB8AC3E}">
        <p14:creationId xmlns:p14="http://schemas.microsoft.com/office/powerpoint/2010/main" val="1306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82CA0ED-AE5E-4D76-B489-08454207CEDA}" type="slidenum">
              <a:rPr lang="en-GB" altLang="en-US"/>
              <a:pPr/>
              <a:t>‹#›</a:t>
            </a:fld>
            <a:endParaRPr lang="en-GB" altLang="en-US"/>
          </a:p>
        </p:txBody>
      </p:sp>
    </p:spTree>
    <p:extLst>
      <p:ext uri="{BB962C8B-B14F-4D97-AF65-F5344CB8AC3E}">
        <p14:creationId xmlns:p14="http://schemas.microsoft.com/office/powerpoint/2010/main" val="409458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2DD4CC2-591C-4E54-B74A-8DC802349EAB}" type="slidenum">
              <a:rPr lang="en-GB" altLang="en-US"/>
              <a:pPr/>
              <a:t>‹#›</a:t>
            </a:fld>
            <a:endParaRPr lang="en-GB" altLang="en-US"/>
          </a:p>
        </p:txBody>
      </p:sp>
    </p:spTree>
    <p:extLst>
      <p:ext uri="{BB962C8B-B14F-4D97-AF65-F5344CB8AC3E}">
        <p14:creationId xmlns:p14="http://schemas.microsoft.com/office/powerpoint/2010/main" val="369010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5EC0ADC-5BA4-4B0D-9EA8-98055AF69925}" type="slidenum">
              <a:rPr lang="en-GB" altLang="en-US"/>
              <a:pPr/>
              <a:t>‹#›</a:t>
            </a:fld>
            <a:endParaRPr lang="en-GB" altLang="en-US"/>
          </a:p>
        </p:txBody>
      </p:sp>
    </p:spTree>
    <p:extLst>
      <p:ext uri="{BB962C8B-B14F-4D97-AF65-F5344CB8AC3E}">
        <p14:creationId xmlns:p14="http://schemas.microsoft.com/office/powerpoint/2010/main" val="250276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lobalissues.org/video/778/luckiest-nut-in-the-world" TargetMode="External"/><Relationship Id="rId2" Type="http://schemas.openxmlformats.org/officeDocument/2006/relationships/hyperlink" Target="http://estream.godalming.ac.uk/View.aspx?id=3234~4m~m2FTpgbo" TargetMode="External"/><Relationship Id="rId1" Type="http://schemas.openxmlformats.org/officeDocument/2006/relationships/slideLayout" Target="../slideLayouts/slideLayout2.xml"/><Relationship Id="rId4" Type="http://schemas.openxmlformats.org/officeDocument/2006/relationships/hyperlink" Target="http://estream.godalming.ac.uk/View.aspx?id=3091~4n~NPVt9lmG"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3.jpeg"/><Relationship Id="rId4" Type="http://schemas.openxmlformats.org/officeDocument/2006/relationships/image" Target="../media/image47.jpeg"/></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globalissues.org/video/778/luckiest-nut-in-the-world" TargetMode="External"/><Relationship Id="rId4" Type="http://schemas.openxmlformats.org/officeDocument/2006/relationships/hyperlink" Target="http://estream/View.aspx?ID=3091"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jpeg"/><Relationship Id="rId11" Type="http://schemas.openxmlformats.org/officeDocument/2006/relationships/image" Target="../media/image40.jpeg"/><Relationship Id="rId5" Type="http://schemas.openxmlformats.org/officeDocument/2006/relationships/image" Target="../media/image54.jpeg"/><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4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idx="1"/>
          </p:nvPr>
        </p:nvSpPr>
        <p:spPr>
          <a:xfrm>
            <a:off x="457200" y="260350"/>
            <a:ext cx="8229600" cy="6264275"/>
          </a:xfrm>
          <a:solidFill>
            <a:srgbClr val="FF0000"/>
          </a:solidFill>
        </p:spPr>
        <p:txBody>
          <a:bodyPr anchor="ctr" anchorCtr="1"/>
          <a:lstStyle/>
          <a:p>
            <a:pPr marL="0" indent="0">
              <a:buFontTx/>
              <a:buNone/>
            </a:pPr>
            <a:r>
              <a:rPr lang="en-GB" altLang="en-US" sz="16600" b="1" dirty="0" smtClean="0">
                <a:solidFill>
                  <a:schemeClr val="bg1"/>
                </a:solidFill>
              </a:rPr>
              <a:t>WEEK 1</a:t>
            </a:r>
          </a:p>
        </p:txBody>
      </p:sp>
    </p:spTree>
    <p:extLst>
      <p:ext uri="{BB962C8B-B14F-4D97-AF65-F5344CB8AC3E}">
        <p14:creationId xmlns:p14="http://schemas.microsoft.com/office/powerpoint/2010/main" val="2526817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554162"/>
          </a:xfrm>
        </p:spPr>
        <p:txBody>
          <a:bodyPr>
            <a:normAutofit fontScale="90000"/>
          </a:bodyPr>
          <a:lstStyle/>
          <a:p>
            <a:pPr algn="l"/>
            <a:r>
              <a:rPr lang="en-US" b="1" dirty="0" smtClean="0"/>
              <a:t>STARTER ACTIVITY: Macroeconomics</a:t>
            </a:r>
            <a:br>
              <a:rPr lang="en-US" b="1" dirty="0" smtClean="0"/>
            </a:br>
            <a:r>
              <a:rPr lang="en-US" sz="1800" b="1" dirty="0" smtClean="0">
                <a:solidFill>
                  <a:srgbClr val="FF0000"/>
                </a:solidFill>
              </a:rPr>
              <a:t>At 0900, I will be picking out students to answer the questions below.  Feel free to confer with the person next to you but you are only allowed to use each other and your PREP homework notes (NO PHONES PLEASE).  You do not need to take notes unless you want to but can simply discuss the questions verbally.  You should be prepared to put forward an answer and justify it.</a:t>
            </a:r>
            <a:endParaRPr lang="en-US" sz="1800" b="1" dirty="0">
              <a:solidFill>
                <a:srgbClr val="FF0000"/>
              </a:solidFill>
            </a:endParaRPr>
          </a:p>
        </p:txBody>
      </p:sp>
      <p:sp>
        <p:nvSpPr>
          <p:cNvPr id="3" name="Content Placeholder 2"/>
          <p:cNvSpPr>
            <a:spLocks noGrp="1"/>
          </p:cNvSpPr>
          <p:nvPr>
            <p:ph idx="1"/>
          </p:nvPr>
        </p:nvSpPr>
        <p:spPr>
          <a:xfrm>
            <a:off x="228600" y="2133600"/>
            <a:ext cx="5410200" cy="4525963"/>
          </a:xfrm>
          <a:solidFill>
            <a:schemeClr val="bg1"/>
          </a:solidFill>
        </p:spPr>
        <p:txBody>
          <a:bodyPr>
            <a:normAutofit/>
          </a:bodyPr>
          <a:lstStyle/>
          <a:p>
            <a:pPr marL="0" indent="0" algn="ctr">
              <a:buNone/>
            </a:pPr>
            <a:r>
              <a:rPr lang="en-US" sz="2400" b="1" u="sng" dirty="0" smtClean="0"/>
              <a:t>Economics in the News this Week</a:t>
            </a:r>
            <a:endParaRPr lang="en-US" sz="2400" b="1" u="sng" dirty="0"/>
          </a:p>
        </p:txBody>
      </p:sp>
      <p:sp>
        <p:nvSpPr>
          <p:cNvPr id="4" name="Content Placeholder 2"/>
          <p:cNvSpPr txBox="1">
            <a:spLocks/>
          </p:cNvSpPr>
          <p:nvPr/>
        </p:nvSpPr>
        <p:spPr>
          <a:xfrm>
            <a:off x="5791200" y="2133601"/>
            <a:ext cx="3276600" cy="42672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u="sng" dirty="0" smtClean="0"/>
              <a:t>BREXIT and UK Trade</a:t>
            </a:r>
          </a:p>
          <a:p>
            <a:pPr marL="0" indent="0">
              <a:buFont typeface="Arial" pitchFamily="34" charset="0"/>
              <a:buNone/>
            </a:pPr>
            <a:r>
              <a:rPr lang="en-US" sz="1800" b="1" dirty="0" smtClean="0">
                <a:solidFill>
                  <a:srgbClr val="FF0000"/>
                </a:solidFill>
              </a:rPr>
              <a:t>(3) </a:t>
            </a:r>
            <a:r>
              <a:rPr lang="en-US" sz="1800" dirty="0" smtClean="0"/>
              <a:t>What is the difference between a ‘customs union’ and the ‘single market’?</a:t>
            </a:r>
          </a:p>
          <a:p>
            <a:pPr marL="0" indent="0">
              <a:buFont typeface="Arial" pitchFamily="34" charset="0"/>
              <a:buNone/>
            </a:pPr>
            <a:r>
              <a:rPr lang="en-US" sz="1800" b="1" dirty="0" smtClean="0">
                <a:solidFill>
                  <a:srgbClr val="FF0000"/>
                </a:solidFill>
              </a:rPr>
              <a:t>(4) </a:t>
            </a:r>
            <a:r>
              <a:rPr lang="en-US" sz="1800" dirty="0" smtClean="0"/>
              <a:t>Which of the 6 options from the Financial Times article is the best one for the UK and why in March 2019?</a:t>
            </a:r>
          </a:p>
          <a:p>
            <a:pPr marL="0" indent="0">
              <a:buFont typeface="Arial" pitchFamily="34" charset="0"/>
              <a:buNone/>
            </a:pPr>
            <a:r>
              <a:rPr lang="en-US" sz="1800" b="1" dirty="0" smtClean="0">
                <a:solidFill>
                  <a:srgbClr val="FF0000"/>
                </a:solidFill>
              </a:rPr>
              <a:t>(5) </a:t>
            </a:r>
            <a:r>
              <a:rPr lang="en-US" sz="1800" dirty="0" smtClean="0"/>
              <a:t>Which of the 6 options from the FT article is the WORST one for the UK and why?</a:t>
            </a:r>
          </a:p>
          <a:p>
            <a:pPr marL="0" indent="0">
              <a:buFont typeface="Arial" pitchFamily="34" charset="0"/>
              <a:buNone/>
            </a:pPr>
            <a:r>
              <a:rPr lang="en-US" sz="1800" b="1" dirty="0" smtClean="0">
                <a:solidFill>
                  <a:srgbClr val="FF0000"/>
                </a:solidFill>
              </a:rPr>
              <a:t>(6) </a:t>
            </a:r>
            <a:r>
              <a:rPr lang="en-US" sz="1800" dirty="0" smtClean="0"/>
              <a:t>Should the UK still BREXIT?</a:t>
            </a:r>
          </a:p>
          <a:p>
            <a:pPr marL="0" indent="0">
              <a:buFont typeface="Arial" pitchFamily="34" charset="0"/>
              <a:buNone/>
            </a:pPr>
            <a:r>
              <a:rPr lang="en-US" sz="1800" b="1" dirty="0" smtClean="0">
                <a:solidFill>
                  <a:srgbClr val="FF0000"/>
                </a:solidFill>
              </a:rPr>
              <a:t>(7) </a:t>
            </a:r>
            <a:r>
              <a:rPr lang="en-US" sz="1800" dirty="0" smtClean="0"/>
              <a:t>What is the role of the WTO?</a:t>
            </a:r>
            <a:endParaRPr lang="en-US" sz="1800" dirty="0"/>
          </a:p>
        </p:txBody>
      </p:sp>
      <p:pic>
        <p:nvPicPr>
          <p:cNvPr id="5" name="Picture 4"/>
          <p:cNvPicPr>
            <a:picLocks noChangeAspect="1"/>
          </p:cNvPicPr>
          <p:nvPr/>
        </p:nvPicPr>
        <p:blipFill>
          <a:blip r:embed="rId3"/>
          <a:stretch>
            <a:fillRect/>
          </a:stretch>
        </p:blipFill>
        <p:spPr>
          <a:xfrm>
            <a:off x="533400" y="2819400"/>
            <a:ext cx="2286000" cy="1295400"/>
          </a:xfrm>
          <a:prstGeom prst="rect">
            <a:avLst/>
          </a:prstGeom>
        </p:spPr>
      </p:pic>
      <p:pic>
        <p:nvPicPr>
          <p:cNvPr id="6" name="Picture 5"/>
          <p:cNvPicPr>
            <a:picLocks noChangeAspect="1"/>
          </p:cNvPicPr>
          <p:nvPr/>
        </p:nvPicPr>
        <p:blipFill>
          <a:blip r:embed="rId4"/>
          <a:stretch>
            <a:fillRect/>
          </a:stretch>
        </p:blipFill>
        <p:spPr>
          <a:xfrm>
            <a:off x="1981200" y="4456072"/>
            <a:ext cx="3581400" cy="2143045"/>
          </a:xfrm>
          <a:prstGeom prst="rect">
            <a:avLst/>
          </a:prstGeom>
        </p:spPr>
      </p:pic>
      <p:sp>
        <p:nvSpPr>
          <p:cNvPr id="7" name="TextBox 6"/>
          <p:cNvSpPr txBox="1"/>
          <p:nvPr/>
        </p:nvSpPr>
        <p:spPr>
          <a:xfrm>
            <a:off x="3124200" y="2819400"/>
            <a:ext cx="2286000" cy="1415772"/>
          </a:xfrm>
          <a:prstGeom prst="rect">
            <a:avLst/>
          </a:prstGeom>
          <a:noFill/>
        </p:spPr>
        <p:txBody>
          <a:bodyPr wrap="square" rtlCol="0">
            <a:spAutoFit/>
          </a:bodyPr>
          <a:lstStyle/>
          <a:p>
            <a:r>
              <a:rPr lang="en-US" b="1" dirty="0" smtClean="0">
                <a:solidFill>
                  <a:srgbClr val="FF0000"/>
                </a:solidFill>
              </a:rPr>
              <a:t>(1) </a:t>
            </a:r>
            <a:r>
              <a:rPr lang="en-US" dirty="0" smtClean="0"/>
              <a:t>Why did the pound suddenly shoot up this week?  </a:t>
            </a:r>
            <a:r>
              <a:rPr lang="en-US" sz="1600" i="1" dirty="0" smtClean="0"/>
              <a:t>HINT: It was to do with someone saying something?</a:t>
            </a:r>
            <a:endParaRPr lang="en-US" sz="1600" i="1" dirty="0"/>
          </a:p>
        </p:txBody>
      </p:sp>
      <p:sp>
        <p:nvSpPr>
          <p:cNvPr id="8" name="TextBox 7"/>
          <p:cNvSpPr txBox="1"/>
          <p:nvPr/>
        </p:nvSpPr>
        <p:spPr>
          <a:xfrm>
            <a:off x="228600" y="4419600"/>
            <a:ext cx="1676400" cy="2215991"/>
          </a:xfrm>
          <a:prstGeom prst="rect">
            <a:avLst/>
          </a:prstGeom>
          <a:noFill/>
        </p:spPr>
        <p:txBody>
          <a:bodyPr wrap="square" rtlCol="0">
            <a:spAutoFit/>
          </a:bodyPr>
          <a:lstStyle/>
          <a:p>
            <a:r>
              <a:rPr lang="en-US" b="1" dirty="0" smtClean="0">
                <a:solidFill>
                  <a:srgbClr val="FF0000"/>
                </a:solidFill>
              </a:rPr>
              <a:t>(2) </a:t>
            </a:r>
            <a:r>
              <a:rPr lang="en-US" dirty="0" smtClean="0"/>
              <a:t>Why over the weekend has Boris Johnson upset Theresa May?  </a:t>
            </a:r>
            <a:r>
              <a:rPr lang="en-US" sz="1600" i="1" dirty="0" smtClean="0"/>
              <a:t>HINT: It is to do with an article he has written…</a:t>
            </a:r>
            <a:endParaRPr lang="en-US" sz="1600" i="1" dirty="0"/>
          </a:p>
        </p:txBody>
      </p:sp>
    </p:spTree>
    <p:extLst>
      <p:ext uri="{BB962C8B-B14F-4D97-AF65-F5344CB8AC3E}">
        <p14:creationId xmlns:p14="http://schemas.microsoft.com/office/powerpoint/2010/main" val="1070261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BREXIT - Final Solutions?</a:t>
            </a:r>
            <a:endParaRPr lang="en-GB" b="1" dirty="0"/>
          </a:p>
        </p:txBody>
      </p:sp>
      <p:pic>
        <p:nvPicPr>
          <p:cNvPr id="4" name="Content Placeholder 3"/>
          <p:cNvPicPr>
            <a:picLocks noGrp="1" noChangeAspect="1"/>
          </p:cNvPicPr>
          <p:nvPr>
            <p:ph idx="1"/>
          </p:nvPr>
        </p:nvPicPr>
        <p:blipFill>
          <a:blip r:embed="rId2"/>
          <a:stretch>
            <a:fillRect/>
          </a:stretch>
        </p:blipFill>
        <p:spPr>
          <a:xfrm>
            <a:off x="2438744" y="1828800"/>
            <a:ext cx="4266512" cy="4525963"/>
          </a:xfrm>
          <a:prstGeom prst="rect">
            <a:avLst/>
          </a:prstGeom>
        </p:spPr>
      </p:pic>
    </p:spTree>
    <p:extLst>
      <p:ext uri="{BB962C8B-B14F-4D97-AF65-F5344CB8AC3E}">
        <p14:creationId xmlns:p14="http://schemas.microsoft.com/office/powerpoint/2010/main" val="8228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4"/>
          <p:cNvSpPr>
            <a:spLocks noGrp="1"/>
          </p:cNvSpPr>
          <p:nvPr>
            <p:ph idx="1"/>
          </p:nvPr>
        </p:nvSpPr>
        <p:spPr>
          <a:xfrm>
            <a:off x="457200" y="260350"/>
            <a:ext cx="8229600" cy="6264275"/>
          </a:xfrm>
          <a:solidFill>
            <a:schemeClr val="tx1"/>
          </a:solidFill>
        </p:spPr>
        <p:txBody>
          <a:bodyPr anchor="ctr" anchorCtr="1"/>
          <a:lstStyle/>
          <a:p>
            <a:pPr marL="0" indent="0">
              <a:buFontTx/>
              <a:buNone/>
            </a:pPr>
            <a:r>
              <a:rPr lang="en-GB" altLang="en-US" sz="8000" b="1" smtClean="0">
                <a:solidFill>
                  <a:schemeClr val="bg1"/>
                </a:solidFill>
              </a:rPr>
              <a:t>90</a:t>
            </a:r>
          </a:p>
        </p:txBody>
      </p:sp>
    </p:spTree>
    <p:extLst>
      <p:ext uri="{BB962C8B-B14F-4D97-AF65-F5344CB8AC3E}">
        <p14:creationId xmlns:p14="http://schemas.microsoft.com/office/powerpoint/2010/main" val="4020104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3100" b="1" dirty="0" smtClean="0">
                <a:solidFill>
                  <a:srgbClr val="FF0000"/>
                </a:solidFill>
              </a:rPr>
              <a:t>STARTER: Should you trade?</a:t>
            </a:r>
          </a:p>
        </p:txBody>
      </p:sp>
      <p:pic>
        <p:nvPicPr>
          <p:cNvPr id="2" name="Content Placeholder 1"/>
          <p:cNvPicPr>
            <a:picLocks noGrp="1" noChangeAspect="1"/>
          </p:cNvPicPr>
          <p:nvPr>
            <p:ph idx="1"/>
          </p:nvPr>
        </p:nvPicPr>
        <p:blipFill>
          <a:blip r:embed="rId3"/>
          <a:stretch>
            <a:fillRect/>
          </a:stretch>
        </p:blipFill>
        <p:spPr>
          <a:xfrm>
            <a:off x="806317" y="4572000"/>
            <a:ext cx="7449034" cy="2078555"/>
          </a:xfrm>
          <a:prstGeom prst="rect">
            <a:avLst/>
          </a:prstGeom>
        </p:spPr>
      </p:pic>
      <p:sp>
        <p:nvSpPr>
          <p:cNvPr id="3" name="TextBox 2"/>
          <p:cNvSpPr txBox="1"/>
          <p:nvPr/>
        </p:nvSpPr>
        <p:spPr>
          <a:xfrm>
            <a:off x="152399" y="4152753"/>
            <a:ext cx="4519763" cy="369332"/>
          </a:xfrm>
          <a:prstGeom prst="rect">
            <a:avLst/>
          </a:prstGeom>
          <a:noFill/>
        </p:spPr>
        <p:txBody>
          <a:bodyPr wrap="none" rtlCol="0">
            <a:spAutoFit/>
          </a:bodyPr>
          <a:lstStyle/>
          <a:p>
            <a:r>
              <a:rPr lang="en-GB" b="1" dirty="0" smtClean="0"/>
              <a:t>The UK and India produce Textiles and Books:</a:t>
            </a:r>
            <a:endParaRPr lang="en-GB" b="1" dirty="0"/>
          </a:p>
        </p:txBody>
      </p:sp>
      <p:sp>
        <p:nvSpPr>
          <p:cNvPr id="6" name="TextBox 5"/>
          <p:cNvSpPr txBox="1"/>
          <p:nvPr/>
        </p:nvSpPr>
        <p:spPr>
          <a:xfrm>
            <a:off x="152400" y="1352535"/>
            <a:ext cx="8304325" cy="369332"/>
          </a:xfrm>
          <a:prstGeom prst="rect">
            <a:avLst/>
          </a:prstGeom>
          <a:noFill/>
        </p:spPr>
        <p:txBody>
          <a:bodyPr wrap="none" rtlCol="0">
            <a:spAutoFit/>
          </a:bodyPr>
          <a:lstStyle/>
          <a:p>
            <a:r>
              <a:rPr lang="en-GB" b="1" dirty="0" smtClean="0"/>
              <a:t>The two countries below can use its resources to produce either Plastic Toys OR Cars:</a:t>
            </a:r>
            <a:endParaRPr lang="en-GB" b="1" dirty="0"/>
          </a:p>
        </p:txBody>
      </p:sp>
      <p:pic>
        <p:nvPicPr>
          <p:cNvPr id="7" name="Content Placeholder 1"/>
          <p:cNvPicPr>
            <a:picLocks noChangeAspect="1"/>
          </p:cNvPicPr>
          <p:nvPr/>
        </p:nvPicPr>
        <p:blipFill>
          <a:blip r:embed="rId3"/>
          <a:stretch>
            <a:fillRect/>
          </a:stretch>
        </p:blipFill>
        <p:spPr>
          <a:xfrm>
            <a:off x="762000" y="1721350"/>
            <a:ext cx="7485213" cy="2088650"/>
          </a:xfrm>
          <a:prstGeom prst="rect">
            <a:avLst/>
          </a:prstGeom>
        </p:spPr>
      </p:pic>
      <p:sp>
        <p:nvSpPr>
          <p:cNvPr id="4" name="Rectangle 3"/>
          <p:cNvSpPr/>
          <p:nvPr/>
        </p:nvSpPr>
        <p:spPr>
          <a:xfrm>
            <a:off x="3826276" y="2145835"/>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Plastic Toys</a:t>
            </a:r>
            <a:endParaRPr lang="en-GB" dirty="0">
              <a:solidFill>
                <a:schemeClr val="tx1"/>
              </a:solidFill>
            </a:endParaRPr>
          </a:p>
        </p:txBody>
      </p:sp>
      <p:sp>
        <p:nvSpPr>
          <p:cNvPr id="9" name="Rectangle 8"/>
          <p:cNvSpPr/>
          <p:nvPr/>
        </p:nvSpPr>
        <p:spPr>
          <a:xfrm>
            <a:off x="6248400" y="2130299"/>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234643" y="3332321"/>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815072" y="2923258"/>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38042" y="3319682"/>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199573" y="2535578"/>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60</a:t>
            </a:r>
            <a:endParaRPr lang="en-GB" dirty="0">
              <a:solidFill>
                <a:schemeClr val="tx1"/>
              </a:solidFill>
            </a:endParaRPr>
          </a:p>
        </p:txBody>
      </p:sp>
      <p:sp>
        <p:nvSpPr>
          <p:cNvPr id="14" name="Rectangle 13"/>
          <p:cNvSpPr/>
          <p:nvPr/>
        </p:nvSpPr>
        <p:spPr>
          <a:xfrm>
            <a:off x="6222507" y="2927042"/>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864376" y="2523760"/>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096000" y="2146383"/>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Cars</a:t>
            </a:r>
            <a:endParaRPr lang="en-GB" dirty="0">
              <a:solidFill>
                <a:schemeClr val="tx1"/>
              </a:solidFill>
            </a:endParaRPr>
          </a:p>
        </p:txBody>
      </p:sp>
      <p:sp>
        <p:nvSpPr>
          <p:cNvPr id="20" name="Rectangle 19"/>
          <p:cNvSpPr/>
          <p:nvPr/>
        </p:nvSpPr>
        <p:spPr>
          <a:xfrm>
            <a:off x="3823580" y="2523060"/>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10</a:t>
            </a:r>
            <a:endParaRPr lang="en-GB" dirty="0">
              <a:solidFill>
                <a:schemeClr val="tx1"/>
              </a:solidFill>
            </a:endParaRPr>
          </a:p>
        </p:txBody>
      </p:sp>
      <p:sp>
        <p:nvSpPr>
          <p:cNvPr id="21" name="Rectangle 20"/>
          <p:cNvSpPr/>
          <p:nvPr/>
        </p:nvSpPr>
        <p:spPr>
          <a:xfrm>
            <a:off x="3823580" y="2923258"/>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100</a:t>
            </a:r>
            <a:endParaRPr lang="en-GB" dirty="0">
              <a:solidFill>
                <a:schemeClr val="tx1"/>
              </a:solidFill>
            </a:endParaRPr>
          </a:p>
        </p:txBody>
      </p:sp>
      <p:sp>
        <p:nvSpPr>
          <p:cNvPr id="22" name="Rectangle 21"/>
          <p:cNvSpPr/>
          <p:nvPr/>
        </p:nvSpPr>
        <p:spPr>
          <a:xfrm>
            <a:off x="6199573" y="2936620"/>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5</a:t>
            </a:r>
            <a:endParaRPr lang="en-GB" dirty="0">
              <a:solidFill>
                <a:schemeClr val="tx1"/>
              </a:solidFill>
            </a:endParaRPr>
          </a:p>
        </p:txBody>
      </p:sp>
      <p:sp>
        <p:nvSpPr>
          <p:cNvPr id="23" name="Rectangle 22"/>
          <p:cNvSpPr/>
          <p:nvPr/>
        </p:nvSpPr>
        <p:spPr>
          <a:xfrm>
            <a:off x="3835382" y="3316013"/>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24" name="Rectangle 23"/>
          <p:cNvSpPr/>
          <p:nvPr/>
        </p:nvSpPr>
        <p:spPr>
          <a:xfrm>
            <a:off x="6199573" y="3317218"/>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pic>
        <p:nvPicPr>
          <p:cNvPr id="8" name="Picture 7"/>
          <p:cNvPicPr>
            <a:picLocks noChangeAspect="1"/>
          </p:cNvPicPr>
          <p:nvPr/>
        </p:nvPicPr>
        <p:blipFill>
          <a:blip r:embed="rId4"/>
          <a:stretch>
            <a:fillRect/>
          </a:stretch>
        </p:blipFill>
        <p:spPr>
          <a:xfrm>
            <a:off x="1108943" y="4673064"/>
            <a:ext cx="6791325" cy="1876425"/>
          </a:xfrm>
          <a:prstGeom prst="rect">
            <a:avLst/>
          </a:prstGeom>
        </p:spPr>
      </p:pic>
      <p:sp>
        <p:nvSpPr>
          <p:cNvPr id="25" name="Rectangle 24"/>
          <p:cNvSpPr/>
          <p:nvPr/>
        </p:nvSpPr>
        <p:spPr>
          <a:xfrm>
            <a:off x="1581599" y="3310614"/>
            <a:ext cx="1431524" cy="304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Tree>
    <p:extLst>
      <p:ext uri="{BB962C8B-B14F-4D97-AF65-F5344CB8AC3E}">
        <p14:creationId xmlns:p14="http://schemas.microsoft.com/office/powerpoint/2010/main" val="41632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3100" b="1" dirty="0" smtClean="0">
                <a:solidFill>
                  <a:srgbClr val="FF0000"/>
                </a:solidFill>
              </a:rPr>
              <a:t>TODAYS LESSON</a:t>
            </a:r>
          </a:p>
        </p:txBody>
      </p:sp>
      <p:sp>
        <p:nvSpPr>
          <p:cNvPr id="17411" name="Content Placeholder 2"/>
          <p:cNvSpPr>
            <a:spLocks noGrp="1"/>
          </p:cNvSpPr>
          <p:nvPr>
            <p:ph idx="1"/>
          </p:nvPr>
        </p:nvSpPr>
        <p:spPr>
          <a:xfrm>
            <a:off x="457200" y="1676400"/>
            <a:ext cx="2895600" cy="4525963"/>
          </a:xfrm>
        </p:spPr>
        <p:txBody>
          <a:bodyPr>
            <a:normAutofit fontScale="92500" lnSpcReduction="10000"/>
          </a:bodyPr>
          <a:lstStyle/>
          <a:p>
            <a:pPr marL="514350" indent="-514350">
              <a:buFont typeface="+mj-lt"/>
              <a:buAutoNum type="arabicPeriod"/>
            </a:pPr>
            <a:r>
              <a:rPr lang="en-US" altLang="en-US" dirty="0" smtClean="0"/>
              <a:t>Trade is beneficial: The Theory of Comparative Advantage</a:t>
            </a:r>
          </a:p>
          <a:p>
            <a:pPr marL="514350" indent="-514350">
              <a:buFont typeface="+mj-lt"/>
              <a:buAutoNum type="arabicPeriod"/>
            </a:pPr>
            <a:r>
              <a:rPr lang="en-US" altLang="en-US" dirty="0" smtClean="0"/>
              <a:t>Protectionism (Tariffs) leads to a loss of welfare: The Tariff Diagram</a:t>
            </a:r>
          </a:p>
        </p:txBody>
      </p:sp>
      <p:pic>
        <p:nvPicPr>
          <p:cNvPr id="2" name="Picture 1"/>
          <p:cNvPicPr>
            <a:picLocks noChangeAspect="1"/>
          </p:cNvPicPr>
          <p:nvPr/>
        </p:nvPicPr>
        <p:blipFill>
          <a:blip r:embed="rId2"/>
          <a:stretch>
            <a:fillRect/>
          </a:stretch>
        </p:blipFill>
        <p:spPr>
          <a:xfrm>
            <a:off x="3886200" y="1676400"/>
            <a:ext cx="4920405" cy="4419600"/>
          </a:xfrm>
          <a:prstGeom prst="rect">
            <a:avLst/>
          </a:prstGeom>
        </p:spPr>
      </p:pic>
    </p:spTree>
    <p:extLst>
      <p:ext uri="{BB962C8B-B14F-4D97-AF65-F5344CB8AC3E}">
        <p14:creationId xmlns:p14="http://schemas.microsoft.com/office/powerpoint/2010/main" val="4039684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412"/>
            <a:ext cx="8229600" cy="1143000"/>
          </a:xfrm>
        </p:spPr>
        <p:txBody>
          <a:bodyPr>
            <a:normAutofit fontScale="90000"/>
          </a:bodyPr>
          <a:lstStyle/>
          <a:p>
            <a:r>
              <a:rPr lang="en-GB" b="1" dirty="0" smtClean="0"/>
              <a:t>Key Terms RECAP</a:t>
            </a:r>
            <a:br>
              <a:rPr lang="en-GB" b="1" dirty="0" smtClean="0"/>
            </a:br>
            <a:r>
              <a:rPr lang="en-GB" sz="2700" b="1" dirty="0" smtClean="0">
                <a:solidFill>
                  <a:srgbClr val="FF0000"/>
                </a:solidFill>
              </a:rPr>
              <a:t>Opportunity Cost and PPFs</a:t>
            </a:r>
            <a:endParaRPr lang="en-GB" b="1" dirty="0">
              <a:solidFill>
                <a:srgbClr val="FF0000"/>
              </a:solidFill>
            </a:endParaRPr>
          </a:p>
        </p:txBody>
      </p:sp>
      <p:pic>
        <p:nvPicPr>
          <p:cNvPr id="4" name="Picture 3"/>
          <p:cNvPicPr>
            <a:picLocks noChangeAspect="1"/>
          </p:cNvPicPr>
          <p:nvPr/>
        </p:nvPicPr>
        <p:blipFill>
          <a:blip r:embed="rId3"/>
          <a:stretch>
            <a:fillRect/>
          </a:stretch>
        </p:blipFill>
        <p:spPr>
          <a:xfrm>
            <a:off x="2962273" y="1165412"/>
            <a:ext cx="6067425" cy="5172075"/>
          </a:xfrm>
          <a:prstGeom prst="rect">
            <a:avLst/>
          </a:prstGeom>
        </p:spPr>
      </p:pic>
      <p:pic>
        <p:nvPicPr>
          <p:cNvPr id="6" name="Picture 5"/>
          <p:cNvPicPr>
            <a:picLocks noChangeAspect="1"/>
          </p:cNvPicPr>
          <p:nvPr/>
        </p:nvPicPr>
        <p:blipFill>
          <a:blip r:embed="rId4"/>
          <a:stretch>
            <a:fillRect/>
          </a:stretch>
        </p:blipFill>
        <p:spPr>
          <a:xfrm>
            <a:off x="76200" y="1165412"/>
            <a:ext cx="2743200" cy="1500188"/>
          </a:xfrm>
          <a:prstGeom prst="rect">
            <a:avLst/>
          </a:prstGeom>
        </p:spPr>
      </p:pic>
      <p:sp>
        <p:nvSpPr>
          <p:cNvPr id="3" name="TextBox 2"/>
          <p:cNvSpPr txBox="1"/>
          <p:nvPr/>
        </p:nvSpPr>
        <p:spPr>
          <a:xfrm>
            <a:off x="190500" y="2798057"/>
            <a:ext cx="2514600" cy="3970318"/>
          </a:xfrm>
          <a:prstGeom prst="rect">
            <a:avLst/>
          </a:prstGeom>
          <a:noFill/>
        </p:spPr>
        <p:txBody>
          <a:bodyPr wrap="square" rtlCol="0">
            <a:spAutoFit/>
          </a:bodyPr>
          <a:lstStyle/>
          <a:p>
            <a:pPr marL="342900" indent="-342900">
              <a:buFont typeface="+mj-lt"/>
              <a:buAutoNum type="arabicPeriod"/>
            </a:pPr>
            <a:r>
              <a:rPr lang="en-GB" sz="1400" dirty="0" smtClean="0"/>
              <a:t>What is opportunity cost?</a:t>
            </a:r>
          </a:p>
          <a:p>
            <a:pPr marL="342900" indent="-342900">
              <a:buFont typeface="+mj-lt"/>
              <a:buAutoNum type="arabicPeriod"/>
            </a:pPr>
            <a:r>
              <a:rPr lang="en-GB" sz="1400" dirty="0" smtClean="0"/>
              <a:t>What is the opportunity cost (in terms of wheat) of Portugal producing one unit of wine?</a:t>
            </a:r>
          </a:p>
          <a:p>
            <a:pPr marL="342900" indent="-342900">
              <a:buFont typeface="+mj-lt"/>
              <a:buAutoNum type="arabicPeriod"/>
            </a:pPr>
            <a:r>
              <a:rPr lang="en-GB" sz="1400" dirty="0" smtClean="0"/>
              <a:t>What is the opportunity cost (in terms of wheat of England producing one unit of wine?</a:t>
            </a:r>
          </a:p>
          <a:p>
            <a:pPr marL="342900" indent="-342900">
              <a:buFont typeface="+mj-lt"/>
              <a:buAutoNum type="arabicPeriod"/>
            </a:pPr>
            <a:r>
              <a:rPr lang="en-GB" sz="1400" dirty="0" smtClean="0"/>
              <a:t>What is the OC (in terms of wine) of Portugal producing one unit of wheat?</a:t>
            </a:r>
          </a:p>
          <a:p>
            <a:pPr marL="342900" indent="-342900">
              <a:buFont typeface="+mj-lt"/>
              <a:buAutoNum type="arabicPeriod"/>
            </a:pPr>
            <a:r>
              <a:rPr lang="en-GB" sz="1400" dirty="0" smtClean="0"/>
              <a:t>What is the OC (in terms of wine of England producing one unit of wheat?</a:t>
            </a:r>
          </a:p>
          <a:p>
            <a:pPr marL="342900" indent="-342900">
              <a:buFont typeface="+mj-lt"/>
              <a:buAutoNum type="arabicPeriod"/>
            </a:pPr>
            <a:r>
              <a:rPr lang="en-GB" sz="1400" dirty="0" smtClean="0"/>
              <a:t>Who should specialise in what?</a:t>
            </a:r>
            <a:endParaRPr lang="en-GB" sz="1400" dirty="0"/>
          </a:p>
        </p:txBody>
      </p:sp>
    </p:spTree>
    <p:extLst>
      <p:ext uri="{BB962C8B-B14F-4D97-AF65-F5344CB8AC3E}">
        <p14:creationId xmlns:p14="http://schemas.microsoft.com/office/powerpoint/2010/main" val="16999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3100" b="1" dirty="0" smtClean="0">
                <a:solidFill>
                  <a:srgbClr val="FF0000"/>
                </a:solidFill>
              </a:rPr>
              <a:t>Absolute Advantage</a:t>
            </a:r>
          </a:p>
        </p:txBody>
      </p:sp>
      <p:pic>
        <p:nvPicPr>
          <p:cNvPr id="2" name="Content Placeholder 1"/>
          <p:cNvPicPr>
            <a:picLocks noGrp="1" noChangeAspect="1"/>
          </p:cNvPicPr>
          <p:nvPr>
            <p:ph idx="1"/>
          </p:nvPr>
        </p:nvPicPr>
        <p:blipFill>
          <a:blip r:embed="rId2"/>
          <a:stretch>
            <a:fillRect/>
          </a:stretch>
        </p:blipFill>
        <p:spPr>
          <a:xfrm>
            <a:off x="1169146" y="1828800"/>
            <a:ext cx="6805707" cy="4525963"/>
          </a:xfrm>
          <a:prstGeom prst="rect">
            <a:avLst/>
          </a:prstGeom>
        </p:spPr>
      </p:pic>
    </p:spTree>
    <p:extLst>
      <p:ext uri="{BB962C8B-B14F-4D97-AF65-F5344CB8AC3E}">
        <p14:creationId xmlns:p14="http://schemas.microsoft.com/office/powerpoint/2010/main" val="2815204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KEY TERMS</a:t>
            </a:r>
            <a:endParaRPr lang="en-GB" b="1" dirty="0"/>
          </a:p>
        </p:txBody>
      </p:sp>
      <p:sp>
        <p:nvSpPr>
          <p:cNvPr id="3" name="Content Placeholder 2"/>
          <p:cNvSpPr>
            <a:spLocks noGrp="1"/>
          </p:cNvSpPr>
          <p:nvPr>
            <p:ph idx="1"/>
          </p:nvPr>
        </p:nvSpPr>
        <p:spPr/>
        <p:txBody>
          <a:bodyPr>
            <a:normAutofit lnSpcReduction="10000"/>
          </a:bodyPr>
          <a:lstStyle/>
          <a:p>
            <a:r>
              <a:rPr lang="en-GB" b="1" dirty="0"/>
              <a:t>Absolute advantage: </a:t>
            </a:r>
            <a:r>
              <a:rPr lang="en-GB" dirty="0"/>
              <a:t>where a country using a given set of resource inputs is able to produce more than other countries with the same input.</a:t>
            </a:r>
          </a:p>
          <a:p>
            <a:r>
              <a:rPr lang="en-GB" b="1" dirty="0"/>
              <a:t>Comparative advantage </a:t>
            </a:r>
            <a:r>
              <a:rPr lang="en-GB" dirty="0"/>
              <a:t>is when a country can produce a good or service at a lower opportunity cost than another country</a:t>
            </a:r>
            <a:r>
              <a:rPr lang="en-GB" dirty="0" smtClean="0"/>
              <a:t>.  So they are ‘relatively’ better at specialising in a particular good.</a:t>
            </a:r>
            <a:endParaRPr lang="en-GB" dirty="0"/>
          </a:p>
        </p:txBody>
      </p:sp>
    </p:spTree>
    <p:extLst>
      <p:ext uri="{BB962C8B-B14F-4D97-AF65-F5344CB8AC3E}">
        <p14:creationId xmlns:p14="http://schemas.microsoft.com/office/powerpoint/2010/main" val="3719170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idx="1"/>
          </p:nvPr>
        </p:nvSpPr>
        <p:spPr>
          <a:xfrm>
            <a:off x="457200" y="260350"/>
            <a:ext cx="8229600" cy="6264275"/>
          </a:xfrm>
          <a:solidFill>
            <a:srgbClr val="FF0000"/>
          </a:solidFill>
        </p:spPr>
        <p:txBody>
          <a:bodyPr anchor="ctr" anchorCtr="1"/>
          <a:lstStyle/>
          <a:p>
            <a:pPr marL="0" indent="0">
              <a:buFontTx/>
              <a:buNone/>
            </a:pPr>
            <a:r>
              <a:rPr lang="en-GB" altLang="en-US" sz="16600" b="1" dirty="0" smtClean="0">
                <a:solidFill>
                  <a:schemeClr val="bg1"/>
                </a:solidFill>
              </a:rPr>
              <a:t>WEEK 3</a:t>
            </a:r>
          </a:p>
        </p:txBody>
      </p:sp>
    </p:spTree>
    <p:extLst>
      <p:ext uri="{BB962C8B-B14F-4D97-AF65-F5344CB8AC3E}">
        <p14:creationId xmlns:p14="http://schemas.microsoft.com/office/powerpoint/2010/main" val="924061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a:xfrm>
            <a:off x="395288" y="260350"/>
            <a:ext cx="8229600" cy="6264275"/>
          </a:xfrm>
          <a:solidFill>
            <a:schemeClr val="tx1"/>
          </a:solidFill>
        </p:spPr>
        <p:txBody>
          <a:bodyPr anchor="ctr" anchorCtr="1"/>
          <a:lstStyle/>
          <a:p>
            <a:pPr marL="0" indent="0">
              <a:buFontTx/>
              <a:buNone/>
            </a:pPr>
            <a:r>
              <a:rPr lang="en-GB" altLang="en-US" sz="8000" b="1" smtClean="0">
                <a:solidFill>
                  <a:schemeClr val="bg1"/>
                </a:solidFill>
              </a:rPr>
              <a:t>30</a:t>
            </a:r>
          </a:p>
        </p:txBody>
      </p:sp>
    </p:spTree>
    <p:extLst>
      <p:ext uri="{BB962C8B-B14F-4D97-AF65-F5344CB8AC3E}">
        <p14:creationId xmlns:p14="http://schemas.microsoft.com/office/powerpoint/2010/main" val="42989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a:xfrm>
            <a:off x="395288" y="260350"/>
            <a:ext cx="8229600" cy="6264275"/>
          </a:xfrm>
          <a:solidFill>
            <a:schemeClr val="tx1"/>
          </a:solidFill>
        </p:spPr>
        <p:txBody>
          <a:bodyPr anchor="ctr" anchorCtr="1"/>
          <a:lstStyle/>
          <a:p>
            <a:pPr marL="0" indent="0">
              <a:buFontTx/>
              <a:buNone/>
            </a:pPr>
            <a:r>
              <a:rPr lang="en-GB" altLang="en-US" sz="8000" b="1" smtClean="0">
                <a:solidFill>
                  <a:schemeClr val="bg1"/>
                </a:solidFill>
              </a:rPr>
              <a:t>30</a:t>
            </a:r>
          </a:p>
        </p:txBody>
      </p:sp>
    </p:spTree>
    <p:extLst>
      <p:ext uri="{BB962C8B-B14F-4D97-AF65-F5344CB8AC3E}">
        <p14:creationId xmlns:p14="http://schemas.microsoft.com/office/powerpoint/2010/main" val="3491338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31028"/>
            <a:ext cx="8610600" cy="1554162"/>
          </a:xfrm>
        </p:spPr>
        <p:txBody>
          <a:bodyPr>
            <a:normAutofit fontScale="90000"/>
          </a:bodyPr>
          <a:lstStyle/>
          <a:p>
            <a:pPr algn="l"/>
            <a:r>
              <a:rPr lang="en-US" b="1" dirty="0" smtClean="0"/>
              <a:t>STARTER ACTIVITY: Macroeconomics</a:t>
            </a:r>
            <a:br>
              <a:rPr lang="en-US" b="1" dirty="0" smtClean="0"/>
            </a:br>
            <a:r>
              <a:rPr lang="en-US" sz="1800" b="1" dirty="0" smtClean="0">
                <a:solidFill>
                  <a:schemeClr val="tx2"/>
                </a:solidFill>
              </a:rPr>
              <a:t>At 0900, I will be picking out students to answer the questions below.  Feel free to confer with the person next to you but you are only allowed to use each other and your PREP homework notes (NO PHONES PLEASE).  You do not need to take notes unless you want to but I would advise you taking rough notes on the back of your PREP work.  can simply discuss the questions verbally.  You should be prepared to put forward an answer and explain or justify it.</a:t>
            </a:r>
            <a:endParaRPr lang="en-US" sz="1800" b="1" dirty="0">
              <a:solidFill>
                <a:schemeClr val="tx2"/>
              </a:solidFill>
            </a:endParaRPr>
          </a:p>
        </p:txBody>
      </p:sp>
      <p:sp>
        <p:nvSpPr>
          <p:cNvPr id="3" name="Content Placeholder 2"/>
          <p:cNvSpPr>
            <a:spLocks noGrp="1"/>
          </p:cNvSpPr>
          <p:nvPr>
            <p:ph idx="1"/>
          </p:nvPr>
        </p:nvSpPr>
        <p:spPr>
          <a:xfrm>
            <a:off x="228600" y="2133600"/>
            <a:ext cx="4800600" cy="4525963"/>
          </a:xfrm>
          <a:solidFill>
            <a:schemeClr val="bg1"/>
          </a:solidFill>
        </p:spPr>
        <p:txBody>
          <a:bodyPr>
            <a:normAutofit/>
          </a:bodyPr>
          <a:lstStyle/>
          <a:p>
            <a:pPr marL="0" indent="0" algn="ctr">
              <a:buNone/>
            </a:pPr>
            <a:r>
              <a:rPr lang="en-US" sz="2400" b="1" u="sng" dirty="0" smtClean="0"/>
              <a:t>Economics in the News this Week</a:t>
            </a:r>
            <a:endParaRPr lang="en-US" sz="2400" b="1" u="sng" dirty="0"/>
          </a:p>
        </p:txBody>
      </p:sp>
      <p:sp>
        <p:nvSpPr>
          <p:cNvPr id="4" name="Content Placeholder 2"/>
          <p:cNvSpPr txBox="1">
            <a:spLocks/>
          </p:cNvSpPr>
          <p:nvPr/>
        </p:nvSpPr>
        <p:spPr>
          <a:xfrm>
            <a:off x="5168153" y="2133600"/>
            <a:ext cx="3886200" cy="4525962"/>
          </a:xfrm>
          <a:prstGeom prst="rect">
            <a:avLst/>
          </a:prstGeom>
          <a:solidFill>
            <a:schemeClr val="bg1"/>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u="sng" dirty="0" smtClean="0"/>
              <a:t>PROBLEMS WITH PROTECTIONISM &amp; LEDC’s</a:t>
            </a:r>
          </a:p>
          <a:p>
            <a:pPr marL="0" indent="0">
              <a:buNone/>
            </a:pPr>
            <a:r>
              <a:rPr lang="en-US" sz="2400" b="1" dirty="0" smtClean="0">
                <a:solidFill>
                  <a:srgbClr val="FF0000"/>
                </a:solidFill>
              </a:rPr>
              <a:t>(2) </a:t>
            </a:r>
            <a:r>
              <a:rPr lang="en-US" sz="2400" dirty="0" smtClean="0"/>
              <a:t>What </a:t>
            </a:r>
            <a:r>
              <a:rPr lang="en-US" sz="2400" dirty="0"/>
              <a:t>are the criticisms of the WTO in the video and articles? Do you think they are justified</a:t>
            </a:r>
            <a:r>
              <a:rPr lang="en-US" sz="2400" dirty="0" smtClean="0"/>
              <a:t>?</a:t>
            </a:r>
          </a:p>
          <a:p>
            <a:pPr marL="0" indent="0">
              <a:buNone/>
            </a:pPr>
            <a:r>
              <a:rPr lang="en-US" sz="2400" b="1" dirty="0" smtClean="0">
                <a:solidFill>
                  <a:srgbClr val="FF0000"/>
                </a:solidFill>
              </a:rPr>
              <a:t>(3) </a:t>
            </a:r>
            <a:r>
              <a:rPr lang="en-US" sz="2400" dirty="0" smtClean="0"/>
              <a:t>What is ‘dumping’, how does it relate to protectionism and why can it cause global inequality?</a:t>
            </a:r>
            <a:endParaRPr lang="en-US" sz="2400" dirty="0"/>
          </a:p>
          <a:p>
            <a:pPr marL="0" indent="0">
              <a:buFont typeface="Arial" pitchFamily="34" charset="0"/>
              <a:buNone/>
            </a:pPr>
            <a:r>
              <a:rPr lang="en-US" sz="2400" b="1" dirty="0" smtClean="0">
                <a:solidFill>
                  <a:srgbClr val="FF0000"/>
                </a:solidFill>
              </a:rPr>
              <a:t>(4) </a:t>
            </a:r>
            <a:r>
              <a:rPr lang="en-US" sz="2400" dirty="0" smtClean="0"/>
              <a:t>Tariff escalation is an example of something called ‘forced specialization’.  What do you think this is?</a:t>
            </a:r>
          </a:p>
          <a:p>
            <a:pPr marL="0" indent="0">
              <a:buNone/>
            </a:pPr>
            <a:r>
              <a:rPr lang="en-US" sz="2400" b="1" dirty="0" smtClean="0">
                <a:solidFill>
                  <a:srgbClr val="FF0000"/>
                </a:solidFill>
              </a:rPr>
              <a:t>(5) </a:t>
            </a:r>
            <a:r>
              <a:rPr lang="en-US" sz="2400" dirty="0" smtClean="0"/>
              <a:t>Ethiopia’s export revenues revolve around coffee and everyone wants it! Therefore what might happen to the “Birr” (the currency of Ethiopia) as a result and how might this affect other exports from Ethiopia?</a:t>
            </a:r>
            <a:endParaRPr lang="en-US" sz="2400" dirty="0"/>
          </a:p>
        </p:txBody>
      </p:sp>
      <p:sp>
        <p:nvSpPr>
          <p:cNvPr id="7" name="TextBox 6"/>
          <p:cNvSpPr txBox="1"/>
          <p:nvPr/>
        </p:nvSpPr>
        <p:spPr>
          <a:xfrm>
            <a:off x="340659" y="2667000"/>
            <a:ext cx="1447800" cy="3785652"/>
          </a:xfrm>
          <a:prstGeom prst="rect">
            <a:avLst/>
          </a:prstGeom>
          <a:noFill/>
        </p:spPr>
        <p:txBody>
          <a:bodyPr wrap="square" rtlCol="0">
            <a:spAutoFit/>
          </a:bodyPr>
          <a:lstStyle/>
          <a:p>
            <a:r>
              <a:rPr lang="en-US" sz="2000" b="1" dirty="0" smtClean="0">
                <a:solidFill>
                  <a:srgbClr val="FF0000"/>
                </a:solidFill>
              </a:rPr>
              <a:t>(1) </a:t>
            </a:r>
            <a:r>
              <a:rPr lang="en-US" sz="2000" dirty="0" smtClean="0"/>
              <a:t>What was Theresa May’s speech about on Friday and how does it link to the topic we are studying?  </a:t>
            </a:r>
            <a:endParaRPr lang="en-US" i="1" dirty="0"/>
          </a:p>
        </p:txBody>
      </p:sp>
      <p:pic>
        <p:nvPicPr>
          <p:cNvPr id="5" name="Picture 4"/>
          <p:cNvPicPr>
            <a:picLocks noChangeAspect="1"/>
          </p:cNvPicPr>
          <p:nvPr/>
        </p:nvPicPr>
        <p:blipFill>
          <a:blip r:embed="rId3"/>
          <a:stretch>
            <a:fillRect/>
          </a:stretch>
        </p:blipFill>
        <p:spPr>
          <a:xfrm>
            <a:off x="1905000" y="3048000"/>
            <a:ext cx="3039165" cy="3276600"/>
          </a:xfrm>
          <a:prstGeom prst="rect">
            <a:avLst/>
          </a:prstGeom>
        </p:spPr>
      </p:pic>
    </p:spTree>
    <p:extLst>
      <p:ext uri="{BB962C8B-B14F-4D97-AF65-F5344CB8AC3E}">
        <p14:creationId xmlns:p14="http://schemas.microsoft.com/office/powerpoint/2010/main" val="559046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THIS WEEK</a:t>
            </a:r>
            <a:endParaRPr lang="en-US" sz="2700" b="1" dirty="0">
              <a:solidFill>
                <a:srgbClr val="FF0000"/>
              </a:solidFill>
            </a:endParaRP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b="1" dirty="0" smtClean="0"/>
              <a:t>MONDAY: MACRO</a:t>
            </a:r>
          </a:p>
          <a:p>
            <a:pPr lvl="1"/>
            <a:r>
              <a:rPr lang="en-US" dirty="0" smtClean="0"/>
              <a:t>RWS13: Trade and Protectionism: Tariff Diagram</a:t>
            </a:r>
          </a:p>
          <a:p>
            <a:r>
              <a:rPr lang="en-US" b="1" dirty="0" smtClean="0"/>
              <a:t>TUESDAY: MICRO</a:t>
            </a:r>
          </a:p>
          <a:p>
            <a:pPr lvl="1"/>
            <a:r>
              <a:rPr lang="en-US" dirty="0" smtClean="0"/>
              <a:t>RWS13: Perfect Competition Model (bring your MICRO PREP)</a:t>
            </a:r>
          </a:p>
          <a:p>
            <a:r>
              <a:rPr lang="en-US" b="1" dirty="0" smtClean="0"/>
              <a:t>THURSDAY: MACRO</a:t>
            </a:r>
          </a:p>
          <a:p>
            <a:pPr lvl="1"/>
            <a:r>
              <a:rPr lang="en-US" dirty="0" smtClean="0"/>
              <a:t>RWS13: Trade and Protectionism: </a:t>
            </a:r>
          </a:p>
          <a:p>
            <a:r>
              <a:rPr lang="en-US" b="1" dirty="0" smtClean="0"/>
              <a:t>CONSOLIDATION HOMEWORK FOR MONDAY 02</a:t>
            </a:r>
            <a:r>
              <a:rPr lang="en-US" b="1" baseline="30000" dirty="0" smtClean="0"/>
              <a:t>nd</a:t>
            </a:r>
            <a:r>
              <a:rPr lang="en-US" b="1" dirty="0" smtClean="0"/>
              <a:t> October: </a:t>
            </a:r>
          </a:p>
          <a:p>
            <a:pPr lvl="1"/>
            <a:r>
              <a:rPr lang="en-US" dirty="0" smtClean="0"/>
              <a:t>Complete two revision worksheets (see GOL).  2.25 to 3 hours EACH = 4.5 to 6 hours</a:t>
            </a:r>
          </a:p>
          <a:p>
            <a:endParaRPr lang="en-US" dirty="0"/>
          </a:p>
        </p:txBody>
      </p:sp>
      <p:sp>
        <p:nvSpPr>
          <p:cNvPr id="4" name="TextBox 3"/>
          <p:cNvSpPr txBox="1"/>
          <p:nvPr/>
        </p:nvSpPr>
        <p:spPr>
          <a:xfrm rot="20268686">
            <a:off x="345676" y="425679"/>
            <a:ext cx="1369285" cy="584776"/>
          </a:xfrm>
          <a:prstGeom prst="rect">
            <a:avLst/>
          </a:prstGeom>
          <a:solidFill>
            <a:schemeClr val="bg1"/>
          </a:solidFill>
        </p:spPr>
        <p:txBody>
          <a:bodyPr wrap="none" rtlCol="0">
            <a:spAutoFit/>
          </a:bodyPr>
          <a:lstStyle/>
          <a:p>
            <a:r>
              <a:rPr lang="en-US" sz="3200" b="1" dirty="0" smtClean="0"/>
              <a:t>TESTS?</a:t>
            </a:r>
            <a:endParaRPr lang="en-US" sz="3200" b="1" dirty="0"/>
          </a:p>
        </p:txBody>
      </p:sp>
    </p:spTree>
    <p:extLst>
      <p:ext uri="{BB962C8B-B14F-4D97-AF65-F5344CB8AC3E}">
        <p14:creationId xmlns:p14="http://schemas.microsoft.com/office/powerpoint/2010/main" val="19796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3100" b="1" dirty="0" smtClean="0">
                <a:solidFill>
                  <a:srgbClr val="FF0000"/>
                </a:solidFill>
              </a:rPr>
              <a:t>45: Why is protectionism so bad for our welfare?</a:t>
            </a:r>
          </a:p>
        </p:txBody>
      </p:sp>
      <p:sp>
        <p:nvSpPr>
          <p:cNvPr id="4" name="Content Placeholder 3"/>
          <p:cNvSpPr>
            <a:spLocks noGrp="1"/>
          </p:cNvSpPr>
          <p:nvPr>
            <p:ph idx="1"/>
          </p:nvPr>
        </p:nvSpPr>
        <p:spPr>
          <a:xfrm>
            <a:off x="6248400" y="1676400"/>
            <a:ext cx="2743200" cy="4876800"/>
          </a:xfrm>
        </p:spPr>
        <p:txBody>
          <a:bodyPr>
            <a:normAutofit/>
          </a:bodyPr>
          <a:lstStyle/>
          <a:p>
            <a:pPr marL="0" indent="0">
              <a:buNone/>
            </a:pPr>
            <a:r>
              <a:rPr lang="en-GB" sz="2000" dirty="0" smtClean="0"/>
              <a:t>RECAP OF KEY TERMS FROM 1</a:t>
            </a:r>
            <a:r>
              <a:rPr lang="en-GB" sz="2000" baseline="30000" dirty="0" smtClean="0"/>
              <a:t>st</a:t>
            </a:r>
            <a:r>
              <a:rPr lang="en-GB" sz="2000" dirty="0" smtClean="0"/>
              <a:t> YEAR</a:t>
            </a:r>
          </a:p>
          <a:p>
            <a:pPr marL="268288" indent="-268288">
              <a:buFont typeface="+mj-lt"/>
              <a:buAutoNum type="arabicPeriod"/>
            </a:pPr>
            <a:r>
              <a:rPr lang="en-GB" sz="2000" b="1" dirty="0" smtClean="0"/>
              <a:t>Efficiency</a:t>
            </a:r>
          </a:p>
          <a:p>
            <a:pPr marL="630238" lvl="1" indent="-230188">
              <a:buFont typeface="+mj-lt"/>
              <a:buAutoNum type="alphaUcPeriod"/>
              <a:tabLst>
                <a:tab pos="993775" algn="l"/>
              </a:tabLst>
            </a:pPr>
            <a:r>
              <a:rPr lang="en-GB" sz="1600" dirty="0" smtClean="0"/>
              <a:t>Allocative efficiency</a:t>
            </a:r>
          </a:p>
          <a:p>
            <a:pPr marL="630238" lvl="1" indent="-230188">
              <a:buFont typeface="+mj-lt"/>
              <a:buAutoNum type="alphaUcPeriod"/>
              <a:tabLst>
                <a:tab pos="993775" algn="l"/>
              </a:tabLst>
            </a:pPr>
            <a:r>
              <a:rPr lang="en-GB" sz="1600" dirty="0" smtClean="0"/>
              <a:t>Productive efficiency</a:t>
            </a:r>
          </a:p>
          <a:p>
            <a:pPr marL="268288" indent="-268288">
              <a:buFont typeface="+mj-lt"/>
              <a:buAutoNum type="arabicPeriod"/>
            </a:pPr>
            <a:r>
              <a:rPr lang="en-GB" sz="2000" b="1" dirty="0" smtClean="0"/>
              <a:t>Welfare</a:t>
            </a:r>
          </a:p>
          <a:p>
            <a:pPr lvl="1" indent="-342900">
              <a:buFont typeface="+mj-lt"/>
              <a:buAutoNum type="alphaUcPeriod"/>
            </a:pPr>
            <a:r>
              <a:rPr lang="en-GB" sz="1600" dirty="0" smtClean="0"/>
              <a:t>Consumer surplus</a:t>
            </a:r>
          </a:p>
          <a:p>
            <a:pPr lvl="1" indent="-342900">
              <a:buFont typeface="+mj-lt"/>
              <a:buAutoNum type="alphaUcPeriod"/>
            </a:pPr>
            <a:r>
              <a:rPr lang="en-GB" sz="1600" dirty="0" smtClean="0"/>
              <a:t>Producer surplus</a:t>
            </a:r>
            <a:endParaRPr lang="en-GB" sz="1600" dirty="0"/>
          </a:p>
        </p:txBody>
      </p:sp>
      <p:pic>
        <p:nvPicPr>
          <p:cNvPr id="5" name="Picture 4"/>
          <p:cNvPicPr>
            <a:picLocks noChangeAspect="1"/>
          </p:cNvPicPr>
          <p:nvPr/>
        </p:nvPicPr>
        <p:blipFill>
          <a:blip r:embed="rId2"/>
          <a:stretch>
            <a:fillRect/>
          </a:stretch>
        </p:blipFill>
        <p:spPr>
          <a:xfrm>
            <a:off x="228600" y="1660358"/>
            <a:ext cx="5562600" cy="5035425"/>
          </a:xfrm>
          <a:prstGeom prst="rect">
            <a:avLst/>
          </a:prstGeom>
        </p:spPr>
      </p:pic>
      <p:sp>
        <p:nvSpPr>
          <p:cNvPr id="7" name="Right Triangle 6"/>
          <p:cNvSpPr/>
          <p:nvPr/>
        </p:nvSpPr>
        <p:spPr>
          <a:xfrm>
            <a:off x="762000" y="2590800"/>
            <a:ext cx="1828800" cy="1371600"/>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p:cNvSpPr/>
          <p:nvPr/>
        </p:nvSpPr>
        <p:spPr>
          <a:xfrm rot="5400000">
            <a:off x="1092868" y="3607468"/>
            <a:ext cx="1134979" cy="1860884"/>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045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143000"/>
          </a:xfrm>
        </p:spPr>
        <p:txBody>
          <a:bodyPr>
            <a:normAutofit fontScale="90000"/>
          </a:bodyPr>
          <a:lstStyle/>
          <a:p>
            <a:r>
              <a:rPr lang="en-GB" altLang="en-US" b="1" dirty="0" smtClean="0"/>
              <a:t>RWS13 - Trade and Protectionism</a:t>
            </a:r>
            <a:br>
              <a:rPr lang="en-GB" altLang="en-US" b="1" dirty="0" smtClean="0"/>
            </a:br>
            <a:r>
              <a:rPr lang="en-GB" altLang="en-US" sz="3100" b="1" dirty="0" smtClean="0">
                <a:solidFill>
                  <a:srgbClr val="FF0000"/>
                </a:solidFill>
              </a:rPr>
              <a:t>45: Tariff Diagram – take some risks!!!</a:t>
            </a:r>
          </a:p>
        </p:txBody>
      </p:sp>
      <p:pic>
        <p:nvPicPr>
          <p:cNvPr id="6" name="Content Placeholder 1"/>
          <p:cNvPicPr>
            <a:picLocks noGrp="1" noChangeAspect="1"/>
          </p:cNvPicPr>
          <p:nvPr>
            <p:ph idx="1"/>
          </p:nvPr>
        </p:nvPicPr>
        <p:blipFill>
          <a:blip r:embed="rId2"/>
          <a:stretch>
            <a:fillRect/>
          </a:stretch>
        </p:blipFill>
        <p:spPr>
          <a:xfrm>
            <a:off x="-9525" y="2286000"/>
            <a:ext cx="5943600" cy="4191000"/>
          </a:xfrm>
          <a:prstGeom prst="rect">
            <a:avLst/>
          </a:prstGeom>
        </p:spPr>
      </p:pic>
      <p:sp>
        <p:nvSpPr>
          <p:cNvPr id="3" name="TextBox 2"/>
          <p:cNvSpPr txBox="1"/>
          <p:nvPr/>
        </p:nvSpPr>
        <p:spPr>
          <a:xfrm>
            <a:off x="5943600" y="1295400"/>
            <a:ext cx="3048000" cy="5693865"/>
          </a:xfrm>
          <a:prstGeom prst="rect">
            <a:avLst/>
          </a:prstGeom>
          <a:noFill/>
        </p:spPr>
        <p:txBody>
          <a:bodyPr wrap="square" rtlCol="0">
            <a:spAutoFit/>
          </a:bodyPr>
          <a:lstStyle/>
          <a:p>
            <a:pPr algn="ctr"/>
            <a:r>
              <a:rPr lang="en-GB" sz="1200" b="1" dirty="0" smtClean="0"/>
              <a:t>FOR EACH QUESTION, DRAW ON THE DIAGRAM THE INFORMATION REQUESTED</a:t>
            </a:r>
          </a:p>
          <a:p>
            <a:pPr marL="342900" indent="-342900">
              <a:buFont typeface="+mj-lt"/>
              <a:buAutoNum type="arabicPeriod"/>
            </a:pPr>
            <a:r>
              <a:rPr lang="en-GB" sz="1200" dirty="0" smtClean="0"/>
              <a:t>What would the equilibrium price be for wheat if there was NO trade and there was a closed economy</a:t>
            </a:r>
          </a:p>
          <a:p>
            <a:pPr marL="342900" indent="-342900">
              <a:buFont typeface="+mj-lt"/>
              <a:buAutoNum type="arabicPeriod"/>
            </a:pPr>
            <a:r>
              <a:rPr lang="en-GB" sz="1200" dirty="0" smtClean="0"/>
              <a:t>How much is the tariff per unit if international trade occurs and the UK is bound by the common external tariff of the customs union (which includes tariffs on wheat!)?</a:t>
            </a:r>
          </a:p>
          <a:p>
            <a:pPr marL="342900" indent="-342900">
              <a:buFont typeface="+mj-lt"/>
              <a:buAutoNum type="arabicPeriod"/>
            </a:pPr>
            <a:r>
              <a:rPr lang="en-GB" sz="1200" dirty="0" smtClean="0"/>
              <a:t>Without the tariff, where is the equilibrium point and how much is being produced from foreign countries and from domestic production?</a:t>
            </a:r>
          </a:p>
          <a:p>
            <a:pPr marL="342900" indent="-342900">
              <a:buFont typeface="+mj-lt"/>
              <a:buAutoNum type="arabicPeriod"/>
            </a:pPr>
            <a:r>
              <a:rPr lang="en-GB" sz="1200" dirty="0" smtClean="0"/>
              <a:t>With the tariff, what happens to both international production and domestic production?</a:t>
            </a:r>
          </a:p>
          <a:p>
            <a:r>
              <a:rPr lang="en-GB" sz="1200" dirty="0" smtClean="0"/>
              <a:t>  </a:t>
            </a:r>
          </a:p>
          <a:p>
            <a:pPr algn="ctr"/>
            <a:r>
              <a:rPr lang="en-GB" sz="1200" b="1" dirty="0" smtClean="0"/>
              <a:t>HARDER QUESTIONS!</a:t>
            </a:r>
          </a:p>
          <a:p>
            <a:pPr marL="228600" indent="-228600">
              <a:buFont typeface="+mj-lt"/>
              <a:buAutoNum type="arabicPeriod"/>
            </a:pPr>
            <a:r>
              <a:rPr lang="en-GB" sz="1200" dirty="0" smtClean="0"/>
              <a:t>What is the total Government revenue raised by the tariff?</a:t>
            </a:r>
          </a:p>
          <a:p>
            <a:pPr marL="228600" indent="-228600">
              <a:buFont typeface="+mj-lt"/>
              <a:buAutoNum type="arabicPeriod"/>
            </a:pPr>
            <a:r>
              <a:rPr lang="en-GB" sz="1200" dirty="0" smtClean="0"/>
              <a:t>Where is the increase in producer surplus for domestic producers</a:t>
            </a:r>
          </a:p>
          <a:p>
            <a:pPr marL="228600" indent="-228600">
              <a:buFont typeface="+mj-lt"/>
              <a:buAutoNum type="arabicPeriod"/>
            </a:pPr>
            <a:r>
              <a:rPr lang="en-GB" sz="1200" dirty="0" smtClean="0"/>
              <a:t>How much does consumer surplus fall by?</a:t>
            </a:r>
          </a:p>
          <a:p>
            <a:pPr marL="228600" indent="-228600">
              <a:buFont typeface="+mj-lt"/>
              <a:buAutoNum type="arabicPeriod"/>
            </a:pPr>
            <a:r>
              <a:rPr lang="en-GB" sz="1200" dirty="0"/>
              <a:t>What is the overall loss to society of implementing this tariff?</a:t>
            </a:r>
          </a:p>
          <a:p>
            <a:pPr marL="228600" indent="-228600">
              <a:buFont typeface="+mj-lt"/>
              <a:buAutoNum type="arabicPeriod"/>
            </a:pPr>
            <a:r>
              <a:rPr lang="en-GB" sz="1200" dirty="0" smtClean="0"/>
              <a:t>Which economics agents have gained and who has lost in the UK as a result of this tariff?</a:t>
            </a:r>
          </a:p>
          <a:p>
            <a:endParaRPr lang="en-GB" sz="1600" dirty="0"/>
          </a:p>
        </p:txBody>
      </p:sp>
      <p:sp>
        <p:nvSpPr>
          <p:cNvPr id="2" name="TextBox 1"/>
          <p:cNvSpPr txBox="1"/>
          <p:nvPr/>
        </p:nvSpPr>
        <p:spPr>
          <a:xfrm>
            <a:off x="304800" y="1295400"/>
            <a:ext cx="5562600" cy="615553"/>
          </a:xfrm>
          <a:prstGeom prst="rect">
            <a:avLst/>
          </a:prstGeom>
          <a:noFill/>
        </p:spPr>
        <p:txBody>
          <a:bodyPr wrap="square" rtlCol="0">
            <a:spAutoFit/>
          </a:bodyPr>
          <a:lstStyle/>
          <a:p>
            <a:r>
              <a:rPr lang="en-US" b="1" dirty="0" smtClean="0"/>
              <a:t>The UK Wheat Market and the Common External Tariff: </a:t>
            </a:r>
            <a:r>
              <a:rPr lang="en-US" sz="1600" b="1" dirty="0" smtClean="0"/>
              <a:t>An example of trade diversion (not creation!)?</a:t>
            </a:r>
            <a:endParaRPr lang="en-US" sz="1600" b="1" dirty="0"/>
          </a:p>
        </p:txBody>
      </p:sp>
    </p:spTree>
    <p:extLst>
      <p:ext uri="{BB962C8B-B14F-4D97-AF65-F5344CB8AC3E}">
        <p14:creationId xmlns:p14="http://schemas.microsoft.com/office/powerpoint/2010/main" val="2263071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143000"/>
          </a:xfrm>
        </p:spPr>
        <p:txBody>
          <a:bodyPr>
            <a:normAutofit fontScale="90000"/>
          </a:bodyPr>
          <a:lstStyle/>
          <a:p>
            <a:r>
              <a:rPr lang="en-GB" altLang="en-US" b="1" dirty="0" smtClean="0"/>
              <a:t>RWS13 - Trade and Protectionism</a:t>
            </a:r>
            <a:br>
              <a:rPr lang="en-GB" altLang="en-US" b="1" dirty="0" smtClean="0"/>
            </a:br>
            <a:r>
              <a:rPr lang="en-GB" altLang="en-US" sz="3100" b="1" dirty="0" smtClean="0">
                <a:solidFill>
                  <a:srgbClr val="FF0000"/>
                </a:solidFill>
              </a:rPr>
              <a:t>45: Tariff Diagram</a:t>
            </a:r>
          </a:p>
        </p:txBody>
      </p:sp>
      <p:pic>
        <p:nvPicPr>
          <p:cNvPr id="5" name="Content Placeholder 4"/>
          <p:cNvPicPr>
            <a:picLocks noGrp="1" noChangeAspect="1"/>
          </p:cNvPicPr>
          <p:nvPr>
            <p:ph idx="1"/>
          </p:nvPr>
        </p:nvPicPr>
        <p:blipFill>
          <a:blip r:embed="rId2"/>
          <a:stretch>
            <a:fillRect/>
          </a:stretch>
        </p:blipFill>
        <p:spPr>
          <a:xfrm>
            <a:off x="0" y="1676400"/>
            <a:ext cx="5029200" cy="4540250"/>
          </a:xfrm>
          <a:prstGeom prst="rect">
            <a:avLst/>
          </a:prstGeom>
        </p:spPr>
      </p:pic>
      <p:sp>
        <p:nvSpPr>
          <p:cNvPr id="4" name="TextBox 3"/>
          <p:cNvSpPr txBox="1"/>
          <p:nvPr/>
        </p:nvSpPr>
        <p:spPr>
          <a:xfrm>
            <a:off x="5175250" y="1447800"/>
            <a:ext cx="3962400" cy="5262978"/>
          </a:xfrm>
          <a:prstGeom prst="rect">
            <a:avLst/>
          </a:prstGeom>
          <a:noFill/>
        </p:spPr>
        <p:txBody>
          <a:bodyPr wrap="square" rtlCol="0">
            <a:spAutoFit/>
          </a:bodyPr>
          <a:lstStyle/>
          <a:p>
            <a:r>
              <a:rPr lang="en-GB" sz="1200" b="1" dirty="0" smtClean="0"/>
              <a:t>BASICS</a:t>
            </a:r>
          </a:p>
          <a:p>
            <a:pPr marL="228600" indent="-228600">
              <a:buFont typeface="+mj-lt"/>
              <a:buAutoNum type="arabicPeriod"/>
            </a:pPr>
            <a:r>
              <a:rPr lang="en-GB" sz="1200" dirty="0" smtClean="0"/>
              <a:t>What is the equilibrium price without trade?</a:t>
            </a:r>
          </a:p>
          <a:p>
            <a:pPr marL="228600" indent="-228600">
              <a:buFont typeface="+mj-lt"/>
              <a:buAutoNum type="arabicPeriod"/>
            </a:pPr>
            <a:r>
              <a:rPr lang="en-GB" sz="1200" dirty="0" smtClean="0"/>
              <a:t>What will the price of imports be if a tariff is imposed?</a:t>
            </a:r>
            <a:endParaRPr lang="en-GB" sz="1200" dirty="0"/>
          </a:p>
          <a:p>
            <a:pPr marL="228600" indent="-228600">
              <a:buFont typeface="+mj-lt"/>
              <a:buAutoNum type="arabicPeriod"/>
            </a:pPr>
            <a:r>
              <a:rPr lang="en-GB" sz="1200" dirty="0" smtClean="0"/>
              <a:t>What is the quantity of imports with a tariff imposed?</a:t>
            </a:r>
            <a:endParaRPr lang="en-GB" sz="1200" dirty="0"/>
          </a:p>
          <a:p>
            <a:pPr marL="228600" indent="-228600">
              <a:buFont typeface="+mj-lt"/>
              <a:buAutoNum type="arabicPeriod"/>
            </a:pPr>
            <a:r>
              <a:rPr lang="en-GB" sz="1200" dirty="0" smtClean="0"/>
              <a:t>What would the price and quantity be if there was free trade?</a:t>
            </a:r>
            <a:endParaRPr lang="en-GB" sz="1200" dirty="0"/>
          </a:p>
          <a:p>
            <a:pPr marL="285750" indent="-285750">
              <a:buFont typeface="Arial" panose="020B0604020202020204" pitchFamily="34" charset="0"/>
              <a:buChar char="•"/>
            </a:pPr>
            <a:endParaRPr lang="en-GB" sz="1200" dirty="0"/>
          </a:p>
          <a:p>
            <a:r>
              <a:rPr lang="en-GB" sz="1200" b="1" dirty="0" smtClean="0"/>
              <a:t>GOVERNMENT TARIFF REVENUE</a:t>
            </a:r>
            <a:endParaRPr lang="en-GB" sz="1200" b="1" dirty="0"/>
          </a:p>
          <a:p>
            <a:pPr marL="171450" indent="-171450">
              <a:buFont typeface="Arial" panose="020B0604020202020204" pitchFamily="34" charset="0"/>
              <a:buChar char="•"/>
            </a:pPr>
            <a:r>
              <a:rPr lang="en-GB" sz="1200" dirty="0" smtClean="0"/>
              <a:t>What is the total Government revenue from putting a tariff on imports?</a:t>
            </a:r>
            <a:endParaRPr lang="en-GB" sz="1200" dirty="0"/>
          </a:p>
          <a:p>
            <a:pPr marL="285750" indent="-285750">
              <a:buFont typeface="Arial" panose="020B0604020202020204" pitchFamily="34" charset="0"/>
              <a:buChar char="•"/>
            </a:pPr>
            <a:endParaRPr lang="en-GB" sz="1200" dirty="0"/>
          </a:p>
          <a:p>
            <a:r>
              <a:rPr lang="en-GB" sz="1200" b="1" dirty="0" smtClean="0"/>
              <a:t>CONSUMER SURPLUS</a:t>
            </a:r>
          </a:p>
          <a:p>
            <a:r>
              <a:rPr lang="en-GB" sz="1200" dirty="0" smtClean="0"/>
              <a:t>How much is the consumer surplus with:</a:t>
            </a:r>
          </a:p>
          <a:p>
            <a:pPr marL="228600" indent="-228600">
              <a:buFont typeface="+mj-lt"/>
              <a:buAutoNum type="arabicPeriod"/>
            </a:pPr>
            <a:r>
              <a:rPr lang="en-GB" sz="1200" dirty="0" smtClean="0"/>
              <a:t>….no trade</a:t>
            </a:r>
          </a:p>
          <a:p>
            <a:pPr marL="228600" indent="-228600">
              <a:buFont typeface="+mj-lt"/>
              <a:buAutoNum type="arabicPeriod"/>
            </a:pPr>
            <a:r>
              <a:rPr lang="en-GB" sz="1200" dirty="0" smtClean="0"/>
              <a:t>….After a tariff</a:t>
            </a:r>
          </a:p>
          <a:p>
            <a:pPr marL="228600" indent="-228600">
              <a:buFont typeface="+mj-lt"/>
              <a:buAutoNum type="arabicPeriod"/>
            </a:pPr>
            <a:r>
              <a:rPr lang="en-GB" sz="1200" dirty="0" smtClean="0"/>
              <a:t>….Free trade</a:t>
            </a:r>
          </a:p>
          <a:p>
            <a:pPr marL="228600" indent="-228600">
              <a:buFont typeface="+mj-lt"/>
              <a:buAutoNum type="arabicPeriod"/>
            </a:pPr>
            <a:r>
              <a:rPr lang="en-GB" sz="1200" dirty="0" smtClean="0"/>
              <a:t>How much do tariffs reduce consumer surplus by?</a:t>
            </a:r>
          </a:p>
          <a:p>
            <a:endParaRPr lang="en-GB" sz="1200" dirty="0" smtClean="0"/>
          </a:p>
          <a:p>
            <a:r>
              <a:rPr lang="en-GB" sz="1200" b="1" dirty="0" smtClean="0"/>
              <a:t>PRODUCER SURPLUS</a:t>
            </a:r>
            <a:endParaRPr lang="en-GB" sz="1200" b="1" dirty="0"/>
          </a:p>
          <a:p>
            <a:r>
              <a:rPr lang="en-GB" sz="1200" dirty="0" smtClean="0"/>
              <a:t>How much is the producer surplus with…</a:t>
            </a:r>
          </a:p>
          <a:p>
            <a:pPr marL="228600" indent="-228600">
              <a:buFont typeface="+mj-lt"/>
              <a:buAutoNum type="arabicPeriod"/>
            </a:pPr>
            <a:r>
              <a:rPr lang="en-GB" sz="1200" dirty="0" smtClean="0"/>
              <a:t>….No trade</a:t>
            </a:r>
          </a:p>
          <a:p>
            <a:pPr marL="228600" indent="-228600">
              <a:buFont typeface="+mj-lt"/>
              <a:buAutoNum type="arabicPeriod"/>
            </a:pPr>
            <a:r>
              <a:rPr lang="en-GB" sz="1200" dirty="0" smtClean="0"/>
              <a:t>….After a tariff is imposed</a:t>
            </a:r>
          </a:p>
          <a:p>
            <a:pPr marL="228600" indent="-228600">
              <a:buFont typeface="+mj-lt"/>
              <a:buAutoNum type="arabicPeriod"/>
            </a:pPr>
            <a:r>
              <a:rPr lang="en-GB" sz="1200" dirty="0" smtClean="0"/>
              <a:t>….Free trade</a:t>
            </a:r>
          </a:p>
          <a:p>
            <a:pPr marL="228600" indent="-228600">
              <a:buFont typeface="+mj-lt"/>
              <a:buAutoNum type="arabicPeriod"/>
            </a:pPr>
            <a:r>
              <a:rPr lang="en-GB" sz="1200" dirty="0" smtClean="0"/>
              <a:t>How much do tariffs increase producer surplus?</a:t>
            </a:r>
          </a:p>
          <a:p>
            <a:endParaRPr lang="en-GB" sz="1200" dirty="0" smtClean="0"/>
          </a:p>
          <a:p>
            <a:r>
              <a:rPr lang="en-GB" sz="1200" b="1" dirty="0" smtClean="0"/>
              <a:t>OVERALL WELFARE EFFECT</a:t>
            </a:r>
            <a:endParaRPr lang="en-GB" sz="1200" b="1" dirty="0"/>
          </a:p>
          <a:p>
            <a:pPr marL="171450" indent="-171450">
              <a:buFont typeface="Arial" panose="020B0604020202020204" pitchFamily="34" charset="0"/>
              <a:buChar char="•"/>
            </a:pPr>
            <a:r>
              <a:rPr lang="en-GB" sz="1200" dirty="0" smtClean="0"/>
              <a:t>What is the net welfare loss to UK society of implementing the common external tariff?</a:t>
            </a:r>
          </a:p>
        </p:txBody>
      </p:sp>
    </p:spTree>
    <p:extLst>
      <p:ext uri="{BB962C8B-B14F-4D97-AF65-F5344CB8AC3E}">
        <p14:creationId xmlns:p14="http://schemas.microsoft.com/office/powerpoint/2010/main" val="3261446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3100" b="1" dirty="0" smtClean="0">
                <a:solidFill>
                  <a:srgbClr val="FF0000"/>
                </a:solidFill>
              </a:rPr>
              <a:t>45: Why is protectionism so bad for our welfare?</a:t>
            </a:r>
          </a:p>
        </p:txBody>
      </p:sp>
      <p:pic>
        <p:nvPicPr>
          <p:cNvPr id="2" name="Content Placeholder 1"/>
          <p:cNvPicPr>
            <a:picLocks noGrp="1" noChangeAspect="1"/>
          </p:cNvPicPr>
          <p:nvPr>
            <p:ph idx="1"/>
          </p:nvPr>
        </p:nvPicPr>
        <p:blipFill>
          <a:blip r:embed="rId2"/>
          <a:stretch>
            <a:fillRect/>
          </a:stretch>
        </p:blipFill>
        <p:spPr>
          <a:xfrm>
            <a:off x="228600" y="2362200"/>
            <a:ext cx="5791200" cy="3600483"/>
          </a:xfrm>
          <a:prstGeom prst="rect">
            <a:avLst/>
          </a:prstGeom>
        </p:spPr>
      </p:pic>
      <p:sp>
        <p:nvSpPr>
          <p:cNvPr id="3" name="TextBox 2"/>
          <p:cNvSpPr txBox="1"/>
          <p:nvPr/>
        </p:nvSpPr>
        <p:spPr>
          <a:xfrm>
            <a:off x="6324600" y="1905000"/>
            <a:ext cx="2667000" cy="4801314"/>
          </a:xfrm>
          <a:prstGeom prst="rect">
            <a:avLst/>
          </a:prstGeom>
          <a:noFill/>
        </p:spPr>
        <p:txBody>
          <a:bodyPr wrap="square" rtlCol="0">
            <a:spAutoFit/>
          </a:bodyPr>
          <a:lstStyle/>
          <a:p>
            <a:pPr marL="285750" indent="-285750">
              <a:buFont typeface="Arial" panose="020B0604020202020204" pitchFamily="34" charset="0"/>
              <a:buChar char="•"/>
            </a:pPr>
            <a:r>
              <a:rPr lang="en-GB" dirty="0"/>
              <a:t>In this case, the tariff is P1-P2.</a:t>
            </a:r>
          </a:p>
          <a:p>
            <a:pPr marL="285750" indent="-285750">
              <a:buFont typeface="Arial" panose="020B0604020202020204" pitchFamily="34" charset="0"/>
              <a:buChar char="•"/>
            </a:pPr>
            <a:r>
              <a:rPr lang="en-GB" dirty="0"/>
              <a:t>The tariff leads to a decline in imports. Imports were Q4-Q1. After the tariff, imports fall to Q3-Q2.</a:t>
            </a:r>
          </a:p>
          <a:p>
            <a:pPr marL="285750" indent="-285750">
              <a:buFont typeface="Arial" panose="020B0604020202020204" pitchFamily="34" charset="0"/>
              <a:buChar char="•"/>
            </a:pPr>
            <a:r>
              <a:rPr lang="en-GB" dirty="0"/>
              <a:t>Consumer surplus falls by 1+2+3+4</a:t>
            </a:r>
          </a:p>
          <a:p>
            <a:pPr marL="285750" indent="-285750">
              <a:buFont typeface="Arial" panose="020B0604020202020204" pitchFamily="34" charset="0"/>
              <a:buChar char="•"/>
            </a:pPr>
            <a:r>
              <a:rPr lang="en-GB" dirty="0"/>
              <a:t>Government raises tariff revenue of area 3</a:t>
            </a:r>
          </a:p>
          <a:p>
            <a:pPr marL="285750" indent="-285750">
              <a:buFont typeface="Arial" panose="020B0604020202020204" pitchFamily="34" charset="0"/>
              <a:buChar char="•"/>
            </a:pPr>
            <a:r>
              <a:rPr lang="en-GB" dirty="0"/>
              <a:t>Domestic suppliers gain an increase in producer surplus of area 1</a:t>
            </a:r>
          </a:p>
          <a:p>
            <a:pPr marL="285750" indent="-285750">
              <a:buFont typeface="Arial" panose="020B0604020202020204" pitchFamily="34" charset="0"/>
              <a:buChar char="•"/>
            </a:pPr>
            <a:r>
              <a:rPr lang="en-GB" dirty="0"/>
              <a:t>The net welfare loss  is (1+2+3+4) = (1+3) = </a:t>
            </a:r>
            <a:r>
              <a:rPr lang="en-GB" dirty="0" smtClean="0"/>
              <a:t>2+4</a:t>
            </a:r>
            <a:endParaRPr lang="en-GB" dirty="0"/>
          </a:p>
        </p:txBody>
      </p:sp>
    </p:spTree>
    <p:extLst>
      <p:ext uri="{BB962C8B-B14F-4D97-AF65-F5344CB8AC3E}">
        <p14:creationId xmlns:p14="http://schemas.microsoft.com/office/powerpoint/2010/main" val="2534546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143000"/>
          </a:xfrm>
        </p:spPr>
        <p:txBody>
          <a:bodyPr>
            <a:normAutofit fontScale="90000"/>
          </a:bodyPr>
          <a:lstStyle/>
          <a:p>
            <a:r>
              <a:rPr lang="en-GB" altLang="en-US" b="1" dirty="0" smtClean="0"/>
              <a:t>RWS13 - Trade and Protectionism</a:t>
            </a:r>
            <a:br>
              <a:rPr lang="en-GB" altLang="en-US" b="1" dirty="0" smtClean="0"/>
            </a:br>
            <a:r>
              <a:rPr lang="en-GB" altLang="en-US" sz="3100" b="1" dirty="0" smtClean="0">
                <a:solidFill>
                  <a:srgbClr val="FF0000"/>
                </a:solidFill>
              </a:rPr>
              <a:t>45: Tariff Diagram</a:t>
            </a:r>
          </a:p>
        </p:txBody>
      </p:sp>
      <p:sp>
        <p:nvSpPr>
          <p:cNvPr id="3" name="TextBox 2"/>
          <p:cNvSpPr txBox="1"/>
          <p:nvPr/>
        </p:nvSpPr>
        <p:spPr>
          <a:xfrm>
            <a:off x="4876800" y="1255813"/>
            <a:ext cx="3962400" cy="5586145"/>
          </a:xfrm>
          <a:prstGeom prst="rect">
            <a:avLst/>
          </a:prstGeom>
          <a:noFill/>
        </p:spPr>
        <p:txBody>
          <a:bodyPr wrap="square" rtlCol="0">
            <a:spAutoFit/>
          </a:bodyPr>
          <a:lstStyle/>
          <a:p>
            <a:r>
              <a:rPr lang="en-GB" sz="1050" b="1" dirty="0" smtClean="0"/>
              <a:t>BASICS</a:t>
            </a:r>
          </a:p>
          <a:p>
            <a:pPr marL="228600" indent="-228600">
              <a:buFont typeface="+mj-lt"/>
              <a:buAutoNum type="arabicPeriod"/>
            </a:pPr>
            <a:r>
              <a:rPr lang="en-GB" sz="1050" dirty="0" smtClean="0"/>
              <a:t>Without </a:t>
            </a:r>
            <a:r>
              <a:rPr lang="en-GB" sz="1050" dirty="0"/>
              <a:t>any trade, the equilibrium price is £1.80 and a quantity of 40 million</a:t>
            </a:r>
          </a:p>
          <a:p>
            <a:pPr marL="228600" indent="-228600">
              <a:buFont typeface="+mj-lt"/>
              <a:buAutoNum type="arabicPeriod"/>
            </a:pPr>
            <a:r>
              <a:rPr lang="en-GB" sz="1050" dirty="0" smtClean="0"/>
              <a:t>With </a:t>
            </a:r>
            <a:r>
              <a:rPr lang="en-GB" sz="1050" dirty="0"/>
              <a:t>a tariff of £0.40, the price of imports will be £1.60.</a:t>
            </a:r>
          </a:p>
          <a:p>
            <a:pPr marL="228600" indent="-228600">
              <a:buFont typeface="+mj-lt"/>
              <a:buAutoNum type="arabicPeriod"/>
            </a:pPr>
            <a:r>
              <a:rPr lang="en-GB" sz="1050" dirty="0" smtClean="0"/>
              <a:t>The </a:t>
            </a:r>
            <a:r>
              <a:rPr lang="en-GB" sz="1050" dirty="0"/>
              <a:t>quantity of imports at £1.60 is (50-30) = 20 million.</a:t>
            </a:r>
          </a:p>
          <a:p>
            <a:pPr marL="228600" indent="-228600">
              <a:buFont typeface="+mj-lt"/>
              <a:buAutoNum type="arabicPeriod"/>
            </a:pPr>
            <a:r>
              <a:rPr lang="en-GB" sz="1050" dirty="0" err="1" smtClean="0"/>
              <a:t>WIth</a:t>
            </a:r>
            <a:r>
              <a:rPr lang="en-GB" sz="1050" dirty="0" smtClean="0"/>
              <a:t> </a:t>
            </a:r>
            <a:r>
              <a:rPr lang="en-GB" sz="1050" dirty="0"/>
              <a:t>free trade (no tariffs) the price would be £1.20 and quantity bought 60 million.</a:t>
            </a:r>
          </a:p>
          <a:p>
            <a:pPr marL="285750" indent="-285750">
              <a:buFont typeface="Arial" panose="020B0604020202020204" pitchFamily="34" charset="0"/>
              <a:buChar char="•"/>
            </a:pPr>
            <a:endParaRPr lang="en-GB" sz="1050" dirty="0"/>
          </a:p>
          <a:p>
            <a:r>
              <a:rPr lang="en-GB" sz="1050" b="1" dirty="0" smtClean="0"/>
              <a:t>GOVERNMENT TARIFF REVENUE</a:t>
            </a:r>
            <a:endParaRPr lang="en-GB" sz="1050" b="1" dirty="0"/>
          </a:p>
          <a:p>
            <a:pPr marL="171450" indent="-171450">
              <a:buFont typeface="Arial" panose="020B0604020202020204" pitchFamily="34" charset="0"/>
              <a:buChar char="•"/>
            </a:pPr>
            <a:r>
              <a:rPr lang="en-GB" sz="1050" dirty="0" smtClean="0"/>
              <a:t>Tariff </a:t>
            </a:r>
            <a:r>
              <a:rPr lang="en-GB" sz="1050" dirty="0"/>
              <a:t>revenue = tariff × q. of imports (£0.40 × 20 million) = £ 8 million</a:t>
            </a:r>
          </a:p>
          <a:p>
            <a:pPr marL="285750" indent="-285750">
              <a:buFont typeface="Arial" panose="020B0604020202020204" pitchFamily="34" charset="0"/>
              <a:buChar char="•"/>
            </a:pPr>
            <a:endParaRPr lang="en-GB" sz="1050" dirty="0"/>
          </a:p>
          <a:p>
            <a:r>
              <a:rPr lang="en-GB" sz="1050" b="1" dirty="0" smtClean="0"/>
              <a:t>CONSUMER SURPLUS</a:t>
            </a:r>
          </a:p>
          <a:p>
            <a:r>
              <a:rPr lang="en-GB" sz="1050" dirty="0" smtClean="0"/>
              <a:t>This is the difference between the price consumers pay and the price they are willing to pay; therefore we find the area of the triangle between demand curve and price</a:t>
            </a:r>
          </a:p>
          <a:p>
            <a:pPr marL="228600" indent="-228600">
              <a:buFont typeface="+mj-lt"/>
              <a:buAutoNum type="arabicPeriod"/>
            </a:pPr>
            <a:r>
              <a:rPr lang="en-GB" sz="1050" dirty="0" smtClean="0"/>
              <a:t>With </a:t>
            </a:r>
            <a:r>
              <a:rPr lang="en-GB" sz="1050" dirty="0"/>
              <a:t>no trade = (£3.20 – £1.80 × 40) /2 = (£1.40 ×40)/2 = £28 million</a:t>
            </a:r>
          </a:p>
          <a:p>
            <a:pPr marL="228600" indent="-228600">
              <a:buFont typeface="+mj-lt"/>
              <a:buAutoNum type="arabicPeriod"/>
            </a:pPr>
            <a:r>
              <a:rPr lang="en-GB" sz="1050" dirty="0" smtClean="0"/>
              <a:t>After </a:t>
            </a:r>
            <a:r>
              <a:rPr lang="en-GB" sz="1050" dirty="0"/>
              <a:t>tariff – (£3.20 – £1.60) × 50)/2 = £40 million</a:t>
            </a:r>
          </a:p>
          <a:p>
            <a:pPr marL="228600" indent="-228600">
              <a:buFont typeface="+mj-lt"/>
              <a:buAutoNum type="arabicPeriod"/>
            </a:pPr>
            <a:r>
              <a:rPr lang="en-GB" sz="1050" dirty="0" smtClean="0"/>
              <a:t>With </a:t>
            </a:r>
            <a:r>
              <a:rPr lang="en-GB" sz="1050" dirty="0"/>
              <a:t>no tariff (free trade)- £3.20 – £1.20 × 60)/2 = £60 million</a:t>
            </a:r>
          </a:p>
          <a:p>
            <a:pPr marL="228600" indent="-228600">
              <a:buFont typeface="+mj-lt"/>
              <a:buAutoNum type="arabicPeriod"/>
            </a:pPr>
            <a:r>
              <a:rPr lang="en-GB" sz="1050" dirty="0" smtClean="0"/>
              <a:t>Tariffs </a:t>
            </a:r>
            <a:r>
              <a:rPr lang="en-GB" sz="1050" dirty="0"/>
              <a:t>reduce consumer surplus by £20 million</a:t>
            </a:r>
          </a:p>
          <a:p>
            <a:endParaRPr lang="en-GB" sz="1050" dirty="0" smtClean="0"/>
          </a:p>
          <a:p>
            <a:r>
              <a:rPr lang="en-GB" sz="1050" b="1" dirty="0" smtClean="0"/>
              <a:t>PRODUCER SURPLUS</a:t>
            </a:r>
            <a:endParaRPr lang="en-GB" sz="1050" b="1" dirty="0"/>
          </a:p>
          <a:p>
            <a:r>
              <a:rPr lang="en-GB" sz="1050" dirty="0"/>
              <a:t>The difference between the price and the price firms are willing to supply at (supply curve</a:t>
            </a:r>
          </a:p>
          <a:p>
            <a:pPr marL="228600" indent="-228600">
              <a:buFont typeface="+mj-lt"/>
              <a:buAutoNum type="arabicPeriod"/>
            </a:pPr>
            <a:r>
              <a:rPr lang="en-GB" sz="1050" dirty="0" smtClean="0"/>
              <a:t>With </a:t>
            </a:r>
            <a:r>
              <a:rPr lang="en-GB" sz="1050" dirty="0"/>
              <a:t>no trade (£1.80 – £0.5) × 40)/2 = £24 million</a:t>
            </a:r>
          </a:p>
          <a:p>
            <a:pPr marL="228600" indent="-228600">
              <a:buFont typeface="+mj-lt"/>
              <a:buAutoNum type="arabicPeriod"/>
            </a:pPr>
            <a:r>
              <a:rPr lang="en-GB" sz="1050" dirty="0" smtClean="0"/>
              <a:t>With </a:t>
            </a:r>
            <a:r>
              <a:rPr lang="en-GB" sz="1050" dirty="0"/>
              <a:t>tariff (£1.10 × 30)/2 = £15 million 16.5</a:t>
            </a:r>
          </a:p>
          <a:p>
            <a:pPr marL="228600" indent="-228600">
              <a:buFont typeface="+mj-lt"/>
              <a:buAutoNum type="arabicPeriod"/>
            </a:pPr>
            <a:r>
              <a:rPr lang="en-GB" sz="1050" dirty="0" smtClean="0"/>
              <a:t>With </a:t>
            </a:r>
            <a:r>
              <a:rPr lang="en-GB" sz="1050" dirty="0"/>
              <a:t>free trade and no tariff (£0.7 ×20)/2 = £6 million.</a:t>
            </a:r>
          </a:p>
          <a:p>
            <a:pPr marL="228600" indent="-228600">
              <a:buFont typeface="+mj-lt"/>
              <a:buAutoNum type="arabicPeriod"/>
            </a:pPr>
            <a:r>
              <a:rPr lang="en-GB" sz="1050" dirty="0" smtClean="0"/>
              <a:t>Tariffs </a:t>
            </a:r>
            <a:r>
              <a:rPr lang="en-GB" sz="1050" dirty="0"/>
              <a:t>increase producer surplus by £9 million</a:t>
            </a:r>
          </a:p>
          <a:p>
            <a:endParaRPr lang="en-GB" sz="1050" dirty="0" smtClean="0"/>
          </a:p>
          <a:p>
            <a:r>
              <a:rPr lang="en-GB" sz="1050" b="1" dirty="0" smtClean="0"/>
              <a:t>OVERALL WELFARE EFFECT</a:t>
            </a:r>
            <a:endParaRPr lang="en-GB" sz="1050" b="1" dirty="0"/>
          </a:p>
          <a:p>
            <a:pPr marL="171450" indent="-171450">
              <a:buFont typeface="Arial" panose="020B0604020202020204" pitchFamily="34" charset="0"/>
              <a:buChar char="•"/>
            </a:pPr>
            <a:r>
              <a:rPr lang="en-GB" sz="1050" dirty="0"/>
              <a:t>Welfare effect of tariffs = gain in producer surplus (£9 m) + gain in tariff revenue (£8m) – loss of consumer surplus £20m)</a:t>
            </a:r>
          </a:p>
          <a:p>
            <a:pPr marL="171450" indent="-171450">
              <a:buFont typeface="Arial" panose="020B0604020202020204" pitchFamily="34" charset="0"/>
              <a:buChar char="•"/>
            </a:pPr>
            <a:r>
              <a:rPr lang="en-GB" sz="1050" dirty="0" smtClean="0"/>
              <a:t>Therefore </a:t>
            </a:r>
            <a:r>
              <a:rPr lang="en-GB" sz="1050" dirty="0"/>
              <a:t>net welfare loss = £3 million</a:t>
            </a:r>
          </a:p>
        </p:txBody>
      </p:sp>
      <p:pic>
        <p:nvPicPr>
          <p:cNvPr id="5" name="Content Placeholder 4"/>
          <p:cNvPicPr>
            <a:picLocks noGrp="1" noChangeAspect="1"/>
          </p:cNvPicPr>
          <p:nvPr>
            <p:ph idx="1"/>
          </p:nvPr>
        </p:nvPicPr>
        <p:blipFill>
          <a:blip r:embed="rId2"/>
          <a:stretch>
            <a:fillRect/>
          </a:stretch>
        </p:blipFill>
        <p:spPr>
          <a:xfrm>
            <a:off x="152400" y="1724785"/>
            <a:ext cx="4572000" cy="4648200"/>
          </a:xfrm>
          <a:prstGeom prst="rect">
            <a:avLst/>
          </a:prstGeom>
        </p:spPr>
      </p:pic>
    </p:spTree>
    <p:extLst>
      <p:ext uri="{BB962C8B-B14F-4D97-AF65-F5344CB8AC3E}">
        <p14:creationId xmlns:p14="http://schemas.microsoft.com/office/powerpoint/2010/main" val="1911728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143000"/>
          </a:xfrm>
        </p:spPr>
        <p:txBody>
          <a:bodyPr>
            <a:normAutofit fontScale="90000"/>
          </a:bodyPr>
          <a:lstStyle/>
          <a:p>
            <a:r>
              <a:rPr lang="en-GB" altLang="en-US" b="1" dirty="0" smtClean="0"/>
              <a:t>RWS13 - Trade and Protectionism</a:t>
            </a:r>
            <a:br>
              <a:rPr lang="en-GB" altLang="en-US" b="1" dirty="0" smtClean="0"/>
            </a:br>
            <a:r>
              <a:rPr lang="en-GB" altLang="en-US" sz="3100" b="1" dirty="0" smtClean="0">
                <a:solidFill>
                  <a:srgbClr val="FF0000"/>
                </a:solidFill>
              </a:rPr>
              <a:t>45: Tariff Diagram</a:t>
            </a:r>
          </a:p>
        </p:txBody>
      </p:sp>
      <p:sp>
        <p:nvSpPr>
          <p:cNvPr id="3" name="TextBox 2"/>
          <p:cNvSpPr txBox="1"/>
          <p:nvPr/>
        </p:nvSpPr>
        <p:spPr>
          <a:xfrm>
            <a:off x="4876800" y="1255813"/>
            <a:ext cx="3962400" cy="5586145"/>
          </a:xfrm>
          <a:prstGeom prst="rect">
            <a:avLst/>
          </a:prstGeom>
          <a:noFill/>
        </p:spPr>
        <p:txBody>
          <a:bodyPr wrap="square" rtlCol="0">
            <a:spAutoFit/>
          </a:bodyPr>
          <a:lstStyle/>
          <a:p>
            <a:r>
              <a:rPr lang="en-GB" sz="1050" b="1" dirty="0" smtClean="0"/>
              <a:t>BASICS</a:t>
            </a:r>
          </a:p>
          <a:p>
            <a:pPr marL="228600" indent="-228600">
              <a:buFont typeface="+mj-lt"/>
              <a:buAutoNum type="arabicPeriod"/>
            </a:pPr>
            <a:r>
              <a:rPr lang="en-GB" sz="1050" dirty="0" smtClean="0"/>
              <a:t>Without </a:t>
            </a:r>
            <a:r>
              <a:rPr lang="en-GB" sz="1050" dirty="0"/>
              <a:t>any trade, the equilibrium price is £1.80 and a quantity of 40 million</a:t>
            </a:r>
          </a:p>
          <a:p>
            <a:pPr marL="228600" indent="-228600">
              <a:buFont typeface="+mj-lt"/>
              <a:buAutoNum type="arabicPeriod"/>
            </a:pPr>
            <a:r>
              <a:rPr lang="en-GB" sz="1050" dirty="0" smtClean="0"/>
              <a:t>With </a:t>
            </a:r>
            <a:r>
              <a:rPr lang="en-GB" sz="1050" dirty="0"/>
              <a:t>a tariff of £0.40, the price of imports will be £1.60.</a:t>
            </a:r>
          </a:p>
          <a:p>
            <a:pPr marL="228600" indent="-228600">
              <a:buFont typeface="+mj-lt"/>
              <a:buAutoNum type="arabicPeriod"/>
            </a:pPr>
            <a:r>
              <a:rPr lang="en-GB" sz="1050" dirty="0" smtClean="0"/>
              <a:t>The </a:t>
            </a:r>
            <a:r>
              <a:rPr lang="en-GB" sz="1050" dirty="0"/>
              <a:t>quantity of imports at £1.60 is (50-30) = 20 million.</a:t>
            </a:r>
          </a:p>
          <a:p>
            <a:pPr marL="228600" indent="-228600">
              <a:buFont typeface="+mj-lt"/>
              <a:buAutoNum type="arabicPeriod"/>
            </a:pPr>
            <a:r>
              <a:rPr lang="en-GB" sz="1050" dirty="0" err="1" smtClean="0"/>
              <a:t>WIth</a:t>
            </a:r>
            <a:r>
              <a:rPr lang="en-GB" sz="1050" dirty="0" smtClean="0"/>
              <a:t> </a:t>
            </a:r>
            <a:r>
              <a:rPr lang="en-GB" sz="1050" dirty="0"/>
              <a:t>free trade (no tariffs) the price would be £1.20 and quantity bought 60 million.</a:t>
            </a:r>
          </a:p>
          <a:p>
            <a:pPr marL="285750" indent="-285750">
              <a:buFont typeface="Arial" panose="020B0604020202020204" pitchFamily="34" charset="0"/>
              <a:buChar char="•"/>
            </a:pPr>
            <a:endParaRPr lang="en-GB" sz="1050" dirty="0"/>
          </a:p>
          <a:p>
            <a:r>
              <a:rPr lang="en-GB" sz="1050" b="1" dirty="0" smtClean="0"/>
              <a:t>GOVERNMENT TARIFF REVENUE</a:t>
            </a:r>
            <a:endParaRPr lang="en-GB" sz="1050" b="1" dirty="0"/>
          </a:p>
          <a:p>
            <a:pPr marL="171450" indent="-171450">
              <a:buFont typeface="Arial" panose="020B0604020202020204" pitchFamily="34" charset="0"/>
              <a:buChar char="•"/>
            </a:pPr>
            <a:r>
              <a:rPr lang="en-GB" sz="1050" dirty="0" smtClean="0"/>
              <a:t>Tariff </a:t>
            </a:r>
            <a:r>
              <a:rPr lang="en-GB" sz="1050" dirty="0"/>
              <a:t>revenue = tariff × q. of imports (£0.40 × 20 million) = £ 8 million</a:t>
            </a:r>
          </a:p>
          <a:p>
            <a:pPr marL="285750" indent="-285750">
              <a:buFont typeface="Arial" panose="020B0604020202020204" pitchFamily="34" charset="0"/>
              <a:buChar char="•"/>
            </a:pPr>
            <a:endParaRPr lang="en-GB" sz="1050" dirty="0"/>
          </a:p>
          <a:p>
            <a:r>
              <a:rPr lang="en-GB" sz="1050" b="1" dirty="0" smtClean="0"/>
              <a:t>CONSUMER SURPLUS</a:t>
            </a:r>
          </a:p>
          <a:p>
            <a:r>
              <a:rPr lang="en-GB" sz="1050" dirty="0" smtClean="0"/>
              <a:t>This is the difference between the price consumers pay and the price they are willing to pay; therefore we find the area of the triangle between demand curve and price</a:t>
            </a:r>
          </a:p>
          <a:p>
            <a:pPr marL="228600" indent="-228600">
              <a:buFont typeface="+mj-lt"/>
              <a:buAutoNum type="arabicPeriod"/>
            </a:pPr>
            <a:r>
              <a:rPr lang="en-GB" sz="1050" dirty="0" smtClean="0"/>
              <a:t>With </a:t>
            </a:r>
            <a:r>
              <a:rPr lang="en-GB" sz="1050" dirty="0"/>
              <a:t>no trade = (£3.20 – £1.80 × 40) /2 = (£1.40 ×40)/2 = £28 million</a:t>
            </a:r>
          </a:p>
          <a:p>
            <a:pPr marL="228600" indent="-228600">
              <a:buFont typeface="+mj-lt"/>
              <a:buAutoNum type="arabicPeriod"/>
            </a:pPr>
            <a:r>
              <a:rPr lang="en-GB" sz="1050" dirty="0" smtClean="0"/>
              <a:t>After </a:t>
            </a:r>
            <a:r>
              <a:rPr lang="en-GB" sz="1050" dirty="0"/>
              <a:t>tariff – (£3.20 – £1.60) × 50)/2 = £40 million</a:t>
            </a:r>
          </a:p>
          <a:p>
            <a:pPr marL="228600" indent="-228600">
              <a:buFont typeface="+mj-lt"/>
              <a:buAutoNum type="arabicPeriod"/>
            </a:pPr>
            <a:r>
              <a:rPr lang="en-GB" sz="1050" dirty="0" smtClean="0"/>
              <a:t>With </a:t>
            </a:r>
            <a:r>
              <a:rPr lang="en-GB" sz="1050" dirty="0"/>
              <a:t>no tariff (free trade)- £3.20 – £1.20 × 60)/2 = £60 million</a:t>
            </a:r>
          </a:p>
          <a:p>
            <a:pPr marL="228600" indent="-228600">
              <a:buFont typeface="+mj-lt"/>
              <a:buAutoNum type="arabicPeriod"/>
            </a:pPr>
            <a:r>
              <a:rPr lang="en-GB" sz="1050" dirty="0" smtClean="0"/>
              <a:t>Tariffs </a:t>
            </a:r>
            <a:r>
              <a:rPr lang="en-GB" sz="1050" dirty="0"/>
              <a:t>reduce consumer surplus by £20 million</a:t>
            </a:r>
          </a:p>
          <a:p>
            <a:endParaRPr lang="en-GB" sz="1050" dirty="0" smtClean="0"/>
          </a:p>
          <a:p>
            <a:r>
              <a:rPr lang="en-GB" sz="1050" b="1" dirty="0" smtClean="0"/>
              <a:t>PRODUCER SURPLUS</a:t>
            </a:r>
            <a:endParaRPr lang="en-GB" sz="1050" b="1" dirty="0"/>
          </a:p>
          <a:p>
            <a:r>
              <a:rPr lang="en-GB" sz="1050" dirty="0"/>
              <a:t>The difference between the price and the price firms are willing to supply at (supply curve</a:t>
            </a:r>
          </a:p>
          <a:p>
            <a:pPr marL="228600" indent="-228600">
              <a:buFont typeface="+mj-lt"/>
              <a:buAutoNum type="arabicPeriod"/>
            </a:pPr>
            <a:r>
              <a:rPr lang="en-GB" sz="1050" dirty="0" smtClean="0"/>
              <a:t>With </a:t>
            </a:r>
            <a:r>
              <a:rPr lang="en-GB" sz="1050" dirty="0"/>
              <a:t>no trade (£1.80 – £0.5) × 40)/2 = £24 million</a:t>
            </a:r>
          </a:p>
          <a:p>
            <a:pPr marL="228600" indent="-228600">
              <a:buFont typeface="+mj-lt"/>
              <a:buAutoNum type="arabicPeriod"/>
            </a:pPr>
            <a:r>
              <a:rPr lang="en-GB" sz="1050" dirty="0" smtClean="0"/>
              <a:t>With </a:t>
            </a:r>
            <a:r>
              <a:rPr lang="en-GB" sz="1050" dirty="0"/>
              <a:t>tariff (£1.10 × 30)/2 = £15 million 16.5</a:t>
            </a:r>
          </a:p>
          <a:p>
            <a:pPr marL="228600" indent="-228600">
              <a:buFont typeface="+mj-lt"/>
              <a:buAutoNum type="arabicPeriod"/>
            </a:pPr>
            <a:r>
              <a:rPr lang="en-GB" sz="1050" dirty="0" smtClean="0"/>
              <a:t>With </a:t>
            </a:r>
            <a:r>
              <a:rPr lang="en-GB" sz="1050" dirty="0"/>
              <a:t>free trade and no tariff (£0.7 ×20)/2 = £6 million.</a:t>
            </a:r>
          </a:p>
          <a:p>
            <a:pPr marL="228600" indent="-228600">
              <a:buFont typeface="+mj-lt"/>
              <a:buAutoNum type="arabicPeriod"/>
            </a:pPr>
            <a:r>
              <a:rPr lang="en-GB" sz="1050" dirty="0" smtClean="0"/>
              <a:t>Tariffs </a:t>
            </a:r>
            <a:r>
              <a:rPr lang="en-GB" sz="1050" dirty="0"/>
              <a:t>increase producer surplus by £9 million</a:t>
            </a:r>
          </a:p>
          <a:p>
            <a:endParaRPr lang="en-GB" sz="1050" dirty="0" smtClean="0"/>
          </a:p>
          <a:p>
            <a:r>
              <a:rPr lang="en-GB" sz="1050" b="1" dirty="0" smtClean="0"/>
              <a:t>OVERALL WELFARE EFFECT</a:t>
            </a:r>
            <a:endParaRPr lang="en-GB" sz="1050" b="1" dirty="0"/>
          </a:p>
          <a:p>
            <a:pPr marL="171450" indent="-171450">
              <a:buFont typeface="Arial" panose="020B0604020202020204" pitchFamily="34" charset="0"/>
              <a:buChar char="•"/>
            </a:pPr>
            <a:r>
              <a:rPr lang="en-GB" sz="1050" dirty="0"/>
              <a:t>Welfare effect of tariffs = gain in producer surplus (£9 m) + gain in tariff revenue (£8m) – loss of consumer surplus £20m)</a:t>
            </a:r>
          </a:p>
          <a:p>
            <a:pPr marL="171450" indent="-171450">
              <a:buFont typeface="Arial" panose="020B0604020202020204" pitchFamily="34" charset="0"/>
              <a:buChar char="•"/>
            </a:pPr>
            <a:r>
              <a:rPr lang="en-GB" sz="1050" dirty="0" smtClean="0"/>
              <a:t>Therefore </a:t>
            </a:r>
            <a:r>
              <a:rPr lang="en-GB" sz="1050" dirty="0"/>
              <a:t>net welfare loss = £3 million</a:t>
            </a:r>
          </a:p>
        </p:txBody>
      </p:sp>
      <p:pic>
        <p:nvPicPr>
          <p:cNvPr id="5" name="Content Placeholder 4"/>
          <p:cNvPicPr>
            <a:picLocks noGrp="1" noChangeAspect="1"/>
          </p:cNvPicPr>
          <p:nvPr>
            <p:ph idx="1"/>
          </p:nvPr>
        </p:nvPicPr>
        <p:blipFill>
          <a:blip r:embed="rId2"/>
          <a:stretch>
            <a:fillRect/>
          </a:stretch>
        </p:blipFill>
        <p:spPr>
          <a:xfrm>
            <a:off x="152400" y="1724785"/>
            <a:ext cx="4572000" cy="4648200"/>
          </a:xfrm>
          <a:prstGeom prst="rect">
            <a:avLst/>
          </a:prstGeom>
        </p:spPr>
      </p:pic>
    </p:spTree>
    <p:extLst>
      <p:ext uri="{BB962C8B-B14F-4D97-AF65-F5344CB8AC3E}">
        <p14:creationId xmlns:p14="http://schemas.microsoft.com/office/powerpoint/2010/main" val="2694860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3100" b="1" dirty="0" smtClean="0">
                <a:solidFill>
                  <a:srgbClr val="FF0000"/>
                </a:solidFill>
              </a:rPr>
              <a:t>Arguments for Free </a:t>
            </a:r>
            <a:r>
              <a:rPr lang="en-GB" altLang="en-US" sz="3100" b="1" dirty="0" smtClean="0">
                <a:solidFill>
                  <a:srgbClr val="FF0000"/>
                </a:solidFill>
              </a:rPr>
              <a:t>Trade (and against protectionism)</a:t>
            </a:r>
            <a:endParaRPr lang="en-GB" altLang="en-US" sz="3100" b="1" dirty="0" smtClean="0">
              <a:solidFill>
                <a:srgbClr val="FF0000"/>
              </a:solidFill>
            </a:endParaRPr>
          </a:p>
        </p:txBody>
      </p:sp>
      <p:sp>
        <p:nvSpPr>
          <p:cNvPr id="3" name="Content Placeholder 2"/>
          <p:cNvSpPr>
            <a:spLocks noGrp="1"/>
          </p:cNvSpPr>
          <p:nvPr>
            <p:ph idx="1"/>
          </p:nvPr>
        </p:nvSpPr>
        <p:spPr>
          <a:xfrm>
            <a:off x="152400" y="1524000"/>
            <a:ext cx="4572000" cy="5257800"/>
          </a:xfrm>
        </p:spPr>
        <p:txBody>
          <a:bodyPr>
            <a:normAutofit fontScale="62500" lnSpcReduction="20000"/>
          </a:bodyPr>
          <a:lstStyle/>
          <a:p>
            <a:r>
              <a:rPr lang="en-US" b="1" dirty="0" smtClean="0"/>
              <a:t>Free Trade leads to the best outcomes</a:t>
            </a:r>
          </a:p>
          <a:p>
            <a:pPr lvl="1"/>
            <a:r>
              <a:rPr lang="en-US" dirty="0" smtClean="0"/>
              <a:t>Theory of absolute and comparative advantage. Greater </a:t>
            </a:r>
            <a:r>
              <a:rPr lang="en-US" dirty="0" err="1" smtClean="0"/>
              <a:t>specialisation</a:t>
            </a:r>
            <a:r>
              <a:rPr lang="en-US" dirty="0" smtClean="0"/>
              <a:t> leads to greater output = higher living standards</a:t>
            </a:r>
          </a:p>
          <a:p>
            <a:pPr lvl="1"/>
            <a:r>
              <a:rPr lang="en-US" dirty="0" smtClean="0"/>
              <a:t>Lower prices and increases in consumer surplus (see tariff diagram)</a:t>
            </a:r>
          </a:p>
          <a:p>
            <a:r>
              <a:rPr lang="en-US" b="1" dirty="0" smtClean="0"/>
              <a:t>Protectionism leads to a loss of welfare for countries who implement the tariff (EU) but ALSO for other countries like LEDC’s trying to develop (Ethiopia, Ghana etc.).</a:t>
            </a:r>
          </a:p>
          <a:p>
            <a:pPr lvl="1"/>
            <a:r>
              <a:rPr lang="en-US" dirty="0" smtClean="0"/>
              <a:t>Loss of welfare to society (see tariff diagram), and especially for consumers</a:t>
            </a:r>
          </a:p>
          <a:p>
            <a:pPr lvl="1"/>
            <a:r>
              <a:rPr lang="en-US" dirty="0" smtClean="0"/>
              <a:t>Protectionism by MEDC’s (EU example): Forced </a:t>
            </a:r>
            <a:r>
              <a:rPr lang="en-US" dirty="0" err="1" smtClean="0"/>
              <a:t>Specialisation</a:t>
            </a:r>
            <a:r>
              <a:rPr lang="en-US" dirty="0" smtClean="0"/>
              <a:t> and Dutch Disease Issues leading to global inequality for LEDC’s</a:t>
            </a:r>
            <a:endParaRPr lang="en-US" dirty="0"/>
          </a:p>
        </p:txBody>
      </p:sp>
      <p:pic>
        <p:nvPicPr>
          <p:cNvPr id="6" name="Picture 5"/>
          <p:cNvPicPr>
            <a:picLocks noChangeAspect="1"/>
          </p:cNvPicPr>
          <p:nvPr/>
        </p:nvPicPr>
        <p:blipFill>
          <a:blip r:embed="rId2"/>
          <a:stretch>
            <a:fillRect/>
          </a:stretch>
        </p:blipFill>
        <p:spPr>
          <a:xfrm>
            <a:off x="4953000" y="2286000"/>
            <a:ext cx="3777405" cy="3505200"/>
          </a:xfrm>
          <a:prstGeom prst="rect">
            <a:avLst/>
          </a:prstGeom>
        </p:spPr>
      </p:pic>
    </p:spTree>
    <p:extLst>
      <p:ext uri="{BB962C8B-B14F-4D97-AF65-F5344CB8AC3E}">
        <p14:creationId xmlns:p14="http://schemas.microsoft.com/office/powerpoint/2010/main" val="1930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3600" b="1" dirty="0" smtClean="0">
                <a:solidFill>
                  <a:srgbClr val="FF0000"/>
                </a:solidFill>
              </a:rPr>
              <a:t>Is trade really that good and protectionism so evil?</a:t>
            </a:r>
          </a:p>
        </p:txBody>
      </p:sp>
      <p:pic>
        <p:nvPicPr>
          <p:cNvPr id="2" name="Picture 1"/>
          <p:cNvPicPr>
            <a:picLocks noChangeAspect="1"/>
          </p:cNvPicPr>
          <p:nvPr/>
        </p:nvPicPr>
        <p:blipFill>
          <a:blip r:embed="rId2"/>
          <a:stretch>
            <a:fillRect/>
          </a:stretch>
        </p:blipFill>
        <p:spPr>
          <a:xfrm>
            <a:off x="1247775" y="1600200"/>
            <a:ext cx="6648450" cy="4995982"/>
          </a:xfrm>
          <a:prstGeom prst="rect">
            <a:avLst/>
          </a:prstGeom>
        </p:spPr>
      </p:pic>
    </p:spTree>
    <p:extLst>
      <p:ext uri="{BB962C8B-B14F-4D97-AF65-F5344CB8AC3E}">
        <p14:creationId xmlns:p14="http://schemas.microsoft.com/office/powerpoint/2010/main" val="710663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990600"/>
          </a:xfrm>
        </p:spPr>
        <p:txBody>
          <a:bodyPr>
            <a:normAutofit/>
          </a:bodyPr>
          <a:lstStyle/>
          <a:p>
            <a:r>
              <a:rPr lang="en-GB" altLang="en-US" sz="3200" b="1" dirty="0" smtClean="0"/>
              <a:t>RWS13 - Trade and Protectionism</a:t>
            </a:r>
            <a:br>
              <a:rPr lang="en-GB" altLang="en-US" sz="3200" b="1" dirty="0" smtClean="0"/>
            </a:br>
            <a:r>
              <a:rPr lang="en-GB" altLang="en-US" sz="1800" b="1" dirty="0" smtClean="0">
                <a:solidFill>
                  <a:srgbClr val="FF0000"/>
                </a:solidFill>
              </a:rPr>
              <a:t>30:  Introduction to Trade and Protectionism Key Concepts</a:t>
            </a:r>
          </a:p>
        </p:txBody>
      </p:sp>
      <p:sp>
        <p:nvSpPr>
          <p:cNvPr id="17411" name="Content Placeholder 2"/>
          <p:cNvSpPr>
            <a:spLocks noGrp="1"/>
          </p:cNvSpPr>
          <p:nvPr>
            <p:ph idx="1"/>
          </p:nvPr>
        </p:nvSpPr>
        <p:spPr>
          <a:xfrm>
            <a:off x="1447800" y="1676400"/>
            <a:ext cx="6477000" cy="4495800"/>
          </a:xfrm>
          <a:solidFill>
            <a:schemeClr val="bg1"/>
          </a:solidFill>
        </p:spPr>
        <p:txBody>
          <a:bodyPr>
            <a:noAutofit/>
          </a:bodyPr>
          <a:lstStyle/>
          <a:p>
            <a:pPr marL="177800" indent="-177800"/>
            <a:r>
              <a:rPr lang="en-US" altLang="en-US" sz="2400" b="1" dirty="0" smtClean="0"/>
              <a:t>Trade: </a:t>
            </a:r>
            <a:r>
              <a:rPr lang="en-US" altLang="en-US" sz="2400" dirty="0" smtClean="0"/>
              <a:t>Exports, Imports and ‘</a:t>
            </a:r>
            <a:r>
              <a:rPr lang="en-US" altLang="en-US" sz="2400" dirty="0" err="1" smtClean="0"/>
              <a:t>Globalisation</a:t>
            </a:r>
            <a:r>
              <a:rPr lang="en-US" altLang="en-US" sz="2400" dirty="0" smtClean="0"/>
              <a:t>’ (the recent pattern of trade)</a:t>
            </a:r>
          </a:p>
          <a:p>
            <a:pPr marL="177800" indent="-177800"/>
            <a:r>
              <a:rPr lang="en-US" altLang="en-US" sz="2400" b="1" dirty="0" smtClean="0"/>
              <a:t>Protectionism: </a:t>
            </a:r>
            <a:r>
              <a:rPr lang="en-US" altLang="en-US" sz="2400" dirty="0" smtClean="0"/>
              <a:t>Tariff’s, Quotas and Subsidies</a:t>
            </a:r>
          </a:p>
          <a:p>
            <a:pPr marL="177800" indent="-177800"/>
            <a:r>
              <a:rPr lang="en-US" altLang="en-US" sz="2400" b="1" dirty="0" smtClean="0"/>
              <a:t>Benefits of Trade: </a:t>
            </a:r>
            <a:r>
              <a:rPr lang="en-US" altLang="en-US" sz="2400" dirty="0" smtClean="0"/>
              <a:t>Absolute and Comparative Advantage - Ricardo’s Theory</a:t>
            </a:r>
          </a:p>
          <a:p>
            <a:pPr marL="177800" indent="-177800"/>
            <a:r>
              <a:rPr lang="en-US" altLang="en-US" sz="2400" b="1" dirty="0" smtClean="0"/>
              <a:t>Benefits of Protectionism: </a:t>
            </a:r>
            <a:r>
              <a:rPr lang="en-US" altLang="en-US" sz="2400" dirty="0" smtClean="0"/>
              <a:t>Infant and Sunset Industry Arguments</a:t>
            </a:r>
          </a:p>
          <a:p>
            <a:pPr marL="177800" indent="-177800"/>
            <a:r>
              <a:rPr lang="en-US" altLang="en-US" sz="2400" b="1" dirty="0" smtClean="0"/>
              <a:t>Problems with Trade: </a:t>
            </a:r>
            <a:r>
              <a:rPr lang="en-US" altLang="en-US" sz="2400" dirty="0" smtClean="0"/>
              <a:t>Resource Curse and Forced </a:t>
            </a:r>
            <a:r>
              <a:rPr lang="en-US" altLang="en-US" sz="2400" dirty="0" err="1" smtClean="0"/>
              <a:t>Specialisation</a:t>
            </a:r>
            <a:r>
              <a:rPr lang="en-US" altLang="en-US" sz="2400" dirty="0" smtClean="0"/>
              <a:t>, Inequality and Dumping</a:t>
            </a:r>
          </a:p>
          <a:p>
            <a:pPr marL="177800" indent="-177800"/>
            <a:r>
              <a:rPr lang="en-US" altLang="en-US" sz="2400" b="1" dirty="0" smtClean="0"/>
              <a:t>Problems with Protectionism: </a:t>
            </a:r>
            <a:r>
              <a:rPr lang="en-US" altLang="en-US" sz="2400" dirty="0" smtClean="0"/>
              <a:t>Welfare loss of tariffs (the tariff diagram)</a:t>
            </a:r>
            <a:endParaRPr lang="en-US" altLang="en-US" sz="1800" dirty="0" smtClean="0"/>
          </a:p>
          <a:p>
            <a:endParaRPr lang="en-US" altLang="en-US" sz="2400" dirty="0" smtClean="0"/>
          </a:p>
        </p:txBody>
      </p:sp>
    </p:spTree>
    <p:extLst>
      <p:ext uri="{BB962C8B-B14F-4D97-AF65-F5344CB8AC3E}">
        <p14:creationId xmlns:p14="http://schemas.microsoft.com/office/powerpoint/2010/main" val="2162015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4"/>
          <p:cNvSpPr>
            <a:spLocks noGrp="1"/>
          </p:cNvSpPr>
          <p:nvPr>
            <p:ph idx="1"/>
          </p:nvPr>
        </p:nvSpPr>
        <p:spPr>
          <a:xfrm>
            <a:off x="457200" y="260350"/>
            <a:ext cx="8229600" cy="6264275"/>
          </a:xfrm>
          <a:solidFill>
            <a:schemeClr val="tx1"/>
          </a:solidFill>
        </p:spPr>
        <p:txBody>
          <a:bodyPr anchor="ctr" anchorCtr="1"/>
          <a:lstStyle/>
          <a:p>
            <a:pPr marL="0" indent="0">
              <a:buFontTx/>
              <a:buNone/>
            </a:pPr>
            <a:r>
              <a:rPr lang="en-GB" altLang="en-US" sz="8000" b="1" smtClean="0">
                <a:solidFill>
                  <a:schemeClr val="bg1"/>
                </a:solidFill>
              </a:rPr>
              <a:t>90</a:t>
            </a:r>
          </a:p>
        </p:txBody>
      </p:sp>
    </p:spTree>
    <p:extLst>
      <p:ext uri="{BB962C8B-B14F-4D97-AF65-F5344CB8AC3E}">
        <p14:creationId xmlns:p14="http://schemas.microsoft.com/office/powerpoint/2010/main" val="225610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3600" b="1" dirty="0" smtClean="0">
                <a:solidFill>
                  <a:srgbClr val="FF0000"/>
                </a:solidFill>
              </a:rPr>
              <a:t>Is trade really that good and protectionism so evil?</a:t>
            </a:r>
          </a:p>
        </p:txBody>
      </p:sp>
      <p:pic>
        <p:nvPicPr>
          <p:cNvPr id="2" name="Picture 1"/>
          <p:cNvPicPr>
            <a:picLocks noChangeAspect="1"/>
          </p:cNvPicPr>
          <p:nvPr/>
        </p:nvPicPr>
        <p:blipFill>
          <a:blip r:embed="rId2"/>
          <a:stretch>
            <a:fillRect/>
          </a:stretch>
        </p:blipFill>
        <p:spPr>
          <a:xfrm>
            <a:off x="1247775" y="1600200"/>
            <a:ext cx="6648450" cy="4995982"/>
          </a:xfrm>
          <a:prstGeom prst="rect">
            <a:avLst/>
          </a:prstGeom>
        </p:spPr>
      </p:pic>
    </p:spTree>
    <p:extLst>
      <p:ext uri="{BB962C8B-B14F-4D97-AF65-F5344CB8AC3E}">
        <p14:creationId xmlns:p14="http://schemas.microsoft.com/office/powerpoint/2010/main" val="1569651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2700" b="1" dirty="0" smtClean="0">
                <a:solidFill>
                  <a:srgbClr val="FF0000"/>
                </a:solidFill>
              </a:rPr>
              <a:t>Disadvantages of Trade</a:t>
            </a:r>
            <a:endParaRPr lang="en-GB" altLang="en-US" sz="2700" b="1" dirty="0" smtClean="0">
              <a:solidFill>
                <a:srgbClr val="FF0000"/>
              </a:solidFill>
            </a:endParaRPr>
          </a:p>
        </p:txBody>
      </p:sp>
      <p:sp>
        <p:nvSpPr>
          <p:cNvPr id="4" name="Content Placeholder 3"/>
          <p:cNvSpPr>
            <a:spLocks noGrp="1"/>
          </p:cNvSpPr>
          <p:nvPr>
            <p:ph sz="half" idx="1"/>
          </p:nvPr>
        </p:nvSpPr>
        <p:spPr>
          <a:xfrm>
            <a:off x="304800" y="1600200"/>
            <a:ext cx="8534400" cy="4495800"/>
          </a:xfrm>
        </p:spPr>
        <p:txBody>
          <a:bodyPr>
            <a:normAutofit fontScale="55000" lnSpcReduction="20000"/>
          </a:bodyPr>
          <a:lstStyle/>
          <a:p>
            <a:pPr marL="514350" indent="-514350">
              <a:buFont typeface="+mj-lt"/>
              <a:buAutoNum type="arabicPeriod"/>
            </a:pPr>
            <a:r>
              <a:rPr lang="en-GB" sz="3800" b="1" i="1" dirty="0" smtClean="0">
                <a:solidFill>
                  <a:schemeClr val="accent1"/>
                </a:solidFill>
              </a:rPr>
              <a:t>Greater global inequality: </a:t>
            </a:r>
            <a:r>
              <a:rPr lang="en-GB" sz="3800" dirty="0" smtClean="0"/>
              <a:t>‘Forced specialisation’ into low value added agricultural products - e.g. Ethiopia prevented from developing further as they have a ‘comparative advantage in growing green coffee beans’</a:t>
            </a:r>
          </a:p>
          <a:p>
            <a:pPr marL="514350" indent="-514350">
              <a:buFont typeface="+mj-lt"/>
              <a:buAutoNum type="arabicPeriod"/>
            </a:pPr>
            <a:r>
              <a:rPr lang="en-GB" sz="3800" b="1" i="1" dirty="0" smtClean="0">
                <a:solidFill>
                  <a:schemeClr val="accent1"/>
                </a:solidFill>
              </a:rPr>
              <a:t>Vulnerable to external shocks: </a:t>
            </a:r>
            <a:r>
              <a:rPr lang="en-GB" sz="3800" dirty="0" smtClean="0"/>
              <a:t>‘Dutch Disease’ and price volatility - e.g. Zambia</a:t>
            </a:r>
          </a:p>
          <a:p>
            <a:pPr marL="514350" indent="-514350">
              <a:buFont typeface="+mj-lt"/>
              <a:buAutoNum type="arabicPeriod"/>
            </a:pPr>
            <a:r>
              <a:rPr lang="en-GB" sz="3800" b="1" i="1" dirty="0" smtClean="0">
                <a:solidFill>
                  <a:schemeClr val="accent1"/>
                </a:solidFill>
              </a:rPr>
              <a:t>Environmental: </a:t>
            </a:r>
            <a:r>
              <a:rPr lang="en-GB" sz="3800" dirty="0" smtClean="0"/>
              <a:t>increased pressures on habitats, more energy needed to transport goods, greater waste etc.</a:t>
            </a:r>
          </a:p>
          <a:p>
            <a:pPr marL="514350" indent="-514350">
              <a:buFont typeface="+mj-lt"/>
              <a:buAutoNum type="arabicPeriod"/>
            </a:pPr>
            <a:r>
              <a:rPr lang="en-GB" sz="3800" b="1" i="1" dirty="0" smtClean="0">
                <a:solidFill>
                  <a:schemeClr val="accent1"/>
                </a:solidFill>
              </a:rPr>
              <a:t>Dumping: </a:t>
            </a:r>
            <a:r>
              <a:rPr lang="en-GB" sz="3800" dirty="0" smtClean="0"/>
              <a:t>floods of imports into a country can damage the domestic industry - e.g. Zambia</a:t>
            </a:r>
          </a:p>
          <a:p>
            <a:pPr marL="514350" indent="-514350">
              <a:buFont typeface="+mj-lt"/>
              <a:buAutoNum type="arabicPeriod"/>
            </a:pPr>
            <a:r>
              <a:rPr lang="en-GB" sz="3800" b="1" i="1" dirty="0" smtClean="0">
                <a:solidFill>
                  <a:schemeClr val="accent1"/>
                </a:solidFill>
              </a:rPr>
              <a:t>Consumerism: </a:t>
            </a:r>
            <a:r>
              <a:rPr lang="en-GB" sz="3800" dirty="0" smtClean="0"/>
              <a:t>too much choice? ‘Small is Beautiful’?</a:t>
            </a:r>
          </a:p>
          <a:p>
            <a:pPr marL="514350" indent="-514350">
              <a:buFont typeface="+mj-lt"/>
              <a:buAutoNum type="arabicPeriod"/>
            </a:pPr>
            <a:r>
              <a:rPr lang="en-GB" sz="3800" b="1" i="1" dirty="0" smtClean="0">
                <a:solidFill>
                  <a:schemeClr val="accent1"/>
                </a:solidFill>
              </a:rPr>
              <a:t>MNC’s have too much power: </a:t>
            </a:r>
            <a:r>
              <a:rPr lang="en-GB" sz="3800" dirty="0" smtClean="0"/>
              <a:t>vast economies of scale mean very wealth companies are able to trade non-stop and become wealthier, often threatening sovereignty of nations?</a:t>
            </a:r>
          </a:p>
          <a:p>
            <a:pPr marL="0" indent="0">
              <a:buNone/>
            </a:pPr>
            <a:endParaRPr lang="en-GB" dirty="0"/>
          </a:p>
        </p:txBody>
      </p:sp>
      <p:sp>
        <p:nvSpPr>
          <p:cNvPr id="3" name="Rectangle 2"/>
          <p:cNvSpPr/>
          <p:nvPr/>
        </p:nvSpPr>
        <p:spPr>
          <a:xfrm>
            <a:off x="152400" y="5495835"/>
            <a:ext cx="4572000" cy="1200329"/>
          </a:xfrm>
          <a:prstGeom prst="rect">
            <a:avLst/>
          </a:prstGeom>
          <a:solidFill>
            <a:schemeClr val="bg1"/>
          </a:solidFill>
        </p:spPr>
        <p:txBody>
          <a:bodyPr>
            <a:spAutoFit/>
          </a:bodyPr>
          <a:lstStyle/>
          <a:p>
            <a:r>
              <a:rPr lang="en-GB" b="1" dirty="0"/>
              <a:t>TASK: </a:t>
            </a:r>
          </a:p>
          <a:p>
            <a:pPr marL="514350" indent="-514350">
              <a:buAutoNum type="arabicParenBoth"/>
            </a:pPr>
            <a:r>
              <a:rPr lang="en-GB" dirty="0"/>
              <a:t>Which is the strongest argument and why?</a:t>
            </a:r>
          </a:p>
          <a:p>
            <a:pPr marL="514350" indent="-514350">
              <a:buAutoNum type="arabicParenBoth"/>
            </a:pPr>
            <a:r>
              <a:rPr lang="en-GB" dirty="0"/>
              <a:t>Which is the weakest argument and why?</a:t>
            </a:r>
          </a:p>
        </p:txBody>
      </p:sp>
    </p:spTree>
    <p:extLst>
      <p:ext uri="{BB962C8B-B14F-4D97-AF65-F5344CB8AC3E}">
        <p14:creationId xmlns:p14="http://schemas.microsoft.com/office/powerpoint/2010/main" val="161022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2700" b="1" dirty="0" smtClean="0">
                <a:solidFill>
                  <a:srgbClr val="FF0000"/>
                </a:solidFill>
              </a:rPr>
              <a:t>Advantages of Protectionism - for each argument, justify at least one evaluation point….</a:t>
            </a:r>
            <a:endParaRPr lang="en-GB" altLang="en-US" sz="2700" b="1" dirty="0" smtClean="0">
              <a:solidFill>
                <a:srgbClr val="FF0000"/>
              </a:solidFill>
            </a:endParaRPr>
          </a:p>
        </p:txBody>
      </p:sp>
      <p:sp>
        <p:nvSpPr>
          <p:cNvPr id="4" name="Content Placeholder 3"/>
          <p:cNvSpPr>
            <a:spLocks noGrp="1"/>
          </p:cNvSpPr>
          <p:nvPr>
            <p:ph sz="half" idx="1"/>
          </p:nvPr>
        </p:nvSpPr>
        <p:spPr/>
        <p:txBody>
          <a:bodyPr>
            <a:normAutofit fontScale="85000" lnSpcReduction="20000"/>
          </a:bodyPr>
          <a:lstStyle/>
          <a:p>
            <a:pPr marL="0" indent="0">
              <a:buNone/>
            </a:pPr>
            <a:r>
              <a:rPr lang="en-GB" b="1" dirty="0" smtClean="0"/>
              <a:t>Advantages of Protectionism for a country</a:t>
            </a:r>
          </a:p>
          <a:p>
            <a:pPr marL="514350" indent="-514350">
              <a:buFont typeface="+mj-lt"/>
              <a:buAutoNum type="arabicPeriod"/>
            </a:pPr>
            <a:r>
              <a:rPr lang="en-GB" dirty="0" smtClean="0"/>
              <a:t>Infant Industry Argument (Chang’s Theory)</a:t>
            </a:r>
          </a:p>
          <a:p>
            <a:pPr marL="514350" indent="-514350">
              <a:buFont typeface="+mj-lt"/>
              <a:buAutoNum type="arabicPeriod"/>
            </a:pPr>
            <a:r>
              <a:rPr lang="en-GB" dirty="0" smtClean="0"/>
              <a:t>Diversify the economy (prevent ‘forced specialisation’, Dutch Disease and price volatility). Also leads to greater self-sufficiency</a:t>
            </a:r>
          </a:p>
          <a:p>
            <a:pPr marL="514350" indent="-514350">
              <a:buFont typeface="+mj-lt"/>
              <a:buAutoNum type="arabicPeriod"/>
            </a:pPr>
            <a:r>
              <a:rPr lang="en-GB" dirty="0" smtClean="0"/>
              <a:t>Raise revenue for the Government</a:t>
            </a:r>
          </a:p>
          <a:p>
            <a:pPr marL="514350" indent="-514350">
              <a:buFont typeface="+mj-lt"/>
              <a:buAutoNum type="arabicPeriod"/>
            </a:pPr>
            <a:r>
              <a:rPr lang="en-GB" dirty="0" smtClean="0"/>
              <a:t>Protect unemployment in general</a:t>
            </a:r>
          </a:p>
          <a:p>
            <a:pPr marL="0" indent="0">
              <a:buNone/>
            </a:pPr>
            <a:endParaRPr lang="en-GB" dirty="0"/>
          </a:p>
        </p:txBody>
      </p:sp>
      <p:sp>
        <p:nvSpPr>
          <p:cNvPr id="5" name="Content Placeholder 4"/>
          <p:cNvSpPr>
            <a:spLocks noGrp="1"/>
          </p:cNvSpPr>
          <p:nvPr>
            <p:ph sz="half" idx="2"/>
          </p:nvPr>
        </p:nvSpPr>
        <p:spPr>
          <a:xfrm>
            <a:off x="4648200" y="1600201"/>
            <a:ext cx="4038600" cy="457200"/>
          </a:xfrm>
        </p:spPr>
        <p:txBody>
          <a:bodyPr>
            <a:normAutofit fontScale="85000" lnSpcReduction="20000"/>
          </a:bodyPr>
          <a:lstStyle/>
          <a:p>
            <a:pPr marL="0" indent="0">
              <a:buNone/>
            </a:pPr>
            <a:r>
              <a:rPr lang="en-GB" b="1" dirty="0" smtClean="0"/>
              <a:t>EVALUATION?</a:t>
            </a:r>
            <a:endParaRPr lang="en-GB" b="1" dirty="0"/>
          </a:p>
        </p:txBody>
      </p:sp>
      <p:sp>
        <p:nvSpPr>
          <p:cNvPr id="6" name="TextBox 5"/>
          <p:cNvSpPr txBox="1"/>
          <p:nvPr/>
        </p:nvSpPr>
        <p:spPr>
          <a:xfrm rot="342412">
            <a:off x="4907799" y="3191611"/>
            <a:ext cx="3200399" cy="738664"/>
          </a:xfrm>
          <a:prstGeom prst="rect">
            <a:avLst/>
          </a:prstGeom>
          <a:solidFill>
            <a:schemeClr val="bg1"/>
          </a:solidFill>
        </p:spPr>
        <p:txBody>
          <a:bodyPr wrap="square" rtlCol="0">
            <a:spAutoFit/>
          </a:bodyPr>
          <a:lstStyle/>
          <a:p>
            <a:r>
              <a:rPr lang="en-GB" b="1" dirty="0" smtClean="0"/>
              <a:t>(b) Retaliation?</a:t>
            </a:r>
          </a:p>
          <a:p>
            <a:r>
              <a:rPr lang="en-GB" sz="1200" dirty="0" smtClean="0"/>
              <a:t>Protectionism leads to retaliation and therefore higher import prices and higher consumer prices</a:t>
            </a:r>
            <a:endParaRPr lang="en-GB" sz="1200" b="1" dirty="0"/>
          </a:p>
        </p:txBody>
      </p:sp>
      <p:sp>
        <p:nvSpPr>
          <p:cNvPr id="7" name="Rectangle 6"/>
          <p:cNvSpPr/>
          <p:nvPr/>
        </p:nvSpPr>
        <p:spPr>
          <a:xfrm rot="21257728">
            <a:off x="5030161" y="4291942"/>
            <a:ext cx="3619500" cy="1107996"/>
          </a:xfrm>
          <a:prstGeom prst="rect">
            <a:avLst/>
          </a:prstGeom>
          <a:solidFill>
            <a:schemeClr val="bg1"/>
          </a:solidFill>
        </p:spPr>
        <p:txBody>
          <a:bodyPr wrap="square">
            <a:spAutoFit/>
          </a:bodyPr>
          <a:lstStyle/>
          <a:p>
            <a:r>
              <a:rPr lang="en-GB" b="1" dirty="0" smtClean="0"/>
              <a:t>(c) High Prices</a:t>
            </a:r>
          </a:p>
          <a:p>
            <a:r>
              <a:rPr lang="en-GB" sz="1200" dirty="0" smtClean="0"/>
              <a:t>Smaller firms and more inefficient firms stay in business leading to higher prices overall.  Higher </a:t>
            </a:r>
            <a:r>
              <a:rPr lang="en-GB" sz="1200" dirty="0"/>
              <a:t>prices lead to lower overall demand causing job losses in other </a:t>
            </a:r>
            <a:r>
              <a:rPr lang="en-GB" sz="1200" dirty="0" smtClean="0"/>
              <a:t>industries and loss of welfare overall</a:t>
            </a:r>
            <a:endParaRPr lang="en-GB" sz="1200" dirty="0"/>
          </a:p>
        </p:txBody>
      </p:sp>
      <p:sp>
        <p:nvSpPr>
          <p:cNvPr id="9" name="Rectangle 8"/>
          <p:cNvSpPr/>
          <p:nvPr/>
        </p:nvSpPr>
        <p:spPr>
          <a:xfrm rot="21324578">
            <a:off x="5224344" y="2199242"/>
            <a:ext cx="2886311" cy="553998"/>
          </a:xfrm>
          <a:prstGeom prst="rect">
            <a:avLst/>
          </a:prstGeom>
          <a:solidFill>
            <a:schemeClr val="bg1"/>
          </a:solidFill>
        </p:spPr>
        <p:txBody>
          <a:bodyPr wrap="square">
            <a:spAutoFit/>
          </a:bodyPr>
          <a:lstStyle/>
          <a:p>
            <a:r>
              <a:rPr lang="en-GB" b="1" dirty="0" smtClean="0"/>
              <a:t>(a) Low tax revenues</a:t>
            </a:r>
          </a:p>
          <a:p>
            <a:r>
              <a:rPr lang="en-GB" sz="1200" dirty="0" smtClean="0"/>
              <a:t>A small overall increase in the total tax take</a:t>
            </a:r>
            <a:endParaRPr lang="en-GB" sz="1200" dirty="0"/>
          </a:p>
        </p:txBody>
      </p:sp>
      <p:sp>
        <p:nvSpPr>
          <p:cNvPr id="10" name="Rectangle 9"/>
          <p:cNvSpPr/>
          <p:nvPr/>
        </p:nvSpPr>
        <p:spPr>
          <a:xfrm rot="411177">
            <a:off x="5253899" y="5961421"/>
            <a:ext cx="2886311" cy="553998"/>
          </a:xfrm>
          <a:prstGeom prst="rect">
            <a:avLst/>
          </a:prstGeom>
          <a:solidFill>
            <a:schemeClr val="bg1"/>
          </a:solidFill>
        </p:spPr>
        <p:txBody>
          <a:bodyPr wrap="square">
            <a:spAutoFit/>
          </a:bodyPr>
          <a:lstStyle/>
          <a:p>
            <a:r>
              <a:rPr lang="en-GB" b="1" dirty="0" smtClean="0"/>
              <a:t>(d) Low tax revenues</a:t>
            </a:r>
          </a:p>
          <a:p>
            <a:r>
              <a:rPr lang="en-GB" sz="1200" dirty="0" smtClean="0"/>
              <a:t>A small overall increase in the total tax take</a:t>
            </a:r>
            <a:endParaRPr lang="en-GB" sz="1200" dirty="0"/>
          </a:p>
        </p:txBody>
      </p:sp>
    </p:spTree>
    <p:extLst>
      <p:ext uri="{BB962C8B-B14F-4D97-AF65-F5344CB8AC3E}">
        <p14:creationId xmlns:p14="http://schemas.microsoft.com/office/powerpoint/2010/main" val="424584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altLang="en-US" b="1" dirty="0" smtClean="0"/>
              <a:t>RWS13 - Trade and Protectionism</a:t>
            </a:r>
            <a:br>
              <a:rPr lang="en-GB" altLang="en-US" b="1" dirty="0" smtClean="0"/>
            </a:br>
            <a:r>
              <a:rPr lang="en-GB" altLang="en-US" sz="2000" b="1" i="1" dirty="0" smtClean="0">
                <a:solidFill>
                  <a:srgbClr val="00B050"/>
                </a:solidFill>
              </a:rPr>
              <a:t>To what extent should Government’s remove protectionist policies?  25 Marks</a:t>
            </a:r>
            <a:endParaRPr lang="en-GB" altLang="en-US" sz="2000" b="1" i="1" dirty="0" smtClean="0">
              <a:solidFill>
                <a:srgbClr val="00B050"/>
              </a:solidFill>
            </a:endParaRPr>
          </a:p>
        </p:txBody>
      </p:sp>
      <p:sp>
        <p:nvSpPr>
          <p:cNvPr id="4" name="Content Placeholder 3"/>
          <p:cNvSpPr>
            <a:spLocks noGrp="1"/>
          </p:cNvSpPr>
          <p:nvPr>
            <p:ph idx="1"/>
          </p:nvPr>
        </p:nvSpPr>
        <p:spPr>
          <a:xfrm>
            <a:off x="228600" y="1524000"/>
            <a:ext cx="8610600" cy="5029200"/>
          </a:xfrm>
        </p:spPr>
        <p:txBody>
          <a:bodyPr>
            <a:normAutofit fontScale="85000" lnSpcReduction="20000"/>
          </a:bodyPr>
          <a:lstStyle/>
          <a:p>
            <a:pPr marL="514350" indent="-514350">
              <a:buAutoNum type="arabicParenBoth"/>
            </a:pPr>
            <a:r>
              <a:rPr lang="en-GB" b="1" dirty="0"/>
              <a:t>Yes they should remove protectionist policies because they are harming the welfare of the citizens in their economy</a:t>
            </a:r>
          </a:p>
          <a:p>
            <a:pPr marL="914400" lvl="1" indent="-196850"/>
            <a:r>
              <a:rPr lang="en-GB" b="1" dirty="0">
                <a:solidFill>
                  <a:schemeClr val="accent1"/>
                </a:solidFill>
              </a:rPr>
              <a:t>As: Tariff Diagram</a:t>
            </a:r>
          </a:p>
          <a:p>
            <a:pPr marL="914400" lvl="1" indent="-196850"/>
            <a:r>
              <a:rPr lang="en-GB" b="1" dirty="0">
                <a:solidFill>
                  <a:srgbClr val="FF0000"/>
                </a:solidFill>
              </a:rPr>
              <a:t>Ae: Infant industry, raise revenue for Government etc.</a:t>
            </a:r>
          </a:p>
          <a:p>
            <a:pPr marL="514350" indent="-514350">
              <a:buAutoNum type="arabicParenBoth"/>
            </a:pPr>
            <a:r>
              <a:rPr lang="en-GB" b="1" dirty="0" smtClean="0"/>
              <a:t>Yes they should remove protectionist policies because free trade leads to better outcomes for it’s people</a:t>
            </a:r>
          </a:p>
          <a:p>
            <a:pPr marL="914400" lvl="1" indent="-196850"/>
            <a:r>
              <a:rPr lang="en-GB" b="1" dirty="0" smtClean="0">
                <a:solidFill>
                  <a:schemeClr val="accent1"/>
                </a:solidFill>
              </a:rPr>
              <a:t>As: Comparative advantage theory</a:t>
            </a:r>
          </a:p>
          <a:p>
            <a:pPr marL="914400" lvl="1" indent="-196850"/>
            <a:r>
              <a:rPr lang="en-GB" b="1" dirty="0" smtClean="0">
                <a:solidFill>
                  <a:srgbClr val="FF0000"/>
                </a:solidFill>
              </a:rPr>
              <a:t>Ae: Problems with free trade?</a:t>
            </a:r>
          </a:p>
          <a:p>
            <a:pPr marL="514350" indent="-514350">
              <a:buAutoNum type="arabicParenBoth"/>
            </a:pPr>
            <a:r>
              <a:rPr lang="en-GB" b="1" dirty="0" smtClean="0"/>
              <a:t>Yes they should remove protectionist policies because they harm the welfare of others?</a:t>
            </a:r>
          </a:p>
          <a:p>
            <a:pPr marL="914400" lvl="1" indent="-287338"/>
            <a:r>
              <a:rPr lang="en-GB" b="1" dirty="0" smtClean="0">
                <a:solidFill>
                  <a:schemeClr val="accent1"/>
                </a:solidFill>
              </a:rPr>
              <a:t>As: EU example - tariff escalation etc.</a:t>
            </a:r>
          </a:p>
          <a:p>
            <a:pPr marL="914400" lvl="1" indent="-287338"/>
            <a:r>
              <a:rPr lang="en-GB" b="1" dirty="0" smtClean="0">
                <a:solidFill>
                  <a:srgbClr val="FF0000"/>
                </a:solidFill>
              </a:rPr>
              <a:t>Ae: would this happen under free trade anyway?</a:t>
            </a:r>
            <a:endParaRPr lang="en-GB" b="1" dirty="0">
              <a:solidFill>
                <a:srgbClr val="FF0000"/>
              </a:solidFill>
            </a:endParaRPr>
          </a:p>
        </p:txBody>
      </p:sp>
    </p:spTree>
    <p:extLst>
      <p:ext uri="{BB962C8B-B14F-4D97-AF65-F5344CB8AC3E}">
        <p14:creationId xmlns:p14="http://schemas.microsoft.com/office/powerpoint/2010/main" val="19881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4"/>
          <p:cNvSpPr>
            <a:spLocks noGrp="1"/>
          </p:cNvSpPr>
          <p:nvPr>
            <p:ph idx="1"/>
          </p:nvPr>
        </p:nvSpPr>
        <p:spPr>
          <a:xfrm>
            <a:off x="457200" y="260350"/>
            <a:ext cx="8229600" cy="6264275"/>
          </a:xfrm>
          <a:solidFill>
            <a:schemeClr val="tx2"/>
          </a:solidFill>
        </p:spPr>
        <p:txBody>
          <a:bodyPr anchor="ctr" anchorCtr="1"/>
          <a:lstStyle/>
          <a:p>
            <a:pPr marL="0" indent="0">
              <a:buFontTx/>
              <a:buNone/>
            </a:pPr>
            <a:r>
              <a:rPr lang="en-GB" altLang="en-US" sz="8000" b="1" smtClean="0">
                <a:solidFill>
                  <a:schemeClr val="bg1"/>
                </a:solidFill>
              </a:rPr>
              <a:t>THE END</a:t>
            </a:r>
          </a:p>
        </p:txBody>
      </p:sp>
    </p:spTree>
    <p:extLst>
      <p:ext uri="{BB962C8B-B14F-4D97-AF65-F5344CB8AC3E}">
        <p14:creationId xmlns:p14="http://schemas.microsoft.com/office/powerpoint/2010/main" val="4083820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rgbClr val="FF0000"/>
          </a:solidFill>
        </p:spPr>
        <p:txBody>
          <a:bodyPr>
            <a:noAutofit/>
          </a:bodyPr>
          <a:lstStyle/>
          <a:p>
            <a:pPr marL="0" indent="0" algn="ctr">
              <a:buNone/>
            </a:pPr>
            <a:endParaRPr lang="en-US" sz="4400" b="1" dirty="0" smtClean="0">
              <a:solidFill>
                <a:schemeClr val="bg1"/>
              </a:solidFill>
            </a:endParaRPr>
          </a:p>
          <a:p>
            <a:pPr marL="0" indent="0" algn="ctr">
              <a:buNone/>
            </a:pPr>
            <a:r>
              <a:rPr lang="en-US" sz="19900" b="1" dirty="0" smtClean="0">
                <a:solidFill>
                  <a:schemeClr val="bg1"/>
                </a:solidFill>
              </a:rPr>
              <a:t>WEEK 1</a:t>
            </a:r>
            <a:endParaRPr lang="en-US" sz="19900" b="1" dirty="0">
              <a:solidFill>
                <a:schemeClr val="bg1"/>
              </a:solidFill>
            </a:endParaRPr>
          </a:p>
        </p:txBody>
      </p:sp>
    </p:spTree>
    <p:extLst>
      <p:ext uri="{BB962C8B-B14F-4D97-AF65-F5344CB8AC3E}">
        <p14:creationId xmlns:p14="http://schemas.microsoft.com/office/powerpoint/2010/main" val="722972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chemeClr val="tx1"/>
          </a:solidFill>
        </p:spPr>
        <p:txBody>
          <a:bodyPr/>
          <a:lstStyle/>
          <a:p>
            <a:pPr marL="0" indent="0">
              <a:buNone/>
            </a:pPr>
            <a:r>
              <a:rPr lang="en-US" b="1" dirty="0" smtClean="0">
                <a:solidFill>
                  <a:schemeClr val="bg1"/>
                </a:solidFill>
              </a:rPr>
              <a:t>INTRODUCTION TO THE EU</a:t>
            </a:r>
          </a:p>
          <a:p>
            <a:r>
              <a:rPr lang="en-US" b="1" dirty="0" smtClean="0">
                <a:solidFill>
                  <a:schemeClr val="bg1"/>
                </a:solidFill>
              </a:rPr>
              <a:t>European Political Institutions: European Parliament and Commission</a:t>
            </a:r>
          </a:p>
          <a:p>
            <a:r>
              <a:rPr lang="en-US" b="1" dirty="0" smtClean="0">
                <a:solidFill>
                  <a:schemeClr val="bg1"/>
                </a:solidFill>
              </a:rPr>
              <a:t>European Economic Institutions: European Central Bank</a:t>
            </a:r>
          </a:p>
          <a:p>
            <a:r>
              <a:rPr lang="en-US" b="1" dirty="0" smtClean="0">
                <a:solidFill>
                  <a:schemeClr val="bg1"/>
                </a:solidFill>
              </a:rPr>
              <a:t>Free Trade and the Single Market</a:t>
            </a:r>
            <a:endParaRPr lang="en-US" b="1" dirty="0">
              <a:solidFill>
                <a:schemeClr val="bg1"/>
              </a:solidFill>
            </a:endParaRPr>
          </a:p>
        </p:txBody>
      </p:sp>
    </p:spTree>
    <p:extLst>
      <p:ext uri="{BB962C8B-B14F-4D97-AF65-F5344CB8AC3E}">
        <p14:creationId xmlns:p14="http://schemas.microsoft.com/office/powerpoint/2010/main" val="3280315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10715"/>
            <a:ext cx="9144000" cy="6867065"/>
          </a:xfrm>
          <a:prstGeom prst="rect">
            <a:avLst/>
          </a:prstGeom>
        </p:spPr>
      </p:pic>
    </p:spTree>
    <p:extLst>
      <p:ext uri="{BB962C8B-B14F-4D97-AF65-F5344CB8AC3E}">
        <p14:creationId xmlns:p14="http://schemas.microsoft.com/office/powerpoint/2010/main" val="874474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European Economics</a:t>
            </a:r>
            <a:endParaRPr lang="en-GB" b="1" dirty="0"/>
          </a:p>
        </p:txBody>
      </p:sp>
      <p:sp>
        <p:nvSpPr>
          <p:cNvPr id="4" name="TextBox 3"/>
          <p:cNvSpPr txBox="1"/>
          <p:nvPr/>
        </p:nvSpPr>
        <p:spPr>
          <a:xfrm>
            <a:off x="3810000" y="3048000"/>
            <a:ext cx="1295400" cy="1200329"/>
          </a:xfrm>
          <a:prstGeom prst="rect">
            <a:avLst/>
          </a:prstGeom>
          <a:solidFill>
            <a:schemeClr val="bg1"/>
          </a:solidFill>
        </p:spPr>
        <p:txBody>
          <a:bodyPr wrap="square" rtlCol="0">
            <a:spAutoFit/>
          </a:bodyPr>
          <a:lstStyle/>
          <a:p>
            <a:pPr algn="ctr"/>
            <a:r>
              <a:rPr lang="en-GB" b="1" dirty="0" smtClean="0"/>
              <a:t>Issues in the  European Union</a:t>
            </a:r>
            <a:endParaRPr lang="en-GB" b="1" dirty="0"/>
          </a:p>
        </p:txBody>
      </p:sp>
    </p:spTree>
    <p:extLst>
      <p:ext uri="{BB962C8B-B14F-4D97-AF65-F5344CB8AC3E}">
        <p14:creationId xmlns:p14="http://schemas.microsoft.com/office/powerpoint/2010/main" val="2957789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idx="1"/>
          </p:nvPr>
        </p:nvSpPr>
        <p:spPr>
          <a:xfrm>
            <a:off x="457200" y="260350"/>
            <a:ext cx="8229600" cy="6264275"/>
          </a:xfrm>
          <a:solidFill>
            <a:srgbClr val="FF0000"/>
          </a:solidFill>
        </p:spPr>
        <p:txBody>
          <a:bodyPr anchor="ctr" anchorCtr="1"/>
          <a:lstStyle/>
          <a:p>
            <a:pPr marL="0" indent="0">
              <a:buFontTx/>
              <a:buNone/>
            </a:pPr>
            <a:r>
              <a:rPr lang="en-GB" altLang="en-US" sz="16600" b="1" dirty="0" smtClean="0">
                <a:solidFill>
                  <a:schemeClr val="bg1"/>
                </a:solidFill>
              </a:rPr>
              <a:t>WEEK 2</a:t>
            </a:r>
          </a:p>
        </p:txBody>
      </p:sp>
    </p:spTree>
    <p:extLst>
      <p:ext uri="{BB962C8B-B14F-4D97-AF65-F5344CB8AC3E}">
        <p14:creationId xmlns:p14="http://schemas.microsoft.com/office/powerpoint/2010/main" val="2008759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95400" y="1316771"/>
            <a:ext cx="6847820" cy="2589944"/>
          </a:xfrm>
          <a:prstGeom prst="rect">
            <a:avLst/>
          </a:prstGeom>
        </p:spPr>
      </p:pic>
      <p:pic>
        <p:nvPicPr>
          <p:cNvPr id="9" name="Picture 8"/>
          <p:cNvPicPr>
            <a:picLocks noChangeAspect="1"/>
          </p:cNvPicPr>
          <p:nvPr/>
        </p:nvPicPr>
        <p:blipFill>
          <a:blip r:embed="rId3"/>
          <a:stretch>
            <a:fillRect/>
          </a:stretch>
        </p:blipFill>
        <p:spPr>
          <a:xfrm>
            <a:off x="1298331" y="4038600"/>
            <a:ext cx="6847820" cy="2743518"/>
          </a:xfrm>
          <a:prstGeom prst="rect">
            <a:avLst/>
          </a:prstGeom>
        </p:spPr>
      </p:pic>
      <p:sp>
        <p:nvSpPr>
          <p:cNvPr id="10" name="Title 9"/>
          <p:cNvSpPr>
            <a:spLocks noGrp="1"/>
          </p:cNvSpPr>
          <p:nvPr>
            <p:ph type="title"/>
          </p:nvPr>
        </p:nvSpPr>
        <p:spPr>
          <a:xfrm>
            <a:off x="457200" y="76200"/>
            <a:ext cx="8229600" cy="1143000"/>
          </a:xfrm>
        </p:spPr>
        <p:txBody>
          <a:bodyPr/>
          <a:lstStyle/>
          <a:p>
            <a:r>
              <a:rPr lang="en-US" b="1" dirty="0" smtClean="0"/>
              <a:t>Issues in the EU Today?</a:t>
            </a:r>
            <a:endParaRPr lang="en-US" b="1" dirty="0"/>
          </a:p>
        </p:txBody>
      </p:sp>
    </p:spTree>
    <p:extLst>
      <p:ext uri="{BB962C8B-B14F-4D97-AF65-F5344CB8AC3E}">
        <p14:creationId xmlns:p14="http://schemas.microsoft.com/office/powerpoint/2010/main" val="3366215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lstStyle/>
          <a:p>
            <a:r>
              <a:rPr lang="en-US" b="1" dirty="0" smtClean="0"/>
              <a:t>Issues in the EU Today?</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45576"/>
            <a:ext cx="7467600" cy="52958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720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lstStyle/>
          <a:p>
            <a:r>
              <a:rPr lang="en-US" b="1" dirty="0" smtClean="0"/>
              <a:t>Issues in the EU Today?</a:t>
            </a:r>
            <a:endParaRPr lang="en-US" b="1" dirty="0"/>
          </a:p>
        </p:txBody>
      </p:sp>
      <p:pic>
        <p:nvPicPr>
          <p:cNvPr id="4098" name="Picture 2" descr="http://www.google.co.uk/url?sa=i&amp;source=images&amp;cd=&amp;ved=0CAUQjBw&amp;url=http%3A%2F%2Fwww.viewsoftheworld.net%2Fwp-content%2Fuploads%2F2011%2F05%2FEU_gdpwithgrowth_nuts_2008.jpg&amp;ei=ZeYwVeD3J87oaJKagbgO&amp;psig=AFQjCNGGrjGXoEB7SnIFGeFdS76fDbi4ag&amp;ust=1429354469759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759700" cy="56490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636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normAutofit/>
          </a:bodyPr>
          <a:lstStyle/>
          <a:p>
            <a:r>
              <a:rPr lang="en-US" b="1" dirty="0" smtClean="0"/>
              <a:t>Issues in the EU Today?</a:t>
            </a:r>
            <a:br>
              <a:rPr lang="en-US" b="1" dirty="0" smtClean="0"/>
            </a:br>
            <a:r>
              <a:rPr lang="en-US" sz="1600" b="1" dirty="0" smtClean="0">
                <a:solidFill>
                  <a:srgbClr val="FF0000"/>
                </a:solidFill>
              </a:rPr>
              <a:t>GDP per capita ($)</a:t>
            </a:r>
            <a:endParaRPr lang="en-US"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69023"/>
            <a:ext cx="6781800" cy="52520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715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oogle.co.uk/url?sa=i&amp;source=images&amp;cd=&amp;ved=0CAUQjBw&amp;url=http%3A%2F%2Fwww.ritholtz.com%2Fblog%2Fwp-content%2Fuploads%2F2013%2F07%2Feuro-debt-to-GDP.png&amp;ei=3-YwVfmxN4jfaPSxgegC&amp;psig=AFQjCNEIMymjiGCQGt6PBu7gijE7PIz3Kg&amp;ust=14293545920018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2938"/>
            <a:ext cx="7096125" cy="43148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9"/>
          <p:cNvSpPr>
            <a:spLocks noGrp="1"/>
          </p:cNvSpPr>
          <p:nvPr>
            <p:ph type="title"/>
          </p:nvPr>
        </p:nvSpPr>
        <p:spPr/>
        <p:txBody>
          <a:bodyPr/>
          <a:lstStyle/>
          <a:p>
            <a:r>
              <a:rPr lang="en-US" b="1" dirty="0" smtClean="0"/>
              <a:t>Issues in the EU Today?</a:t>
            </a:r>
            <a:endParaRPr lang="en-US" b="1" dirty="0"/>
          </a:p>
        </p:txBody>
      </p:sp>
    </p:spTree>
    <p:extLst>
      <p:ext uri="{BB962C8B-B14F-4D97-AF65-F5344CB8AC3E}">
        <p14:creationId xmlns:p14="http://schemas.microsoft.com/office/powerpoint/2010/main" val="14130840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101604"/>
            <a:ext cx="3863903" cy="35355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951" y="1374461"/>
            <a:ext cx="2743200" cy="16059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itle 9"/>
          <p:cNvSpPr>
            <a:spLocks noGrp="1"/>
          </p:cNvSpPr>
          <p:nvPr>
            <p:ph type="title"/>
          </p:nvPr>
        </p:nvSpPr>
        <p:spPr>
          <a:xfrm>
            <a:off x="457200" y="8792"/>
            <a:ext cx="8229600" cy="1143000"/>
          </a:xfrm>
        </p:spPr>
        <p:txBody>
          <a:bodyPr/>
          <a:lstStyle/>
          <a:p>
            <a:r>
              <a:rPr lang="en-US" b="1" dirty="0" smtClean="0"/>
              <a:t>Issues in the EU Today?</a:t>
            </a:r>
            <a:endParaRPr lang="en-US" b="1"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3588327" cy="2819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212" y="3890363"/>
            <a:ext cx="4529101" cy="27174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1747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76600" y="1219200"/>
            <a:ext cx="5667678" cy="5410200"/>
          </a:xfrm>
          <a:prstGeom prst="rect">
            <a:avLst/>
          </a:prstGeom>
        </p:spPr>
      </p:pic>
      <p:sp>
        <p:nvSpPr>
          <p:cNvPr id="10" name="Title 9"/>
          <p:cNvSpPr>
            <a:spLocks noGrp="1"/>
          </p:cNvSpPr>
          <p:nvPr>
            <p:ph type="title"/>
          </p:nvPr>
        </p:nvSpPr>
        <p:spPr>
          <a:xfrm>
            <a:off x="457200" y="0"/>
            <a:ext cx="8229600" cy="1143000"/>
          </a:xfrm>
        </p:spPr>
        <p:txBody>
          <a:bodyPr/>
          <a:lstStyle/>
          <a:p>
            <a:r>
              <a:rPr lang="en-US" b="1" dirty="0" smtClean="0"/>
              <a:t>Issues in the EU Today?</a:t>
            </a:r>
            <a:endParaRPr lang="en-US" b="1" dirty="0"/>
          </a:p>
        </p:txBody>
      </p:sp>
      <p:sp>
        <p:nvSpPr>
          <p:cNvPr id="2" name="TextBox 1"/>
          <p:cNvSpPr txBox="1"/>
          <p:nvPr/>
        </p:nvSpPr>
        <p:spPr>
          <a:xfrm>
            <a:off x="457200" y="1339334"/>
            <a:ext cx="2057400" cy="646331"/>
          </a:xfrm>
          <a:prstGeom prst="rect">
            <a:avLst/>
          </a:prstGeom>
          <a:noFill/>
        </p:spPr>
        <p:txBody>
          <a:bodyPr wrap="square" rtlCol="0">
            <a:spAutoFit/>
          </a:bodyPr>
          <a:lstStyle/>
          <a:p>
            <a:r>
              <a:rPr lang="en-GB" b="1" dirty="0" smtClean="0"/>
              <a:t>View of the EU of it’s citizens…</a:t>
            </a:r>
            <a:endParaRPr lang="en-GB"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13" y="2590800"/>
            <a:ext cx="2987187" cy="3552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5369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lstStyle/>
          <a:p>
            <a:r>
              <a:rPr lang="en-US" b="1" dirty="0" smtClean="0"/>
              <a:t>Issues in the EU Today?</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5219234"/>
            <a:ext cx="3048000" cy="15054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850" y="381000"/>
            <a:ext cx="1523999" cy="7956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405" y="1176653"/>
            <a:ext cx="6443345" cy="39449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
            <a:ext cx="1523999" cy="7956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129" y="5223363"/>
            <a:ext cx="3239911"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5771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Rectangle 7"/>
          <p:cNvSpPr>
            <a:spLocks noGrp="1" noChangeArrowheads="1"/>
          </p:cNvSpPr>
          <p:nvPr>
            <p:ph type="title"/>
          </p:nvPr>
        </p:nvSpPr>
        <p:spPr/>
        <p:txBody>
          <a:bodyPr/>
          <a:lstStyle/>
          <a:p>
            <a:r>
              <a:rPr lang="en-US" altLang="en-US" b="1" dirty="0" smtClean="0"/>
              <a:t>Issues in the EU Today?</a:t>
            </a:r>
            <a:endParaRPr lang="en-US" altLang="en-US" b="1" dirty="0"/>
          </a:p>
        </p:txBody>
      </p:sp>
      <p:pic>
        <p:nvPicPr>
          <p:cNvPr id="34825" name="Picture 9" descr="farm-subsid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600200"/>
            <a:ext cx="4724400" cy="48663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29933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38"/>
            <a:ext cx="8229600" cy="1143000"/>
          </a:xfrm>
        </p:spPr>
        <p:txBody>
          <a:bodyPr/>
          <a:lstStyle/>
          <a:p>
            <a:r>
              <a:rPr lang="en-GB" b="1" dirty="0" smtClean="0"/>
              <a:t>European Politics</a:t>
            </a:r>
            <a:endParaRPr lang="en-GB" b="1" dirty="0"/>
          </a:p>
        </p:txBody>
      </p:sp>
      <p:sp>
        <p:nvSpPr>
          <p:cNvPr id="3" name="Content Placeholder 2"/>
          <p:cNvSpPr>
            <a:spLocks noGrp="1"/>
          </p:cNvSpPr>
          <p:nvPr>
            <p:ph idx="1"/>
          </p:nvPr>
        </p:nvSpPr>
        <p:spPr>
          <a:xfrm>
            <a:off x="228600" y="1219200"/>
            <a:ext cx="4114800" cy="5486400"/>
          </a:xfrm>
        </p:spPr>
        <p:txBody>
          <a:bodyPr>
            <a:normAutofit fontScale="55000" lnSpcReduction="20000"/>
          </a:bodyPr>
          <a:lstStyle/>
          <a:p>
            <a:r>
              <a:rPr lang="en-GB" b="1" dirty="0" smtClean="0"/>
              <a:t>European Council </a:t>
            </a:r>
            <a:r>
              <a:rPr lang="en-GB" dirty="0" smtClean="0"/>
              <a:t>(heads of state): decides on the ‘general direction of the EU’</a:t>
            </a:r>
          </a:p>
          <a:p>
            <a:pPr marL="0" indent="0">
              <a:buNone/>
            </a:pPr>
            <a:endParaRPr lang="en-GB" dirty="0" smtClean="0"/>
          </a:p>
          <a:p>
            <a:pPr marL="0" indent="0">
              <a:buNone/>
            </a:pPr>
            <a:endParaRPr lang="en-GB" dirty="0" smtClean="0"/>
          </a:p>
          <a:p>
            <a:r>
              <a:rPr lang="en-GB" b="1" dirty="0" smtClean="0"/>
              <a:t>The European Commission </a:t>
            </a:r>
            <a:r>
              <a:rPr lang="en-GB" dirty="0" smtClean="0"/>
              <a:t>(A representative from each member state): proposes laws and checks they are being obeyed</a:t>
            </a:r>
          </a:p>
          <a:p>
            <a:endParaRPr lang="en-GB" dirty="0" smtClean="0"/>
          </a:p>
          <a:p>
            <a:pPr marL="0" indent="0">
              <a:buNone/>
            </a:pPr>
            <a:endParaRPr lang="en-GB" dirty="0" smtClean="0"/>
          </a:p>
          <a:p>
            <a:r>
              <a:rPr lang="en-GB" b="1" dirty="0"/>
              <a:t>The European Parliament </a:t>
            </a:r>
            <a:r>
              <a:rPr lang="en-GB" dirty="0"/>
              <a:t>(made up of 751 MEP’s from 28 member states - 73 from UK) considers and approves the European Commissions proposals</a:t>
            </a:r>
          </a:p>
          <a:p>
            <a:r>
              <a:rPr lang="en-GB" b="1" dirty="0" smtClean="0"/>
              <a:t>Council of Ministers </a:t>
            </a:r>
            <a:r>
              <a:rPr lang="en-GB" dirty="0" smtClean="0"/>
              <a:t>(made up of one Government minister from each member state depending on what is being discussed) considers and approves the European Commissions proposals</a:t>
            </a:r>
          </a:p>
          <a:p>
            <a:endParaRPr lang="en-GB" dirty="0"/>
          </a:p>
        </p:txBody>
      </p:sp>
      <p:cxnSp>
        <p:nvCxnSpPr>
          <p:cNvPr id="5" name="Straight Arrow Connector 4"/>
          <p:cNvCxnSpPr/>
          <p:nvPr/>
        </p:nvCxnSpPr>
        <p:spPr>
          <a:xfrm>
            <a:off x="2259623" y="1905000"/>
            <a:ext cx="8792" cy="5304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2247900" y="3390900"/>
            <a:ext cx="11723"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Content Placeholder 2"/>
          <p:cNvSpPr txBox="1">
            <a:spLocks/>
          </p:cNvSpPr>
          <p:nvPr/>
        </p:nvSpPr>
        <p:spPr>
          <a:xfrm>
            <a:off x="4724400" y="1181100"/>
            <a:ext cx="4114800" cy="56769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smtClean="0"/>
              <a:t>Political Party in Government </a:t>
            </a:r>
            <a:r>
              <a:rPr lang="en-GB" dirty="0" smtClean="0"/>
              <a:t>(Coalition?): decides on the general direction of the UK</a:t>
            </a:r>
          </a:p>
          <a:p>
            <a:pPr marL="0" indent="0">
              <a:buFont typeface="Arial" pitchFamily="34" charset="0"/>
              <a:buNone/>
            </a:pPr>
            <a:endParaRPr lang="en-GB" dirty="0" smtClean="0"/>
          </a:p>
          <a:p>
            <a:pPr marL="0" indent="0">
              <a:buFont typeface="Arial" pitchFamily="34" charset="0"/>
              <a:buNone/>
            </a:pPr>
            <a:endParaRPr lang="en-GB" dirty="0" smtClean="0"/>
          </a:p>
          <a:p>
            <a:r>
              <a:rPr lang="en-GB" b="1" dirty="0" smtClean="0"/>
              <a:t>Cabinet </a:t>
            </a:r>
            <a:r>
              <a:rPr lang="en-GB" dirty="0" smtClean="0"/>
              <a:t>(chosen by PM): proposes laws</a:t>
            </a:r>
          </a:p>
          <a:p>
            <a:endParaRPr lang="en-GB" dirty="0" smtClean="0"/>
          </a:p>
          <a:p>
            <a:pPr marL="0" indent="0">
              <a:buFont typeface="Arial" pitchFamily="34" charset="0"/>
              <a:buNone/>
            </a:pPr>
            <a:endParaRPr lang="en-GB" dirty="0" smtClean="0"/>
          </a:p>
          <a:p>
            <a:r>
              <a:rPr lang="en-GB" b="1" dirty="0" smtClean="0"/>
              <a:t>Parliament </a:t>
            </a:r>
          </a:p>
          <a:p>
            <a:pPr lvl="1"/>
            <a:r>
              <a:rPr lang="en-GB" b="1" dirty="0" smtClean="0"/>
              <a:t>House of Commons </a:t>
            </a:r>
            <a:r>
              <a:rPr lang="en-GB" dirty="0" smtClean="0"/>
              <a:t>(made up of 650 elected MPs representing constituencies around the UK. Considers and approves the laws put forward by the cabinet (or private members bill).</a:t>
            </a:r>
          </a:p>
          <a:p>
            <a:pPr lvl="1"/>
            <a:r>
              <a:rPr lang="en-GB" b="1" dirty="0" smtClean="0"/>
              <a:t>House of Lords </a:t>
            </a:r>
            <a:r>
              <a:rPr lang="en-GB" dirty="0" smtClean="0"/>
              <a:t>(made up of hereditary and non-hereditary peers who are chosen by PM/Queen).  Considers and approves the laws approved by the House of Commons</a:t>
            </a:r>
          </a:p>
          <a:p>
            <a:endParaRPr lang="en-GB" dirty="0"/>
          </a:p>
        </p:txBody>
      </p:sp>
      <p:cxnSp>
        <p:nvCxnSpPr>
          <p:cNvPr id="12" name="Straight Arrow Connector 11"/>
          <p:cNvCxnSpPr/>
          <p:nvPr/>
        </p:nvCxnSpPr>
        <p:spPr>
          <a:xfrm>
            <a:off x="6781800" y="2057399"/>
            <a:ext cx="8792" cy="5304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6773008" y="3125665"/>
            <a:ext cx="8792" cy="5304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149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a:xfrm>
            <a:off x="395288" y="260350"/>
            <a:ext cx="8229600" cy="6264275"/>
          </a:xfrm>
          <a:solidFill>
            <a:schemeClr val="tx1"/>
          </a:solidFill>
        </p:spPr>
        <p:txBody>
          <a:bodyPr anchor="ctr" anchorCtr="1"/>
          <a:lstStyle/>
          <a:p>
            <a:pPr marL="0" indent="0">
              <a:buFontTx/>
              <a:buNone/>
            </a:pPr>
            <a:r>
              <a:rPr lang="en-GB" altLang="en-US" sz="8000" b="1" dirty="0" smtClean="0">
                <a:solidFill>
                  <a:schemeClr val="bg1"/>
                </a:solidFill>
              </a:rPr>
              <a:t>PREP</a:t>
            </a:r>
          </a:p>
        </p:txBody>
      </p:sp>
    </p:spTree>
    <p:extLst>
      <p:ext uri="{BB962C8B-B14F-4D97-AF65-F5344CB8AC3E}">
        <p14:creationId xmlns:p14="http://schemas.microsoft.com/office/powerpoint/2010/main" val="31391446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1732" y="195451"/>
            <a:ext cx="5407268" cy="2369880"/>
          </a:xfrm>
          <a:prstGeom prst="rect">
            <a:avLst/>
          </a:prstGeom>
          <a:solidFill>
            <a:schemeClr val="bg1"/>
          </a:solidFill>
        </p:spPr>
        <p:txBody>
          <a:bodyPr wrap="square" rtlCol="0">
            <a:spAutoFit/>
          </a:bodyPr>
          <a:lstStyle/>
          <a:p>
            <a:pPr algn="ctr"/>
            <a:r>
              <a:rPr lang="en-GB" sz="2800" b="1" dirty="0" smtClean="0"/>
              <a:t>European Central Bank</a:t>
            </a:r>
          </a:p>
          <a:p>
            <a:pPr algn="ctr"/>
            <a:r>
              <a:rPr lang="en-GB" sz="2000" b="1" dirty="0" smtClean="0">
                <a:solidFill>
                  <a:srgbClr val="FF0000"/>
                </a:solidFill>
              </a:rPr>
              <a:t>ECB</a:t>
            </a:r>
          </a:p>
          <a:p>
            <a:pPr marL="171450" indent="-171450">
              <a:buFont typeface="Arial" panose="020B0604020202020204" pitchFamily="34" charset="0"/>
              <a:buChar char="•"/>
            </a:pPr>
            <a:r>
              <a:rPr lang="en-GB" sz="2000" dirty="0" smtClean="0"/>
              <a:t>Made up of a council which is represented by every </a:t>
            </a:r>
            <a:r>
              <a:rPr lang="en-GB" sz="2000" dirty="0" err="1" smtClean="0"/>
              <a:t>Governer</a:t>
            </a:r>
            <a:r>
              <a:rPr lang="en-GB" sz="2000" dirty="0" smtClean="0"/>
              <a:t> of the National Central Bank for every Eurozone member </a:t>
            </a:r>
          </a:p>
          <a:p>
            <a:pPr marL="171450" indent="-171450">
              <a:buFont typeface="Arial" panose="020B0604020202020204" pitchFamily="34" charset="0"/>
              <a:buChar char="•"/>
            </a:pPr>
            <a:r>
              <a:rPr lang="en-GB" sz="2000" dirty="0" smtClean="0"/>
              <a:t>Price stability is the target</a:t>
            </a:r>
          </a:p>
          <a:p>
            <a:pPr marL="171450" indent="-171450">
              <a:buFont typeface="Arial" panose="020B0604020202020204" pitchFamily="34" charset="0"/>
              <a:buChar char="•"/>
            </a:pPr>
            <a:r>
              <a:rPr lang="en-GB" sz="2000" dirty="0" smtClean="0"/>
              <a:t>Ability to influence monetary policy tools</a:t>
            </a:r>
          </a:p>
        </p:txBody>
      </p:sp>
      <p:sp>
        <p:nvSpPr>
          <p:cNvPr id="5" name="TextBox 4"/>
          <p:cNvSpPr txBox="1"/>
          <p:nvPr/>
        </p:nvSpPr>
        <p:spPr>
          <a:xfrm>
            <a:off x="457200" y="2728546"/>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(Austria)</a:t>
            </a:r>
            <a:endParaRPr lang="en-GB" sz="1400" b="1" dirty="0">
              <a:solidFill>
                <a:schemeClr val="bg1"/>
              </a:solidFill>
            </a:endParaRPr>
          </a:p>
        </p:txBody>
      </p:sp>
      <p:sp>
        <p:nvSpPr>
          <p:cNvPr id="6" name="TextBox 5"/>
          <p:cNvSpPr txBox="1"/>
          <p:nvPr/>
        </p:nvSpPr>
        <p:spPr>
          <a:xfrm>
            <a:off x="958362" y="3983081"/>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(Cyprus)</a:t>
            </a:r>
            <a:endParaRPr lang="en-GB" sz="1400" b="1" dirty="0">
              <a:solidFill>
                <a:schemeClr val="bg1"/>
              </a:solidFill>
            </a:endParaRPr>
          </a:p>
        </p:txBody>
      </p:sp>
      <p:sp>
        <p:nvSpPr>
          <p:cNvPr id="7" name="TextBox 6"/>
          <p:cNvSpPr txBox="1"/>
          <p:nvPr/>
        </p:nvSpPr>
        <p:spPr>
          <a:xfrm>
            <a:off x="2189285" y="3097878"/>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(Belgium)</a:t>
            </a:r>
            <a:endParaRPr lang="en-GB" sz="1400" b="1" dirty="0">
              <a:solidFill>
                <a:schemeClr val="bg1"/>
              </a:solidFill>
            </a:endParaRPr>
          </a:p>
        </p:txBody>
      </p:sp>
      <p:sp>
        <p:nvSpPr>
          <p:cNvPr id="8" name="TextBox 7"/>
          <p:cNvSpPr txBox="1"/>
          <p:nvPr/>
        </p:nvSpPr>
        <p:spPr>
          <a:xfrm>
            <a:off x="3505200" y="4167664"/>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(Estonia)</a:t>
            </a:r>
            <a:endParaRPr lang="en-GB" sz="1400" b="1" dirty="0">
              <a:solidFill>
                <a:schemeClr val="bg1"/>
              </a:solidFill>
            </a:endParaRPr>
          </a:p>
        </p:txBody>
      </p:sp>
      <p:sp>
        <p:nvSpPr>
          <p:cNvPr id="9" name="TextBox 8"/>
          <p:cNvSpPr txBox="1"/>
          <p:nvPr/>
        </p:nvSpPr>
        <p:spPr>
          <a:xfrm>
            <a:off x="5029200" y="2942712"/>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(Finland)</a:t>
            </a:r>
            <a:endParaRPr lang="en-GB" sz="1400" b="1" dirty="0">
              <a:solidFill>
                <a:schemeClr val="bg1"/>
              </a:solidFill>
            </a:endParaRPr>
          </a:p>
        </p:txBody>
      </p:sp>
      <p:sp>
        <p:nvSpPr>
          <p:cNvPr id="10" name="TextBox 9"/>
          <p:cNvSpPr txBox="1"/>
          <p:nvPr/>
        </p:nvSpPr>
        <p:spPr>
          <a:xfrm>
            <a:off x="6019800" y="4167664"/>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(France)</a:t>
            </a:r>
            <a:endParaRPr lang="en-GB" sz="1400" b="1" dirty="0">
              <a:solidFill>
                <a:schemeClr val="bg1"/>
              </a:solidFill>
            </a:endParaRPr>
          </a:p>
        </p:txBody>
      </p:sp>
      <p:sp>
        <p:nvSpPr>
          <p:cNvPr id="11" name="TextBox 10"/>
          <p:cNvSpPr txBox="1"/>
          <p:nvPr/>
        </p:nvSpPr>
        <p:spPr>
          <a:xfrm>
            <a:off x="6773008" y="2942712"/>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(Germany)</a:t>
            </a:r>
            <a:endParaRPr lang="en-GB" sz="1400" b="1" dirty="0">
              <a:solidFill>
                <a:schemeClr val="bg1"/>
              </a:solidFill>
            </a:endParaRPr>
          </a:p>
        </p:txBody>
      </p:sp>
      <p:sp>
        <p:nvSpPr>
          <p:cNvPr id="12" name="TextBox 11"/>
          <p:cNvSpPr txBox="1"/>
          <p:nvPr/>
        </p:nvSpPr>
        <p:spPr>
          <a:xfrm>
            <a:off x="6626469" y="5568964"/>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(Lithuania)</a:t>
            </a:r>
            <a:endParaRPr lang="en-GB" sz="1400" b="1" dirty="0">
              <a:solidFill>
                <a:schemeClr val="bg1"/>
              </a:solidFill>
            </a:endParaRPr>
          </a:p>
        </p:txBody>
      </p:sp>
      <p:sp>
        <p:nvSpPr>
          <p:cNvPr id="13" name="TextBox 12"/>
          <p:cNvSpPr txBox="1"/>
          <p:nvPr/>
        </p:nvSpPr>
        <p:spPr>
          <a:xfrm>
            <a:off x="4800600" y="5578970"/>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a:t>
            </a:r>
            <a:r>
              <a:rPr lang="en-GB" sz="1400" b="1" dirty="0" err="1" smtClean="0">
                <a:solidFill>
                  <a:schemeClr val="bg1"/>
                </a:solidFill>
              </a:rPr>
              <a:t>LAtvia</a:t>
            </a:r>
            <a:r>
              <a:rPr lang="en-GB" sz="1400" b="1" dirty="0" smtClean="0">
                <a:solidFill>
                  <a:schemeClr val="bg1"/>
                </a:solidFill>
              </a:rPr>
              <a:t>)</a:t>
            </a:r>
            <a:endParaRPr lang="en-GB" sz="1400" b="1" dirty="0">
              <a:solidFill>
                <a:schemeClr val="bg1"/>
              </a:solidFill>
            </a:endParaRPr>
          </a:p>
        </p:txBody>
      </p:sp>
      <p:sp>
        <p:nvSpPr>
          <p:cNvPr id="14" name="TextBox 13"/>
          <p:cNvSpPr txBox="1"/>
          <p:nvPr/>
        </p:nvSpPr>
        <p:spPr>
          <a:xfrm>
            <a:off x="2798885" y="5578971"/>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(Italy)</a:t>
            </a:r>
            <a:endParaRPr lang="en-GB" sz="1400" b="1" dirty="0">
              <a:solidFill>
                <a:schemeClr val="bg1"/>
              </a:solidFill>
            </a:endParaRPr>
          </a:p>
        </p:txBody>
      </p:sp>
      <p:sp>
        <p:nvSpPr>
          <p:cNvPr id="15" name="TextBox 14"/>
          <p:cNvSpPr txBox="1"/>
          <p:nvPr/>
        </p:nvSpPr>
        <p:spPr>
          <a:xfrm>
            <a:off x="1066800" y="5426571"/>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(Greece)</a:t>
            </a:r>
            <a:endParaRPr lang="en-GB" sz="1400" b="1" dirty="0">
              <a:solidFill>
                <a:schemeClr val="bg1"/>
              </a:solidFill>
            </a:endParaRPr>
          </a:p>
        </p:txBody>
      </p:sp>
      <p:sp>
        <p:nvSpPr>
          <p:cNvPr id="16" name="TextBox 15"/>
          <p:cNvSpPr txBox="1"/>
          <p:nvPr/>
        </p:nvSpPr>
        <p:spPr>
          <a:xfrm>
            <a:off x="7845669" y="1905000"/>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(Malta)</a:t>
            </a:r>
            <a:endParaRPr lang="en-GB" sz="1400" b="1" dirty="0">
              <a:solidFill>
                <a:schemeClr val="bg1"/>
              </a:solidFill>
            </a:endParaRPr>
          </a:p>
        </p:txBody>
      </p:sp>
      <p:sp>
        <p:nvSpPr>
          <p:cNvPr id="17" name="TextBox 16"/>
          <p:cNvSpPr txBox="1"/>
          <p:nvPr/>
        </p:nvSpPr>
        <p:spPr>
          <a:xfrm>
            <a:off x="7620000" y="4307127"/>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(Luxembourg)</a:t>
            </a:r>
            <a:endParaRPr lang="en-GB" sz="1400" b="1" dirty="0">
              <a:solidFill>
                <a:schemeClr val="bg1"/>
              </a:solidFill>
            </a:endParaRPr>
          </a:p>
        </p:txBody>
      </p:sp>
      <p:sp>
        <p:nvSpPr>
          <p:cNvPr id="18" name="TextBox 17"/>
          <p:cNvSpPr txBox="1"/>
          <p:nvPr/>
        </p:nvSpPr>
        <p:spPr>
          <a:xfrm>
            <a:off x="3581400" y="2859107"/>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(Netherlands)</a:t>
            </a:r>
            <a:endParaRPr lang="en-GB" sz="1400" b="1" dirty="0">
              <a:solidFill>
                <a:schemeClr val="bg1"/>
              </a:solidFill>
            </a:endParaRPr>
          </a:p>
        </p:txBody>
      </p:sp>
      <p:sp>
        <p:nvSpPr>
          <p:cNvPr id="19" name="TextBox 18"/>
          <p:cNvSpPr txBox="1"/>
          <p:nvPr/>
        </p:nvSpPr>
        <p:spPr>
          <a:xfrm>
            <a:off x="7359162" y="838200"/>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(Portugal)</a:t>
            </a:r>
            <a:endParaRPr lang="en-GB" sz="1400" b="1" dirty="0">
              <a:solidFill>
                <a:schemeClr val="bg1"/>
              </a:solidFill>
            </a:endParaRPr>
          </a:p>
        </p:txBody>
      </p:sp>
      <p:sp>
        <p:nvSpPr>
          <p:cNvPr id="20" name="TextBox 19"/>
          <p:cNvSpPr txBox="1"/>
          <p:nvPr/>
        </p:nvSpPr>
        <p:spPr>
          <a:xfrm>
            <a:off x="357555" y="1380391"/>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(Slovakia)</a:t>
            </a:r>
            <a:endParaRPr lang="en-GB" sz="1400" b="1" dirty="0">
              <a:solidFill>
                <a:schemeClr val="bg1"/>
              </a:solidFill>
            </a:endParaRPr>
          </a:p>
        </p:txBody>
      </p:sp>
      <p:sp>
        <p:nvSpPr>
          <p:cNvPr id="21" name="TextBox 20"/>
          <p:cNvSpPr txBox="1"/>
          <p:nvPr/>
        </p:nvSpPr>
        <p:spPr>
          <a:xfrm>
            <a:off x="2221523" y="4279426"/>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(Slovenia)</a:t>
            </a:r>
            <a:endParaRPr lang="en-GB" sz="1400" b="1" dirty="0">
              <a:solidFill>
                <a:schemeClr val="bg1"/>
              </a:solidFill>
            </a:endParaRPr>
          </a:p>
        </p:txBody>
      </p:sp>
      <p:sp>
        <p:nvSpPr>
          <p:cNvPr id="22" name="TextBox 21"/>
          <p:cNvSpPr txBox="1"/>
          <p:nvPr/>
        </p:nvSpPr>
        <p:spPr>
          <a:xfrm>
            <a:off x="4774223" y="4167664"/>
            <a:ext cx="1219200" cy="954107"/>
          </a:xfrm>
          <a:prstGeom prst="rect">
            <a:avLst/>
          </a:prstGeom>
          <a:solidFill>
            <a:schemeClr val="tx1"/>
          </a:solidFill>
        </p:spPr>
        <p:txBody>
          <a:bodyPr wrap="square" rtlCol="0">
            <a:spAutoFit/>
          </a:bodyPr>
          <a:lstStyle/>
          <a:p>
            <a:pPr algn="ctr"/>
            <a:r>
              <a:rPr lang="en-GB" sz="1400" b="1" dirty="0" smtClean="0">
                <a:solidFill>
                  <a:schemeClr val="bg1"/>
                </a:solidFill>
              </a:rPr>
              <a:t>National Central Banks</a:t>
            </a:r>
          </a:p>
          <a:p>
            <a:pPr algn="ctr"/>
            <a:r>
              <a:rPr lang="en-GB" sz="1400" b="1" dirty="0" smtClean="0">
                <a:solidFill>
                  <a:schemeClr val="bg1"/>
                </a:solidFill>
              </a:rPr>
              <a:t>NCB</a:t>
            </a:r>
          </a:p>
          <a:p>
            <a:pPr algn="ctr"/>
            <a:r>
              <a:rPr lang="en-GB" sz="1400" b="1" dirty="0" smtClean="0">
                <a:solidFill>
                  <a:schemeClr val="bg1"/>
                </a:solidFill>
              </a:rPr>
              <a:t>(Spain)</a:t>
            </a:r>
            <a:endParaRPr lang="en-GB" sz="1400" b="1" dirty="0">
              <a:solidFill>
                <a:schemeClr val="bg1"/>
              </a:solidFill>
            </a:endParaRPr>
          </a:p>
        </p:txBody>
      </p:sp>
    </p:spTree>
    <p:extLst>
      <p:ext uri="{BB962C8B-B14F-4D97-AF65-F5344CB8AC3E}">
        <p14:creationId xmlns:p14="http://schemas.microsoft.com/office/powerpoint/2010/main" val="1293602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European Central Bank and the EURO</a:t>
            </a:r>
            <a:endParaRPr lang="en-US"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572000" cy="45992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681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rgbClr val="FF0000"/>
          </a:solidFill>
        </p:spPr>
        <p:txBody>
          <a:bodyPr>
            <a:noAutofit/>
          </a:bodyPr>
          <a:lstStyle/>
          <a:p>
            <a:pPr marL="0" indent="0" algn="ctr">
              <a:buNone/>
            </a:pPr>
            <a:endParaRPr lang="en-US" sz="4400" b="1" dirty="0" smtClean="0">
              <a:solidFill>
                <a:schemeClr val="bg1"/>
              </a:solidFill>
            </a:endParaRPr>
          </a:p>
          <a:p>
            <a:pPr marL="0" indent="0" algn="ctr">
              <a:buNone/>
            </a:pPr>
            <a:r>
              <a:rPr lang="en-US" sz="19900" b="1" dirty="0" smtClean="0">
                <a:solidFill>
                  <a:schemeClr val="bg1"/>
                </a:solidFill>
              </a:rPr>
              <a:t>WEEK 2</a:t>
            </a:r>
            <a:endParaRPr lang="en-US" sz="19900" b="1" dirty="0">
              <a:solidFill>
                <a:schemeClr val="bg1"/>
              </a:solidFill>
            </a:endParaRPr>
          </a:p>
        </p:txBody>
      </p:sp>
    </p:spTree>
    <p:extLst>
      <p:ext uri="{BB962C8B-B14F-4D97-AF65-F5344CB8AC3E}">
        <p14:creationId xmlns:p14="http://schemas.microsoft.com/office/powerpoint/2010/main" val="719002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chemeClr val="tx1"/>
          </a:solidFill>
        </p:spPr>
        <p:txBody>
          <a:bodyPr/>
          <a:lstStyle/>
          <a:p>
            <a:pPr marL="0" indent="0" algn="ctr">
              <a:buNone/>
            </a:pPr>
            <a:r>
              <a:rPr lang="en-US" sz="4400" b="1" dirty="0" smtClean="0">
                <a:solidFill>
                  <a:schemeClr val="bg1"/>
                </a:solidFill>
              </a:rPr>
              <a:t>THE EU DISCUSSIONS</a:t>
            </a:r>
          </a:p>
          <a:p>
            <a:r>
              <a:rPr lang="en-US" b="1" u="sng" dirty="0" smtClean="0">
                <a:solidFill>
                  <a:schemeClr val="bg1"/>
                </a:solidFill>
              </a:rPr>
              <a:t>FREE TRADE: </a:t>
            </a:r>
            <a:r>
              <a:rPr lang="en-US" b="1" dirty="0" smtClean="0">
                <a:solidFill>
                  <a:schemeClr val="bg1"/>
                </a:solidFill>
              </a:rPr>
              <a:t>the Single Market and Customs Union</a:t>
            </a:r>
          </a:p>
          <a:p>
            <a:r>
              <a:rPr lang="en-US" b="1" u="sng" dirty="0" smtClean="0">
                <a:solidFill>
                  <a:schemeClr val="bg1"/>
                </a:solidFill>
              </a:rPr>
              <a:t>FISCAL POLICY: </a:t>
            </a:r>
            <a:r>
              <a:rPr lang="en-US" b="1" dirty="0" smtClean="0">
                <a:solidFill>
                  <a:schemeClr val="bg1"/>
                </a:solidFill>
              </a:rPr>
              <a:t>EU </a:t>
            </a:r>
            <a:r>
              <a:rPr lang="en-US" b="1" dirty="0">
                <a:solidFill>
                  <a:schemeClr val="bg1"/>
                </a:solidFill>
              </a:rPr>
              <a:t>Budget, Fiscal Rules and the CAP</a:t>
            </a:r>
          </a:p>
          <a:p>
            <a:r>
              <a:rPr lang="en-US" b="1" u="sng" dirty="0" smtClean="0">
                <a:solidFill>
                  <a:schemeClr val="bg1"/>
                </a:solidFill>
              </a:rPr>
              <a:t>ENLARGEMENT: </a:t>
            </a:r>
            <a:r>
              <a:rPr lang="en-US" b="1" dirty="0" smtClean="0">
                <a:solidFill>
                  <a:schemeClr val="bg1"/>
                </a:solidFill>
              </a:rPr>
              <a:t>Enlargement of the EU and Immigration Issues</a:t>
            </a:r>
          </a:p>
          <a:p>
            <a:r>
              <a:rPr lang="en-US" b="1" u="sng" dirty="0" smtClean="0">
                <a:solidFill>
                  <a:schemeClr val="bg1"/>
                </a:solidFill>
              </a:rPr>
              <a:t>BREXIT: </a:t>
            </a:r>
            <a:r>
              <a:rPr lang="en-US" b="1" dirty="0" smtClean="0">
                <a:solidFill>
                  <a:schemeClr val="bg1"/>
                </a:solidFill>
              </a:rPr>
              <a:t>Should we stay or should we go. Also, implications of a UKIP and Conservation win – should we have a referendum?</a:t>
            </a:r>
            <a:endParaRPr lang="en-US" b="1" dirty="0">
              <a:solidFill>
                <a:schemeClr val="bg1"/>
              </a:solidFill>
            </a:endParaRPr>
          </a:p>
        </p:txBody>
      </p:sp>
    </p:spTree>
    <p:extLst>
      <p:ext uri="{BB962C8B-B14F-4D97-AF65-F5344CB8AC3E}">
        <p14:creationId xmlns:p14="http://schemas.microsoft.com/office/powerpoint/2010/main" val="2812878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chemeClr val="bg1">
              <a:lumMod val="75000"/>
            </a:schemeClr>
          </a:solidFill>
        </p:spPr>
        <p:txBody>
          <a:bodyPr/>
          <a:lstStyle/>
          <a:p>
            <a:pPr marL="0" indent="0">
              <a:buNone/>
            </a:pPr>
            <a:r>
              <a:rPr lang="en-US" b="1" dirty="0" smtClean="0"/>
              <a:t>FREE TRADE, THE SINGLE MARKET AND THE CUSTOMS UNION</a:t>
            </a:r>
            <a:endParaRPr lang="en-US" b="1" dirty="0"/>
          </a:p>
        </p:txBody>
      </p:sp>
    </p:spTree>
    <p:extLst>
      <p:ext uri="{BB962C8B-B14F-4D97-AF65-F5344CB8AC3E}">
        <p14:creationId xmlns:p14="http://schemas.microsoft.com/office/powerpoint/2010/main" val="8649000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990600"/>
          </a:xfrm>
        </p:spPr>
        <p:txBody>
          <a:bodyPr>
            <a:normAutofit/>
          </a:bodyPr>
          <a:lstStyle/>
          <a:p>
            <a:r>
              <a:rPr lang="en-US" b="1" dirty="0" smtClean="0"/>
              <a:t>STARTER EXERCISE: </a:t>
            </a:r>
            <a:r>
              <a:rPr lang="en-US" sz="3600" b="1" dirty="0" smtClean="0">
                <a:solidFill>
                  <a:srgbClr val="FF0000"/>
                </a:solidFill>
              </a:rPr>
              <a:t>The EU Single Market</a:t>
            </a:r>
            <a:endParaRPr lang="en-US" sz="3600" b="1" dirty="0">
              <a:solidFill>
                <a:srgbClr val="FF0000"/>
              </a:solidFill>
            </a:endParaRPr>
          </a:p>
        </p:txBody>
      </p:sp>
      <p:sp>
        <p:nvSpPr>
          <p:cNvPr id="5" name="Content Placeholder 4"/>
          <p:cNvSpPr>
            <a:spLocks noGrp="1"/>
          </p:cNvSpPr>
          <p:nvPr>
            <p:ph sz="half" idx="1"/>
          </p:nvPr>
        </p:nvSpPr>
        <p:spPr>
          <a:xfrm>
            <a:off x="0" y="838200"/>
            <a:ext cx="4800600" cy="5029200"/>
          </a:xfrm>
        </p:spPr>
        <p:txBody>
          <a:bodyPr>
            <a:normAutofit fontScale="77500" lnSpcReduction="20000"/>
          </a:bodyPr>
          <a:lstStyle/>
          <a:p>
            <a:pPr marL="0" indent="0">
              <a:buNone/>
            </a:pPr>
            <a:r>
              <a:rPr lang="en-US" sz="3600" b="1" dirty="0" smtClean="0"/>
              <a:t>ADVANTAGES</a:t>
            </a:r>
          </a:p>
          <a:p>
            <a:r>
              <a:rPr lang="en-US" dirty="0" smtClean="0"/>
              <a:t>EXPORTS:</a:t>
            </a:r>
          </a:p>
          <a:p>
            <a:pPr lvl="1"/>
            <a:r>
              <a:rPr lang="en-US" dirty="0" smtClean="0"/>
              <a:t>Local multiplier: greater jobs and living standards</a:t>
            </a:r>
          </a:p>
          <a:p>
            <a:pPr lvl="1"/>
            <a:r>
              <a:rPr lang="en-US" dirty="0" smtClean="0"/>
              <a:t>National multiplier: greater tax revenues and public expenditure</a:t>
            </a:r>
          </a:p>
          <a:p>
            <a:pPr lvl="1"/>
            <a:r>
              <a:rPr lang="en-US" dirty="0" smtClean="0"/>
              <a:t>International multiplier: attracting FDI</a:t>
            </a:r>
          </a:p>
          <a:p>
            <a:r>
              <a:rPr lang="en-US" dirty="0" smtClean="0"/>
              <a:t>IMPORTS: </a:t>
            </a:r>
          </a:p>
          <a:p>
            <a:pPr lvl="1"/>
            <a:r>
              <a:rPr lang="en-US" dirty="0" err="1" smtClean="0"/>
              <a:t>Specialisation</a:t>
            </a:r>
            <a:r>
              <a:rPr lang="en-US" dirty="0"/>
              <a:t> </a:t>
            </a:r>
            <a:r>
              <a:rPr lang="en-US" dirty="0" smtClean="0"/>
              <a:t>(CA/AA), economies of scale and lower costs = higher productivity and lower inflation</a:t>
            </a:r>
          </a:p>
          <a:p>
            <a:pPr lvl="1"/>
            <a:r>
              <a:rPr lang="en-US" dirty="0" smtClean="0"/>
              <a:t>Greater choice and higher living standards</a:t>
            </a:r>
          </a:p>
          <a:p>
            <a:r>
              <a:rPr lang="en-US" dirty="0" smtClean="0"/>
              <a:t>INFLUENCE ON WORLD STAGE</a:t>
            </a:r>
          </a:p>
          <a:p>
            <a:pPr lvl="1"/>
            <a:r>
              <a:rPr lang="en-US" dirty="0" smtClean="0"/>
              <a:t>EU can </a:t>
            </a:r>
            <a:r>
              <a:rPr lang="en-US" dirty="0" err="1" smtClean="0"/>
              <a:t>organise</a:t>
            </a:r>
            <a:r>
              <a:rPr lang="en-US" dirty="0" smtClean="0"/>
              <a:t> trade deals; protecting UK from foreign competition</a:t>
            </a:r>
          </a:p>
        </p:txBody>
      </p:sp>
      <p:sp>
        <p:nvSpPr>
          <p:cNvPr id="6" name="Content Placeholder 5"/>
          <p:cNvSpPr>
            <a:spLocks noGrp="1"/>
          </p:cNvSpPr>
          <p:nvPr>
            <p:ph sz="half" idx="2"/>
          </p:nvPr>
        </p:nvSpPr>
        <p:spPr>
          <a:xfrm>
            <a:off x="5105400" y="838200"/>
            <a:ext cx="4038600" cy="4525963"/>
          </a:xfrm>
        </p:spPr>
        <p:txBody>
          <a:bodyPr>
            <a:normAutofit fontScale="77500" lnSpcReduction="20000"/>
          </a:bodyPr>
          <a:lstStyle/>
          <a:p>
            <a:pPr marL="0" indent="0">
              <a:buNone/>
            </a:pPr>
            <a:r>
              <a:rPr lang="en-US" sz="3600" b="1" dirty="0" smtClean="0"/>
              <a:t>DISADVANTAGES</a:t>
            </a:r>
          </a:p>
          <a:p>
            <a:r>
              <a:rPr lang="en-US" dirty="0" smtClean="0"/>
              <a:t>EXPORTS: </a:t>
            </a:r>
          </a:p>
          <a:p>
            <a:pPr lvl="1"/>
            <a:r>
              <a:rPr lang="en-US" dirty="0" smtClean="0"/>
              <a:t>Reliant on EU economy for exports</a:t>
            </a:r>
          </a:p>
          <a:p>
            <a:pPr lvl="1"/>
            <a:r>
              <a:rPr lang="en-US" dirty="0"/>
              <a:t>P</a:t>
            </a:r>
            <a:r>
              <a:rPr lang="en-US" dirty="0" smtClean="0"/>
              <a:t>oor productivity in the UK means uncompetitive</a:t>
            </a:r>
          </a:p>
          <a:p>
            <a:pPr lvl="1"/>
            <a:r>
              <a:rPr lang="en-US" dirty="0" smtClean="0"/>
              <a:t>Exchange rate volatility against Euro</a:t>
            </a:r>
          </a:p>
          <a:p>
            <a:pPr lvl="1"/>
            <a:r>
              <a:rPr lang="en-US" dirty="0" smtClean="0"/>
              <a:t>Inflationary dangers?</a:t>
            </a:r>
          </a:p>
          <a:p>
            <a:r>
              <a:rPr lang="en-US" dirty="0" smtClean="0"/>
              <a:t>IMPORTS: </a:t>
            </a:r>
          </a:p>
          <a:p>
            <a:pPr lvl="1"/>
            <a:r>
              <a:rPr lang="en-US" dirty="0" smtClean="0"/>
              <a:t>Structural unemployment</a:t>
            </a:r>
          </a:p>
          <a:p>
            <a:pPr lvl="1"/>
            <a:r>
              <a:rPr lang="en-US" dirty="0"/>
              <a:t>B</a:t>
            </a:r>
            <a:r>
              <a:rPr lang="en-US" dirty="0" smtClean="0"/>
              <a:t>alance of payments issues?</a:t>
            </a:r>
          </a:p>
          <a:p>
            <a:r>
              <a:rPr lang="en-US" dirty="0" smtClean="0"/>
              <a:t>INFLUENCE ON WORLD STAGE</a:t>
            </a:r>
          </a:p>
          <a:p>
            <a:pPr lvl="1"/>
            <a:r>
              <a:rPr lang="en-US" dirty="0" smtClean="0"/>
              <a:t>EU distorting </a:t>
            </a:r>
          </a:p>
        </p:txBody>
      </p:sp>
      <p:sp>
        <p:nvSpPr>
          <p:cNvPr id="7" name="TextBox 6"/>
          <p:cNvSpPr txBox="1"/>
          <p:nvPr/>
        </p:nvSpPr>
        <p:spPr>
          <a:xfrm>
            <a:off x="152400" y="5638800"/>
            <a:ext cx="8915400" cy="1107996"/>
          </a:xfrm>
          <a:prstGeom prst="rect">
            <a:avLst/>
          </a:prstGeom>
          <a:solidFill>
            <a:schemeClr val="bg1"/>
          </a:solidFill>
        </p:spPr>
        <p:txBody>
          <a:bodyPr wrap="square" rtlCol="0">
            <a:spAutoFit/>
          </a:bodyPr>
          <a:lstStyle/>
          <a:p>
            <a:r>
              <a:rPr lang="en-US" sz="2800" b="1" dirty="0" smtClean="0"/>
              <a:t>TASK: </a:t>
            </a:r>
            <a:r>
              <a:rPr lang="en-US" b="1" dirty="0" smtClean="0"/>
              <a:t>Using the ‘bigger is better’, ‘growing inequality’ and ‘not sustainable’ essay structure, provide an essay plan using the arguments above to this essay:</a:t>
            </a:r>
          </a:p>
          <a:p>
            <a:pPr algn="ctr"/>
            <a:r>
              <a:rPr lang="en-US" sz="2000" b="1" i="1" dirty="0" smtClean="0">
                <a:solidFill>
                  <a:schemeClr val="tx2"/>
                </a:solidFill>
              </a:rPr>
              <a:t>“To what extent is the EU’s single market beneficial to for the UK?” </a:t>
            </a:r>
            <a:endParaRPr lang="en-US" sz="2000" b="1" i="1" dirty="0">
              <a:solidFill>
                <a:schemeClr val="tx2"/>
              </a:solidFill>
            </a:endParaRPr>
          </a:p>
        </p:txBody>
      </p:sp>
    </p:spTree>
    <p:extLst>
      <p:ext uri="{BB962C8B-B14F-4D97-AF65-F5344CB8AC3E}">
        <p14:creationId xmlns:p14="http://schemas.microsoft.com/office/powerpoint/2010/main" val="3125503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To what extent is the EU’s single market beneficial for UK</a:t>
            </a:r>
            <a:endParaRPr lang="en-US" b="1" dirty="0"/>
          </a:p>
        </p:txBody>
      </p:sp>
      <p:sp>
        <p:nvSpPr>
          <p:cNvPr id="6" name="Content Placeholder 5"/>
          <p:cNvSpPr>
            <a:spLocks noGrp="1"/>
          </p:cNvSpPr>
          <p:nvPr>
            <p:ph idx="1"/>
          </p:nvPr>
        </p:nvSpPr>
        <p:spPr/>
        <p:txBody>
          <a:bodyPr>
            <a:normAutofit fontScale="85000" lnSpcReduction="10000"/>
          </a:bodyPr>
          <a:lstStyle/>
          <a:p>
            <a:r>
              <a:rPr lang="en-US" b="1" i="1" dirty="0" smtClean="0"/>
              <a:t>Bigger is Better</a:t>
            </a:r>
          </a:p>
          <a:p>
            <a:pPr lvl="1"/>
            <a:r>
              <a:rPr lang="en-US" dirty="0" smtClean="0"/>
              <a:t>As: Exports and Import arguments</a:t>
            </a:r>
          </a:p>
          <a:p>
            <a:pPr lvl="1"/>
            <a:r>
              <a:rPr lang="en-US" dirty="0" err="1" smtClean="0"/>
              <a:t>Ae</a:t>
            </a:r>
            <a:r>
              <a:rPr lang="en-US" dirty="0" smtClean="0"/>
              <a:t>: Poor productivity, exchange rate volatility</a:t>
            </a:r>
          </a:p>
          <a:p>
            <a:r>
              <a:rPr lang="en-US" b="1" i="1" dirty="0" smtClean="0"/>
              <a:t>Growing Inequality</a:t>
            </a:r>
          </a:p>
          <a:p>
            <a:pPr lvl="1"/>
            <a:r>
              <a:rPr lang="en-US" dirty="0" smtClean="0"/>
              <a:t>As: North/South divide – greater structural unemployment</a:t>
            </a:r>
          </a:p>
          <a:p>
            <a:pPr lvl="1"/>
            <a:r>
              <a:rPr lang="en-US" dirty="0" err="1" smtClean="0"/>
              <a:t>Ae</a:t>
            </a:r>
            <a:r>
              <a:rPr lang="en-US" dirty="0" smtClean="0"/>
              <a:t>: EU regional fund, UK still able to alter interest rates etc.</a:t>
            </a:r>
          </a:p>
          <a:p>
            <a:r>
              <a:rPr lang="en-US" b="1" i="1" dirty="0" smtClean="0"/>
              <a:t>Not sustainable</a:t>
            </a:r>
          </a:p>
          <a:p>
            <a:pPr lvl="1"/>
            <a:r>
              <a:rPr lang="en-US" dirty="0" smtClean="0"/>
              <a:t>As: Over-reliance on EU, inflation and balance of payments deficit?</a:t>
            </a:r>
          </a:p>
          <a:p>
            <a:pPr lvl="1"/>
            <a:r>
              <a:rPr lang="en-US" dirty="0" err="1" smtClean="0"/>
              <a:t>Ae</a:t>
            </a:r>
            <a:r>
              <a:rPr lang="en-US" dirty="0" smtClean="0"/>
              <a:t>: Influence on world stage, </a:t>
            </a:r>
            <a:endParaRPr lang="en-US" dirty="0"/>
          </a:p>
        </p:txBody>
      </p:sp>
    </p:spTree>
    <p:extLst>
      <p:ext uri="{BB962C8B-B14F-4D97-AF65-F5344CB8AC3E}">
        <p14:creationId xmlns:p14="http://schemas.microsoft.com/office/powerpoint/2010/main" val="5634331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chemeClr val="bg1"/>
          </a:solidFill>
        </p:spPr>
        <p:txBody>
          <a:bodyPr/>
          <a:lstStyle/>
          <a:p>
            <a:pPr marL="0" indent="0" algn="ctr">
              <a:buNone/>
            </a:pPr>
            <a:r>
              <a:rPr lang="en-US" sz="4400" b="1" dirty="0" smtClean="0"/>
              <a:t>THE EU </a:t>
            </a:r>
            <a:r>
              <a:rPr lang="en-US" sz="4400" b="1" smtClean="0"/>
              <a:t>DISCUSSIONS – </a:t>
            </a:r>
            <a:r>
              <a:rPr lang="en-US" sz="4400" b="1" dirty="0" smtClean="0"/>
              <a:t>Today</a:t>
            </a:r>
          </a:p>
          <a:p>
            <a:pPr marL="0" indent="0">
              <a:buNone/>
            </a:pPr>
            <a:r>
              <a:rPr lang="en-US" b="1" u="sng" smtClean="0">
                <a:solidFill>
                  <a:schemeClr val="tx2"/>
                </a:solidFill>
              </a:rPr>
              <a:t>Note </a:t>
            </a:r>
            <a:r>
              <a:rPr lang="en-US" b="1" u="sng" dirty="0" smtClean="0">
                <a:solidFill>
                  <a:schemeClr val="tx2"/>
                </a:solidFill>
              </a:rPr>
              <a:t>Taking</a:t>
            </a:r>
          </a:p>
          <a:p>
            <a:r>
              <a:rPr lang="en-US" b="1" u="sng" dirty="0" smtClean="0"/>
              <a:t>FREE TRADE: </a:t>
            </a:r>
            <a:r>
              <a:rPr lang="en-US" b="1" dirty="0" smtClean="0"/>
              <a:t>the Single Market and Customs Union</a:t>
            </a:r>
          </a:p>
          <a:p>
            <a:r>
              <a:rPr lang="en-US" b="1" u="sng" dirty="0" smtClean="0"/>
              <a:t>FISCAL POLICY: </a:t>
            </a:r>
            <a:r>
              <a:rPr lang="en-US" b="1" dirty="0" smtClean="0"/>
              <a:t>EU </a:t>
            </a:r>
            <a:r>
              <a:rPr lang="en-US" b="1" dirty="0"/>
              <a:t>Budget, Fiscal Rules and the CAP</a:t>
            </a:r>
          </a:p>
          <a:p>
            <a:r>
              <a:rPr lang="en-US" b="1" u="sng" dirty="0" smtClean="0"/>
              <a:t>ENLARGEMENT: </a:t>
            </a:r>
            <a:r>
              <a:rPr lang="en-US" b="1" dirty="0" smtClean="0"/>
              <a:t>Enlargement of the EU and Immigration Issues</a:t>
            </a:r>
          </a:p>
          <a:p>
            <a:r>
              <a:rPr lang="en-US" b="1" u="sng" dirty="0" smtClean="0"/>
              <a:t>BREXIT: </a:t>
            </a:r>
            <a:r>
              <a:rPr lang="en-US" b="1" dirty="0" smtClean="0"/>
              <a:t>Should we stay or should we go. Also, implications of a UKIP and Conservation win – should we have a referendum?</a:t>
            </a:r>
            <a:endParaRPr lang="en-US" b="1" dirty="0"/>
          </a:p>
        </p:txBody>
      </p:sp>
    </p:spTree>
    <p:extLst>
      <p:ext uri="{BB962C8B-B14F-4D97-AF65-F5344CB8AC3E}">
        <p14:creationId xmlns:p14="http://schemas.microsoft.com/office/powerpoint/2010/main" val="14554387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chemeClr val="bg1">
              <a:lumMod val="75000"/>
            </a:schemeClr>
          </a:solidFill>
        </p:spPr>
        <p:txBody>
          <a:bodyPr/>
          <a:lstStyle/>
          <a:p>
            <a:pPr marL="0" indent="0">
              <a:buNone/>
            </a:pPr>
            <a:r>
              <a:rPr lang="en-US" b="1" dirty="0" smtClean="0"/>
              <a:t>FISCAL POLICY IN THE EU</a:t>
            </a:r>
          </a:p>
          <a:p>
            <a:pPr marL="0" indent="0">
              <a:buNone/>
            </a:pPr>
            <a:r>
              <a:rPr lang="en-US" dirty="0" smtClean="0"/>
              <a:t>The EU Budget</a:t>
            </a:r>
          </a:p>
          <a:p>
            <a:pPr marL="0" indent="0">
              <a:buNone/>
            </a:pPr>
            <a:r>
              <a:rPr lang="en-US" dirty="0" smtClean="0"/>
              <a:t>The </a:t>
            </a:r>
            <a:r>
              <a:rPr lang="en-US" dirty="0"/>
              <a:t>Growth and Stability Pact</a:t>
            </a:r>
          </a:p>
          <a:p>
            <a:pPr marL="0" indent="0">
              <a:buNone/>
            </a:pPr>
            <a:r>
              <a:rPr lang="en-US" dirty="0" smtClean="0"/>
              <a:t>The Common Agricultural Policy </a:t>
            </a:r>
          </a:p>
        </p:txBody>
      </p:sp>
    </p:spTree>
    <p:extLst>
      <p:ext uri="{BB962C8B-B14F-4D97-AF65-F5344CB8AC3E}">
        <p14:creationId xmlns:p14="http://schemas.microsoft.com/office/powerpoint/2010/main" val="15190470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GB" b="1" dirty="0" smtClean="0"/>
              <a:t>The EU BUDGET</a:t>
            </a:r>
            <a:endParaRPr lang="en-GB" b="1" dirty="0"/>
          </a:p>
        </p:txBody>
      </p:sp>
      <p:sp>
        <p:nvSpPr>
          <p:cNvPr id="3" name="Content Placeholder 2"/>
          <p:cNvSpPr>
            <a:spLocks noGrp="1"/>
          </p:cNvSpPr>
          <p:nvPr>
            <p:ph idx="1"/>
          </p:nvPr>
        </p:nvSpPr>
        <p:spPr>
          <a:xfrm>
            <a:off x="457200" y="1600200"/>
            <a:ext cx="3886200" cy="4525963"/>
          </a:xfrm>
        </p:spPr>
        <p:txBody>
          <a:bodyPr/>
          <a:lstStyle/>
          <a:p>
            <a:pPr marL="0" indent="0">
              <a:buNone/>
            </a:pPr>
            <a:r>
              <a:rPr lang="en-US" b="1" dirty="0" smtClean="0"/>
              <a:t>INCOME</a:t>
            </a:r>
          </a:p>
          <a:p>
            <a:pPr marL="0" indent="0">
              <a:buNone/>
            </a:pPr>
            <a:r>
              <a:rPr lang="en-US" dirty="0" smtClean="0"/>
              <a:t>129 billion Euros</a:t>
            </a:r>
          </a:p>
          <a:p>
            <a:r>
              <a:rPr lang="en-US" dirty="0" smtClean="0"/>
              <a:t>EU members contributions</a:t>
            </a:r>
          </a:p>
          <a:p>
            <a:pPr lvl="1"/>
            <a:r>
              <a:rPr lang="en-US" dirty="0" smtClean="0"/>
              <a:t>GDP based</a:t>
            </a:r>
          </a:p>
          <a:p>
            <a:pPr lvl="1"/>
            <a:r>
              <a:rPr lang="en-US" dirty="0" smtClean="0"/>
              <a:t>VAT based</a:t>
            </a:r>
          </a:p>
          <a:p>
            <a:r>
              <a:rPr lang="en-US" dirty="0" smtClean="0"/>
              <a:t>Tariff Income</a:t>
            </a:r>
            <a:endParaRPr lang="en-US" dirty="0"/>
          </a:p>
        </p:txBody>
      </p:sp>
      <p:pic>
        <p:nvPicPr>
          <p:cNvPr id="5" name="Picture 4"/>
          <p:cNvPicPr>
            <a:picLocks noChangeAspect="1"/>
          </p:cNvPicPr>
          <p:nvPr/>
        </p:nvPicPr>
        <p:blipFill>
          <a:blip r:embed="rId2"/>
          <a:stretch>
            <a:fillRect/>
          </a:stretch>
        </p:blipFill>
        <p:spPr>
          <a:xfrm>
            <a:off x="5562600" y="1371600"/>
            <a:ext cx="2946400" cy="5778500"/>
          </a:xfrm>
          <a:prstGeom prst="rect">
            <a:avLst/>
          </a:prstGeom>
        </p:spPr>
      </p:pic>
    </p:spTree>
    <p:extLst>
      <p:ext uri="{BB962C8B-B14F-4D97-AF65-F5344CB8AC3E}">
        <p14:creationId xmlns:p14="http://schemas.microsoft.com/office/powerpoint/2010/main" val="33689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Autofit/>
          </a:bodyPr>
          <a:lstStyle/>
          <a:p>
            <a:r>
              <a:rPr lang="en-GB" b="1" dirty="0" smtClean="0"/>
              <a:t>PREP HOMEWORK</a:t>
            </a:r>
            <a:r>
              <a:rPr lang="en-GB" sz="3200" dirty="0" smtClean="0"/>
              <a:t/>
            </a:r>
            <a:br>
              <a:rPr lang="en-GB" sz="3200" dirty="0" smtClean="0"/>
            </a:br>
            <a:r>
              <a:rPr lang="en-GB" sz="2000" dirty="0" smtClean="0">
                <a:solidFill>
                  <a:srgbClr val="FF0000"/>
                </a:solidFill>
              </a:rPr>
              <a:t>Due w/b 25</a:t>
            </a:r>
            <a:r>
              <a:rPr lang="en-GB" sz="2000" baseline="30000" dirty="0" smtClean="0">
                <a:solidFill>
                  <a:srgbClr val="FF0000"/>
                </a:solidFill>
              </a:rPr>
              <a:t>th</a:t>
            </a:r>
            <a:r>
              <a:rPr lang="en-GB" sz="2000" dirty="0" smtClean="0">
                <a:solidFill>
                  <a:srgbClr val="FF0000"/>
                </a:solidFill>
              </a:rPr>
              <a:t> September (Up to 3 hours to complete)</a:t>
            </a:r>
            <a:endParaRPr lang="en-GB" sz="3200" dirty="0">
              <a:solidFill>
                <a:srgbClr val="FF0000"/>
              </a:solidFill>
            </a:endParaRPr>
          </a:p>
        </p:txBody>
      </p:sp>
      <p:sp>
        <p:nvSpPr>
          <p:cNvPr id="3" name="Content Placeholder 2"/>
          <p:cNvSpPr>
            <a:spLocks noGrp="1"/>
          </p:cNvSpPr>
          <p:nvPr>
            <p:ph idx="1"/>
          </p:nvPr>
        </p:nvSpPr>
        <p:spPr>
          <a:xfrm>
            <a:off x="152400" y="2057400"/>
            <a:ext cx="2514600" cy="4648200"/>
          </a:xfrm>
        </p:spPr>
        <p:txBody>
          <a:bodyPr>
            <a:normAutofit fontScale="40000" lnSpcReduction="20000"/>
          </a:bodyPr>
          <a:lstStyle/>
          <a:p>
            <a:pPr marL="0" indent="0">
              <a:buNone/>
            </a:pPr>
            <a:r>
              <a:rPr lang="en-GB" dirty="0" smtClean="0"/>
              <a:t>Watch or read the following sources and use them to answer the questions to the right:</a:t>
            </a:r>
          </a:p>
          <a:p>
            <a:pPr marL="171450" indent="-171450"/>
            <a:r>
              <a:rPr lang="en-GB" i="1" u="sng" dirty="0" smtClean="0"/>
              <a:t>Coffee Industry</a:t>
            </a:r>
          </a:p>
          <a:p>
            <a:pPr marL="536575" lvl="1"/>
            <a:r>
              <a:rPr lang="en-GB" dirty="0" smtClean="0"/>
              <a:t>Watch the video </a:t>
            </a:r>
            <a:r>
              <a:rPr lang="en-GB" dirty="0" smtClean="0">
                <a:hlinkClick r:id="rId2"/>
              </a:rPr>
              <a:t>‘Black Gold’ </a:t>
            </a:r>
            <a:r>
              <a:rPr lang="en-GB" dirty="0" smtClean="0"/>
              <a:t>on </a:t>
            </a:r>
            <a:r>
              <a:rPr lang="en-GB" dirty="0" err="1" smtClean="0"/>
              <a:t>estream</a:t>
            </a:r>
            <a:r>
              <a:rPr lang="en-GB" dirty="0" smtClean="0"/>
              <a:t> (click on link or search)</a:t>
            </a:r>
          </a:p>
          <a:p>
            <a:pPr marL="536575" lvl="1"/>
            <a:r>
              <a:rPr lang="en-GB" dirty="0" smtClean="0"/>
              <a:t>Read the article on coffee markets and ‘Tariff Escalation’ (see GOL)</a:t>
            </a:r>
          </a:p>
          <a:p>
            <a:pPr marL="171450" indent="-171450"/>
            <a:r>
              <a:rPr lang="en-GB" i="1" u="sng" dirty="0" smtClean="0"/>
              <a:t>Agricultural Industry</a:t>
            </a:r>
          </a:p>
          <a:p>
            <a:pPr marL="536575" lvl="1"/>
            <a:r>
              <a:rPr lang="en-GB" dirty="0" smtClean="0"/>
              <a:t>Watch the videos - the </a:t>
            </a:r>
            <a:r>
              <a:rPr lang="en-GB" dirty="0" smtClean="0">
                <a:hlinkClick r:id="rId3"/>
              </a:rPr>
              <a:t>Happiest Nut in the world </a:t>
            </a:r>
            <a:r>
              <a:rPr lang="en-GB" dirty="0" smtClean="0"/>
              <a:t>(click on the link or </a:t>
            </a:r>
            <a:r>
              <a:rPr lang="en-GB" dirty="0" err="1" smtClean="0"/>
              <a:t>google</a:t>
            </a:r>
            <a:r>
              <a:rPr lang="en-GB" dirty="0" smtClean="0"/>
              <a:t> the highlighted part) </a:t>
            </a:r>
            <a:r>
              <a:rPr lang="en-GB" dirty="0" smtClean="0">
                <a:hlinkClick r:id="rId4"/>
              </a:rPr>
              <a:t>“CAP-Oliver Watson Critique” </a:t>
            </a:r>
            <a:r>
              <a:rPr lang="en-GB" dirty="0" smtClean="0"/>
              <a:t>(click on the links or search for the video’s by typing what is highlighted into </a:t>
            </a:r>
            <a:r>
              <a:rPr lang="en-GB" dirty="0" err="1" smtClean="0"/>
              <a:t>estream</a:t>
            </a:r>
            <a:r>
              <a:rPr lang="en-GB" dirty="0" smtClean="0"/>
              <a:t> search).  Only </a:t>
            </a:r>
            <a:r>
              <a:rPr lang="en-GB" dirty="0"/>
              <a:t>watch (00:00-00:07; 14:00-15:</a:t>
            </a:r>
            <a:r>
              <a:rPr lang="en-GB" dirty="0" smtClean="0"/>
              <a:t>00) </a:t>
            </a:r>
          </a:p>
          <a:p>
            <a:pPr marL="536575" lvl="1"/>
            <a:r>
              <a:rPr lang="en-GB" dirty="0" smtClean="0"/>
              <a:t>Read the article on subsidies and dumping (same article as above)</a:t>
            </a:r>
          </a:p>
          <a:p>
            <a:endParaRPr lang="en-GB" dirty="0"/>
          </a:p>
        </p:txBody>
      </p:sp>
      <p:sp>
        <p:nvSpPr>
          <p:cNvPr id="4" name="TextBox 3"/>
          <p:cNvSpPr txBox="1"/>
          <p:nvPr/>
        </p:nvSpPr>
        <p:spPr>
          <a:xfrm>
            <a:off x="2895600" y="2133600"/>
            <a:ext cx="5943600" cy="4616648"/>
          </a:xfrm>
          <a:prstGeom prst="rect">
            <a:avLst/>
          </a:prstGeom>
          <a:solidFill>
            <a:schemeClr val="bg1">
              <a:lumMod val="75000"/>
            </a:schemeClr>
          </a:solidFill>
        </p:spPr>
        <p:txBody>
          <a:bodyPr wrap="square" rtlCol="0">
            <a:spAutoFit/>
          </a:bodyPr>
          <a:lstStyle/>
          <a:p>
            <a:pPr algn="ctr"/>
            <a:r>
              <a:rPr lang="en-US" sz="1400" b="1" dirty="0" smtClean="0"/>
              <a:t>Take notes to answer the </a:t>
            </a:r>
            <a:r>
              <a:rPr lang="en-US" sz="1400" b="1" smtClean="0"/>
              <a:t>following Questions (MIND MAP!?):</a:t>
            </a:r>
            <a:endParaRPr lang="en-US" sz="1400" b="1" dirty="0" smtClean="0"/>
          </a:p>
          <a:p>
            <a:endParaRPr lang="en-US" sz="1400" dirty="0"/>
          </a:p>
          <a:p>
            <a:r>
              <a:rPr lang="en-US" sz="1400" b="1" dirty="0" smtClean="0"/>
              <a:t>Coffee Industry</a:t>
            </a:r>
          </a:p>
          <a:p>
            <a:pPr marL="228600" indent="-228600">
              <a:buFont typeface="+mj-lt"/>
              <a:buAutoNum type="arabicPeriod"/>
            </a:pPr>
            <a:r>
              <a:rPr lang="en-US" sz="1400" dirty="0" smtClean="0"/>
              <a:t>How important is coffee to Ethiopia’s economy?</a:t>
            </a:r>
          </a:p>
          <a:p>
            <a:pPr marL="228600" indent="-228600">
              <a:buFont typeface="+mj-lt"/>
              <a:buAutoNum type="arabicPeriod"/>
            </a:pPr>
            <a:r>
              <a:rPr lang="en-US" sz="1400" dirty="0" smtClean="0"/>
              <a:t>Why do farmers in Ethiopia get paid record low prices for their coffee yet the demand for coffee is at an all time high?</a:t>
            </a:r>
          </a:p>
          <a:p>
            <a:pPr marL="228600" indent="-228600">
              <a:buFont typeface="+mj-lt"/>
              <a:buAutoNum type="arabicPeriod"/>
            </a:pPr>
            <a:r>
              <a:rPr lang="en-US" sz="1400" dirty="0" smtClean="0"/>
              <a:t>What are the criticisms of the WTO from the video?</a:t>
            </a:r>
          </a:p>
          <a:p>
            <a:pPr marL="228600" indent="-228600">
              <a:buFont typeface="+mj-lt"/>
              <a:buAutoNum type="arabicPeriod"/>
            </a:pPr>
            <a:r>
              <a:rPr lang="en-US" sz="1400" dirty="0" smtClean="0"/>
              <a:t>How are the EU arguably to blame for the plight of the farmers (take info from both the article and documentary)</a:t>
            </a:r>
          </a:p>
          <a:p>
            <a:pPr marL="228600" indent="-228600">
              <a:buFont typeface="+mj-lt"/>
              <a:buAutoNum type="arabicPeriod"/>
            </a:pPr>
            <a:r>
              <a:rPr lang="en-US" sz="1400" dirty="0" smtClean="0"/>
              <a:t>What do you think of ‘Starbucks’ as a company after watching the video?  </a:t>
            </a:r>
          </a:p>
          <a:p>
            <a:pPr marL="228600" indent="-228600">
              <a:buFont typeface="+mj-lt"/>
              <a:buAutoNum type="arabicPeriod"/>
            </a:pPr>
            <a:r>
              <a:rPr lang="en-US" sz="1400" dirty="0"/>
              <a:t>What is preventing coffee producers in Ethiopia from developing?</a:t>
            </a:r>
          </a:p>
          <a:p>
            <a:pPr marL="228600" indent="-228600">
              <a:buFont typeface="+mj-lt"/>
              <a:buAutoNum type="arabicPeriod"/>
            </a:pPr>
            <a:r>
              <a:rPr lang="en-US" sz="1400" dirty="0" smtClean="0"/>
              <a:t>What hope is there for the future?</a:t>
            </a:r>
          </a:p>
          <a:p>
            <a:pPr marL="228600" indent="-228600">
              <a:buFont typeface="+mj-lt"/>
              <a:buAutoNum type="arabicPeriod"/>
            </a:pPr>
            <a:endParaRPr lang="en-US" sz="1400" dirty="0"/>
          </a:p>
          <a:p>
            <a:r>
              <a:rPr lang="en-US" sz="1400" b="1" dirty="0" smtClean="0"/>
              <a:t>Agriculture</a:t>
            </a:r>
          </a:p>
          <a:p>
            <a:pPr marL="228600" indent="-228600">
              <a:buFont typeface="+mj-lt"/>
              <a:buAutoNum type="arabicPeriod"/>
            </a:pPr>
            <a:r>
              <a:rPr lang="en-US" sz="1400" dirty="0" smtClean="0"/>
              <a:t>Why would a Government giving subsidies to an industry within it’s country be considered to be a form of protectionism?</a:t>
            </a:r>
          </a:p>
          <a:p>
            <a:pPr marL="228600" indent="-228600">
              <a:buFont typeface="+mj-lt"/>
              <a:buAutoNum type="arabicPeriod"/>
            </a:pPr>
            <a:r>
              <a:rPr lang="en-US" sz="1400" dirty="0" smtClean="0"/>
              <a:t>Provide a brief overview of the case studies in the ‘Happiest Nut in the World’?  What are the countries involved and what has happened?</a:t>
            </a:r>
          </a:p>
          <a:p>
            <a:pPr marL="228600" indent="-228600">
              <a:buFont typeface="+mj-lt"/>
              <a:buAutoNum type="arabicPeriod"/>
            </a:pPr>
            <a:r>
              <a:rPr lang="en-US" sz="1400" dirty="0" smtClean="0"/>
              <a:t>What is the problem with the EU and UK farming according to Oliver Watson?</a:t>
            </a:r>
          </a:p>
          <a:p>
            <a:pPr marL="228600" indent="-228600">
              <a:buFont typeface="+mj-lt"/>
              <a:buAutoNum type="arabicPeriod"/>
            </a:pPr>
            <a:r>
              <a:rPr lang="en-US" sz="1400" dirty="0" smtClean="0"/>
              <a:t>How do these subsidies prevent countries in Africa from developing?</a:t>
            </a:r>
            <a:endParaRPr lang="en-US" sz="1400" dirty="0"/>
          </a:p>
        </p:txBody>
      </p:sp>
      <p:sp>
        <p:nvSpPr>
          <p:cNvPr id="5" name="Rectangle 4"/>
          <p:cNvSpPr/>
          <p:nvPr/>
        </p:nvSpPr>
        <p:spPr>
          <a:xfrm>
            <a:off x="-358" y="1447800"/>
            <a:ext cx="9144358" cy="523220"/>
          </a:xfrm>
          <a:prstGeom prst="rect">
            <a:avLst/>
          </a:prstGeom>
        </p:spPr>
        <p:txBody>
          <a:bodyPr wrap="square">
            <a:spAutoFit/>
          </a:bodyPr>
          <a:lstStyle/>
          <a:p>
            <a:pPr algn="ctr"/>
            <a:r>
              <a:rPr lang="en-GB" sz="2800" b="1" dirty="0" smtClean="0"/>
              <a:t>TRADE AND PROTECTIONISM = LEDC’s…..</a:t>
            </a:r>
            <a:endParaRPr lang="en-GB" sz="2800" b="1" dirty="0"/>
          </a:p>
        </p:txBody>
      </p:sp>
    </p:spTree>
    <p:extLst>
      <p:ext uri="{BB962C8B-B14F-4D97-AF65-F5344CB8AC3E}">
        <p14:creationId xmlns:p14="http://schemas.microsoft.com/office/powerpoint/2010/main" val="2260465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EU BUDGET and UK Contribution</a:t>
            </a:r>
            <a:endParaRPr lang="en-GB"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5384" y="1600200"/>
            <a:ext cx="5793232"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4635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Fiscal Rules: </a:t>
            </a:r>
            <a:r>
              <a:rPr lang="en-US" sz="3600" b="1" dirty="0" smtClean="0">
                <a:solidFill>
                  <a:srgbClr val="FF0000"/>
                </a:solidFill>
              </a:rPr>
              <a:t>The Growth and Stability Pact</a:t>
            </a:r>
            <a:endParaRPr lang="en-US" sz="3600" b="1" dirty="0">
              <a:solidFill>
                <a:srgbClr val="FF0000"/>
              </a:solidFill>
            </a:endParaRPr>
          </a:p>
        </p:txBody>
      </p:sp>
      <p:sp>
        <p:nvSpPr>
          <p:cNvPr id="3" name="Content Placeholder 2"/>
          <p:cNvSpPr>
            <a:spLocks noGrp="1"/>
          </p:cNvSpPr>
          <p:nvPr>
            <p:ph idx="1"/>
          </p:nvPr>
        </p:nvSpPr>
        <p:spPr>
          <a:xfrm>
            <a:off x="228600" y="1371600"/>
            <a:ext cx="8763000" cy="5334000"/>
          </a:xfrm>
        </p:spPr>
        <p:txBody>
          <a:bodyPr>
            <a:normAutofit fontScale="62500" lnSpcReduction="20000"/>
          </a:bodyPr>
          <a:lstStyle/>
          <a:p>
            <a:pPr marL="0" indent="0">
              <a:buNone/>
            </a:pPr>
            <a:r>
              <a:rPr lang="en-US" b="1" dirty="0" smtClean="0"/>
              <a:t>What is it?</a:t>
            </a:r>
          </a:p>
          <a:p>
            <a:r>
              <a:rPr lang="en-US" dirty="0" smtClean="0"/>
              <a:t>Set of budgetary rules to enforce fiscal </a:t>
            </a:r>
            <a:r>
              <a:rPr lang="en-US" dirty="0" err="1" smtClean="0"/>
              <a:t>discipine</a:t>
            </a:r>
            <a:r>
              <a:rPr lang="en-US" dirty="0" smtClean="0"/>
              <a:t>; encouraged by founding fathers (Germany and France)</a:t>
            </a:r>
          </a:p>
          <a:p>
            <a:pPr marL="0" indent="0">
              <a:buNone/>
            </a:pPr>
            <a:r>
              <a:rPr lang="en-US" b="1" dirty="0" smtClean="0"/>
              <a:t>Specific Rules</a:t>
            </a:r>
          </a:p>
          <a:p>
            <a:r>
              <a:rPr lang="en-US" dirty="0" smtClean="0"/>
              <a:t>Limit of 3% of budget deficit to GDP in one year</a:t>
            </a:r>
          </a:p>
          <a:p>
            <a:r>
              <a:rPr lang="en-US" dirty="0" smtClean="0"/>
              <a:t>National Debt of no more than 60%</a:t>
            </a:r>
          </a:p>
          <a:p>
            <a:r>
              <a:rPr lang="en-US" dirty="0" smtClean="0"/>
              <a:t>Failure to meet rules = fines</a:t>
            </a:r>
          </a:p>
          <a:p>
            <a:pPr marL="0" indent="0">
              <a:buNone/>
            </a:pPr>
            <a:r>
              <a:rPr lang="en-US" b="1" dirty="0" smtClean="0"/>
              <a:t>Why is it needed</a:t>
            </a:r>
          </a:p>
          <a:p>
            <a:r>
              <a:rPr lang="en-US" dirty="0" smtClean="0"/>
              <a:t>Loss of monetary policy</a:t>
            </a:r>
          </a:p>
          <a:p>
            <a:pPr marL="0" indent="0">
              <a:buNone/>
            </a:pPr>
            <a:r>
              <a:rPr lang="en-US" b="1" dirty="0" smtClean="0"/>
              <a:t>Criticisms</a:t>
            </a:r>
          </a:p>
          <a:p>
            <a:r>
              <a:rPr lang="en-US" dirty="0" smtClean="0"/>
              <a:t>Germany and France have not met the pact in early </a:t>
            </a:r>
            <a:r>
              <a:rPr lang="en-US" dirty="0" err="1" smtClean="0"/>
              <a:t>naughties</a:t>
            </a:r>
            <a:endParaRPr lang="en-US" dirty="0" smtClean="0"/>
          </a:p>
          <a:p>
            <a:r>
              <a:rPr lang="en-US" dirty="0" smtClean="0"/>
              <a:t>Fines not the best thing for countries who are mired in unemployment and stagnation?</a:t>
            </a:r>
          </a:p>
          <a:p>
            <a:r>
              <a:rPr lang="en-US" dirty="0" smtClean="0"/>
              <a:t>Fines not enforced for Germany and France</a:t>
            </a:r>
          </a:p>
          <a:p>
            <a:r>
              <a:rPr lang="en-US" dirty="0" smtClean="0"/>
              <a:t>Smaller countries wondering why they’ve bothered?</a:t>
            </a:r>
          </a:p>
          <a:p>
            <a:r>
              <a:rPr lang="en-US" dirty="0" smtClean="0"/>
              <a:t>Deficit in one year not over</a:t>
            </a:r>
          </a:p>
          <a:p>
            <a:r>
              <a:rPr lang="en-US" dirty="0" smtClean="0"/>
              <a:t>Abandoned in light of the financial crisis – currently under review</a:t>
            </a:r>
          </a:p>
          <a:p>
            <a:endParaRPr lang="en-US" dirty="0"/>
          </a:p>
        </p:txBody>
      </p:sp>
    </p:spTree>
    <p:extLst>
      <p:ext uri="{BB962C8B-B14F-4D97-AF65-F5344CB8AC3E}">
        <p14:creationId xmlns:p14="http://schemas.microsoft.com/office/powerpoint/2010/main" val="5974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GB" altLang="en-US" b="1" dirty="0" smtClean="0"/>
              <a:t>CAP Case Study: Waste of money or vital support for farmers</a:t>
            </a:r>
            <a:endParaRPr lang="en-GB" altLang="en-US" b="1" dirty="0"/>
          </a:p>
        </p:txBody>
      </p:sp>
      <p:sp>
        <p:nvSpPr>
          <p:cNvPr id="17413" name="Text Box 5"/>
          <p:cNvSpPr txBox="1">
            <a:spLocks noChangeArrowheads="1"/>
          </p:cNvSpPr>
          <p:nvPr/>
        </p:nvSpPr>
        <p:spPr bwMode="auto">
          <a:xfrm>
            <a:off x="2268538" y="6318250"/>
            <a:ext cx="39465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t>“agricultural subsisidies fuel EU budget row”</a:t>
            </a:r>
          </a:p>
        </p:txBody>
      </p:sp>
      <p:pic>
        <p:nvPicPr>
          <p:cNvPr id="17415" name="Picture 7" descr="farm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773238"/>
            <a:ext cx="6480175" cy="37163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087061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GB" altLang="en-US" sz="4000" b="1"/>
              <a:t>Market Failure?</a:t>
            </a:r>
            <a:br>
              <a:rPr lang="en-GB" altLang="en-US" sz="4000" b="1"/>
            </a:br>
            <a:r>
              <a:rPr lang="en-GB" altLang="en-US" sz="4000" b="1"/>
              <a:t>WHY DO WE HAVE THE CAP?</a:t>
            </a:r>
            <a:br>
              <a:rPr lang="en-GB" altLang="en-US" sz="4000" b="1"/>
            </a:br>
            <a:r>
              <a:rPr lang="en-GB" altLang="en-US" sz="1600"/>
              <a:t>(you should be taking notes as we go along, to help with your revision worksheet)</a:t>
            </a:r>
          </a:p>
        </p:txBody>
      </p:sp>
      <p:sp>
        <p:nvSpPr>
          <p:cNvPr id="13315" name="Rectangle 3"/>
          <p:cNvSpPr>
            <a:spLocks noGrp="1" noChangeArrowheads="1"/>
          </p:cNvSpPr>
          <p:nvPr>
            <p:ph type="body" sz="half" idx="2"/>
          </p:nvPr>
        </p:nvSpPr>
        <p:spPr>
          <a:xfrm>
            <a:off x="4643438" y="1773238"/>
            <a:ext cx="4038600" cy="4924425"/>
          </a:xfrm>
        </p:spPr>
        <p:txBody>
          <a:bodyPr/>
          <a:lstStyle/>
          <a:p>
            <a:pPr>
              <a:lnSpc>
                <a:spcPct val="80000"/>
              </a:lnSpc>
            </a:pPr>
            <a:r>
              <a:rPr lang="en-GB" altLang="en-US" sz="2000" b="1"/>
              <a:t>Fluctuating prices and falling profits?</a:t>
            </a:r>
          </a:p>
          <a:p>
            <a:pPr>
              <a:lnSpc>
                <a:spcPct val="80000"/>
              </a:lnSpc>
              <a:buFontTx/>
              <a:buNone/>
            </a:pPr>
            <a:r>
              <a:rPr lang="en-GB" altLang="en-US" sz="2000" b="1"/>
              <a:t>	</a:t>
            </a:r>
            <a:r>
              <a:rPr lang="en-GB" altLang="en-US" sz="1400" b="1"/>
              <a:t>(</a:t>
            </a:r>
            <a:r>
              <a:rPr lang="en-GB" altLang="en-US" sz="1400"/>
              <a:t>why are agricultural goods prone to fluctuating prices and therefore the incomes of farmers?  What is the income elasticity of demand for farmer’s produce?)</a:t>
            </a:r>
            <a:endParaRPr lang="en-GB" altLang="en-US" sz="2000" b="1"/>
          </a:p>
          <a:p>
            <a:pPr>
              <a:lnSpc>
                <a:spcPct val="80000"/>
              </a:lnSpc>
            </a:pPr>
            <a:endParaRPr lang="en-GB" altLang="en-US" sz="2000" b="1"/>
          </a:p>
          <a:p>
            <a:pPr>
              <a:lnSpc>
                <a:spcPct val="80000"/>
              </a:lnSpc>
            </a:pPr>
            <a:r>
              <a:rPr lang="en-GB" altLang="en-US" sz="2000" b="1"/>
              <a:t>Preserving farming heritage </a:t>
            </a:r>
          </a:p>
          <a:p>
            <a:pPr>
              <a:lnSpc>
                <a:spcPct val="80000"/>
              </a:lnSpc>
              <a:buFontTx/>
              <a:buNone/>
            </a:pPr>
            <a:r>
              <a:rPr lang="en-GB" altLang="en-US" sz="1400"/>
              <a:t>	(is the traditional farming way of life under threat in EU countries?  If it wasn’t for the EU, where would we be buying the majority of our produce and why?)</a:t>
            </a:r>
          </a:p>
          <a:p>
            <a:pPr>
              <a:lnSpc>
                <a:spcPct val="80000"/>
              </a:lnSpc>
            </a:pPr>
            <a:endParaRPr lang="en-GB" altLang="en-US" sz="1400"/>
          </a:p>
          <a:p>
            <a:pPr>
              <a:lnSpc>
                <a:spcPct val="80000"/>
              </a:lnSpc>
            </a:pPr>
            <a:r>
              <a:rPr lang="en-GB" altLang="en-US" sz="2000" b="1"/>
              <a:t>Lack of economic power for farmers? </a:t>
            </a:r>
          </a:p>
          <a:p>
            <a:pPr>
              <a:lnSpc>
                <a:spcPct val="80000"/>
              </a:lnSpc>
              <a:buFontTx/>
              <a:buNone/>
            </a:pPr>
            <a:r>
              <a:rPr lang="en-GB" altLang="en-US" sz="1400"/>
              <a:t>	(think about who the farmers sell to – supermarkets – how much power do they have ??)</a:t>
            </a:r>
            <a:endParaRPr lang="en-GB" altLang="en-US" sz="2000" b="1"/>
          </a:p>
          <a:p>
            <a:pPr>
              <a:lnSpc>
                <a:spcPct val="80000"/>
              </a:lnSpc>
            </a:pPr>
            <a:endParaRPr lang="en-GB" altLang="en-US" sz="2000" b="1"/>
          </a:p>
          <a:p>
            <a:pPr>
              <a:lnSpc>
                <a:spcPct val="80000"/>
              </a:lnSpc>
            </a:pPr>
            <a:r>
              <a:rPr lang="en-GB" altLang="en-US" sz="2000" b="1"/>
              <a:t>National security issues?</a:t>
            </a:r>
          </a:p>
          <a:p>
            <a:pPr>
              <a:lnSpc>
                <a:spcPct val="80000"/>
              </a:lnSpc>
            </a:pPr>
            <a:endParaRPr lang="en-GB" altLang="en-US" sz="2000" b="1"/>
          </a:p>
        </p:txBody>
      </p:sp>
      <p:pic>
        <p:nvPicPr>
          <p:cNvPr id="13317" name="Picture 5" descr="farm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16013" y="1916113"/>
            <a:ext cx="2608262" cy="29527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3318" name="Text Box 6"/>
          <p:cNvSpPr txBox="1">
            <a:spLocks noChangeArrowheads="1"/>
          </p:cNvSpPr>
          <p:nvPr/>
        </p:nvSpPr>
        <p:spPr bwMode="auto">
          <a:xfrm>
            <a:off x="323850" y="5157788"/>
            <a:ext cx="4124325" cy="89535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000" b="1">
                <a:solidFill>
                  <a:srgbClr val="FF3300"/>
                </a:solidFill>
              </a:rPr>
              <a:t>PAIRS</a:t>
            </a:r>
            <a:r>
              <a:rPr lang="en-GB" altLang="en-US" sz="1600" b="1">
                <a:solidFill>
                  <a:srgbClr val="FF3300"/>
                </a:solidFill>
              </a:rPr>
              <a:t>: Provide explanations as to why these points have been put forward to highlight the need for the CAP </a:t>
            </a:r>
          </a:p>
        </p:txBody>
      </p:sp>
    </p:spTree>
    <p:extLst>
      <p:ext uri="{BB962C8B-B14F-4D97-AF65-F5344CB8AC3E}">
        <p14:creationId xmlns:p14="http://schemas.microsoft.com/office/powerpoint/2010/main" val="39015293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179388" y="115888"/>
            <a:ext cx="8785225" cy="1143000"/>
          </a:xfrm>
        </p:spPr>
        <p:txBody>
          <a:bodyPr>
            <a:normAutofit fontScale="90000"/>
          </a:bodyPr>
          <a:lstStyle/>
          <a:p>
            <a:r>
              <a:rPr lang="en-GB" altLang="en-US" sz="4000" b="1"/>
              <a:t>Government Intervention:</a:t>
            </a:r>
            <a:br>
              <a:rPr lang="en-GB" altLang="en-US" sz="4000" b="1"/>
            </a:br>
            <a:r>
              <a:rPr lang="en-GB" altLang="en-US" sz="4000" b="1"/>
              <a:t>HOW DOES THE CAP WORK TODAY?</a:t>
            </a:r>
          </a:p>
        </p:txBody>
      </p:sp>
      <p:sp>
        <p:nvSpPr>
          <p:cNvPr id="8197" name="Rectangle 5"/>
          <p:cNvSpPr>
            <a:spLocks noGrp="1" noChangeArrowheads="1"/>
          </p:cNvSpPr>
          <p:nvPr>
            <p:ph type="body" sz="half" idx="1"/>
          </p:nvPr>
        </p:nvSpPr>
        <p:spPr/>
        <p:txBody>
          <a:bodyPr/>
          <a:lstStyle/>
          <a:p>
            <a:pPr>
              <a:lnSpc>
                <a:spcPct val="90000"/>
              </a:lnSpc>
            </a:pPr>
            <a:r>
              <a:rPr lang="en-GB" altLang="en-US" sz="2800" i="1" dirty="0"/>
              <a:t>Buffer Stocks and Guaranteed Intervention </a:t>
            </a:r>
            <a:r>
              <a:rPr lang="en-GB" altLang="en-US" sz="2800" i="1" dirty="0" smtClean="0"/>
              <a:t>Prices</a:t>
            </a:r>
          </a:p>
          <a:p>
            <a:pPr>
              <a:lnSpc>
                <a:spcPct val="90000"/>
              </a:lnSpc>
            </a:pPr>
            <a:endParaRPr lang="en-GB" altLang="en-US" sz="2800" i="1" dirty="0" smtClean="0"/>
          </a:p>
          <a:p>
            <a:pPr>
              <a:lnSpc>
                <a:spcPct val="90000"/>
              </a:lnSpc>
            </a:pPr>
            <a:r>
              <a:rPr lang="en-GB" altLang="en-US" sz="2800" i="1" dirty="0" smtClean="0"/>
              <a:t>Quotas</a:t>
            </a:r>
          </a:p>
          <a:p>
            <a:pPr>
              <a:lnSpc>
                <a:spcPct val="90000"/>
              </a:lnSpc>
            </a:pPr>
            <a:endParaRPr lang="en-GB" altLang="en-US" sz="2800" i="1" dirty="0" smtClean="0"/>
          </a:p>
          <a:p>
            <a:pPr>
              <a:lnSpc>
                <a:spcPct val="90000"/>
              </a:lnSpc>
            </a:pPr>
            <a:r>
              <a:rPr lang="en-GB" altLang="en-US" sz="2800" i="1" dirty="0" smtClean="0"/>
              <a:t>Set-Asides</a:t>
            </a:r>
          </a:p>
          <a:p>
            <a:pPr>
              <a:lnSpc>
                <a:spcPct val="90000"/>
              </a:lnSpc>
            </a:pPr>
            <a:endParaRPr lang="en-GB" altLang="en-US" sz="2800" i="1" dirty="0" smtClean="0"/>
          </a:p>
          <a:p>
            <a:pPr>
              <a:lnSpc>
                <a:spcPct val="90000"/>
              </a:lnSpc>
            </a:pPr>
            <a:r>
              <a:rPr lang="en-GB" altLang="en-US" sz="2800" i="1" dirty="0" smtClean="0"/>
              <a:t>Direct Subsidies </a:t>
            </a:r>
            <a:r>
              <a:rPr lang="en-GB" altLang="en-US" sz="1800" i="1" dirty="0" smtClean="0"/>
              <a:t>(“decoupling”)</a:t>
            </a:r>
          </a:p>
          <a:p>
            <a:pPr>
              <a:lnSpc>
                <a:spcPct val="90000"/>
              </a:lnSpc>
            </a:pPr>
            <a:endParaRPr lang="en-GB" altLang="en-US" sz="1800" i="1" dirty="0"/>
          </a:p>
          <a:p>
            <a:pPr>
              <a:lnSpc>
                <a:spcPct val="90000"/>
              </a:lnSpc>
              <a:buFontTx/>
              <a:buNone/>
            </a:pPr>
            <a:endParaRPr lang="en-GB" altLang="en-US" sz="2800" i="1" dirty="0"/>
          </a:p>
        </p:txBody>
      </p:sp>
      <p:pic>
        <p:nvPicPr>
          <p:cNvPr id="8199" name="Picture 7" descr="confus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412875"/>
            <a:ext cx="4032250" cy="48958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200" name="Text Box 8"/>
          <p:cNvSpPr txBox="1">
            <a:spLocks noChangeArrowheads="1"/>
          </p:cNvSpPr>
          <p:nvPr/>
        </p:nvSpPr>
        <p:spPr bwMode="auto">
          <a:xfrm>
            <a:off x="6640513" y="3673475"/>
            <a:ext cx="565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t>CAP</a:t>
            </a:r>
          </a:p>
        </p:txBody>
      </p:sp>
    </p:spTree>
    <p:extLst>
      <p:ext uri="{BB962C8B-B14F-4D97-AF65-F5344CB8AC3E}">
        <p14:creationId xmlns:p14="http://schemas.microsoft.com/office/powerpoint/2010/main" val="245817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7">
                                            <p:txEl>
                                              <p:pRg st="2" end="2"/>
                                            </p:txEl>
                                          </p:spTgt>
                                        </p:tgtEl>
                                        <p:attrNameLst>
                                          <p:attrName>style.visibility</p:attrName>
                                        </p:attrNameLst>
                                      </p:cBhvr>
                                      <p:to>
                                        <p:strVal val="visible"/>
                                      </p:to>
                                    </p:set>
                                    <p:animEffect transition="in" filter="blinds(horizontal)">
                                      <p:cBhvr>
                                        <p:cTn id="7" dur="500"/>
                                        <p:tgtEl>
                                          <p:spTgt spid="819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7">
                                            <p:txEl>
                                              <p:pRg st="4" end="4"/>
                                            </p:txEl>
                                          </p:spTgt>
                                        </p:tgtEl>
                                        <p:attrNameLst>
                                          <p:attrName>style.visibility</p:attrName>
                                        </p:attrNameLst>
                                      </p:cBhvr>
                                      <p:to>
                                        <p:strVal val="visible"/>
                                      </p:to>
                                    </p:set>
                                    <p:animEffect transition="in" filter="blinds(horizontal)">
                                      <p:cBhvr>
                                        <p:cTn id="10" dur="500"/>
                                        <p:tgtEl>
                                          <p:spTgt spid="8197">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197">
                                            <p:txEl>
                                              <p:pRg st="6" end="6"/>
                                            </p:txEl>
                                          </p:spTgt>
                                        </p:tgtEl>
                                        <p:attrNameLst>
                                          <p:attrName>style.visibility</p:attrName>
                                        </p:attrNameLst>
                                      </p:cBhvr>
                                      <p:to>
                                        <p:strVal val="visible"/>
                                      </p:to>
                                    </p:set>
                                    <p:animEffect transition="in" filter="blinds(horizontal)">
                                      <p:cBhvr>
                                        <p:cTn id="13" dur="500"/>
                                        <p:tgtEl>
                                          <p:spTgt spid="81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Line 4"/>
          <p:cNvSpPr>
            <a:spLocks noChangeShapeType="1"/>
          </p:cNvSpPr>
          <p:nvPr/>
        </p:nvSpPr>
        <p:spPr bwMode="auto">
          <a:xfrm>
            <a:off x="827088" y="765175"/>
            <a:ext cx="0" cy="5400675"/>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893" name="Line 5"/>
          <p:cNvSpPr>
            <a:spLocks noChangeShapeType="1"/>
          </p:cNvSpPr>
          <p:nvPr/>
        </p:nvSpPr>
        <p:spPr bwMode="auto">
          <a:xfrm>
            <a:off x="827088" y="6165850"/>
            <a:ext cx="7705725"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15" name="Group 27"/>
          <p:cNvGrpSpPr>
            <a:grpSpLocks/>
          </p:cNvGrpSpPr>
          <p:nvPr/>
        </p:nvGrpSpPr>
        <p:grpSpPr bwMode="auto">
          <a:xfrm>
            <a:off x="2339975" y="1131888"/>
            <a:ext cx="5567363" cy="4602162"/>
            <a:chOff x="1474" y="713"/>
            <a:chExt cx="3507" cy="2899"/>
          </a:xfrm>
        </p:grpSpPr>
        <p:sp>
          <p:nvSpPr>
            <p:cNvPr id="37894" name="Line 6"/>
            <p:cNvSpPr>
              <a:spLocks noChangeShapeType="1"/>
            </p:cNvSpPr>
            <p:nvPr/>
          </p:nvSpPr>
          <p:spPr bwMode="auto">
            <a:xfrm flipV="1">
              <a:off x="1474" y="845"/>
              <a:ext cx="2903" cy="276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898" name="Text Box 10"/>
            <p:cNvSpPr txBox="1">
              <a:spLocks noChangeArrowheads="1"/>
            </p:cNvSpPr>
            <p:nvPr/>
          </p:nvSpPr>
          <p:spPr bwMode="auto">
            <a:xfrm>
              <a:off x="4332" y="713"/>
              <a:ext cx="649"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t>S</a:t>
              </a:r>
              <a:r>
                <a:rPr lang="en-GB" altLang="en-US"/>
                <a:t> </a:t>
              </a:r>
              <a:r>
                <a:rPr lang="en-GB" altLang="en-US" sz="900" b="1"/>
                <a:t>normal harvest</a:t>
              </a:r>
            </a:p>
          </p:txBody>
        </p:sp>
      </p:grpSp>
      <p:grpSp>
        <p:nvGrpSpPr>
          <p:cNvPr id="37914" name="Group 26"/>
          <p:cNvGrpSpPr>
            <a:grpSpLocks/>
          </p:cNvGrpSpPr>
          <p:nvPr/>
        </p:nvGrpSpPr>
        <p:grpSpPr bwMode="auto">
          <a:xfrm>
            <a:off x="5219700" y="1995488"/>
            <a:ext cx="3590925" cy="3954462"/>
            <a:chOff x="3288" y="1257"/>
            <a:chExt cx="2262" cy="2491"/>
          </a:xfrm>
        </p:grpSpPr>
        <p:sp>
          <p:nvSpPr>
            <p:cNvPr id="37896" name="Line 8"/>
            <p:cNvSpPr>
              <a:spLocks noChangeShapeType="1"/>
            </p:cNvSpPr>
            <p:nvPr/>
          </p:nvSpPr>
          <p:spPr bwMode="auto">
            <a:xfrm flipV="1">
              <a:off x="3288" y="1480"/>
              <a:ext cx="2041" cy="226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899" name="Text Box 11"/>
            <p:cNvSpPr txBox="1">
              <a:spLocks noChangeArrowheads="1"/>
            </p:cNvSpPr>
            <p:nvPr/>
          </p:nvSpPr>
          <p:spPr bwMode="auto">
            <a:xfrm>
              <a:off x="4967" y="1257"/>
              <a:ext cx="58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t>S</a:t>
              </a:r>
              <a:r>
                <a:rPr lang="en-GB" altLang="en-US"/>
                <a:t> </a:t>
              </a:r>
              <a:r>
                <a:rPr lang="en-GB" altLang="en-US" sz="900" b="1"/>
                <a:t>good harvest</a:t>
              </a:r>
            </a:p>
          </p:txBody>
        </p:sp>
      </p:grpSp>
      <p:sp>
        <p:nvSpPr>
          <p:cNvPr id="37900" name="Line 12"/>
          <p:cNvSpPr>
            <a:spLocks noChangeShapeType="1"/>
          </p:cNvSpPr>
          <p:nvPr/>
        </p:nvSpPr>
        <p:spPr bwMode="auto">
          <a:xfrm>
            <a:off x="1835150" y="1125538"/>
            <a:ext cx="6408738" cy="44640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21" name="Group 33"/>
          <p:cNvGrpSpPr>
            <a:grpSpLocks/>
          </p:cNvGrpSpPr>
          <p:nvPr/>
        </p:nvGrpSpPr>
        <p:grpSpPr bwMode="auto">
          <a:xfrm>
            <a:off x="179388" y="3148013"/>
            <a:ext cx="8424862" cy="304800"/>
            <a:chOff x="113" y="1983"/>
            <a:chExt cx="5307" cy="192"/>
          </a:xfrm>
        </p:grpSpPr>
        <p:sp>
          <p:nvSpPr>
            <p:cNvPr id="37901" name="Line 13"/>
            <p:cNvSpPr>
              <a:spLocks noChangeShapeType="1"/>
            </p:cNvSpPr>
            <p:nvPr/>
          </p:nvSpPr>
          <p:spPr bwMode="auto">
            <a:xfrm flipH="1">
              <a:off x="521" y="2069"/>
              <a:ext cx="4899" cy="0"/>
            </a:xfrm>
            <a:prstGeom prst="line">
              <a:avLst/>
            </a:prstGeom>
            <a:noFill/>
            <a:ln w="38100">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02" name="Text Box 14"/>
            <p:cNvSpPr txBox="1">
              <a:spLocks noChangeArrowheads="1"/>
            </p:cNvSpPr>
            <p:nvPr/>
          </p:nvSpPr>
          <p:spPr bwMode="auto">
            <a:xfrm>
              <a:off x="113" y="1983"/>
              <a:ext cx="359"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t>P</a:t>
              </a:r>
              <a:r>
                <a:rPr lang="en-GB" altLang="en-US"/>
                <a:t> </a:t>
              </a:r>
              <a:r>
                <a:rPr lang="en-GB" altLang="en-US" sz="800" b="1"/>
                <a:t>target</a:t>
              </a:r>
            </a:p>
          </p:txBody>
        </p:sp>
      </p:grpSp>
      <p:sp>
        <p:nvSpPr>
          <p:cNvPr id="37903" name="Line 15"/>
          <p:cNvSpPr>
            <a:spLocks noChangeShapeType="1"/>
          </p:cNvSpPr>
          <p:nvPr/>
        </p:nvSpPr>
        <p:spPr bwMode="auto">
          <a:xfrm>
            <a:off x="4932363" y="3284538"/>
            <a:ext cx="0" cy="2881312"/>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08" name="Text Box 20"/>
          <p:cNvSpPr txBox="1">
            <a:spLocks noChangeArrowheads="1"/>
          </p:cNvSpPr>
          <p:nvPr/>
        </p:nvSpPr>
        <p:spPr bwMode="auto">
          <a:xfrm>
            <a:off x="8243888" y="5522913"/>
            <a:ext cx="2968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t>D</a:t>
            </a:r>
            <a:endParaRPr lang="en-GB" altLang="en-US" sz="900" b="1"/>
          </a:p>
        </p:txBody>
      </p:sp>
      <p:sp>
        <p:nvSpPr>
          <p:cNvPr id="37909" name="Text Box 21"/>
          <p:cNvSpPr txBox="1">
            <a:spLocks noChangeArrowheads="1"/>
          </p:cNvSpPr>
          <p:nvPr/>
        </p:nvSpPr>
        <p:spPr bwMode="auto">
          <a:xfrm>
            <a:off x="1331913" y="204788"/>
            <a:ext cx="2647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WHEAT MARKET</a:t>
            </a:r>
          </a:p>
        </p:txBody>
      </p:sp>
      <p:sp>
        <p:nvSpPr>
          <p:cNvPr id="37910" name="Text Box 22"/>
          <p:cNvSpPr txBox="1">
            <a:spLocks noChangeArrowheads="1"/>
          </p:cNvSpPr>
          <p:nvPr/>
        </p:nvSpPr>
        <p:spPr bwMode="auto">
          <a:xfrm>
            <a:off x="231775" y="577850"/>
            <a:ext cx="5476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PRICE</a:t>
            </a:r>
          </a:p>
        </p:txBody>
      </p:sp>
      <p:sp>
        <p:nvSpPr>
          <p:cNvPr id="37911" name="Text Box 23"/>
          <p:cNvSpPr txBox="1">
            <a:spLocks noChangeArrowheads="1"/>
          </p:cNvSpPr>
          <p:nvPr/>
        </p:nvSpPr>
        <p:spPr bwMode="auto">
          <a:xfrm>
            <a:off x="8027988" y="6245225"/>
            <a:ext cx="854075"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QUANTITY</a:t>
            </a:r>
          </a:p>
        </p:txBody>
      </p:sp>
      <p:grpSp>
        <p:nvGrpSpPr>
          <p:cNvPr id="37919" name="Group 31"/>
          <p:cNvGrpSpPr>
            <a:grpSpLocks/>
          </p:cNvGrpSpPr>
          <p:nvPr/>
        </p:nvGrpSpPr>
        <p:grpSpPr bwMode="auto">
          <a:xfrm>
            <a:off x="250825" y="2066925"/>
            <a:ext cx="3097213" cy="4098925"/>
            <a:chOff x="158" y="1302"/>
            <a:chExt cx="1951" cy="2582"/>
          </a:xfrm>
        </p:grpSpPr>
        <p:grpSp>
          <p:nvGrpSpPr>
            <p:cNvPr id="37913" name="Group 25"/>
            <p:cNvGrpSpPr>
              <a:grpSpLocks/>
            </p:cNvGrpSpPr>
            <p:nvPr/>
          </p:nvGrpSpPr>
          <p:grpSpPr bwMode="auto">
            <a:xfrm>
              <a:off x="521" y="1389"/>
              <a:ext cx="1588" cy="2495"/>
              <a:chOff x="521" y="1389"/>
              <a:chExt cx="1633" cy="2495"/>
            </a:xfrm>
          </p:grpSpPr>
          <p:sp>
            <p:nvSpPr>
              <p:cNvPr id="37905" name="Line 17"/>
              <p:cNvSpPr>
                <a:spLocks noChangeShapeType="1"/>
              </p:cNvSpPr>
              <p:nvPr/>
            </p:nvSpPr>
            <p:spPr bwMode="auto">
              <a:xfrm>
                <a:off x="2154" y="1389"/>
                <a:ext cx="0" cy="249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06" name="Line 18"/>
              <p:cNvSpPr>
                <a:spLocks noChangeShapeType="1"/>
              </p:cNvSpPr>
              <p:nvPr/>
            </p:nvSpPr>
            <p:spPr bwMode="auto">
              <a:xfrm flipH="1">
                <a:off x="521" y="1389"/>
                <a:ext cx="1633"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917" name="Text Box 29"/>
            <p:cNvSpPr txBox="1">
              <a:spLocks noChangeArrowheads="1"/>
            </p:cNvSpPr>
            <p:nvPr/>
          </p:nvSpPr>
          <p:spPr bwMode="auto">
            <a:xfrm>
              <a:off x="158" y="1302"/>
              <a:ext cx="31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t>P</a:t>
              </a:r>
              <a:r>
                <a:rPr lang="en-GB" altLang="en-US"/>
                <a:t> </a:t>
              </a:r>
              <a:r>
                <a:rPr lang="en-GB" altLang="en-US" sz="800" b="1"/>
                <a:t>high</a:t>
              </a:r>
            </a:p>
          </p:txBody>
        </p:sp>
      </p:grpSp>
      <p:grpSp>
        <p:nvGrpSpPr>
          <p:cNvPr id="37920" name="Group 32"/>
          <p:cNvGrpSpPr>
            <a:grpSpLocks/>
          </p:cNvGrpSpPr>
          <p:nvPr/>
        </p:nvGrpSpPr>
        <p:grpSpPr bwMode="auto">
          <a:xfrm>
            <a:off x="250825" y="4227513"/>
            <a:ext cx="6337300" cy="1938337"/>
            <a:chOff x="158" y="2663"/>
            <a:chExt cx="3992" cy="1221"/>
          </a:xfrm>
        </p:grpSpPr>
        <p:grpSp>
          <p:nvGrpSpPr>
            <p:cNvPr id="37912" name="Group 24"/>
            <p:cNvGrpSpPr>
              <a:grpSpLocks/>
            </p:cNvGrpSpPr>
            <p:nvPr/>
          </p:nvGrpSpPr>
          <p:grpSpPr bwMode="auto">
            <a:xfrm>
              <a:off x="521" y="2795"/>
              <a:ext cx="3629" cy="1089"/>
              <a:chOff x="521" y="2795"/>
              <a:chExt cx="3629" cy="1089"/>
            </a:xfrm>
          </p:grpSpPr>
          <p:sp>
            <p:nvSpPr>
              <p:cNvPr id="37904" name="Line 16"/>
              <p:cNvSpPr>
                <a:spLocks noChangeShapeType="1"/>
              </p:cNvSpPr>
              <p:nvPr/>
            </p:nvSpPr>
            <p:spPr bwMode="auto">
              <a:xfrm>
                <a:off x="4150" y="2795"/>
                <a:ext cx="0" cy="1089"/>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07" name="Line 19"/>
              <p:cNvSpPr>
                <a:spLocks noChangeShapeType="1"/>
              </p:cNvSpPr>
              <p:nvPr/>
            </p:nvSpPr>
            <p:spPr bwMode="auto">
              <a:xfrm flipH="1">
                <a:off x="521" y="2795"/>
                <a:ext cx="3629"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918" name="Text Box 30"/>
            <p:cNvSpPr txBox="1">
              <a:spLocks noChangeArrowheads="1"/>
            </p:cNvSpPr>
            <p:nvPr/>
          </p:nvSpPr>
          <p:spPr bwMode="auto">
            <a:xfrm>
              <a:off x="158" y="2663"/>
              <a:ext cx="296"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t>P</a:t>
              </a:r>
              <a:r>
                <a:rPr lang="en-GB" altLang="en-US"/>
                <a:t> </a:t>
              </a:r>
              <a:r>
                <a:rPr lang="en-GB" altLang="en-US" sz="800" b="1"/>
                <a:t>low</a:t>
              </a:r>
            </a:p>
          </p:txBody>
        </p:sp>
      </p:grpSp>
      <p:grpSp>
        <p:nvGrpSpPr>
          <p:cNvPr id="37927" name="Group 39"/>
          <p:cNvGrpSpPr>
            <a:grpSpLocks/>
          </p:cNvGrpSpPr>
          <p:nvPr/>
        </p:nvGrpSpPr>
        <p:grpSpPr bwMode="auto">
          <a:xfrm>
            <a:off x="6443663" y="4292600"/>
            <a:ext cx="288925" cy="288925"/>
            <a:chOff x="4059" y="2704"/>
            <a:chExt cx="182" cy="182"/>
          </a:xfrm>
        </p:grpSpPr>
        <p:sp>
          <p:nvSpPr>
            <p:cNvPr id="37925" name="Oval 37"/>
            <p:cNvSpPr>
              <a:spLocks noChangeArrowheads="1"/>
            </p:cNvSpPr>
            <p:nvPr/>
          </p:nvSpPr>
          <p:spPr bwMode="auto">
            <a:xfrm>
              <a:off x="4059" y="2704"/>
              <a:ext cx="182" cy="18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26" name="Text Box 38"/>
            <p:cNvSpPr txBox="1">
              <a:spLocks noChangeArrowheads="1"/>
            </p:cNvSpPr>
            <p:nvPr/>
          </p:nvSpPr>
          <p:spPr bwMode="auto">
            <a:xfrm>
              <a:off x="4059" y="2709"/>
              <a:ext cx="174"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A</a:t>
              </a:r>
            </a:p>
          </p:txBody>
        </p:sp>
      </p:grpSp>
      <p:grpSp>
        <p:nvGrpSpPr>
          <p:cNvPr id="37928" name="Group 40"/>
          <p:cNvGrpSpPr>
            <a:grpSpLocks/>
          </p:cNvGrpSpPr>
          <p:nvPr/>
        </p:nvGrpSpPr>
        <p:grpSpPr bwMode="auto">
          <a:xfrm>
            <a:off x="4787900" y="3141663"/>
            <a:ext cx="288925" cy="288925"/>
            <a:chOff x="4059" y="2704"/>
            <a:chExt cx="182" cy="182"/>
          </a:xfrm>
        </p:grpSpPr>
        <p:sp>
          <p:nvSpPr>
            <p:cNvPr id="37929" name="Oval 41"/>
            <p:cNvSpPr>
              <a:spLocks noChangeArrowheads="1"/>
            </p:cNvSpPr>
            <p:nvPr/>
          </p:nvSpPr>
          <p:spPr bwMode="auto">
            <a:xfrm>
              <a:off x="4059" y="2704"/>
              <a:ext cx="182" cy="18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30" name="Text Box 42"/>
            <p:cNvSpPr txBox="1">
              <a:spLocks noChangeArrowheads="1"/>
            </p:cNvSpPr>
            <p:nvPr/>
          </p:nvSpPr>
          <p:spPr bwMode="auto">
            <a:xfrm>
              <a:off x="4059" y="2709"/>
              <a:ext cx="170"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B</a:t>
              </a:r>
            </a:p>
          </p:txBody>
        </p:sp>
      </p:grpSp>
      <p:grpSp>
        <p:nvGrpSpPr>
          <p:cNvPr id="37916" name="Group 28"/>
          <p:cNvGrpSpPr>
            <a:grpSpLocks/>
          </p:cNvGrpSpPr>
          <p:nvPr/>
        </p:nvGrpSpPr>
        <p:grpSpPr bwMode="auto">
          <a:xfrm>
            <a:off x="1331913" y="482600"/>
            <a:ext cx="4448175" cy="3524250"/>
            <a:chOff x="884" y="348"/>
            <a:chExt cx="2802" cy="2220"/>
          </a:xfrm>
        </p:grpSpPr>
        <p:sp>
          <p:nvSpPr>
            <p:cNvPr id="37895" name="Line 7"/>
            <p:cNvSpPr>
              <a:spLocks noChangeShapeType="1"/>
            </p:cNvSpPr>
            <p:nvPr/>
          </p:nvSpPr>
          <p:spPr bwMode="auto">
            <a:xfrm flipV="1">
              <a:off x="884" y="482"/>
              <a:ext cx="2313" cy="208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897" name="Text Box 9"/>
            <p:cNvSpPr txBox="1">
              <a:spLocks noChangeArrowheads="1"/>
            </p:cNvSpPr>
            <p:nvPr/>
          </p:nvSpPr>
          <p:spPr bwMode="auto">
            <a:xfrm>
              <a:off x="3140" y="348"/>
              <a:ext cx="546"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t>S</a:t>
              </a:r>
              <a:r>
                <a:rPr lang="en-GB" altLang="en-US"/>
                <a:t> </a:t>
              </a:r>
              <a:r>
                <a:rPr lang="en-GB" altLang="en-US" sz="900" b="1"/>
                <a:t>bad harvest</a:t>
              </a:r>
            </a:p>
          </p:txBody>
        </p:sp>
      </p:grpSp>
      <p:grpSp>
        <p:nvGrpSpPr>
          <p:cNvPr id="37931" name="Group 43"/>
          <p:cNvGrpSpPr>
            <a:grpSpLocks/>
          </p:cNvGrpSpPr>
          <p:nvPr/>
        </p:nvGrpSpPr>
        <p:grpSpPr bwMode="auto">
          <a:xfrm>
            <a:off x="3203575" y="2060575"/>
            <a:ext cx="288925" cy="288925"/>
            <a:chOff x="4059" y="2704"/>
            <a:chExt cx="182" cy="182"/>
          </a:xfrm>
        </p:grpSpPr>
        <p:sp>
          <p:nvSpPr>
            <p:cNvPr id="37932" name="Oval 44"/>
            <p:cNvSpPr>
              <a:spLocks noChangeArrowheads="1"/>
            </p:cNvSpPr>
            <p:nvPr/>
          </p:nvSpPr>
          <p:spPr bwMode="auto">
            <a:xfrm>
              <a:off x="4059" y="2704"/>
              <a:ext cx="182" cy="18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33" name="Text Box 45"/>
            <p:cNvSpPr txBox="1">
              <a:spLocks noChangeArrowheads="1"/>
            </p:cNvSpPr>
            <p:nvPr/>
          </p:nvSpPr>
          <p:spPr bwMode="auto">
            <a:xfrm>
              <a:off x="4059" y="2709"/>
              <a:ext cx="16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C</a:t>
              </a:r>
            </a:p>
          </p:txBody>
        </p:sp>
      </p:grpSp>
      <p:sp>
        <p:nvSpPr>
          <p:cNvPr id="37934" name="Text Box 46"/>
          <p:cNvSpPr txBox="1">
            <a:spLocks noChangeArrowheads="1"/>
          </p:cNvSpPr>
          <p:nvPr/>
        </p:nvSpPr>
        <p:spPr bwMode="auto">
          <a:xfrm>
            <a:off x="1692275" y="6315075"/>
            <a:ext cx="4740275" cy="3048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HOW DOES THE GOVERNMENT MAINTAIN THE PRICE OF </a:t>
            </a:r>
            <a:r>
              <a:rPr lang="en-GB" altLang="en-US" sz="1400" b="1"/>
              <a:t>P</a:t>
            </a:r>
            <a:r>
              <a:rPr lang="en-GB" altLang="en-US"/>
              <a:t> </a:t>
            </a:r>
            <a:r>
              <a:rPr lang="en-GB" altLang="en-US" sz="800" b="1"/>
              <a:t>target </a:t>
            </a:r>
            <a:r>
              <a:rPr lang="en-GB" altLang="en-US"/>
              <a:t>at point A</a:t>
            </a:r>
          </a:p>
        </p:txBody>
      </p:sp>
      <p:grpSp>
        <p:nvGrpSpPr>
          <p:cNvPr id="37941" name="Group 53"/>
          <p:cNvGrpSpPr>
            <a:grpSpLocks/>
          </p:cNvGrpSpPr>
          <p:nvPr/>
        </p:nvGrpSpPr>
        <p:grpSpPr bwMode="auto">
          <a:xfrm>
            <a:off x="3924300" y="765175"/>
            <a:ext cx="5202238" cy="3622675"/>
            <a:chOff x="2472" y="482"/>
            <a:chExt cx="3277" cy="2282"/>
          </a:xfrm>
        </p:grpSpPr>
        <p:grpSp>
          <p:nvGrpSpPr>
            <p:cNvPr id="37940" name="Group 52"/>
            <p:cNvGrpSpPr>
              <a:grpSpLocks/>
            </p:cNvGrpSpPr>
            <p:nvPr/>
          </p:nvGrpSpPr>
          <p:grpSpPr bwMode="auto">
            <a:xfrm>
              <a:off x="2472" y="482"/>
              <a:ext cx="3277" cy="2282"/>
              <a:chOff x="2472" y="482"/>
              <a:chExt cx="3277" cy="2282"/>
            </a:xfrm>
          </p:grpSpPr>
          <p:sp>
            <p:nvSpPr>
              <p:cNvPr id="37938" name="Line 50"/>
              <p:cNvSpPr>
                <a:spLocks noChangeShapeType="1"/>
              </p:cNvSpPr>
              <p:nvPr/>
            </p:nvSpPr>
            <p:spPr bwMode="auto">
              <a:xfrm>
                <a:off x="2472" y="482"/>
                <a:ext cx="3175" cy="2177"/>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39" name="Text Box 51"/>
              <p:cNvSpPr txBox="1">
                <a:spLocks noChangeArrowheads="1"/>
              </p:cNvSpPr>
              <p:nvPr/>
            </p:nvSpPr>
            <p:spPr bwMode="auto">
              <a:xfrm>
                <a:off x="5526" y="2572"/>
                <a:ext cx="223" cy="19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t>D</a:t>
                </a:r>
                <a:r>
                  <a:rPr lang="en-GB" altLang="en-US" sz="900" b="1"/>
                  <a:t>1</a:t>
                </a:r>
                <a:endParaRPr lang="en-GB" altLang="en-US" sz="600" b="1"/>
              </a:p>
            </p:txBody>
          </p:sp>
        </p:grpSp>
        <p:grpSp>
          <p:nvGrpSpPr>
            <p:cNvPr id="37935" name="Group 47"/>
            <p:cNvGrpSpPr>
              <a:grpSpLocks/>
            </p:cNvGrpSpPr>
            <p:nvPr/>
          </p:nvGrpSpPr>
          <p:grpSpPr bwMode="auto">
            <a:xfrm>
              <a:off x="4694" y="1979"/>
              <a:ext cx="182" cy="182"/>
              <a:chOff x="4059" y="2704"/>
              <a:chExt cx="182" cy="182"/>
            </a:xfrm>
          </p:grpSpPr>
          <p:sp>
            <p:nvSpPr>
              <p:cNvPr id="37936" name="Oval 48"/>
              <p:cNvSpPr>
                <a:spLocks noChangeArrowheads="1"/>
              </p:cNvSpPr>
              <p:nvPr/>
            </p:nvSpPr>
            <p:spPr bwMode="auto">
              <a:xfrm>
                <a:off x="4059" y="2704"/>
                <a:ext cx="182" cy="18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37" name="Text Box 49"/>
              <p:cNvSpPr txBox="1">
                <a:spLocks noChangeArrowheads="1"/>
              </p:cNvSpPr>
              <p:nvPr/>
            </p:nvSpPr>
            <p:spPr bwMode="auto">
              <a:xfrm>
                <a:off x="4059" y="2709"/>
                <a:ext cx="17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D</a:t>
                </a:r>
              </a:p>
            </p:txBody>
          </p:sp>
        </p:grpSp>
      </p:grpSp>
      <p:sp>
        <p:nvSpPr>
          <p:cNvPr id="37943" name="Line 55"/>
          <p:cNvSpPr>
            <a:spLocks noChangeShapeType="1"/>
          </p:cNvSpPr>
          <p:nvPr/>
        </p:nvSpPr>
        <p:spPr bwMode="auto">
          <a:xfrm>
            <a:off x="539750" y="2420938"/>
            <a:ext cx="0" cy="1800225"/>
          </a:xfrm>
          <a:prstGeom prst="line">
            <a:avLst/>
          </a:prstGeom>
          <a:noFill/>
          <a:ln w="381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60" name="Group 72"/>
          <p:cNvGrpSpPr>
            <a:grpSpLocks/>
          </p:cNvGrpSpPr>
          <p:nvPr/>
        </p:nvGrpSpPr>
        <p:grpSpPr bwMode="auto">
          <a:xfrm>
            <a:off x="5003800" y="2141538"/>
            <a:ext cx="2663825" cy="998537"/>
            <a:chOff x="3243" y="1485"/>
            <a:chExt cx="1678" cy="629"/>
          </a:xfrm>
        </p:grpSpPr>
        <p:sp>
          <p:nvSpPr>
            <p:cNvPr id="37944" name="AutoShape 56"/>
            <p:cNvSpPr>
              <a:spLocks/>
            </p:cNvSpPr>
            <p:nvPr/>
          </p:nvSpPr>
          <p:spPr bwMode="auto">
            <a:xfrm rot="16200000">
              <a:off x="3946" y="1139"/>
              <a:ext cx="272" cy="1678"/>
            </a:xfrm>
            <a:prstGeom prst="rightBrace">
              <a:avLst>
                <a:gd name="adj1" fmla="val 51409"/>
                <a:gd name="adj2" fmla="val 50000"/>
              </a:avLst>
            </a:prstGeom>
            <a:noFill/>
            <a:ln w="254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45" name="Text Box 57"/>
            <p:cNvSpPr txBox="1">
              <a:spLocks noChangeArrowheads="1"/>
            </p:cNvSpPr>
            <p:nvPr/>
          </p:nvSpPr>
          <p:spPr bwMode="auto">
            <a:xfrm>
              <a:off x="4150" y="1485"/>
              <a:ext cx="663"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Excess Supply</a:t>
              </a:r>
            </a:p>
          </p:txBody>
        </p:sp>
        <p:cxnSp>
          <p:nvCxnSpPr>
            <p:cNvPr id="37946" name="AutoShape 58"/>
            <p:cNvCxnSpPr>
              <a:cxnSpLocks noChangeShapeType="1"/>
              <a:stCxn id="37945" idx="2"/>
              <a:endCxn id="37944" idx="1"/>
            </p:cNvCxnSpPr>
            <p:nvPr/>
          </p:nvCxnSpPr>
          <p:spPr bwMode="auto">
            <a:xfrm flipH="1">
              <a:off x="4082" y="1653"/>
              <a:ext cx="451" cy="181"/>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7958" name="Group 70"/>
          <p:cNvGrpSpPr>
            <a:grpSpLocks/>
          </p:cNvGrpSpPr>
          <p:nvPr/>
        </p:nvGrpSpPr>
        <p:grpSpPr bwMode="auto">
          <a:xfrm>
            <a:off x="1403350" y="3357563"/>
            <a:ext cx="3384550" cy="1217612"/>
            <a:chOff x="884" y="2115"/>
            <a:chExt cx="2132" cy="767"/>
          </a:xfrm>
        </p:grpSpPr>
        <p:sp>
          <p:nvSpPr>
            <p:cNvPr id="37922" name="AutoShape 34"/>
            <p:cNvSpPr>
              <a:spLocks/>
            </p:cNvSpPr>
            <p:nvPr/>
          </p:nvSpPr>
          <p:spPr bwMode="auto">
            <a:xfrm rot="5400000">
              <a:off x="2034" y="1419"/>
              <a:ext cx="285" cy="1678"/>
            </a:xfrm>
            <a:prstGeom prst="rightBrace">
              <a:avLst>
                <a:gd name="adj1" fmla="val 49064"/>
                <a:gd name="adj2" fmla="val 50000"/>
              </a:avLst>
            </a:prstGeom>
            <a:noFill/>
            <a:ln w="254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948" name="Line 60"/>
            <p:cNvSpPr>
              <a:spLocks noChangeShapeType="1"/>
            </p:cNvSpPr>
            <p:nvPr/>
          </p:nvSpPr>
          <p:spPr bwMode="auto">
            <a:xfrm flipV="1">
              <a:off x="1519" y="2432"/>
              <a:ext cx="635" cy="27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23" name="Text Box 35"/>
            <p:cNvSpPr txBox="1">
              <a:spLocks noChangeArrowheads="1"/>
            </p:cNvSpPr>
            <p:nvPr/>
          </p:nvSpPr>
          <p:spPr bwMode="auto">
            <a:xfrm>
              <a:off x="884" y="2709"/>
              <a:ext cx="731" cy="17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Excess Demand</a:t>
              </a:r>
            </a:p>
          </p:txBody>
        </p:sp>
      </p:grpSp>
      <p:grpSp>
        <p:nvGrpSpPr>
          <p:cNvPr id="37952" name="Group 64"/>
          <p:cNvGrpSpPr>
            <a:grpSpLocks/>
          </p:cNvGrpSpPr>
          <p:nvPr/>
        </p:nvGrpSpPr>
        <p:grpSpPr bwMode="auto">
          <a:xfrm>
            <a:off x="3348038" y="2420938"/>
            <a:ext cx="938212" cy="792162"/>
            <a:chOff x="2109" y="1525"/>
            <a:chExt cx="591" cy="499"/>
          </a:xfrm>
        </p:grpSpPr>
        <p:sp>
          <p:nvSpPr>
            <p:cNvPr id="37949" name="Line 61"/>
            <p:cNvSpPr>
              <a:spLocks noChangeShapeType="1"/>
            </p:cNvSpPr>
            <p:nvPr/>
          </p:nvSpPr>
          <p:spPr bwMode="auto">
            <a:xfrm>
              <a:off x="2109" y="1525"/>
              <a:ext cx="0" cy="499"/>
            </a:xfrm>
            <a:prstGeom prst="line">
              <a:avLst/>
            </a:prstGeom>
            <a:noFill/>
            <a:ln w="38100">
              <a:solidFill>
                <a:srgbClr val="3366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50" name="Text Box 62"/>
            <p:cNvSpPr txBox="1">
              <a:spLocks noChangeArrowheads="1"/>
            </p:cNvSpPr>
            <p:nvPr/>
          </p:nvSpPr>
          <p:spPr bwMode="auto">
            <a:xfrm>
              <a:off x="2245" y="1575"/>
              <a:ext cx="455" cy="17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RELEASE</a:t>
              </a:r>
            </a:p>
          </p:txBody>
        </p:sp>
        <p:sp>
          <p:nvSpPr>
            <p:cNvPr id="37951" name="Line 63"/>
            <p:cNvSpPr>
              <a:spLocks noChangeShapeType="1"/>
            </p:cNvSpPr>
            <p:nvPr/>
          </p:nvSpPr>
          <p:spPr bwMode="auto">
            <a:xfrm flipH="1">
              <a:off x="2154" y="1752"/>
              <a:ext cx="318" cy="9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57" name="Group 69"/>
          <p:cNvGrpSpPr>
            <a:grpSpLocks/>
          </p:cNvGrpSpPr>
          <p:nvPr/>
        </p:nvGrpSpPr>
        <p:grpSpPr bwMode="auto">
          <a:xfrm>
            <a:off x="6588125" y="3284538"/>
            <a:ext cx="1385888" cy="935037"/>
            <a:chOff x="4150" y="2069"/>
            <a:chExt cx="873" cy="589"/>
          </a:xfrm>
        </p:grpSpPr>
        <p:sp>
          <p:nvSpPr>
            <p:cNvPr id="37954" name="Line 66"/>
            <p:cNvSpPr>
              <a:spLocks noChangeShapeType="1"/>
            </p:cNvSpPr>
            <p:nvPr/>
          </p:nvSpPr>
          <p:spPr bwMode="auto">
            <a:xfrm flipV="1">
              <a:off x="4150" y="2069"/>
              <a:ext cx="0" cy="589"/>
            </a:xfrm>
            <a:prstGeom prst="line">
              <a:avLst/>
            </a:prstGeom>
            <a:noFill/>
            <a:ln w="38100">
              <a:solidFill>
                <a:srgbClr val="3366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55" name="Text Box 67"/>
            <p:cNvSpPr txBox="1">
              <a:spLocks noChangeArrowheads="1"/>
            </p:cNvSpPr>
            <p:nvPr/>
          </p:nvSpPr>
          <p:spPr bwMode="auto">
            <a:xfrm>
              <a:off x="4604" y="2483"/>
              <a:ext cx="419" cy="17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BUY UP</a:t>
              </a:r>
            </a:p>
          </p:txBody>
        </p:sp>
        <p:sp>
          <p:nvSpPr>
            <p:cNvPr id="37956" name="Line 68"/>
            <p:cNvSpPr>
              <a:spLocks noChangeShapeType="1"/>
            </p:cNvSpPr>
            <p:nvPr/>
          </p:nvSpPr>
          <p:spPr bwMode="auto">
            <a:xfrm flipH="1" flipV="1">
              <a:off x="4195" y="2387"/>
              <a:ext cx="409" cy="1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959" name="Text Box 71"/>
          <p:cNvSpPr txBox="1">
            <a:spLocks noChangeArrowheads="1"/>
          </p:cNvSpPr>
          <p:nvPr/>
        </p:nvSpPr>
        <p:spPr bwMode="auto">
          <a:xfrm>
            <a:off x="1908175" y="6388100"/>
            <a:ext cx="4732338" cy="3048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HOW DOES THE GOVERNMENT MAINTAIN THE PRICE OF </a:t>
            </a:r>
            <a:r>
              <a:rPr lang="en-GB" altLang="en-US" sz="1400" b="1"/>
              <a:t>P</a:t>
            </a:r>
            <a:r>
              <a:rPr lang="en-GB" altLang="en-US"/>
              <a:t> </a:t>
            </a:r>
            <a:r>
              <a:rPr lang="en-GB" altLang="en-US" sz="800" b="1"/>
              <a:t>target </a:t>
            </a:r>
            <a:r>
              <a:rPr lang="en-GB" altLang="en-US"/>
              <a:t>at point C</a:t>
            </a:r>
          </a:p>
        </p:txBody>
      </p:sp>
    </p:spTree>
    <p:extLst>
      <p:ext uri="{BB962C8B-B14F-4D97-AF65-F5344CB8AC3E}">
        <p14:creationId xmlns:p14="http://schemas.microsoft.com/office/powerpoint/2010/main" val="3934143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16"/>
                                        </p:tgtEl>
                                        <p:attrNameLst>
                                          <p:attrName>style.visibility</p:attrName>
                                        </p:attrNameLst>
                                      </p:cBhvr>
                                      <p:to>
                                        <p:strVal val="visible"/>
                                      </p:to>
                                    </p:set>
                                    <p:anim calcmode="lin" valueType="num">
                                      <p:cBhvr additive="base">
                                        <p:cTn id="7" dur="500" fill="hold"/>
                                        <p:tgtEl>
                                          <p:spTgt spid="37916"/>
                                        </p:tgtEl>
                                        <p:attrNameLst>
                                          <p:attrName>ppt_x</p:attrName>
                                        </p:attrNameLst>
                                      </p:cBhvr>
                                      <p:tavLst>
                                        <p:tav tm="0">
                                          <p:val>
                                            <p:strVal val="#ppt_x"/>
                                          </p:val>
                                        </p:tav>
                                        <p:tav tm="100000">
                                          <p:val>
                                            <p:strVal val="#ppt_x"/>
                                          </p:val>
                                        </p:tav>
                                      </p:tavLst>
                                    </p:anim>
                                    <p:anim calcmode="lin" valueType="num">
                                      <p:cBhvr additive="base">
                                        <p:cTn id="8" dur="500" fill="hold"/>
                                        <p:tgtEl>
                                          <p:spTgt spid="379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931"/>
                                        </p:tgtEl>
                                        <p:attrNameLst>
                                          <p:attrName>style.visibility</p:attrName>
                                        </p:attrNameLst>
                                      </p:cBhvr>
                                      <p:to>
                                        <p:strVal val="visible"/>
                                      </p:to>
                                    </p:set>
                                    <p:anim calcmode="lin" valueType="num">
                                      <p:cBhvr additive="base">
                                        <p:cTn id="11" dur="500" fill="hold"/>
                                        <p:tgtEl>
                                          <p:spTgt spid="37931"/>
                                        </p:tgtEl>
                                        <p:attrNameLst>
                                          <p:attrName>ppt_x</p:attrName>
                                        </p:attrNameLst>
                                      </p:cBhvr>
                                      <p:tavLst>
                                        <p:tav tm="0">
                                          <p:val>
                                            <p:strVal val="#ppt_x"/>
                                          </p:val>
                                        </p:tav>
                                        <p:tav tm="100000">
                                          <p:val>
                                            <p:strVal val="#ppt_x"/>
                                          </p:val>
                                        </p:tav>
                                      </p:tavLst>
                                    </p:anim>
                                    <p:anim calcmode="lin" valueType="num">
                                      <p:cBhvr additive="base">
                                        <p:cTn id="12" dur="500" fill="hold"/>
                                        <p:tgtEl>
                                          <p:spTgt spid="3793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7919"/>
                                        </p:tgtEl>
                                        <p:attrNameLst>
                                          <p:attrName>style.visibility</p:attrName>
                                        </p:attrNameLst>
                                      </p:cBhvr>
                                      <p:to>
                                        <p:strVal val="visible"/>
                                      </p:to>
                                    </p:set>
                                    <p:anim calcmode="lin" valueType="num">
                                      <p:cBhvr additive="base">
                                        <p:cTn id="17" dur="500" fill="hold"/>
                                        <p:tgtEl>
                                          <p:spTgt spid="37919"/>
                                        </p:tgtEl>
                                        <p:attrNameLst>
                                          <p:attrName>ppt_x</p:attrName>
                                        </p:attrNameLst>
                                      </p:cBhvr>
                                      <p:tavLst>
                                        <p:tav tm="0">
                                          <p:val>
                                            <p:strVal val="#ppt_x"/>
                                          </p:val>
                                        </p:tav>
                                        <p:tav tm="100000">
                                          <p:val>
                                            <p:strVal val="#ppt_x"/>
                                          </p:val>
                                        </p:tav>
                                      </p:tavLst>
                                    </p:anim>
                                    <p:anim calcmode="lin" valueType="num">
                                      <p:cBhvr additive="base">
                                        <p:cTn id="18" dur="500" fill="hold"/>
                                        <p:tgtEl>
                                          <p:spTgt spid="3791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7914"/>
                                        </p:tgtEl>
                                        <p:attrNameLst>
                                          <p:attrName>style.visibility</p:attrName>
                                        </p:attrNameLst>
                                      </p:cBhvr>
                                      <p:to>
                                        <p:strVal val="visible"/>
                                      </p:to>
                                    </p:set>
                                    <p:anim calcmode="lin" valueType="num">
                                      <p:cBhvr additive="base">
                                        <p:cTn id="23" dur="500" fill="hold"/>
                                        <p:tgtEl>
                                          <p:spTgt spid="37914"/>
                                        </p:tgtEl>
                                        <p:attrNameLst>
                                          <p:attrName>ppt_x</p:attrName>
                                        </p:attrNameLst>
                                      </p:cBhvr>
                                      <p:tavLst>
                                        <p:tav tm="0">
                                          <p:val>
                                            <p:strVal val="#ppt_x"/>
                                          </p:val>
                                        </p:tav>
                                        <p:tav tm="100000">
                                          <p:val>
                                            <p:strVal val="#ppt_x"/>
                                          </p:val>
                                        </p:tav>
                                      </p:tavLst>
                                    </p:anim>
                                    <p:anim calcmode="lin" valueType="num">
                                      <p:cBhvr additive="base">
                                        <p:cTn id="24" dur="500" fill="hold"/>
                                        <p:tgtEl>
                                          <p:spTgt spid="379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927"/>
                                        </p:tgtEl>
                                        <p:attrNameLst>
                                          <p:attrName>style.visibility</p:attrName>
                                        </p:attrNameLst>
                                      </p:cBhvr>
                                      <p:to>
                                        <p:strVal val="visible"/>
                                      </p:to>
                                    </p:set>
                                    <p:anim calcmode="lin" valueType="num">
                                      <p:cBhvr additive="base">
                                        <p:cTn id="27" dur="500" fill="hold"/>
                                        <p:tgtEl>
                                          <p:spTgt spid="37927"/>
                                        </p:tgtEl>
                                        <p:attrNameLst>
                                          <p:attrName>ppt_x</p:attrName>
                                        </p:attrNameLst>
                                      </p:cBhvr>
                                      <p:tavLst>
                                        <p:tav tm="0">
                                          <p:val>
                                            <p:strVal val="#ppt_x"/>
                                          </p:val>
                                        </p:tav>
                                        <p:tav tm="100000">
                                          <p:val>
                                            <p:strVal val="#ppt_x"/>
                                          </p:val>
                                        </p:tav>
                                      </p:tavLst>
                                    </p:anim>
                                    <p:anim calcmode="lin" valueType="num">
                                      <p:cBhvr additive="base">
                                        <p:cTn id="28" dur="500" fill="hold"/>
                                        <p:tgtEl>
                                          <p:spTgt spid="3792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7920"/>
                                        </p:tgtEl>
                                        <p:attrNameLst>
                                          <p:attrName>style.visibility</p:attrName>
                                        </p:attrNameLst>
                                      </p:cBhvr>
                                      <p:to>
                                        <p:strVal val="visible"/>
                                      </p:to>
                                    </p:set>
                                    <p:anim calcmode="lin" valueType="num">
                                      <p:cBhvr additive="base">
                                        <p:cTn id="33" dur="500" fill="hold"/>
                                        <p:tgtEl>
                                          <p:spTgt spid="37920"/>
                                        </p:tgtEl>
                                        <p:attrNameLst>
                                          <p:attrName>ppt_x</p:attrName>
                                        </p:attrNameLst>
                                      </p:cBhvr>
                                      <p:tavLst>
                                        <p:tav tm="0">
                                          <p:val>
                                            <p:strVal val="#ppt_x"/>
                                          </p:val>
                                        </p:tav>
                                        <p:tav tm="100000">
                                          <p:val>
                                            <p:strVal val="#ppt_x"/>
                                          </p:val>
                                        </p:tav>
                                      </p:tavLst>
                                    </p:anim>
                                    <p:anim calcmode="lin" valueType="num">
                                      <p:cBhvr additive="base">
                                        <p:cTn id="34" dur="500" fill="hold"/>
                                        <p:tgtEl>
                                          <p:spTgt spid="3792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943"/>
                                        </p:tgtEl>
                                        <p:attrNameLst>
                                          <p:attrName>style.visibility</p:attrName>
                                        </p:attrNameLst>
                                      </p:cBhvr>
                                      <p:to>
                                        <p:strVal val="visible"/>
                                      </p:to>
                                    </p:set>
                                    <p:anim calcmode="lin" valueType="num">
                                      <p:cBhvr additive="base">
                                        <p:cTn id="39" dur="500" fill="hold"/>
                                        <p:tgtEl>
                                          <p:spTgt spid="37943"/>
                                        </p:tgtEl>
                                        <p:attrNameLst>
                                          <p:attrName>ppt_x</p:attrName>
                                        </p:attrNameLst>
                                      </p:cBhvr>
                                      <p:tavLst>
                                        <p:tav tm="0">
                                          <p:val>
                                            <p:strVal val="#ppt_x"/>
                                          </p:val>
                                        </p:tav>
                                        <p:tav tm="100000">
                                          <p:val>
                                            <p:strVal val="#ppt_x"/>
                                          </p:val>
                                        </p:tav>
                                      </p:tavLst>
                                    </p:anim>
                                    <p:anim calcmode="lin" valueType="num">
                                      <p:cBhvr additive="base">
                                        <p:cTn id="40" dur="500" fill="hold"/>
                                        <p:tgtEl>
                                          <p:spTgt spid="3794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grpId="1" nodeType="clickEffect">
                                  <p:stCondLst>
                                    <p:cond delay="0"/>
                                  </p:stCondLst>
                                  <p:childTnLst>
                                    <p:anim calcmode="lin" valueType="num">
                                      <p:cBhvr additive="base">
                                        <p:cTn id="44" dur="500"/>
                                        <p:tgtEl>
                                          <p:spTgt spid="37943"/>
                                        </p:tgtEl>
                                        <p:attrNameLst>
                                          <p:attrName>ppt_x</p:attrName>
                                        </p:attrNameLst>
                                      </p:cBhvr>
                                      <p:tavLst>
                                        <p:tav tm="0">
                                          <p:val>
                                            <p:strVal val="ppt_x"/>
                                          </p:val>
                                        </p:tav>
                                        <p:tav tm="100000">
                                          <p:val>
                                            <p:strVal val="ppt_x"/>
                                          </p:val>
                                        </p:tav>
                                      </p:tavLst>
                                    </p:anim>
                                    <p:anim calcmode="lin" valueType="num">
                                      <p:cBhvr additive="base">
                                        <p:cTn id="45" dur="500"/>
                                        <p:tgtEl>
                                          <p:spTgt spid="37943"/>
                                        </p:tgtEl>
                                        <p:attrNameLst>
                                          <p:attrName>ppt_y</p:attrName>
                                        </p:attrNameLst>
                                      </p:cBhvr>
                                      <p:tavLst>
                                        <p:tav tm="0">
                                          <p:val>
                                            <p:strVal val="ppt_y"/>
                                          </p:val>
                                        </p:tav>
                                        <p:tav tm="100000">
                                          <p:val>
                                            <p:strVal val="1+ppt_h/2"/>
                                          </p:val>
                                        </p:tav>
                                      </p:tavLst>
                                    </p:anim>
                                    <p:set>
                                      <p:cBhvr>
                                        <p:cTn id="46" dur="1" fill="hold">
                                          <p:stCondLst>
                                            <p:cond delay="499"/>
                                          </p:stCondLst>
                                        </p:cTn>
                                        <p:tgtEl>
                                          <p:spTgt spid="3794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7921"/>
                                        </p:tgtEl>
                                        <p:attrNameLst>
                                          <p:attrName>style.visibility</p:attrName>
                                        </p:attrNameLst>
                                      </p:cBhvr>
                                      <p:to>
                                        <p:strVal val="visible"/>
                                      </p:to>
                                    </p:set>
                                    <p:anim calcmode="lin" valueType="num">
                                      <p:cBhvr additive="base">
                                        <p:cTn id="51" dur="500" fill="hold"/>
                                        <p:tgtEl>
                                          <p:spTgt spid="37921"/>
                                        </p:tgtEl>
                                        <p:attrNameLst>
                                          <p:attrName>ppt_x</p:attrName>
                                        </p:attrNameLst>
                                      </p:cBhvr>
                                      <p:tavLst>
                                        <p:tav tm="0">
                                          <p:val>
                                            <p:strVal val="#ppt_x"/>
                                          </p:val>
                                        </p:tav>
                                        <p:tav tm="100000">
                                          <p:val>
                                            <p:strVal val="#ppt_x"/>
                                          </p:val>
                                        </p:tav>
                                      </p:tavLst>
                                    </p:anim>
                                    <p:anim calcmode="lin" valueType="num">
                                      <p:cBhvr additive="base">
                                        <p:cTn id="52" dur="500" fill="hold"/>
                                        <p:tgtEl>
                                          <p:spTgt spid="3792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37960"/>
                                        </p:tgtEl>
                                        <p:attrNameLst>
                                          <p:attrName>style.visibility</p:attrName>
                                        </p:attrNameLst>
                                      </p:cBhvr>
                                      <p:to>
                                        <p:strVal val="visible"/>
                                      </p:to>
                                    </p:set>
                                    <p:anim calcmode="lin" valueType="num">
                                      <p:cBhvr additive="base">
                                        <p:cTn id="57" dur="500" fill="hold"/>
                                        <p:tgtEl>
                                          <p:spTgt spid="37960"/>
                                        </p:tgtEl>
                                        <p:attrNameLst>
                                          <p:attrName>ppt_x</p:attrName>
                                        </p:attrNameLst>
                                      </p:cBhvr>
                                      <p:tavLst>
                                        <p:tav tm="0">
                                          <p:val>
                                            <p:strVal val="#ppt_x"/>
                                          </p:val>
                                        </p:tav>
                                        <p:tav tm="100000">
                                          <p:val>
                                            <p:strVal val="#ppt_x"/>
                                          </p:val>
                                        </p:tav>
                                      </p:tavLst>
                                    </p:anim>
                                    <p:anim calcmode="lin" valueType="num">
                                      <p:cBhvr additive="base">
                                        <p:cTn id="58" dur="500" fill="hold"/>
                                        <p:tgtEl>
                                          <p:spTgt spid="37960"/>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7934"/>
                                        </p:tgtEl>
                                        <p:attrNameLst>
                                          <p:attrName>style.visibility</p:attrName>
                                        </p:attrNameLst>
                                      </p:cBhvr>
                                      <p:to>
                                        <p:strVal val="visible"/>
                                      </p:to>
                                    </p:set>
                                    <p:anim calcmode="lin" valueType="num">
                                      <p:cBhvr additive="base">
                                        <p:cTn id="63" dur="500" fill="hold"/>
                                        <p:tgtEl>
                                          <p:spTgt spid="37934"/>
                                        </p:tgtEl>
                                        <p:attrNameLst>
                                          <p:attrName>ppt_x</p:attrName>
                                        </p:attrNameLst>
                                      </p:cBhvr>
                                      <p:tavLst>
                                        <p:tav tm="0">
                                          <p:val>
                                            <p:strVal val="#ppt_x"/>
                                          </p:val>
                                        </p:tav>
                                        <p:tav tm="100000">
                                          <p:val>
                                            <p:strVal val="#ppt_x"/>
                                          </p:val>
                                        </p:tav>
                                      </p:tavLst>
                                    </p:anim>
                                    <p:anim calcmode="lin" valueType="num">
                                      <p:cBhvr additive="base">
                                        <p:cTn id="64" dur="500" fill="hold"/>
                                        <p:tgtEl>
                                          <p:spTgt spid="37934"/>
                                        </p:tgtEl>
                                        <p:attrNameLst>
                                          <p:attrName>ppt_y</p:attrName>
                                        </p:attrNameLst>
                                      </p:cBhvr>
                                      <p:tavLst>
                                        <p:tav tm="0">
                                          <p:val>
                                            <p:strVal val="1+#ppt_h/2"/>
                                          </p:val>
                                        </p:tav>
                                        <p:tav tm="100000">
                                          <p:val>
                                            <p:strVal val="#ppt_y"/>
                                          </p:val>
                                        </p:tav>
                                      </p:tavLst>
                                    </p:anim>
                                  </p:childTnLst>
                                </p:cTn>
                              </p:par>
                              <p:par>
                                <p:cTn id="65" presetID="2" presetClass="exit" presetSubtype="4" fill="hold" nodeType="withEffect">
                                  <p:stCondLst>
                                    <p:cond delay="0"/>
                                  </p:stCondLst>
                                  <p:childTnLst>
                                    <p:anim calcmode="lin" valueType="num">
                                      <p:cBhvr additive="base">
                                        <p:cTn id="66" dur="500"/>
                                        <p:tgtEl>
                                          <p:spTgt spid="37960"/>
                                        </p:tgtEl>
                                        <p:attrNameLst>
                                          <p:attrName>ppt_x</p:attrName>
                                        </p:attrNameLst>
                                      </p:cBhvr>
                                      <p:tavLst>
                                        <p:tav tm="0">
                                          <p:val>
                                            <p:strVal val="ppt_x"/>
                                          </p:val>
                                        </p:tav>
                                        <p:tav tm="100000">
                                          <p:val>
                                            <p:strVal val="ppt_x"/>
                                          </p:val>
                                        </p:tav>
                                      </p:tavLst>
                                    </p:anim>
                                    <p:anim calcmode="lin" valueType="num">
                                      <p:cBhvr additive="base">
                                        <p:cTn id="67" dur="500"/>
                                        <p:tgtEl>
                                          <p:spTgt spid="37960"/>
                                        </p:tgtEl>
                                        <p:attrNameLst>
                                          <p:attrName>ppt_y</p:attrName>
                                        </p:attrNameLst>
                                      </p:cBhvr>
                                      <p:tavLst>
                                        <p:tav tm="0">
                                          <p:val>
                                            <p:strVal val="ppt_y"/>
                                          </p:val>
                                        </p:tav>
                                        <p:tav tm="100000">
                                          <p:val>
                                            <p:strVal val="1+ppt_h/2"/>
                                          </p:val>
                                        </p:tav>
                                      </p:tavLst>
                                    </p:anim>
                                    <p:set>
                                      <p:cBhvr>
                                        <p:cTn id="68" dur="1" fill="hold">
                                          <p:stCondLst>
                                            <p:cond delay="499"/>
                                          </p:stCondLst>
                                        </p:cTn>
                                        <p:tgtEl>
                                          <p:spTgt spid="37960"/>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37957"/>
                                        </p:tgtEl>
                                        <p:attrNameLst>
                                          <p:attrName>style.visibility</p:attrName>
                                        </p:attrNameLst>
                                      </p:cBhvr>
                                      <p:to>
                                        <p:strVal val="visible"/>
                                      </p:to>
                                    </p:set>
                                    <p:anim calcmode="lin" valueType="num">
                                      <p:cBhvr additive="base">
                                        <p:cTn id="73" dur="500" fill="hold"/>
                                        <p:tgtEl>
                                          <p:spTgt spid="37957"/>
                                        </p:tgtEl>
                                        <p:attrNameLst>
                                          <p:attrName>ppt_x</p:attrName>
                                        </p:attrNameLst>
                                      </p:cBhvr>
                                      <p:tavLst>
                                        <p:tav tm="0">
                                          <p:val>
                                            <p:strVal val="#ppt_x"/>
                                          </p:val>
                                        </p:tav>
                                        <p:tav tm="100000">
                                          <p:val>
                                            <p:strVal val="#ppt_x"/>
                                          </p:val>
                                        </p:tav>
                                      </p:tavLst>
                                    </p:anim>
                                    <p:anim calcmode="lin" valueType="num">
                                      <p:cBhvr additive="base">
                                        <p:cTn id="74" dur="500" fill="hold"/>
                                        <p:tgtEl>
                                          <p:spTgt spid="37957"/>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37941"/>
                                        </p:tgtEl>
                                        <p:attrNameLst>
                                          <p:attrName>style.visibility</p:attrName>
                                        </p:attrNameLst>
                                      </p:cBhvr>
                                      <p:to>
                                        <p:strVal val="visible"/>
                                      </p:to>
                                    </p:set>
                                    <p:anim calcmode="lin" valueType="num">
                                      <p:cBhvr additive="base">
                                        <p:cTn id="79" dur="500" fill="hold"/>
                                        <p:tgtEl>
                                          <p:spTgt spid="37941"/>
                                        </p:tgtEl>
                                        <p:attrNameLst>
                                          <p:attrName>ppt_x</p:attrName>
                                        </p:attrNameLst>
                                      </p:cBhvr>
                                      <p:tavLst>
                                        <p:tav tm="0">
                                          <p:val>
                                            <p:strVal val="#ppt_x"/>
                                          </p:val>
                                        </p:tav>
                                        <p:tav tm="100000">
                                          <p:val>
                                            <p:strVal val="#ppt_x"/>
                                          </p:val>
                                        </p:tav>
                                      </p:tavLst>
                                    </p:anim>
                                    <p:anim calcmode="lin" valueType="num">
                                      <p:cBhvr additive="base">
                                        <p:cTn id="80" dur="500" fill="hold"/>
                                        <p:tgtEl>
                                          <p:spTgt spid="37941"/>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xit" presetSubtype="4" fill="hold" nodeType="clickEffect">
                                  <p:stCondLst>
                                    <p:cond delay="0"/>
                                  </p:stCondLst>
                                  <p:childTnLst>
                                    <p:anim calcmode="lin" valueType="num">
                                      <p:cBhvr additive="base">
                                        <p:cTn id="84" dur="500"/>
                                        <p:tgtEl>
                                          <p:spTgt spid="37941"/>
                                        </p:tgtEl>
                                        <p:attrNameLst>
                                          <p:attrName>ppt_x</p:attrName>
                                        </p:attrNameLst>
                                      </p:cBhvr>
                                      <p:tavLst>
                                        <p:tav tm="0">
                                          <p:val>
                                            <p:strVal val="ppt_x"/>
                                          </p:val>
                                        </p:tav>
                                        <p:tav tm="100000">
                                          <p:val>
                                            <p:strVal val="ppt_x"/>
                                          </p:val>
                                        </p:tav>
                                      </p:tavLst>
                                    </p:anim>
                                    <p:anim calcmode="lin" valueType="num">
                                      <p:cBhvr additive="base">
                                        <p:cTn id="85" dur="500"/>
                                        <p:tgtEl>
                                          <p:spTgt spid="37941"/>
                                        </p:tgtEl>
                                        <p:attrNameLst>
                                          <p:attrName>ppt_y</p:attrName>
                                        </p:attrNameLst>
                                      </p:cBhvr>
                                      <p:tavLst>
                                        <p:tav tm="0">
                                          <p:val>
                                            <p:strVal val="ppt_y"/>
                                          </p:val>
                                        </p:tav>
                                        <p:tav tm="100000">
                                          <p:val>
                                            <p:strVal val="1+ppt_h/2"/>
                                          </p:val>
                                        </p:tav>
                                      </p:tavLst>
                                    </p:anim>
                                    <p:set>
                                      <p:cBhvr>
                                        <p:cTn id="86" dur="1" fill="hold">
                                          <p:stCondLst>
                                            <p:cond delay="499"/>
                                          </p:stCondLst>
                                        </p:cTn>
                                        <p:tgtEl>
                                          <p:spTgt spid="37941"/>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37934"/>
                                        </p:tgtEl>
                                        <p:attrNameLst>
                                          <p:attrName>ppt_x</p:attrName>
                                        </p:attrNameLst>
                                      </p:cBhvr>
                                      <p:tavLst>
                                        <p:tav tm="0">
                                          <p:val>
                                            <p:strVal val="ppt_x"/>
                                          </p:val>
                                        </p:tav>
                                        <p:tav tm="100000">
                                          <p:val>
                                            <p:strVal val="ppt_x"/>
                                          </p:val>
                                        </p:tav>
                                      </p:tavLst>
                                    </p:anim>
                                    <p:anim calcmode="lin" valueType="num">
                                      <p:cBhvr additive="base">
                                        <p:cTn id="89" dur="500"/>
                                        <p:tgtEl>
                                          <p:spTgt spid="37934"/>
                                        </p:tgtEl>
                                        <p:attrNameLst>
                                          <p:attrName>ppt_y</p:attrName>
                                        </p:attrNameLst>
                                      </p:cBhvr>
                                      <p:tavLst>
                                        <p:tav tm="0">
                                          <p:val>
                                            <p:strVal val="ppt_y"/>
                                          </p:val>
                                        </p:tav>
                                        <p:tav tm="100000">
                                          <p:val>
                                            <p:strVal val="1+ppt_h/2"/>
                                          </p:val>
                                        </p:tav>
                                      </p:tavLst>
                                    </p:anim>
                                    <p:set>
                                      <p:cBhvr>
                                        <p:cTn id="90" dur="1" fill="hold">
                                          <p:stCondLst>
                                            <p:cond delay="499"/>
                                          </p:stCondLst>
                                        </p:cTn>
                                        <p:tgtEl>
                                          <p:spTgt spid="37934"/>
                                        </p:tgtEl>
                                        <p:attrNameLst>
                                          <p:attrName>style.visibility</p:attrName>
                                        </p:attrNameLst>
                                      </p:cBhvr>
                                      <p:to>
                                        <p:strVal val="hidden"/>
                                      </p:to>
                                    </p:set>
                                  </p:childTnLst>
                                </p:cTn>
                              </p:par>
                              <p:par>
                                <p:cTn id="91" presetID="2" presetClass="exit" presetSubtype="4" fill="hold" nodeType="withEffect">
                                  <p:stCondLst>
                                    <p:cond delay="0"/>
                                  </p:stCondLst>
                                  <p:childTnLst>
                                    <p:anim calcmode="lin" valueType="num">
                                      <p:cBhvr additive="base">
                                        <p:cTn id="92" dur="500"/>
                                        <p:tgtEl>
                                          <p:spTgt spid="37957"/>
                                        </p:tgtEl>
                                        <p:attrNameLst>
                                          <p:attrName>ppt_x</p:attrName>
                                        </p:attrNameLst>
                                      </p:cBhvr>
                                      <p:tavLst>
                                        <p:tav tm="0">
                                          <p:val>
                                            <p:strVal val="ppt_x"/>
                                          </p:val>
                                        </p:tav>
                                        <p:tav tm="100000">
                                          <p:val>
                                            <p:strVal val="ppt_x"/>
                                          </p:val>
                                        </p:tav>
                                      </p:tavLst>
                                    </p:anim>
                                    <p:anim calcmode="lin" valueType="num">
                                      <p:cBhvr additive="base">
                                        <p:cTn id="93" dur="500"/>
                                        <p:tgtEl>
                                          <p:spTgt spid="37957"/>
                                        </p:tgtEl>
                                        <p:attrNameLst>
                                          <p:attrName>ppt_y</p:attrName>
                                        </p:attrNameLst>
                                      </p:cBhvr>
                                      <p:tavLst>
                                        <p:tav tm="0">
                                          <p:val>
                                            <p:strVal val="ppt_y"/>
                                          </p:val>
                                        </p:tav>
                                        <p:tav tm="100000">
                                          <p:val>
                                            <p:strVal val="1+ppt_h/2"/>
                                          </p:val>
                                        </p:tav>
                                      </p:tavLst>
                                    </p:anim>
                                    <p:set>
                                      <p:cBhvr>
                                        <p:cTn id="94" dur="1" fill="hold">
                                          <p:stCondLst>
                                            <p:cond delay="499"/>
                                          </p:stCondLst>
                                        </p:cTn>
                                        <p:tgtEl>
                                          <p:spTgt spid="37957"/>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37958"/>
                                        </p:tgtEl>
                                        <p:attrNameLst>
                                          <p:attrName>style.visibility</p:attrName>
                                        </p:attrNameLst>
                                      </p:cBhvr>
                                      <p:to>
                                        <p:strVal val="visible"/>
                                      </p:to>
                                    </p:set>
                                    <p:anim calcmode="lin" valueType="num">
                                      <p:cBhvr additive="base">
                                        <p:cTn id="99" dur="500" fill="hold"/>
                                        <p:tgtEl>
                                          <p:spTgt spid="37958"/>
                                        </p:tgtEl>
                                        <p:attrNameLst>
                                          <p:attrName>ppt_x</p:attrName>
                                        </p:attrNameLst>
                                      </p:cBhvr>
                                      <p:tavLst>
                                        <p:tav tm="0">
                                          <p:val>
                                            <p:strVal val="#ppt_x"/>
                                          </p:val>
                                        </p:tav>
                                        <p:tav tm="100000">
                                          <p:val>
                                            <p:strVal val="#ppt_x"/>
                                          </p:val>
                                        </p:tav>
                                      </p:tavLst>
                                    </p:anim>
                                    <p:anim calcmode="lin" valueType="num">
                                      <p:cBhvr additive="base">
                                        <p:cTn id="100" dur="500" fill="hold"/>
                                        <p:tgtEl>
                                          <p:spTgt spid="37958"/>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xit" presetSubtype="4" fill="hold" nodeType="clickEffect">
                                  <p:stCondLst>
                                    <p:cond delay="0"/>
                                  </p:stCondLst>
                                  <p:childTnLst>
                                    <p:anim calcmode="lin" valueType="num">
                                      <p:cBhvr additive="base">
                                        <p:cTn id="104" dur="500"/>
                                        <p:tgtEl>
                                          <p:spTgt spid="37958"/>
                                        </p:tgtEl>
                                        <p:attrNameLst>
                                          <p:attrName>ppt_x</p:attrName>
                                        </p:attrNameLst>
                                      </p:cBhvr>
                                      <p:tavLst>
                                        <p:tav tm="0">
                                          <p:val>
                                            <p:strVal val="ppt_x"/>
                                          </p:val>
                                        </p:tav>
                                        <p:tav tm="100000">
                                          <p:val>
                                            <p:strVal val="ppt_x"/>
                                          </p:val>
                                        </p:tav>
                                      </p:tavLst>
                                    </p:anim>
                                    <p:anim calcmode="lin" valueType="num">
                                      <p:cBhvr additive="base">
                                        <p:cTn id="105" dur="500"/>
                                        <p:tgtEl>
                                          <p:spTgt spid="37958"/>
                                        </p:tgtEl>
                                        <p:attrNameLst>
                                          <p:attrName>ppt_y</p:attrName>
                                        </p:attrNameLst>
                                      </p:cBhvr>
                                      <p:tavLst>
                                        <p:tav tm="0">
                                          <p:val>
                                            <p:strVal val="ppt_y"/>
                                          </p:val>
                                        </p:tav>
                                        <p:tav tm="100000">
                                          <p:val>
                                            <p:strVal val="1+ppt_h/2"/>
                                          </p:val>
                                        </p:tav>
                                      </p:tavLst>
                                    </p:anim>
                                    <p:set>
                                      <p:cBhvr>
                                        <p:cTn id="106" dur="1" fill="hold">
                                          <p:stCondLst>
                                            <p:cond delay="499"/>
                                          </p:stCondLst>
                                        </p:cTn>
                                        <p:tgtEl>
                                          <p:spTgt spid="37958"/>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7959"/>
                                        </p:tgtEl>
                                        <p:attrNameLst>
                                          <p:attrName>style.visibility</p:attrName>
                                        </p:attrNameLst>
                                      </p:cBhvr>
                                      <p:to>
                                        <p:strVal val="visible"/>
                                      </p:to>
                                    </p:set>
                                    <p:anim calcmode="lin" valueType="num">
                                      <p:cBhvr additive="base">
                                        <p:cTn id="111" dur="500" fill="hold"/>
                                        <p:tgtEl>
                                          <p:spTgt spid="37959"/>
                                        </p:tgtEl>
                                        <p:attrNameLst>
                                          <p:attrName>ppt_x</p:attrName>
                                        </p:attrNameLst>
                                      </p:cBhvr>
                                      <p:tavLst>
                                        <p:tav tm="0">
                                          <p:val>
                                            <p:strVal val="#ppt_x"/>
                                          </p:val>
                                        </p:tav>
                                        <p:tav tm="100000">
                                          <p:val>
                                            <p:strVal val="#ppt_x"/>
                                          </p:val>
                                        </p:tav>
                                      </p:tavLst>
                                    </p:anim>
                                    <p:anim calcmode="lin" valueType="num">
                                      <p:cBhvr additive="base">
                                        <p:cTn id="112" dur="500" fill="hold"/>
                                        <p:tgtEl>
                                          <p:spTgt spid="37959"/>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nodeType="clickEffect">
                                  <p:stCondLst>
                                    <p:cond delay="0"/>
                                  </p:stCondLst>
                                  <p:childTnLst>
                                    <p:set>
                                      <p:cBhvr>
                                        <p:cTn id="116" dur="1" fill="hold">
                                          <p:stCondLst>
                                            <p:cond delay="0"/>
                                          </p:stCondLst>
                                        </p:cTn>
                                        <p:tgtEl>
                                          <p:spTgt spid="37952"/>
                                        </p:tgtEl>
                                        <p:attrNameLst>
                                          <p:attrName>style.visibility</p:attrName>
                                        </p:attrNameLst>
                                      </p:cBhvr>
                                      <p:to>
                                        <p:strVal val="visible"/>
                                      </p:to>
                                    </p:set>
                                    <p:anim calcmode="lin" valueType="num">
                                      <p:cBhvr additive="base">
                                        <p:cTn id="117" dur="500" fill="hold"/>
                                        <p:tgtEl>
                                          <p:spTgt spid="37952"/>
                                        </p:tgtEl>
                                        <p:attrNameLst>
                                          <p:attrName>ppt_x</p:attrName>
                                        </p:attrNameLst>
                                      </p:cBhvr>
                                      <p:tavLst>
                                        <p:tav tm="0">
                                          <p:val>
                                            <p:strVal val="#ppt_x"/>
                                          </p:val>
                                        </p:tav>
                                        <p:tav tm="100000">
                                          <p:val>
                                            <p:strVal val="#ppt_x"/>
                                          </p:val>
                                        </p:tav>
                                      </p:tavLst>
                                    </p:anim>
                                    <p:anim calcmode="lin" valueType="num">
                                      <p:cBhvr additive="base">
                                        <p:cTn id="118" dur="500" fill="hold"/>
                                        <p:tgtEl>
                                          <p:spTgt spid="37952"/>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xit" presetSubtype="4" fill="hold" nodeType="clickEffect">
                                  <p:stCondLst>
                                    <p:cond delay="0"/>
                                  </p:stCondLst>
                                  <p:childTnLst>
                                    <p:anim calcmode="lin" valueType="num">
                                      <p:cBhvr additive="base">
                                        <p:cTn id="122" dur="500"/>
                                        <p:tgtEl>
                                          <p:spTgt spid="37952"/>
                                        </p:tgtEl>
                                        <p:attrNameLst>
                                          <p:attrName>ppt_x</p:attrName>
                                        </p:attrNameLst>
                                      </p:cBhvr>
                                      <p:tavLst>
                                        <p:tav tm="0">
                                          <p:val>
                                            <p:strVal val="ppt_x"/>
                                          </p:val>
                                        </p:tav>
                                        <p:tav tm="100000">
                                          <p:val>
                                            <p:strVal val="ppt_x"/>
                                          </p:val>
                                        </p:tav>
                                      </p:tavLst>
                                    </p:anim>
                                    <p:anim calcmode="lin" valueType="num">
                                      <p:cBhvr additive="base">
                                        <p:cTn id="123" dur="500"/>
                                        <p:tgtEl>
                                          <p:spTgt spid="37952"/>
                                        </p:tgtEl>
                                        <p:attrNameLst>
                                          <p:attrName>ppt_y</p:attrName>
                                        </p:attrNameLst>
                                      </p:cBhvr>
                                      <p:tavLst>
                                        <p:tav tm="0">
                                          <p:val>
                                            <p:strVal val="ppt_y"/>
                                          </p:val>
                                        </p:tav>
                                        <p:tav tm="100000">
                                          <p:val>
                                            <p:strVal val="1+ppt_h/2"/>
                                          </p:val>
                                        </p:tav>
                                      </p:tavLst>
                                    </p:anim>
                                    <p:set>
                                      <p:cBhvr>
                                        <p:cTn id="124" dur="1" fill="hold">
                                          <p:stCondLst>
                                            <p:cond delay="499"/>
                                          </p:stCondLst>
                                        </p:cTn>
                                        <p:tgtEl>
                                          <p:spTgt spid="37952"/>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500"/>
                                        <p:tgtEl>
                                          <p:spTgt spid="37958"/>
                                        </p:tgtEl>
                                        <p:attrNameLst>
                                          <p:attrName>ppt_x</p:attrName>
                                        </p:attrNameLst>
                                      </p:cBhvr>
                                      <p:tavLst>
                                        <p:tav tm="0">
                                          <p:val>
                                            <p:strVal val="ppt_x"/>
                                          </p:val>
                                        </p:tav>
                                        <p:tav tm="100000">
                                          <p:val>
                                            <p:strVal val="ppt_x"/>
                                          </p:val>
                                        </p:tav>
                                      </p:tavLst>
                                    </p:anim>
                                    <p:anim calcmode="lin" valueType="num">
                                      <p:cBhvr additive="base">
                                        <p:cTn id="127" dur="500"/>
                                        <p:tgtEl>
                                          <p:spTgt spid="37958"/>
                                        </p:tgtEl>
                                        <p:attrNameLst>
                                          <p:attrName>ppt_y</p:attrName>
                                        </p:attrNameLst>
                                      </p:cBhvr>
                                      <p:tavLst>
                                        <p:tav tm="0">
                                          <p:val>
                                            <p:strVal val="ppt_y"/>
                                          </p:val>
                                        </p:tav>
                                        <p:tav tm="100000">
                                          <p:val>
                                            <p:strVal val="1+ppt_h/2"/>
                                          </p:val>
                                        </p:tav>
                                      </p:tavLst>
                                    </p:anim>
                                    <p:set>
                                      <p:cBhvr>
                                        <p:cTn id="128" dur="1" fill="hold">
                                          <p:stCondLst>
                                            <p:cond delay="499"/>
                                          </p:stCondLst>
                                        </p:cTn>
                                        <p:tgtEl>
                                          <p:spTgt spid="37958"/>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37959"/>
                                        </p:tgtEl>
                                        <p:attrNameLst>
                                          <p:attrName>ppt_x</p:attrName>
                                        </p:attrNameLst>
                                      </p:cBhvr>
                                      <p:tavLst>
                                        <p:tav tm="0">
                                          <p:val>
                                            <p:strVal val="ppt_x"/>
                                          </p:val>
                                        </p:tav>
                                        <p:tav tm="100000">
                                          <p:val>
                                            <p:strVal val="ppt_x"/>
                                          </p:val>
                                        </p:tav>
                                      </p:tavLst>
                                    </p:anim>
                                    <p:anim calcmode="lin" valueType="num">
                                      <p:cBhvr additive="base">
                                        <p:cTn id="131" dur="500"/>
                                        <p:tgtEl>
                                          <p:spTgt spid="37959"/>
                                        </p:tgtEl>
                                        <p:attrNameLst>
                                          <p:attrName>ppt_y</p:attrName>
                                        </p:attrNameLst>
                                      </p:cBhvr>
                                      <p:tavLst>
                                        <p:tav tm="0">
                                          <p:val>
                                            <p:strVal val="ppt_y"/>
                                          </p:val>
                                        </p:tav>
                                        <p:tav tm="100000">
                                          <p:val>
                                            <p:strVal val="1+ppt_h/2"/>
                                          </p:val>
                                        </p:tav>
                                      </p:tavLst>
                                    </p:anim>
                                    <p:set>
                                      <p:cBhvr>
                                        <p:cTn id="132" dur="1" fill="hold">
                                          <p:stCondLst>
                                            <p:cond delay="499"/>
                                          </p:stCondLst>
                                        </p:cTn>
                                        <p:tgtEl>
                                          <p:spTgt spid="379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4" grpId="0" animBg="1"/>
      <p:bldP spid="37934" grpId="1" animBg="1"/>
      <p:bldP spid="37943" grpId="0" animBg="1"/>
      <p:bldP spid="37943" grpId="1" animBg="1"/>
      <p:bldP spid="37959" grpId="0" animBg="1"/>
      <p:bldP spid="37959"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sz="3200" b="1"/>
              <a:t>GOVERNMENT FAILURE: OVERPRODUCTION</a:t>
            </a:r>
            <a:br>
              <a:rPr lang="en-GB" altLang="en-US" sz="3200" b="1"/>
            </a:br>
            <a:r>
              <a:rPr lang="en-GB" altLang="en-US" sz="1200" b="1"/>
              <a:t>ONE OF THE BIG PROBLEMS WITH THE CAP!</a:t>
            </a:r>
            <a:br>
              <a:rPr lang="en-GB" altLang="en-US" sz="1200" b="1"/>
            </a:br>
            <a:endParaRPr lang="en-GB" altLang="en-US" sz="1200" b="1"/>
          </a:p>
        </p:txBody>
      </p:sp>
      <p:sp>
        <p:nvSpPr>
          <p:cNvPr id="10247" name="Rectangle 7"/>
          <p:cNvSpPr>
            <a:spLocks noGrp="1" noChangeArrowheads="1"/>
          </p:cNvSpPr>
          <p:nvPr>
            <p:ph type="body" sz="half" idx="1"/>
          </p:nvPr>
        </p:nvSpPr>
        <p:spPr/>
        <p:txBody>
          <a:bodyPr/>
          <a:lstStyle/>
          <a:p>
            <a:pPr marL="0" indent="0" algn="ctr">
              <a:buFontTx/>
              <a:buNone/>
            </a:pPr>
            <a:r>
              <a:rPr lang="en-GB" altLang="en-US" sz="2000" b="1" dirty="0"/>
              <a:t>(1) Why is there always over production? </a:t>
            </a:r>
          </a:p>
          <a:p>
            <a:pPr marL="0" indent="0" algn="ctr">
              <a:buFontTx/>
              <a:buNone/>
            </a:pPr>
            <a:r>
              <a:rPr lang="en-GB" altLang="en-US" sz="2000" dirty="0"/>
              <a:t>PROVIDE ONE REASON</a:t>
            </a:r>
          </a:p>
          <a:p>
            <a:pPr marL="0" indent="0" algn="ctr">
              <a:buFontTx/>
              <a:buNone/>
            </a:pPr>
            <a:endParaRPr lang="en-GB" altLang="en-US" sz="2000" b="1" dirty="0"/>
          </a:p>
          <a:p>
            <a:pPr marL="0" indent="0" algn="ctr">
              <a:buFontTx/>
              <a:buNone/>
            </a:pPr>
            <a:r>
              <a:rPr lang="en-GB" altLang="en-US" sz="2000" b="1" dirty="0"/>
              <a:t>(2) What could the EU do to get rid of the excess food?</a:t>
            </a:r>
          </a:p>
          <a:p>
            <a:pPr marL="0" indent="0" algn="ctr">
              <a:buFontTx/>
              <a:buNone/>
            </a:pPr>
            <a:r>
              <a:rPr lang="en-GB" altLang="en-US" sz="2000" dirty="0"/>
              <a:t>PROVIDE THREE IDEAS</a:t>
            </a:r>
          </a:p>
          <a:p>
            <a:pPr marL="0" indent="0" algn="ctr">
              <a:buFontTx/>
              <a:buNone/>
            </a:pPr>
            <a:endParaRPr lang="en-GB" altLang="en-US" sz="2000" dirty="0"/>
          </a:p>
          <a:p>
            <a:pPr marL="0" indent="0" algn="ctr">
              <a:buFontTx/>
              <a:buNone/>
            </a:pPr>
            <a:r>
              <a:rPr lang="en-GB" altLang="en-US" sz="2000" b="1" dirty="0"/>
              <a:t>(3) Name two other problems with the CAP?</a:t>
            </a:r>
          </a:p>
        </p:txBody>
      </p:sp>
      <p:pic>
        <p:nvPicPr>
          <p:cNvPr id="10246" name="Picture 6" descr="french2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76825" y="1484313"/>
            <a:ext cx="3527425" cy="2159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251" name="Picture 11" descr="wine lak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2850" y="3938588"/>
            <a:ext cx="3652838" cy="21875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19274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ltLang="en-US" b="1"/>
              <a:t>CONTROVERSY</a:t>
            </a:r>
            <a:br>
              <a:rPr lang="en-GB" altLang="en-US" b="1"/>
            </a:br>
            <a:r>
              <a:rPr lang="en-GB" altLang="en-US" sz="1800" b="1"/>
              <a:t>PROBLEMS WITH THE CAP</a:t>
            </a:r>
          </a:p>
        </p:txBody>
      </p:sp>
      <p:sp>
        <p:nvSpPr>
          <p:cNvPr id="38915" name="Rectangle 3"/>
          <p:cNvSpPr>
            <a:spLocks noGrp="1" noChangeArrowheads="1"/>
          </p:cNvSpPr>
          <p:nvPr>
            <p:ph type="body" sz="half" idx="1"/>
          </p:nvPr>
        </p:nvSpPr>
        <p:spPr>
          <a:xfrm>
            <a:off x="228600" y="1447800"/>
            <a:ext cx="4343400" cy="5181600"/>
          </a:xfrm>
        </p:spPr>
        <p:txBody>
          <a:bodyPr>
            <a:normAutofit/>
          </a:bodyPr>
          <a:lstStyle/>
          <a:p>
            <a:pPr marL="447675" indent="-447675">
              <a:buFontTx/>
              <a:buAutoNum type="arabicParenBoth"/>
              <a:tabLst>
                <a:tab pos="895350" algn="l"/>
              </a:tabLst>
            </a:pPr>
            <a:r>
              <a:rPr lang="en-GB" altLang="en-US" sz="2000" b="1" dirty="0"/>
              <a:t>GOVERNMENT FAILURE</a:t>
            </a:r>
          </a:p>
          <a:p>
            <a:pPr marL="895350" lvl="1" indent="-174625">
              <a:buFontTx/>
              <a:buChar char="•"/>
              <a:tabLst>
                <a:tab pos="895350" algn="l"/>
              </a:tabLst>
            </a:pPr>
            <a:r>
              <a:rPr lang="en-GB" altLang="en-US" sz="1400" b="1" dirty="0"/>
              <a:t>Intervention Price is too High</a:t>
            </a:r>
          </a:p>
          <a:p>
            <a:pPr marL="895350" lvl="1" indent="-174625">
              <a:buFontTx/>
              <a:buChar char="•"/>
              <a:tabLst>
                <a:tab pos="895350" algn="l"/>
              </a:tabLst>
            </a:pPr>
            <a:r>
              <a:rPr lang="en-GB" altLang="en-US" sz="1400" b="1" dirty="0"/>
              <a:t>Too much Government Intervention</a:t>
            </a:r>
          </a:p>
          <a:p>
            <a:pPr marL="895350" lvl="1" indent="-174625">
              <a:buFontTx/>
              <a:buChar char="•"/>
              <a:tabLst>
                <a:tab pos="895350" algn="l"/>
              </a:tabLst>
            </a:pPr>
            <a:endParaRPr lang="en-GB" altLang="en-US" sz="1400" b="1" dirty="0"/>
          </a:p>
          <a:p>
            <a:pPr marL="447675" indent="-447675">
              <a:buFontTx/>
              <a:buAutoNum type="arabicParenBoth"/>
              <a:tabLst>
                <a:tab pos="895350" algn="l"/>
              </a:tabLst>
            </a:pPr>
            <a:r>
              <a:rPr lang="en-GB" altLang="en-US" sz="2000" b="1" dirty="0"/>
              <a:t>COST </a:t>
            </a:r>
            <a:endParaRPr lang="en-GB" altLang="en-US" sz="2000" b="1" dirty="0" smtClean="0"/>
          </a:p>
          <a:p>
            <a:pPr marL="847725" lvl="1" indent="-134938">
              <a:buFont typeface="Arial"/>
              <a:buChar char="•"/>
              <a:tabLst>
                <a:tab pos="895350" algn="l"/>
              </a:tabLst>
            </a:pPr>
            <a:r>
              <a:rPr lang="en-GB" altLang="en-US" sz="1600" b="1" dirty="0" smtClean="0"/>
              <a:t>Largest single cost of EU budget</a:t>
            </a:r>
            <a:endParaRPr lang="en-GB" altLang="en-US" sz="1600" b="1" dirty="0"/>
          </a:p>
          <a:p>
            <a:pPr marL="0" indent="0">
              <a:buNone/>
              <a:tabLst>
                <a:tab pos="895350" algn="l"/>
              </a:tabLst>
            </a:pPr>
            <a:endParaRPr lang="en-GB" altLang="en-US" sz="2000" b="1" dirty="0"/>
          </a:p>
          <a:p>
            <a:pPr marL="447675" indent="-447675">
              <a:buFontTx/>
              <a:buAutoNum type="arabicParenBoth"/>
              <a:tabLst>
                <a:tab pos="895350" algn="l"/>
              </a:tabLst>
            </a:pPr>
            <a:r>
              <a:rPr lang="en-GB" altLang="en-US" sz="2000" b="1" dirty="0"/>
              <a:t>ALLOCATION OF FUNDS</a:t>
            </a:r>
          </a:p>
          <a:p>
            <a:pPr marL="895350" lvl="1" indent="-174625">
              <a:buFontTx/>
              <a:buChar char="•"/>
              <a:tabLst>
                <a:tab pos="895350" algn="l"/>
              </a:tabLst>
            </a:pPr>
            <a:r>
              <a:rPr lang="en-GB" altLang="en-US" sz="1400" b="1" dirty="0" smtClean="0"/>
              <a:t>French (50%?)</a:t>
            </a:r>
            <a:endParaRPr lang="en-GB" altLang="en-US" sz="1400" b="1" dirty="0"/>
          </a:p>
          <a:p>
            <a:pPr marL="895350" lvl="1" indent="-174625">
              <a:buFontTx/>
              <a:buChar char="•"/>
              <a:tabLst>
                <a:tab pos="895350" algn="l"/>
              </a:tabLst>
            </a:pPr>
            <a:r>
              <a:rPr lang="en-GB" altLang="en-US" sz="1400" b="1" dirty="0"/>
              <a:t>Big Business and the </a:t>
            </a:r>
            <a:r>
              <a:rPr lang="en-GB" altLang="en-US" sz="1400" b="1" dirty="0" smtClean="0"/>
              <a:t>Rich</a:t>
            </a:r>
          </a:p>
          <a:p>
            <a:pPr marL="895350" lvl="1" indent="-174625">
              <a:buFontTx/>
              <a:buChar char="•"/>
              <a:tabLst>
                <a:tab pos="895350" algn="l"/>
              </a:tabLst>
            </a:pPr>
            <a:r>
              <a:rPr lang="en-GB" altLang="en-US" sz="1400" b="1" dirty="0" smtClean="0"/>
              <a:t>Only large farms?</a:t>
            </a:r>
            <a:endParaRPr lang="en-GB" altLang="en-US" sz="1400" b="1" dirty="0"/>
          </a:p>
          <a:p>
            <a:pPr marL="895350" lvl="1" indent="-174625">
              <a:buFontTx/>
              <a:buChar char="•"/>
              <a:tabLst>
                <a:tab pos="895350" algn="l"/>
              </a:tabLst>
            </a:pPr>
            <a:endParaRPr lang="en-GB" altLang="en-US" sz="1400" b="1" dirty="0"/>
          </a:p>
          <a:p>
            <a:pPr marL="447675" indent="-447675">
              <a:buFontTx/>
              <a:buAutoNum type="arabicParenBoth"/>
              <a:tabLst>
                <a:tab pos="895350" algn="l"/>
              </a:tabLst>
            </a:pPr>
            <a:r>
              <a:rPr lang="en-GB" altLang="en-US" sz="2000" b="1" dirty="0"/>
              <a:t>IMPACT ON LEDC’S</a:t>
            </a:r>
            <a:r>
              <a:rPr lang="en-GB" altLang="en-US" sz="1800" b="1" dirty="0"/>
              <a:t> </a:t>
            </a:r>
            <a:endParaRPr lang="en-GB" altLang="en-US" sz="1800" b="1" dirty="0" smtClean="0"/>
          </a:p>
          <a:p>
            <a:pPr marL="895350" lvl="1" indent="-174625">
              <a:buFontTx/>
              <a:buChar char="•"/>
              <a:tabLst>
                <a:tab pos="895350" algn="l"/>
              </a:tabLst>
            </a:pPr>
            <a:r>
              <a:rPr lang="en-GB" altLang="en-US" sz="1400" b="1" dirty="0" smtClean="0"/>
              <a:t>Subsidies and ‘Dumping’</a:t>
            </a:r>
          </a:p>
          <a:p>
            <a:pPr marL="895350" lvl="1" indent="-174625">
              <a:buFontTx/>
              <a:buChar char="•"/>
              <a:tabLst>
                <a:tab pos="895350" algn="l"/>
              </a:tabLst>
            </a:pPr>
            <a:endParaRPr lang="en-GB" altLang="en-US" sz="1800" b="1" dirty="0"/>
          </a:p>
          <a:p>
            <a:pPr marL="447675" indent="-447675">
              <a:buFontTx/>
              <a:buAutoNum type="arabicParenBoth"/>
              <a:tabLst>
                <a:tab pos="895350" algn="l"/>
              </a:tabLst>
            </a:pPr>
            <a:r>
              <a:rPr lang="en-GB" altLang="en-US" sz="2000" b="1" dirty="0"/>
              <a:t>RESISTANCE TO REFORM</a:t>
            </a:r>
          </a:p>
        </p:txBody>
      </p:sp>
      <p:pic>
        <p:nvPicPr>
          <p:cNvPr id="38920" name="Picture 8" descr="led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933825"/>
            <a:ext cx="2286000" cy="2295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922" name="Picture 10" descr="p-103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781300"/>
            <a:ext cx="1668463" cy="2786063"/>
          </a:xfrm>
          <a:prstGeom prst="rect">
            <a:avLst/>
          </a:prstGeom>
          <a:noFill/>
          <a:extLst>
            <a:ext uri="{909E8E84-426E-40dd-AFC4-6F175D3DCCD1}">
              <a14:hiddenFill xmlns="" xmlns:a14="http://schemas.microsoft.com/office/drawing/2010/main">
                <a:solidFill>
                  <a:srgbClr val="FFFFFF"/>
                </a:solidFill>
              </a14:hiddenFill>
            </a:ext>
          </a:extLst>
        </p:spPr>
      </p:pic>
      <p:pic>
        <p:nvPicPr>
          <p:cNvPr id="38924" name="Picture 12" descr="gunq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16113"/>
            <a:ext cx="2160588" cy="1855787"/>
          </a:xfrm>
          <a:prstGeom prst="rect">
            <a:avLst/>
          </a:prstGeom>
          <a:noFill/>
          <a:extLst>
            <a:ext uri="{909E8E84-426E-40dd-AFC4-6F175D3DCCD1}">
              <a14:hiddenFill xmlns="" xmlns:a14="http://schemas.microsoft.com/office/drawing/2010/main">
                <a:solidFill>
                  <a:srgbClr val="FFFFFF"/>
                </a:solidFill>
              </a14:hiddenFill>
            </a:ext>
          </a:extLst>
        </p:spPr>
      </p:pic>
      <p:pic>
        <p:nvPicPr>
          <p:cNvPr id="38916" name="Picture 4" descr="french22"/>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443663" y="1052513"/>
            <a:ext cx="2519362" cy="15414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8926" name="Picture 14" descr="fren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850" y="5589588"/>
            <a:ext cx="1584325" cy="1082675"/>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152400" y="1447800"/>
            <a:ext cx="8877300" cy="5207000"/>
          </a:xfrm>
          <a:prstGeom prst="rect">
            <a:avLst/>
          </a:prstGeom>
        </p:spPr>
      </p:pic>
    </p:spTree>
    <p:extLst>
      <p:ext uri="{BB962C8B-B14F-4D97-AF65-F5344CB8AC3E}">
        <p14:creationId xmlns:p14="http://schemas.microsoft.com/office/powerpoint/2010/main" val="885407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 calcmode="lin" valueType="num">
                                      <p:cBhvr additive="base">
                                        <p:cTn id="2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additive="base">
                                        <p:cTn id="25"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7" end="7"/>
                                            </p:txEl>
                                          </p:spTgt>
                                        </p:tgtEl>
                                        <p:attrNameLst>
                                          <p:attrName>style.visibility</p:attrName>
                                        </p:attrNameLst>
                                      </p:cBhvr>
                                      <p:to>
                                        <p:strVal val="visible"/>
                                      </p:to>
                                    </p:set>
                                    <p:anim calcmode="lin" valueType="num">
                                      <p:cBhvr additive="base">
                                        <p:cTn id="31"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915">
                                            <p:txEl>
                                              <p:pRg st="8" end="8"/>
                                            </p:txEl>
                                          </p:spTgt>
                                        </p:tgtEl>
                                        <p:attrNameLst>
                                          <p:attrName>style.visibility</p:attrName>
                                        </p:attrNameLst>
                                      </p:cBhvr>
                                      <p:to>
                                        <p:strVal val="visible"/>
                                      </p:to>
                                    </p:set>
                                    <p:anim calcmode="lin" valueType="num">
                                      <p:cBhvr additive="base">
                                        <p:cTn id="35"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1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915">
                                            <p:txEl>
                                              <p:pRg st="9" end="9"/>
                                            </p:txEl>
                                          </p:spTgt>
                                        </p:tgtEl>
                                        <p:attrNameLst>
                                          <p:attrName>style.visibility</p:attrName>
                                        </p:attrNameLst>
                                      </p:cBhvr>
                                      <p:to>
                                        <p:strVal val="visible"/>
                                      </p:to>
                                    </p:set>
                                    <p:anim calcmode="lin" valueType="num">
                                      <p:cBhvr additive="base">
                                        <p:cTn id="39"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891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915">
                                            <p:txEl>
                                              <p:pRg st="10" end="10"/>
                                            </p:txEl>
                                          </p:spTgt>
                                        </p:tgtEl>
                                        <p:attrNameLst>
                                          <p:attrName>style.visibility</p:attrName>
                                        </p:attrNameLst>
                                      </p:cBhvr>
                                      <p:to>
                                        <p:strVal val="visible"/>
                                      </p:to>
                                    </p:set>
                                    <p:anim calcmode="lin" valueType="num">
                                      <p:cBhvr additive="base">
                                        <p:cTn id="43" dur="500" fill="hold"/>
                                        <p:tgtEl>
                                          <p:spTgt spid="3891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9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915">
                                            <p:txEl>
                                              <p:pRg st="12" end="12"/>
                                            </p:txEl>
                                          </p:spTgt>
                                        </p:tgtEl>
                                        <p:attrNameLst>
                                          <p:attrName>style.visibility</p:attrName>
                                        </p:attrNameLst>
                                      </p:cBhvr>
                                      <p:to>
                                        <p:strVal val="visible"/>
                                      </p:to>
                                    </p:set>
                                    <p:anim calcmode="lin" valueType="num">
                                      <p:cBhvr additive="base">
                                        <p:cTn id="49" dur="500" fill="hold"/>
                                        <p:tgtEl>
                                          <p:spTgt spid="38915">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8915">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8915">
                                            <p:txEl>
                                              <p:pRg st="13" end="13"/>
                                            </p:txEl>
                                          </p:spTgt>
                                        </p:tgtEl>
                                        <p:attrNameLst>
                                          <p:attrName>style.visibility</p:attrName>
                                        </p:attrNameLst>
                                      </p:cBhvr>
                                      <p:to>
                                        <p:strVal val="visible"/>
                                      </p:to>
                                    </p:set>
                                    <p:anim calcmode="lin" valueType="num">
                                      <p:cBhvr additive="base">
                                        <p:cTn id="53" dur="500" fill="hold"/>
                                        <p:tgtEl>
                                          <p:spTgt spid="38915">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891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8915">
                                            <p:txEl>
                                              <p:pRg st="15" end="15"/>
                                            </p:txEl>
                                          </p:spTgt>
                                        </p:tgtEl>
                                        <p:attrNameLst>
                                          <p:attrName>style.visibility</p:attrName>
                                        </p:attrNameLst>
                                      </p:cBhvr>
                                      <p:to>
                                        <p:strVal val="visible"/>
                                      </p:to>
                                    </p:set>
                                    <p:anim calcmode="lin" valueType="num">
                                      <p:cBhvr additive="base">
                                        <p:cTn id="59" dur="500" fill="hold"/>
                                        <p:tgtEl>
                                          <p:spTgt spid="38915">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891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nodeType="clickEffect">
                                  <p:stCondLst>
                                    <p:cond delay="0"/>
                                  </p:stCondLst>
                                  <p:childTnLst>
                                    <p:animEffect transition="out" filter="dissolve">
                                      <p:cBhvr>
                                        <p:cTn id="64" dur="500"/>
                                        <p:tgtEl>
                                          <p:spTgt spid="3"/>
                                        </p:tgtEl>
                                      </p:cBhvr>
                                    </p:animEffect>
                                    <p:set>
                                      <p:cBhvr>
                                        <p:cTn id="6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en-US" b="1"/>
              <a:t>REFORMS OF THE CAP?</a:t>
            </a:r>
          </a:p>
        </p:txBody>
      </p:sp>
      <p:sp>
        <p:nvSpPr>
          <p:cNvPr id="18435" name="Rectangle 3"/>
          <p:cNvSpPr>
            <a:spLocks noGrp="1" noChangeArrowheads="1"/>
          </p:cNvSpPr>
          <p:nvPr>
            <p:ph type="body" sz="half" idx="1"/>
          </p:nvPr>
        </p:nvSpPr>
        <p:spPr>
          <a:xfrm>
            <a:off x="323850" y="1447801"/>
            <a:ext cx="5051425" cy="5181600"/>
          </a:xfrm>
        </p:spPr>
        <p:txBody>
          <a:bodyPr>
            <a:normAutofit/>
          </a:bodyPr>
          <a:lstStyle/>
          <a:p>
            <a:pPr marL="446088">
              <a:lnSpc>
                <a:spcPct val="80000"/>
              </a:lnSpc>
            </a:pPr>
            <a:r>
              <a:rPr lang="en-GB" altLang="en-US" sz="1800" b="1" dirty="0"/>
              <a:t>1960’s CAP BEGINS</a:t>
            </a:r>
          </a:p>
          <a:p>
            <a:pPr marL="628650" lvl="1" indent="-3175">
              <a:lnSpc>
                <a:spcPct val="80000"/>
              </a:lnSpc>
              <a:buFontTx/>
              <a:buNone/>
            </a:pPr>
            <a:r>
              <a:rPr lang="en-GB" altLang="en-US" sz="1400" dirty="0"/>
              <a:t>Intervention prices and buffer stocks</a:t>
            </a:r>
          </a:p>
          <a:p>
            <a:pPr marL="446088">
              <a:lnSpc>
                <a:spcPct val="80000"/>
              </a:lnSpc>
            </a:pPr>
            <a:endParaRPr lang="en-GB" altLang="en-US" sz="1600" dirty="0"/>
          </a:p>
          <a:p>
            <a:pPr marL="446088">
              <a:lnSpc>
                <a:spcPct val="80000"/>
              </a:lnSpc>
            </a:pPr>
            <a:r>
              <a:rPr lang="en-GB" altLang="en-US" sz="1800" b="1" dirty="0"/>
              <a:t>1992 MCSHARRY REFORMS</a:t>
            </a:r>
            <a:r>
              <a:rPr lang="en-GB" altLang="en-US" sz="1400" dirty="0"/>
              <a:t> </a:t>
            </a:r>
          </a:p>
          <a:p>
            <a:pPr marL="628650" lvl="1" indent="-3175">
              <a:lnSpc>
                <a:spcPct val="80000"/>
              </a:lnSpc>
              <a:buFontTx/>
              <a:buNone/>
            </a:pPr>
            <a:r>
              <a:rPr lang="en-GB" altLang="en-US" sz="1400" dirty="0"/>
              <a:t>Introduction of set-asides and quotas</a:t>
            </a:r>
          </a:p>
          <a:p>
            <a:pPr marL="446088">
              <a:lnSpc>
                <a:spcPct val="80000"/>
              </a:lnSpc>
            </a:pPr>
            <a:endParaRPr lang="en-GB" altLang="en-US" sz="1600" dirty="0"/>
          </a:p>
          <a:p>
            <a:pPr marL="446088">
              <a:lnSpc>
                <a:spcPct val="80000"/>
              </a:lnSpc>
            </a:pPr>
            <a:r>
              <a:rPr lang="en-GB" altLang="en-US" sz="1800" b="1" dirty="0"/>
              <a:t>2000 AGENDA 2000</a:t>
            </a:r>
          </a:p>
          <a:p>
            <a:pPr marL="628650" lvl="1" indent="-3175">
              <a:lnSpc>
                <a:spcPct val="80000"/>
              </a:lnSpc>
              <a:buFontTx/>
              <a:buNone/>
            </a:pPr>
            <a:r>
              <a:rPr lang="en-GB" altLang="en-US" sz="1400" dirty="0"/>
              <a:t>Reducing guaranteed prices and limiting CAP budget to 40.5 billion euros per </a:t>
            </a:r>
            <a:r>
              <a:rPr lang="en-GB" altLang="en-US" sz="1400" dirty="0" smtClean="0"/>
              <a:t>annum</a:t>
            </a:r>
            <a:endParaRPr lang="en-GB" altLang="en-US" sz="1400" dirty="0"/>
          </a:p>
          <a:p>
            <a:pPr marL="446088">
              <a:lnSpc>
                <a:spcPct val="80000"/>
              </a:lnSpc>
            </a:pPr>
            <a:endParaRPr lang="en-GB" altLang="en-US" sz="1600" dirty="0"/>
          </a:p>
          <a:p>
            <a:pPr marL="446088">
              <a:lnSpc>
                <a:spcPct val="80000"/>
              </a:lnSpc>
            </a:pPr>
            <a:r>
              <a:rPr lang="en-GB" altLang="en-US" sz="1800" b="1" dirty="0"/>
              <a:t>2002 MID TERM REVIEW</a:t>
            </a:r>
          </a:p>
          <a:p>
            <a:pPr marL="628650" lvl="1" indent="-3175">
              <a:lnSpc>
                <a:spcPct val="80000"/>
              </a:lnSpc>
              <a:buFontTx/>
              <a:buNone/>
            </a:pPr>
            <a:r>
              <a:rPr lang="en-GB" altLang="en-US" sz="1400" dirty="0"/>
              <a:t>Introduction of </a:t>
            </a:r>
            <a:r>
              <a:rPr lang="en-GB" altLang="en-US" sz="1400" dirty="0" smtClean="0"/>
              <a:t>decoupling and single farm payment based upon size of farm and meeting environmental regulations</a:t>
            </a:r>
            <a:endParaRPr lang="en-GB" altLang="en-US" sz="1400" dirty="0"/>
          </a:p>
          <a:p>
            <a:pPr marL="446088">
              <a:lnSpc>
                <a:spcPct val="80000"/>
              </a:lnSpc>
            </a:pPr>
            <a:endParaRPr lang="en-GB" altLang="en-US" sz="1800" b="1" dirty="0"/>
          </a:p>
          <a:p>
            <a:pPr marL="446088">
              <a:lnSpc>
                <a:spcPct val="80000"/>
              </a:lnSpc>
            </a:pPr>
            <a:r>
              <a:rPr lang="en-GB" altLang="en-US" sz="1800" b="1" dirty="0" smtClean="0"/>
              <a:t>2013 NEW REFORMS</a:t>
            </a:r>
          </a:p>
          <a:p>
            <a:pPr marL="846138" lvl="1">
              <a:lnSpc>
                <a:spcPct val="80000"/>
              </a:lnSpc>
            </a:pPr>
            <a:r>
              <a:rPr lang="en-US" sz="1400" dirty="0"/>
              <a:t>The CAP budget has shrunk relatively from 71% in 1984 to an expected 39% of the total EU budget in </a:t>
            </a:r>
            <a:r>
              <a:rPr lang="en-US" sz="1400" dirty="0" smtClean="0"/>
              <a:t>2013</a:t>
            </a:r>
          </a:p>
          <a:p>
            <a:pPr marL="846138" lvl="1">
              <a:lnSpc>
                <a:spcPct val="80000"/>
              </a:lnSpc>
            </a:pPr>
            <a:endParaRPr lang="en-GB" altLang="en-US" sz="1400" dirty="0" smtClean="0"/>
          </a:p>
          <a:p>
            <a:pPr marL="446088">
              <a:lnSpc>
                <a:spcPct val="80000"/>
              </a:lnSpc>
            </a:pPr>
            <a:r>
              <a:rPr lang="en-GB" altLang="en-US" sz="1800" b="1" dirty="0" smtClean="0"/>
              <a:t>2015?</a:t>
            </a:r>
            <a:endParaRPr lang="en-GB" altLang="en-US" sz="1800" b="1" dirty="0"/>
          </a:p>
          <a:p>
            <a:pPr marL="628650" lvl="1" indent="-3175">
              <a:lnSpc>
                <a:spcPct val="80000"/>
              </a:lnSpc>
              <a:buFontTx/>
              <a:buNone/>
            </a:pPr>
            <a:r>
              <a:rPr lang="en-GB" altLang="en-US" sz="1400" dirty="0"/>
              <a:t>What will the future hold? Full membership of the new member states?  Cut in CAP funding?</a:t>
            </a:r>
          </a:p>
        </p:txBody>
      </p:sp>
      <p:pic>
        <p:nvPicPr>
          <p:cNvPr id="18437" name="Picture 5" descr="chirac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0063" y="1684338"/>
            <a:ext cx="3106737" cy="43576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8438" name="AutoShape 6"/>
          <p:cNvSpPr>
            <a:spLocks noChangeArrowheads="1"/>
          </p:cNvSpPr>
          <p:nvPr/>
        </p:nvSpPr>
        <p:spPr bwMode="auto">
          <a:xfrm>
            <a:off x="7885113" y="1989138"/>
            <a:ext cx="1079500" cy="1223962"/>
          </a:xfrm>
          <a:prstGeom prst="wedgeEllipseCallout">
            <a:avLst>
              <a:gd name="adj1" fmla="val -107060"/>
              <a:gd name="adj2" fmla="val 66213"/>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2400" b="1"/>
              <a:t>Non!</a:t>
            </a:r>
          </a:p>
        </p:txBody>
      </p:sp>
    </p:spTree>
    <p:extLst>
      <p:ext uri="{BB962C8B-B14F-4D97-AF65-F5344CB8AC3E}">
        <p14:creationId xmlns:p14="http://schemas.microsoft.com/office/powerpoint/2010/main" val="17475678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chemeClr val="bg1">
              <a:lumMod val="75000"/>
            </a:schemeClr>
          </a:solidFill>
        </p:spPr>
        <p:txBody>
          <a:bodyPr/>
          <a:lstStyle/>
          <a:p>
            <a:pPr marL="0" indent="0">
              <a:buNone/>
            </a:pPr>
            <a:r>
              <a:rPr lang="en-US" dirty="0" smtClean="0"/>
              <a:t>ENLARGEMENT OF THE EU</a:t>
            </a:r>
            <a:endParaRPr lang="en-US" dirty="0"/>
          </a:p>
        </p:txBody>
      </p:sp>
    </p:spTree>
    <p:extLst>
      <p:ext uri="{BB962C8B-B14F-4D97-AF65-F5344CB8AC3E}">
        <p14:creationId xmlns:p14="http://schemas.microsoft.com/office/powerpoint/2010/main" val="1713896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fontScale="90000"/>
          </a:bodyPr>
          <a:lstStyle/>
          <a:p>
            <a:r>
              <a:rPr lang="en-GB" sz="4900" b="1" dirty="0" smtClean="0">
                <a:solidFill>
                  <a:schemeClr val="tx2"/>
                </a:solidFill>
              </a:rPr>
              <a:t>Trading Relationship: </a:t>
            </a:r>
            <a:r>
              <a:rPr lang="en-GB" sz="4900" b="1" dirty="0" smtClean="0">
                <a:solidFill>
                  <a:srgbClr val="FF0000"/>
                </a:solidFill>
              </a:rPr>
              <a:t>Protectionism</a:t>
            </a:r>
            <a:r>
              <a:rPr lang="en-GB" sz="4900" b="1" dirty="0" smtClean="0"/>
              <a:t/>
            </a:r>
            <a:br>
              <a:rPr lang="en-GB" sz="4900" b="1" dirty="0" smtClean="0"/>
            </a:br>
            <a:r>
              <a:rPr lang="en-GB" sz="2700" b="1" dirty="0" smtClean="0"/>
              <a:t>CASE STUDY:</a:t>
            </a:r>
            <a:r>
              <a:rPr lang="en-GB" sz="2700" dirty="0" smtClean="0"/>
              <a:t> Tariff Escalation in the Coffee Markets of Africa</a:t>
            </a:r>
            <a:endParaRPr lang="en-GB" sz="2700" dirty="0"/>
          </a:p>
        </p:txBody>
      </p:sp>
      <p:sp>
        <p:nvSpPr>
          <p:cNvPr id="3" name="Content Placeholder 2"/>
          <p:cNvSpPr>
            <a:spLocks noGrp="1"/>
          </p:cNvSpPr>
          <p:nvPr>
            <p:ph idx="1"/>
          </p:nvPr>
        </p:nvSpPr>
        <p:spPr>
          <a:xfrm>
            <a:off x="189480" y="1340768"/>
            <a:ext cx="4104456" cy="1872208"/>
          </a:xfrm>
          <a:solidFill>
            <a:srgbClr val="FF0000"/>
          </a:solidFill>
        </p:spPr>
        <p:txBody>
          <a:bodyPr>
            <a:normAutofit fontScale="85000" lnSpcReduction="10000"/>
          </a:bodyPr>
          <a:lstStyle/>
          <a:p>
            <a:pPr lvl="0"/>
            <a:r>
              <a:rPr lang="en-GB" sz="2400" b="1" dirty="0" smtClean="0">
                <a:solidFill>
                  <a:schemeClr val="bg1"/>
                </a:solidFill>
              </a:rPr>
              <a:t>Tariffs - </a:t>
            </a:r>
            <a:r>
              <a:rPr lang="en-GB" sz="2000" dirty="0" smtClean="0">
                <a:solidFill>
                  <a:schemeClr val="bg1"/>
                </a:solidFill>
              </a:rPr>
              <a:t>taxes </a:t>
            </a:r>
            <a:r>
              <a:rPr lang="en-GB" sz="2000" dirty="0">
                <a:solidFill>
                  <a:schemeClr val="bg1"/>
                </a:solidFill>
              </a:rPr>
              <a:t>on imports to prevent national consumers buying foreign imports and to therefore </a:t>
            </a:r>
            <a:r>
              <a:rPr lang="en-GB" sz="2000" dirty="0" smtClean="0">
                <a:solidFill>
                  <a:schemeClr val="bg1"/>
                </a:solidFill>
              </a:rPr>
              <a:t>force them to buy </a:t>
            </a:r>
            <a:r>
              <a:rPr lang="en-GB" sz="2000" dirty="0">
                <a:solidFill>
                  <a:schemeClr val="bg1"/>
                </a:solidFill>
              </a:rPr>
              <a:t>from national/local firms</a:t>
            </a:r>
            <a:r>
              <a:rPr lang="en-GB" sz="2000" dirty="0" smtClean="0">
                <a:solidFill>
                  <a:schemeClr val="bg1"/>
                </a:solidFill>
              </a:rPr>
              <a:t>)</a:t>
            </a:r>
          </a:p>
          <a:p>
            <a:pPr lvl="0"/>
            <a:r>
              <a:rPr lang="en-GB" sz="2400" b="1" dirty="0" smtClean="0">
                <a:solidFill>
                  <a:schemeClr val="bg1"/>
                </a:solidFill>
              </a:rPr>
              <a:t>Tariff Escalation</a:t>
            </a:r>
            <a:r>
              <a:rPr lang="en-GB" sz="2000" b="1" dirty="0" smtClean="0">
                <a:solidFill>
                  <a:schemeClr val="bg1"/>
                </a:solidFill>
              </a:rPr>
              <a:t> - </a:t>
            </a:r>
            <a:r>
              <a:rPr lang="en-GB" sz="2000" dirty="0" smtClean="0">
                <a:solidFill>
                  <a:schemeClr val="bg1"/>
                </a:solidFill>
              </a:rPr>
              <a:t>escalating tariffs on manufactured products but allowing primary products to be imported.</a:t>
            </a:r>
            <a:endParaRPr lang="en-GB" sz="2000" dirty="0">
              <a:solidFill>
                <a:schemeClr val="bg1"/>
              </a:solidFill>
            </a:endParaRPr>
          </a:p>
        </p:txBody>
      </p:sp>
      <p:sp>
        <p:nvSpPr>
          <p:cNvPr id="6" name="Rectangle 5"/>
          <p:cNvSpPr/>
          <p:nvPr/>
        </p:nvSpPr>
        <p:spPr>
          <a:xfrm>
            <a:off x="188304" y="3304176"/>
            <a:ext cx="4104456" cy="3539430"/>
          </a:xfrm>
          <a:prstGeom prst="rect">
            <a:avLst/>
          </a:prstGeom>
        </p:spPr>
        <p:txBody>
          <a:bodyPr wrap="square">
            <a:spAutoFit/>
          </a:bodyPr>
          <a:lstStyle/>
          <a:p>
            <a:pPr marL="342900" lvl="4" indent="-342900">
              <a:buNone/>
            </a:pPr>
            <a:r>
              <a:rPr lang="en-GB" sz="1600" b="1" dirty="0"/>
              <a:t>Some Facts about COFFEE</a:t>
            </a:r>
          </a:p>
          <a:p>
            <a:pPr marL="342900" lvl="4" indent="-342900">
              <a:buFont typeface="Arial" panose="020B0604020202020204" pitchFamily="34" charset="0"/>
              <a:buChar char="•"/>
            </a:pPr>
            <a:r>
              <a:rPr lang="en-GB" sz="1600" dirty="0"/>
              <a:t>2.25 billion cups consumed every day</a:t>
            </a:r>
          </a:p>
          <a:p>
            <a:pPr marL="342900" lvl="4" indent="-342900">
              <a:buFont typeface="Arial" panose="020B0604020202020204" pitchFamily="34" charset="0"/>
              <a:buChar char="•"/>
            </a:pPr>
            <a:r>
              <a:rPr lang="en-GB" sz="1600" dirty="0"/>
              <a:t>90% grown in developing countries but majority consumed  and manufactured in developed countries.  Brazil is the biggest exporter of green coffee beans</a:t>
            </a:r>
          </a:p>
          <a:p>
            <a:pPr marL="342900" lvl="4" indent="-342900">
              <a:buFont typeface="Arial" panose="020B0604020202020204" pitchFamily="34" charset="0"/>
              <a:buChar char="•"/>
            </a:pPr>
            <a:r>
              <a:rPr lang="en-GB" sz="1600" dirty="0" smtClean="0"/>
              <a:t>Green </a:t>
            </a:r>
            <a:r>
              <a:rPr lang="en-GB" sz="1600" dirty="0"/>
              <a:t>coffee beans are the beans straight from the tree.  They are an important commodity which is globally traded every day</a:t>
            </a:r>
          </a:p>
          <a:p>
            <a:pPr marL="342900" lvl="4" indent="-342900">
              <a:buFont typeface="Arial" panose="020B0604020202020204" pitchFamily="34" charset="0"/>
              <a:buChar char="•"/>
            </a:pPr>
            <a:r>
              <a:rPr lang="en-GB" sz="1600" dirty="0"/>
              <a:t>Roasted coffee beans have gone through a production process and are then either ground down, packaged and sold to retailers</a:t>
            </a:r>
            <a:r>
              <a:rPr lang="en-GB" sz="1600" dirty="0" smtClean="0"/>
              <a:t>.</a:t>
            </a:r>
            <a:endParaRPr lang="en-GB" sz="1600" dirty="0"/>
          </a:p>
        </p:txBody>
      </p:sp>
      <p:sp>
        <p:nvSpPr>
          <p:cNvPr id="9" name="Content Placeholder 2"/>
          <p:cNvSpPr txBox="1">
            <a:spLocks/>
          </p:cNvSpPr>
          <p:nvPr/>
        </p:nvSpPr>
        <p:spPr>
          <a:xfrm>
            <a:off x="4499993" y="1340768"/>
            <a:ext cx="3312368" cy="5406309"/>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4" indent="0">
              <a:buNone/>
            </a:pPr>
            <a:r>
              <a:rPr lang="en-GB" sz="2300" b="1" u="sng" dirty="0" smtClean="0"/>
              <a:t>For 1lb bag of coffee, the following receive:</a:t>
            </a:r>
          </a:p>
          <a:p>
            <a:pPr marL="342900" lvl="4" indent="-342900"/>
            <a:r>
              <a:rPr lang="en-GB" sz="2300" b="1" dirty="0" smtClean="0"/>
              <a:t>PRIMARY: </a:t>
            </a:r>
            <a:r>
              <a:rPr lang="en-GB" sz="2300" dirty="0" smtClean="0"/>
              <a:t>Farmers (green coffee beans) </a:t>
            </a:r>
            <a:r>
              <a:rPr lang="en-GB" sz="2300" b="1" dirty="0" smtClean="0">
                <a:solidFill>
                  <a:srgbClr val="FF0000"/>
                </a:solidFill>
              </a:rPr>
              <a:t>= $1.41</a:t>
            </a:r>
          </a:p>
          <a:p>
            <a:pPr marL="342900" lvl="4" indent="-342900"/>
            <a:r>
              <a:rPr lang="en-GB" sz="2300" b="1" dirty="0" smtClean="0"/>
              <a:t>SECONDARY: </a:t>
            </a:r>
            <a:r>
              <a:rPr lang="en-GB" sz="2300" dirty="0" smtClean="0"/>
              <a:t>Roasting the coffee beans, grinding them down and packaging </a:t>
            </a:r>
            <a:r>
              <a:rPr lang="en-GB" sz="2300" b="1" dirty="0" smtClean="0">
                <a:solidFill>
                  <a:srgbClr val="FF0000"/>
                </a:solidFill>
              </a:rPr>
              <a:t>= $26</a:t>
            </a:r>
          </a:p>
          <a:p>
            <a:pPr marL="342900" lvl="4" indent="-342900"/>
            <a:r>
              <a:rPr lang="en-GB" sz="2300" b="1" dirty="0" smtClean="0"/>
              <a:t>TERTIARY: </a:t>
            </a:r>
            <a:r>
              <a:rPr lang="en-GB" sz="2300" dirty="0" smtClean="0"/>
              <a:t>Selling the coffee (via supermarkets or coffee houses </a:t>
            </a:r>
            <a:r>
              <a:rPr lang="en-US" sz="2300" dirty="0" smtClean="0"/>
              <a:t>–</a:t>
            </a:r>
            <a:r>
              <a:rPr lang="en-GB" sz="2300" dirty="0" smtClean="0"/>
              <a:t> Starbucks </a:t>
            </a:r>
            <a:r>
              <a:rPr lang="en-GB" sz="2300" dirty="0" err="1" smtClean="0"/>
              <a:t>etc</a:t>
            </a:r>
            <a:r>
              <a:rPr lang="en-GB" sz="2300" dirty="0" smtClean="0"/>
              <a:t>) </a:t>
            </a:r>
            <a:r>
              <a:rPr lang="en-GB" sz="2300" b="1" dirty="0" smtClean="0">
                <a:solidFill>
                  <a:srgbClr val="FF0000"/>
                </a:solidFill>
              </a:rPr>
              <a:t>= $214</a:t>
            </a:r>
            <a:endParaRPr lang="en-GB" sz="2300" b="1" dirty="0">
              <a:solidFill>
                <a:srgbClr val="FF0000"/>
              </a:solidFill>
            </a:endParaRPr>
          </a:p>
        </p:txBody>
      </p:sp>
      <p:pic>
        <p:nvPicPr>
          <p:cNvPr id="10" name="Picture 2" descr="http://www.diet-blog.com/upload/image/starbucks-coffee-c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4797152"/>
            <a:ext cx="1080120" cy="1728193"/>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http://product-image.tradeindia.com/00172502/b/0/Roasted-Coffee-Bea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1296" y="3140968"/>
            <a:ext cx="974256" cy="127695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6" descr="http://img.21food.com/20110609/product/13057268537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1296" y="1601384"/>
            <a:ext cx="974256" cy="10801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490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EU ENLARGEMENT</a:t>
            </a:r>
            <a:endParaRPr lang="en-GB" b="1" dirty="0"/>
          </a:p>
        </p:txBody>
      </p:sp>
      <p:sp>
        <p:nvSpPr>
          <p:cNvPr id="3" name="Content Placeholder 2"/>
          <p:cNvSpPr>
            <a:spLocks noGrp="1"/>
          </p:cNvSpPr>
          <p:nvPr>
            <p:ph idx="1"/>
          </p:nvPr>
        </p:nvSpPr>
        <p:spPr/>
        <p:txBody>
          <a:bodyPr>
            <a:normAutofit fontScale="85000" lnSpcReduction="20000"/>
          </a:bodyPr>
          <a:lstStyle/>
          <a:p>
            <a:r>
              <a:rPr lang="en-GB" altLang="en-US" dirty="0" smtClean="0"/>
              <a:t>Main </a:t>
            </a:r>
            <a:r>
              <a:rPr lang="en-GB" altLang="en-US" dirty="0"/>
              <a:t>Waves of EU Enlargement </a:t>
            </a:r>
          </a:p>
          <a:p>
            <a:pPr lvl="1"/>
            <a:r>
              <a:rPr lang="en-GB" altLang="en-US" dirty="0" smtClean="0"/>
              <a:t>1951 (France, Germany, Luxembourg, Italy, Netherlands and Belgium)</a:t>
            </a:r>
          </a:p>
          <a:p>
            <a:pPr lvl="1"/>
            <a:r>
              <a:rPr lang="en-GB" altLang="en-US" dirty="0" smtClean="0"/>
              <a:t>1973 </a:t>
            </a:r>
            <a:r>
              <a:rPr lang="en-GB" altLang="en-US" dirty="0"/>
              <a:t>(UK, Ireland and Denmark)</a:t>
            </a:r>
          </a:p>
          <a:p>
            <a:pPr lvl="1"/>
            <a:r>
              <a:rPr lang="en-GB" altLang="en-US" dirty="0"/>
              <a:t>1981 (Greece)</a:t>
            </a:r>
          </a:p>
          <a:p>
            <a:pPr lvl="1"/>
            <a:r>
              <a:rPr lang="en-GB" altLang="en-US" dirty="0"/>
              <a:t>1986 (Portugal and Spain)</a:t>
            </a:r>
          </a:p>
          <a:p>
            <a:pPr lvl="1"/>
            <a:r>
              <a:rPr lang="en-GB" altLang="en-US" dirty="0"/>
              <a:t>1995 (Austria, Finland and Sweden) </a:t>
            </a:r>
          </a:p>
          <a:p>
            <a:pPr lvl="1"/>
            <a:r>
              <a:rPr lang="en-GB" altLang="en-US" dirty="0"/>
              <a:t>2004 (Ten new countries)</a:t>
            </a:r>
          </a:p>
          <a:p>
            <a:pPr lvl="1"/>
            <a:r>
              <a:rPr lang="en-GB" altLang="en-US" dirty="0"/>
              <a:t>2007 (Bulgaria and Romania)</a:t>
            </a:r>
          </a:p>
          <a:p>
            <a:pPr lvl="1"/>
            <a:r>
              <a:rPr lang="en-GB" altLang="en-US" dirty="0"/>
              <a:t>2013 (Croatia</a:t>
            </a:r>
            <a:r>
              <a:rPr lang="en-GB" altLang="en-US" dirty="0" smtClean="0"/>
              <a:t>)</a:t>
            </a:r>
          </a:p>
          <a:p>
            <a:pPr lvl="1"/>
            <a:r>
              <a:rPr lang="en-GB" altLang="en-US" dirty="0" smtClean="0"/>
              <a:t>Future (Turkey, Albania, Serbia, Macedonia and Montenegro)</a:t>
            </a:r>
            <a:endParaRPr lang="en-GB" altLang="en-US" dirty="0"/>
          </a:p>
          <a:p>
            <a:endParaRPr lang="en-GB" dirty="0"/>
          </a:p>
        </p:txBody>
      </p:sp>
    </p:spTree>
    <p:extLst>
      <p:ext uri="{BB962C8B-B14F-4D97-AF65-F5344CB8AC3E}">
        <p14:creationId xmlns:p14="http://schemas.microsoft.com/office/powerpoint/2010/main" val="18052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 Enlargement and Immigration</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Legal immigration</a:t>
            </a:r>
          </a:p>
          <a:p>
            <a:pPr marL="514350" indent="-514350">
              <a:buFont typeface="+mj-lt"/>
              <a:buAutoNum type="arabicPeriod"/>
            </a:pPr>
            <a:r>
              <a:rPr lang="en-US" dirty="0" smtClean="0"/>
              <a:t>Illegal immigration</a:t>
            </a:r>
          </a:p>
          <a:p>
            <a:pPr marL="514350" indent="-514350">
              <a:buFont typeface="+mj-lt"/>
              <a:buAutoNum type="arabicPeriod"/>
            </a:pPr>
            <a:r>
              <a:rPr lang="en-US" dirty="0" smtClean="0"/>
              <a:t>The Turkey Question</a:t>
            </a:r>
            <a:endParaRPr lang="en-US" dirty="0"/>
          </a:p>
        </p:txBody>
      </p:sp>
    </p:spTree>
    <p:extLst>
      <p:ext uri="{BB962C8B-B14F-4D97-AF65-F5344CB8AC3E}">
        <p14:creationId xmlns:p14="http://schemas.microsoft.com/office/powerpoint/2010/main" val="13900697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107950" y="765175"/>
            <a:ext cx="4248150" cy="5976938"/>
          </a:xfrm>
          <a:ln>
            <a:solidFill>
              <a:schemeClr val="tx1"/>
            </a:solidFill>
            <a:miter lim="800000"/>
            <a:headEnd/>
            <a:tailEnd/>
          </a:ln>
        </p:spPr>
        <p:txBody>
          <a:bodyPr/>
          <a:lstStyle/>
          <a:p>
            <a:pPr marL="452438" indent="-452438">
              <a:lnSpc>
                <a:spcPct val="90000"/>
              </a:lnSpc>
              <a:buFontTx/>
              <a:buNone/>
            </a:pPr>
            <a:r>
              <a:rPr lang="en-GB" altLang="en-US" sz="1800" b="1" dirty="0">
                <a:solidFill>
                  <a:schemeClr val="accent2"/>
                </a:solidFill>
              </a:rPr>
              <a:t>Potential Gains for Existing EU Countries</a:t>
            </a:r>
          </a:p>
          <a:p>
            <a:pPr marL="452438" indent="-452438">
              <a:lnSpc>
                <a:spcPct val="90000"/>
              </a:lnSpc>
              <a:buFontTx/>
              <a:buNone/>
            </a:pPr>
            <a:endParaRPr lang="en-GB" altLang="en-US" sz="1800" dirty="0"/>
          </a:p>
          <a:p>
            <a:pPr marL="452438" indent="-452438">
              <a:lnSpc>
                <a:spcPct val="90000"/>
              </a:lnSpc>
              <a:buFontTx/>
              <a:buAutoNum type="arabicParenBoth"/>
            </a:pPr>
            <a:r>
              <a:rPr lang="en-GB" altLang="en-US" sz="1800" dirty="0" smtClean="0"/>
              <a:t>EXPORT potential: jobs, tax and FDI multiplier</a:t>
            </a:r>
          </a:p>
          <a:p>
            <a:pPr marL="452438" indent="-452438">
              <a:lnSpc>
                <a:spcPct val="90000"/>
              </a:lnSpc>
              <a:buFontTx/>
              <a:buAutoNum type="arabicParenBoth"/>
            </a:pPr>
            <a:r>
              <a:rPr lang="en-GB" altLang="en-US" sz="1800" dirty="0" smtClean="0"/>
              <a:t>Greater IMPORTS: Lower wage costs - exploitation </a:t>
            </a:r>
            <a:r>
              <a:rPr lang="en-GB" altLang="en-US" sz="1800" dirty="0"/>
              <a:t>of economies of scale </a:t>
            </a:r>
            <a:r>
              <a:rPr lang="en-GB" altLang="en-US" sz="1800" dirty="0" smtClean="0"/>
              <a:t>and specialisation</a:t>
            </a:r>
            <a:endParaRPr lang="en-GB" altLang="en-US" sz="1800" dirty="0"/>
          </a:p>
          <a:p>
            <a:pPr marL="452438" indent="-452438">
              <a:lnSpc>
                <a:spcPct val="90000"/>
              </a:lnSpc>
              <a:buFontTx/>
              <a:buAutoNum type="arabicParenBoth"/>
            </a:pPr>
            <a:r>
              <a:rPr lang="en-GB" altLang="en-US" sz="1800" dirty="0" smtClean="0"/>
              <a:t>More </a:t>
            </a:r>
            <a:r>
              <a:rPr lang="en-GB" altLang="en-US" sz="1800" dirty="0"/>
              <a:t>diverse European labour </a:t>
            </a:r>
            <a:r>
              <a:rPr lang="en-GB" altLang="en-US" sz="1800" dirty="0" smtClean="0"/>
              <a:t>market</a:t>
            </a:r>
          </a:p>
          <a:p>
            <a:pPr marL="452438" indent="-452438">
              <a:lnSpc>
                <a:spcPct val="90000"/>
              </a:lnSpc>
              <a:buFontTx/>
              <a:buAutoNum type="arabicParenBoth"/>
            </a:pPr>
            <a:r>
              <a:rPr lang="en-GB" altLang="en-US" sz="1800" dirty="0" smtClean="0"/>
              <a:t>A </a:t>
            </a:r>
            <a:r>
              <a:rPr lang="en-GB" altLang="en-US" sz="1800" dirty="0"/>
              <a:t>cleaner </a:t>
            </a:r>
            <a:r>
              <a:rPr lang="en-GB" altLang="en-US" sz="1800" dirty="0" smtClean="0"/>
              <a:t>environment; more countries forced to comply with regulations</a:t>
            </a:r>
            <a:endParaRPr lang="en-GB" altLang="en-US" sz="1800" dirty="0"/>
          </a:p>
          <a:p>
            <a:pPr marL="452438" indent="-452438">
              <a:lnSpc>
                <a:spcPct val="90000"/>
              </a:lnSpc>
              <a:buFontTx/>
              <a:buAutoNum type="arabicParenBoth"/>
            </a:pPr>
            <a:r>
              <a:rPr lang="en-GB" altLang="en-US" sz="1800" dirty="0" smtClean="0"/>
              <a:t>Catalyst </a:t>
            </a:r>
            <a:r>
              <a:rPr lang="en-GB" altLang="en-US" sz="1800" dirty="0"/>
              <a:t>for further structural reforms in  the EU</a:t>
            </a:r>
          </a:p>
          <a:p>
            <a:pPr marL="917575" lvl="1">
              <a:lnSpc>
                <a:spcPct val="90000"/>
              </a:lnSpc>
            </a:pPr>
            <a:r>
              <a:rPr lang="en-GB" altLang="en-US" sz="1800" dirty="0"/>
              <a:t>Reforms to the CAP </a:t>
            </a:r>
          </a:p>
          <a:p>
            <a:pPr marL="917575" lvl="1">
              <a:lnSpc>
                <a:spcPct val="90000"/>
              </a:lnSpc>
            </a:pPr>
            <a:r>
              <a:rPr lang="en-GB" altLang="en-US" sz="1800" dirty="0"/>
              <a:t>Spur to countries to reform their labour markets in the face of lower labour cost competition</a:t>
            </a:r>
          </a:p>
          <a:p>
            <a:pPr marL="917575" lvl="1">
              <a:lnSpc>
                <a:spcPct val="90000"/>
              </a:lnSpc>
            </a:pPr>
            <a:r>
              <a:rPr lang="en-GB" altLang="en-US" sz="1800" dirty="0"/>
              <a:t>Many countries are already engaging in tax competition</a:t>
            </a:r>
          </a:p>
        </p:txBody>
      </p:sp>
      <p:sp>
        <p:nvSpPr>
          <p:cNvPr id="52228" name="Rectangle 4"/>
          <p:cNvSpPr>
            <a:spLocks noChangeArrowheads="1"/>
          </p:cNvSpPr>
          <p:nvPr/>
        </p:nvSpPr>
        <p:spPr bwMode="auto">
          <a:xfrm>
            <a:off x="4500563" y="765175"/>
            <a:ext cx="4464050" cy="59039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Calibri" pitchFamily="34" charset="0"/>
              </a:defRPr>
            </a:lvl1pPr>
            <a:lvl2pPr marL="990600" indent="-533400">
              <a:spcBef>
                <a:spcPct val="20000"/>
              </a:spcBef>
              <a:buChar char="–"/>
              <a:defRPr sz="2800">
                <a:solidFill>
                  <a:schemeClr val="tx1"/>
                </a:solidFill>
                <a:latin typeface="Calibri" pitchFamily="34" charset="0"/>
              </a:defRPr>
            </a:lvl2pPr>
            <a:lvl3pPr marL="1371600" indent="-457200">
              <a:spcBef>
                <a:spcPct val="20000"/>
              </a:spcBef>
              <a:buChar char="•"/>
              <a:defRPr sz="2400">
                <a:solidFill>
                  <a:schemeClr val="tx1"/>
                </a:solidFill>
                <a:latin typeface="Calibri" pitchFamily="34" charset="0"/>
              </a:defRPr>
            </a:lvl3pPr>
            <a:lvl4pPr marL="1752600" indent="-381000">
              <a:spcBef>
                <a:spcPct val="20000"/>
              </a:spcBef>
              <a:buChar char="–"/>
              <a:defRPr sz="2000">
                <a:solidFill>
                  <a:schemeClr val="tx1"/>
                </a:solidFill>
                <a:latin typeface="Calibri" pitchFamily="34" charset="0"/>
              </a:defRPr>
            </a:lvl4pPr>
            <a:lvl5pPr marL="2209800" indent="-381000">
              <a:spcBef>
                <a:spcPct val="20000"/>
              </a:spcBef>
              <a:buChar char="»"/>
              <a:defRPr sz="2000">
                <a:solidFill>
                  <a:schemeClr val="tx1"/>
                </a:solidFill>
                <a:latin typeface="Calibri" pitchFamily="34" charset="0"/>
              </a:defRPr>
            </a:lvl5pPr>
            <a:lvl6pPr marL="2667000" indent="-381000" fontAlgn="base">
              <a:spcBef>
                <a:spcPct val="20000"/>
              </a:spcBef>
              <a:spcAft>
                <a:spcPct val="0"/>
              </a:spcAft>
              <a:buChar char="»"/>
              <a:defRPr sz="2000">
                <a:solidFill>
                  <a:schemeClr val="tx1"/>
                </a:solidFill>
                <a:latin typeface="Calibri" pitchFamily="34" charset="0"/>
              </a:defRPr>
            </a:lvl6pPr>
            <a:lvl7pPr marL="3124200" indent="-381000" fontAlgn="base">
              <a:spcBef>
                <a:spcPct val="20000"/>
              </a:spcBef>
              <a:spcAft>
                <a:spcPct val="0"/>
              </a:spcAft>
              <a:buChar char="»"/>
              <a:defRPr sz="2000">
                <a:solidFill>
                  <a:schemeClr val="tx1"/>
                </a:solidFill>
                <a:latin typeface="Calibri" pitchFamily="34" charset="0"/>
              </a:defRPr>
            </a:lvl7pPr>
            <a:lvl8pPr marL="3581400" indent="-381000" fontAlgn="base">
              <a:spcBef>
                <a:spcPct val="20000"/>
              </a:spcBef>
              <a:spcAft>
                <a:spcPct val="0"/>
              </a:spcAft>
              <a:buChar char="»"/>
              <a:defRPr sz="2000">
                <a:solidFill>
                  <a:schemeClr val="tx1"/>
                </a:solidFill>
                <a:latin typeface="Calibri" pitchFamily="34" charset="0"/>
              </a:defRPr>
            </a:lvl8pPr>
            <a:lvl9pPr marL="4038600" indent="-381000" fontAlgn="base">
              <a:spcBef>
                <a:spcPct val="20000"/>
              </a:spcBef>
              <a:spcAft>
                <a:spcPct val="0"/>
              </a:spcAft>
              <a:buChar char="»"/>
              <a:defRPr sz="2000">
                <a:solidFill>
                  <a:schemeClr val="tx1"/>
                </a:solidFill>
                <a:latin typeface="Calibri" pitchFamily="34" charset="0"/>
              </a:defRPr>
            </a:lvl9pPr>
          </a:lstStyle>
          <a:p>
            <a:pPr>
              <a:buFontTx/>
              <a:buNone/>
            </a:pPr>
            <a:r>
              <a:rPr lang="en-GB" altLang="en-US" sz="1800" b="1" dirty="0">
                <a:solidFill>
                  <a:srgbClr val="FF0000"/>
                </a:solidFill>
              </a:rPr>
              <a:t>Potential Concerns for EU Members</a:t>
            </a:r>
          </a:p>
          <a:p>
            <a:pPr>
              <a:buFontTx/>
              <a:buNone/>
            </a:pPr>
            <a:endParaRPr lang="en-GB" altLang="en-US" sz="1800" dirty="0"/>
          </a:p>
          <a:p>
            <a:pPr marL="185738" indent="-185738">
              <a:buFontTx/>
              <a:buAutoNum type="arabicPeriod"/>
            </a:pPr>
            <a:r>
              <a:rPr lang="en-GB" altLang="en-US" sz="1400" dirty="0"/>
              <a:t>Extra budgetary costs for the </a:t>
            </a:r>
            <a:r>
              <a:rPr lang="en-GB" altLang="en-US" sz="1400" dirty="0" smtClean="0"/>
              <a:t>EU</a:t>
            </a:r>
          </a:p>
          <a:p>
            <a:pPr marL="619125" lvl="1" indent="-161925"/>
            <a:r>
              <a:rPr lang="en-GB" altLang="en-US" sz="1400" dirty="0"/>
              <a:t>N</a:t>
            </a:r>
            <a:r>
              <a:rPr lang="en-GB" altLang="en-US" sz="1400" dirty="0" smtClean="0"/>
              <a:t>ew members receive regional subsidies</a:t>
            </a:r>
          </a:p>
          <a:p>
            <a:pPr marL="619125" lvl="1" indent="-161925"/>
            <a:r>
              <a:rPr lang="en-GB" altLang="en-US" sz="1400" dirty="0" smtClean="0"/>
              <a:t>Greater burden for CAP (agricultural economies?)</a:t>
            </a:r>
            <a:endParaRPr lang="en-GB" altLang="en-US" sz="1400" dirty="0"/>
          </a:p>
          <a:p>
            <a:pPr marL="185738" indent="-185738">
              <a:buFontTx/>
              <a:buAutoNum type="arabicPeriod"/>
            </a:pPr>
            <a:r>
              <a:rPr lang="en-GB" altLang="en-US" sz="1400" dirty="0"/>
              <a:t>Can accession countries continue to meet stricter EU environmental standards?</a:t>
            </a:r>
          </a:p>
          <a:p>
            <a:pPr marL="185738" indent="-185738">
              <a:buFontTx/>
              <a:buAutoNum type="arabicPeriod"/>
            </a:pPr>
            <a:r>
              <a:rPr lang="en-GB" altLang="en-US" sz="1400" dirty="0" smtClean="0"/>
              <a:t>Social </a:t>
            </a:r>
            <a:r>
              <a:rPr lang="en-GB" altLang="en-US" sz="1400" dirty="0"/>
              <a:t>concerns from increased labour migration</a:t>
            </a:r>
          </a:p>
          <a:p>
            <a:pPr marL="185738" indent="-185738">
              <a:buFontTx/>
              <a:buAutoNum type="arabicPeriod"/>
            </a:pPr>
            <a:r>
              <a:rPr lang="en-GB" altLang="en-US" sz="1400" dirty="0" smtClean="0"/>
              <a:t>Labour </a:t>
            </a:r>
            <a:r>
              <a:rPr lang="en-GB" altLang="en-US" sz="1400" dirty="0"/>
              <a:t>Market Issues</a:t>
            </a:r>
          </a:p>
          <a:p>
            <a:pPr marL="712788" lvl="1" indent="-255588"/>
            <a:r>
              <a:rPr lang="en-GB" altLang="en-US" sz="1400" dirty="0"/>
              <a:t>Fears of higher structural unemployment among accession countries – which might lead to large immigration of labour into higher-income countries + political and social tensions</a:t>
            </a:r>
          </a:p>
          <a:p>
            <a:pPr marL="712788" lvl="1" indent="-255588"/>
            <a:r>
              <a:rPr lang="en-GB" altLang="en-US" sz="1400" dirty="0"/>
              <a:t>Fears of a surge in economic migration from East to West</a:t>
            </a:r>
          </a:p>
          <a:p>
            <a:pPr lvl="2"/>
            <a:r>
              <a:rPr lang="en-GB" altLang="en-US" sz="1400" dirty="0" smtClean="0"/>
              <a:t>Concerns </a:t>
            </a:r>
            <a:r>
              <a:rPr lang="en-GB" altLang="en-US" sz="1400" dirty="0"/>
              <a:t>about organised crime and illegal immigration from Russia, Belarus and the Ukraine through weak Eastern European borders</a:t>
            </a:r>
          </a:p>
          <a:p>
            <a:pPr lvl="2"/>
            <a:r>
              <a:rPr lang="en-GB" altLang="en-US" sz="1400" dirty="0"/>
              <a:t>In Germany, Austria and Italy (countries that border accession states) there are intensive debates about controlling the flow of migrants from former Eastern Europe</a:t>
            </a:r>
          </a:p>
        </p:txBody>
      </p:sp>
      <p:sp>
        <p:nvSpPr>
          <p:cNvPr id="52230" name="Text Box 6"/>
          <p:cNvSpPr txBox="1">
            <a:spLocks noChangeArrowheads="1"/>
          </p:cNvSpPr>
          <p:nvPr/>
        </p:nvSpPr>
        <p:spPr bwMode="auto">
          <a:xfrm>
            <a:off x="1908175" y="0"/>
            <a:ext cx="53800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a:t>Future Enlargement of the EU?</a:t>
            </a:r>
          </a:p>
        </p:txBody>
      </p:sp>
    </p:spTree>
    <p:extLst>
      <p:ext uri="{BB962C8B-B14F-4D97-AF65-F5344CB8AC3E}">
        <p14:creationId xmlns:p14="http://schemas.microsoft.com/office/powerpoint/2010/main" val="947198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Effect transition="in" filter="box(in)">
                                      <p:cBhvr>
                                        <p:cTn id="7" dur="500"/>
                                        <p:tgtEl>
                                          <p:spTgt spid="522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2227">
                                            <p:txEl>
                                              <p:pRg st="3" end="3"/>
                                            </p:txEl>
                                          </p:spTgt>
                                        </p:tgtEl>
                                        <p:attrNameLst>
                                          <p:attrName>style.visibility</p:attrName>
                                        </p:attrNameLst>
                                      </p:cBhvr>
                                      <p:to>
                                        <p:strVal val="visible"/>
                                      </p:to>
                                    </p:set>
                                    <p:animEffect transition="in" filter="box(in)">
                                      <p:cBhvr>
                                        <p:cTn id="12" dur="500"/>
                                        <p:tgtEl>
                                          <p:spTgt spid="522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animEffect transition="in" filter="box(in)">
                                      <p:cBhvr>
                                        <p:cTn id="17" dur="500"/>
                                        <p:tgtEl>
                                          <p:spTgt spid="522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2227">
                                            <p:txEl>
                                              <p:pRg st="5" end="5"/>
                                            </p:txEl>
                                          </p:spTgt>
                                        </p:tgtEl>
                                        <p:attrNameLst>
                                          <p:attrName>style.visibility</p:attrName>
                                        </p:attrNameLst>
                                      </p:cBhvr>
                                      <p:to>
                                        <p:strVal val="visible"/>
                                      </p:to>
                                    </p:set>
                                    <p:animEffect transition="in" filter="box(in)">
                                      <p:cBhvr>
                                        <p:cTn id="22" dur="500"/>
                                        <p:tgtEl>
                                          <p:spTgt spid="522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2227">
                                            <p:txEl>
                                              <p:pRg st="6" end="6"/>
                                            </p:txEl>
                                          </p:spTgt>
                                        </p:tgtEl>
                                        <p:attrNameLst>
                                          <p:attrName>style.visibility</p:attrName>
                                        </p:attrNameLst>
                                      </p:cBhvr>
                                      <p:to>
                                        <p:strVal val="visible"/>
                                      </p:to>
                                    </p:set>
                                    <p:animEffect transition="in" filter="box(in)">
                                      <p:cBhvr>
                                        <p:cTn id="27" dur="500"/>
                                        <p:tgtEl>
                                          <p:spTgt spid="5222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2227">
                                            <p:txEl>
                                              <p:pRg st="7" end="7"/>
                                            </p:txEl>
                                          </p:spTgt>
                                        </p:tgtEl>
                                        <p:attrNameLst>
                                          <p:attrName>style.visibility</p:attrName>
                                        </p:attrNameLst>
                                      </p:cBhvr>
                                      <p:to>
                                        <p:strVal val="visible"/>
                                      </p:to>
                                    </p:set>
                                    <p:animEffect transition="in" filter="box(in)">
                                      <p:cBhvr>
                                        <p:cTn id="32" dur="500"/>
                                        <p:tgtEl>
                                          <p:spTgt spid="5222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2227">
                                            <p:txEl>
                                              <p:pRg st="8" end="8"/>
                                            </p:txEl>
                                          </p:spTgt>
                                        </p:tgtEl>
                                        <p:attrNameLst>
                                          <p:attrName>style.visibility</p:attrName>
                                        </p:attrNameLst>
                                      </p:cBhvr>
                                      <p:to>
                                        <p:strVal val="visible"/>
                                      </p:to>
                                    </p:set>
                                    <p:animEffect transition="in" filter="box(in)">
                                      <p:cBhvr>
                                        <p:cTn id="37" dur="500"/>
                                        <p:tgtEl>
                                          <p:spTgt spid="52227">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52227">
                                            <p:txEl>
                                              <p:pRg st="9" end="9"/>
                                            </p:txEl>
                                          </p:spTgt>
                                        </p:tgtEl>
                                        <p:attrNameLst>
                                          <p:attrName>style.visibility</p:attrName>
                                        </p:attrNameLst>
                                      </p:cBhvr>
                                      <p:to>
                                        <p:strVal val="visible"/>
                                      </p:to>
                                    </p:set>
                                    <p:animEffect transition="in" filter="box(in)">
                                      <p:cBhvr>
                                        <p:cTn id="42" dur="500"/>
                                        <p:tgtEl>
                                          <p:spTgt spid="52227">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52228">
                                            <p:txEl>
                                              <p:pRg st="2" end="2"/>
                                            </p:txEl>
                                          </p:spTgt>
                                        </p:tgtEl>
                                        <p:attrNameLst>
                                          <p:attrName>style.visibility</p:attrName>
                                        </p:attrNameLst>
                                      </p:cBhvr>
                                      <p:to>
                                        <p:strVal val="visible"/>
                                      </p:to>
                                    </p:set>
                                    <p:animEffect transition="in" filter="box(in)">
                                      <p:cBhvr>
                                        <p:cTn id="47" dur="500"/>
                                        <p:tgtEl>
                                          <p:spTgt spid="5222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52228">
                                            <p:txEl>
                                              <p:pRg st="3" end="3"/>
                                            </p:txEl>
                                          </p:spTgt>
                                        </p:tgtEl>
                                        <p:attrNameLst>
                                          <p:attrName>style.visibility</p:attrName>
                                        </p:attrNameLst>
                                      </p:cBhvr>
                                      <p:to>
                                        <p:strVal val="visible"/>
                                      </p:to>
                                    </p:set>
                                    <p:animEffect transition="in" filter="box(in)">
                                      <p:cBhvr>
                                        <p:cTn id="52" dur="500"/>
                                        <p:tgtEl>
                                          <p:spTgt spid="5222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52228">
                                            <p:txEl>
                                              <p:pRg st="4" end="4"/>
                                            </p:txEl>
                                          </p:spTgt>
                                        </p:tgtEl>
                                        <p:attrNameLst>
                                          <p:attrName>style.visibility</p:attrName>
                                        </p:attrNameLst>
                                      </p:cBhvr>
                                      <p:to>
                                        <p:strVal val="visible"/>
                                      </p:to>
                                    </p:set>
                                    <p:animEffect transition="in" filter="box(in)">
                                      <p:cBhvr>
                                        <p:cTn id="57" dur="500"/>
                                        <p:tgtEl>
                                          <p:spTgt spid="52228">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52228">
                                            <p:txEl>
                                              <p:pRg st="5" end="5"/>
                                            </p:txEl>
                                          </p:spTgt>
                                        </p:tgtEl>
                                        <p:attrNameLst>
                                          <p:attrName>style.visibility</p:attrName>
                                        </p:attrNameLst>
                                      </p:cBhvr>
                                      <p:to>
                                        <p:strVal val="visible"/>
                                      </p:to>
                                    </p:set>
                                    <p:animEffect transition="in" filter="box(in)">
                                      <p:cBhvr>
                                        <p:cTn id="62" dur="500"/>
                                        <p:tgtEl>
                                          <p:spTgt spid="52228">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52228">
                                            <p:txEl>
                                              <p:pRg st="6" end="6"/>
                                            </p:txEl>
                                          </p:spTgt>
                                        </p:tgtEl>
                                        <p:attrNameLst>
                                          <p:attrName>style.visibility</p:attrName>
                                        </p:attrNameLst>
                                      </p:cBhvr>
                                      <p:to>
                                        <p:strVal val="visible"/>
                                      </p:to>
                                    </p:set>
                                    <p:animEffect transition="in" filter="box(in)">
                                      <p:cBhvr>
                                        <p:cTn id="67" dur="500"/>
                                        <p:tgtEl>
                                          <p:spTgt spid="52228">
                                            <p:txEl>
                                              <p:pRg st="6" end="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52228">
                                            <p:txEl>
                                              <p:pRg st="7" end="7"/>
                                            </p:txEl>
                                          </p:spTgt>
                                        </p:tgtEl>
                                        <p:attrNameLst>
                                          <p:attrName>style.visibility</p:attrName>
                                        </p:attrNameLst>
                                      </p:cBhvr>
                                      <p:to>
                                        <p:strVal val="visible"/>
                                      </p:to>
                                    </p:set>
                                    <p:animEffect transition="in" filter="box(in)">
                                      <p:cBhvr>
                                        <p:cTn id="72" dur="500"/>
                                        <p:tgtEl>
                                          <p:spTgt spid="52228">
                                            <p:txEl>
                                              <p:pRg st="7" end="7"/>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52228">
                                            <p:txEl>
                                              <p:pRg st="8" end="8"/>
                                            </p:txEl>
                                          </p:spTgt>
                                        </p:tgtEl>
                                        <p:attrNameLst>
                                          <p:attrName>style.visibility</p:attrName>
                                        </p:attrNameLst>
                                      </p:cBhvr>
                                      <p:to>
                                        <p:strVal val="visible"/>
                                      </p:to>
                                    </p:set>
                                    <p:animEffect transition="in" filter="box(in)">
                                      <p:cBhvr>
                                        <p:cTn id="77" dur="500"/>
                                        <p:tgtEl>
                                          <p:spTgt spid="52228">
                                            <p:txEl>
                                              <p:pRg st="8" end="8"/>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52228">
                                            <p:txEl>
                                              <p:pRg st="9" end="9"/>
                                            </p:txEl>
                                          </p:spTgt>
                                        </p:tgtEl>
                                        <p:attrNameLst>
                                          <p:attrName>style.visibility</p:attrName>
                                        </p:attrNameLst>
                                      </p:cBhvr>
                                      <p:to>
                                        <p:strVal val="visible"/>
                                      </p:to>
                                    </p:set>
                                    <p:animEffect transition="in" filter="box(in)">
                                      <p:cBhvr>
                                        <p:cTn id="82" dur="500"/>
                                        <p:tgtEl>
                                          <p:spTgt spid="52228">
                                            <p:txEl>
                                              <p:pRg st="9" end="9"/>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nodeType="clickEffect">
                                  <p:stCondLst>
                                    <p:cond delay="0"/>
                                  </p:stCondLst>
                                  <p:childTnLst>
                                    <p:set>
                                      <p:cBhvr>
                                        <p:cTn id="86" dur="1" fill="hold">
                                          <p:stCondLst>
                                            <p:cond delay="0"/>
                                          </p:stCondLst>
                                        </p:cTn>
                                        <p:tgtEl>
                                          <p:spTgt spid="52228">
                                            <p:txEl>
                                              <p:pRg st="10" end="10"/>
                                            </p:txEl>
                                          </p:spTgt>
                                        </p:tgtEl>
                                        <p:attrNameLst>
                                          <p:attrName>style.visibility</p:attrName>
                                        </p:attrNameLst>
                                      </p:cBhvr>
                                      <p:to>
                                        <p:strVal val="visible"/>
                                      </p:to>
                                    </p:set>
                                    <p:animEffect transition="in" filter="box(in)">
                                      <p:cBhvr>
                                        <p:cTn id="87" dur="500"/>
                                        <p:tgtEl>
                                          <p:spTgt spid="52228">
                                            <p:txEl>
                                              <p:pRg st="10" end="1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nodeType="clickEffect">
                                  <p:stCondLst>
                                    <p:cond delay="0"/>
                                  </p:stCondLst>
                                  <p:childTnLst>
                                    <p:set>
                                      <p:cBhvr>
                                        <p:cTn id="91" dur="1" fill="hold">
                                          <p:stCondLst>
                                            <p:cond delay="0"/>
                                          </p:stCondLst>
                                        </p:cTn>
                                        <p:tgtEl>
                                          <p:spTgt spid="52228">
                                            <p:txEl>
                                              <p:pRg st="11" end="11"/>
                                            </p:txEl>
                                          </p:spTgt>
                                        </p:tgtEl>
                                        <p:attrNameLst>
                                          <p:attrName>style.visibility</p:attrName>
                                        </p:attrNameLst>
                                      </p:cBhvr>
                                      <p:to>
                                        <p:strVal val="visible"/>
                                      </p:to>
                                    </p:set>
                                    <p:animEffect transition="in" filter="box(in)">
                                      <p:cBhvr>
                                        <p:cTn id="92" dur="500"/>
                                        <p:tgtEl>
                                          <p:spTgt spid="5222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Turkey Question?</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First application in 1987</a:t>
            </a:r>
          </a:p>
          <a:p>
            <a:r>
              <a:rPr lang="en-US" b="1" dirty="0" smtClean="0"/>
              <a:t>Strengths to the UK</a:t>
            </a:r>
          </a:p>
          <a:p>
            <a:pPr lvl="1"/>
            <a:r>
              <a:rPr lang="en-US" dirty="0" smtClean="0"/>
              <a:t>Enlargement issues</a:t>
            </a:r>
          </a:p>
          <a:p>
            <a:pPr lvl="1"/>
            <a:r>
              <a:rPr lang="en-US" dirty="0" smtClean="0"/>
              <a:t>75 million people (Exports)</a:t>
            </a:r>
          </a:p>
          <a:p>
            <a:pPr lvl="1"/>
            <a:r>
              <a:rPr lang="en-US" dirty="0" smtClean="0"/>
              <a:t>16</a:t>
            </a:r>
            <a:r>
              <a:rPr lang="en-US" baseline="30000" dirty="0" smtClean="0"/>
              <a:t>th</a:t>
            </a:r>
            <a:r>
              <a:rPr lang="en-US" dirty="0" smtClean="0"/>
              <a:t> biggest global economy and 6</a:t>
            </a:r>
            <a:r>
              <a:rPr lang="en-US" baseline="30000" dirty="0" smtClean="0"/>
              <a:t>th</a:t>
            </a:r>
            <a:r>
              <a:rPr lang="en-US" dirty="0" smtClean="0"/>
              <a:t> biggest EU economy</a:t>
            </a:r>
          </a:p>
          <a:p>
            <a:r>
              <a:rPr lang="en-US" b="1" dirty="0" smtClean="0"/>
              <a:t>Worries to the UK</a:t>
            </a:r>
          </a:p>
          <a:p>
            <a:pPr lvl="1"/>
            <a:r>
              <a:rPr lang="en-US" dirty="0" smtClean="0"/>
              <a:t>Legal enlargement issues?</a:t>
            </a:r>
          </a:p>
          <a:p>
            <a:pPr lvl="1"/>
            <a:r>
              <a:rPr lang="en-US" dirty="0" smtClean="0"/>
              <a:t>Illegal enlargement issues?</a:t>
            </a:r>
          </a:p>
          <a:p>
            <a:pPr lvl="1"/>
            <a:r>
              <a:rPr lang="en-US" dirty="0" smtClean="0"/>
              <a:t>Low GDP per capita ($13000 – although tripled from 2003)</a:t>
            </a:r>
          </a:p>
          <a:p>
            <a:pPr lvl="1"/>
            <a:endParaRPr lang="en-US" dirty="0" smtClean="0"/>
          </a:p>
          <a:p>
            <a:pPr lvl="1"/>
            <a:endParaRPr lang="en-US" dirty="0"/>
          </a:p>
        </p:txBody>
      </p:sp>
    </p:spTree>
    <p:extLst>
      <p:ext uri="{BB962C8B-B14F-4D97-AF65-F5344CB8AC3E}">
        <p14:creationId xmlns:p14="http://schemas.microsoft.com/office/powerpoint/2010/main" val="42281917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GB" altLang="en-US" b="1" dirty="0" smtClean="0"/>
              <a:t>Enlargement: Diagram </a:t>
            </a:r>
            <a:r>
              <a:rPr lang="en-GB" altLang="en-US" b="1" dirty="0"/>
              <a:t>corner</a:t>
            </a:r>
            <a:endParaRPr lang="en-US" altLang="en-US" b="1" dirty="0"/>
          </a:p>
        </p:txBody>
      </p:sp>
      <p:sp>
        <p:nvSpPr>
          <p:cNvPr id="246787" name="Rectangle 3"/>
          <p:cNvSpPr>
            <a:spLocks noGrp="1" noChangeArrowheads="1"/>
          </p:cNvSpPr>
          <p:nvPr>
            <p:ph type="body" idx="1"/>
          </p:nvPr>
        </p:nvSpPr>
        <p:spPr/>
        <p:txBody>
          <a:bodyPr>
            <a:normAutofit fontScale="77500" lnSpcReduction="20000"/>
          </a:bodyPr>
          <a:lstStyle/>
          <a:p>
            <a:pPr marL="0" indent="0">
              <a:buNone/>
            </a:pPr>
            <a:r>
              <a:rPr lang="en-GB" altLang="en-US" dirty="0"/>
              <a:t>Useful diagrams for this topic</a:t>
            </a:r>
            <a:r>
              <a:rPr lang="en-GB" altLang="en-US" dirty="0" smtClean="0"/>
              <a:t>:  </a:t>
            </a:r>
            <a:r>
              <a:rPr lang="en-GB" altLang="en-US" i="1" dirty="0" smtClean="0">
                <a:solidFill>
                  <a:srgbClr val="FF0000"/>
                </a:solidFill>
              </a:rPr>
              <a:t>For each heading, draw a diagram explaining what would happen</a:t>
            </a:r>
            <a:endParaRPr lang="en-GB" altLang="en-US" i="1" dirty="0">
              <a:solidFill>
                <a:srgbClr val="FF0000"/>
              </a:solidFill>
            </a:endParaRPr>
          </a:p>
          <a:p>
            <a:pPr marL="185738" indent="-185738"/>
            <a:endParaRPr lang="en-GB" altLang="en-US" b="1" i="1" dirty="0" smtClean="0"/>
          </a:p>
          <a:p>
            <a:pPr marL="185738" indent="-185738"/>
            <a:r>
              <a:rPr lang="en-GB" altLang="en-US" b="1" i="1" dirty="0" smtClean="0"/>
              <a:t>AD</a:t>
            </a:r>
            <a:r>
              <a:rPr lang="en-GB" altLang="en-US" b="1" i="1" dirty="0"/>
              <a:t>-AS diagrams</a:t>
            </a:r>
          </a:p>
          <a:p>
            <a:pPr marL="971550" lvl="1" indent="-514350">
              <a:buFont typeface="+mj-lt"/>
              <a:buAutoNum type="arabicPeriod"/>
            </a:pPr>
            <a:r>
              <a:rPr lang="en-GB" altLang="en-US" dirty="0" smtClean="0"/>
              <a:t>Increased exports</a:t>
            </a:r>
          </a:p>
          <a:p>
            <a:pPr marL="971550" lvl="1" indent="-514350">
              <a:buFont typeface="+mj-lt"/>
              <a:buAutoNum type="arabicPeriod"/>
            </a:pPr>
            <a:r>
              <a:rPr lang="en-GB" altLang="en-US" dirty="0" smtClean="0"/>
              <a:t>Greater supply of labour</a:t>
            </a:r>
          </a:p>
          <a:p>
            <a:pPr marL="971550" lvl="1" indent="-514350">
              <a:buFont typeface="+mj-lt"/>
              <a:buAutoNum type="arabicPeriod"/>
            </a:pPr>
            <a:r>
              <a:rPr lang="en-GB" altLang="en-US" dirty="0" smtClean="0"/>
              <a:t>Inward </a:t>
            </a:r>
            <a:r>
              <a:rPr lang="en-GB" altLang="en-US" dirty="0"/>
              <a:t>investment </a:t>
            </a:r>
            <a:r>
              <a:rPr lang="en-GB" altLang="en-US" dirty="0" smtClean="0"/>
              <a:t>effects</a:t>
            </a:r>
          </a:p>
          <a:p>
            <a:pPr marL="971550" lvl="1" indent="-514350">
              <a:buFont typeface="+mj-lt"/>
              <a:buAutoNum type="arabicPeriod"/>
            </a:pPr>
            <a:r>
              <a:rPr lang="en-GB" altLang="en-US" dirty="0" smtClean="0"/>
              <a:t>Lower costs from cheaper imports through increased specialisation and </a:t>
            </a:r>
            <a:endParaRPr lang="en-GB" altLang="en-US" dirty="0"/>
          </a:p>
          <a:p>
            <a:pPr marL="971550" lvl="1" indent="-514350">
              <a:buFont typeface="+mj-lt"/>
              <a:buAutoNum type="arabicPeriod"/>
            </a:pPr>
            <a:r>
              <a:rPr lang="en-GB" altLang="en-US" dirty="0" smtClean="0"/>
              <a:t>Adverse economic </a:t>
            </a:r>
            <a:r>
              <a:rPr lang="en-GB" altLang="en-US" dirty="0"/>
              <a:t>shocks within the enlarged EU economy</a:t>
            </a:r>
          </a:p>
          <a:p>
            <a:pPr marL="185738" indent="-185738"/>
            <a:r>
              <a:rPr lang="en-GB" altLang="en-US" b="1" i="1" dirty="0" smtClean="0"/>
              <a:t>Micro diagrams</a:t>
            </a:r>
          </a:p>
          <a:p>
            <a:pPr marL="971550" lvl="1" indent="-514350">
              <a:buFont typeface="+mj-lt"/>
              <a:buAutoNum type="arabicPeriod" startAt="6"/>
            </a:pPr>
            <a:r>
              <a:rPr lang="en-GB" altLang="en-US" dirty="0" smtClean="0"/>
              <a:t>Economies </a:t>
            </a:r>
            <a:r>
              <a:rPr lang="en-GB" altLang="en-US" dirty="0"/>
              <a:t>of scale</a:t>
            </a:r>
          </a:p>
          <a:p>
            <a:pPr marL="971550" lvl="1" indent="-514350">
              <a:buFont typeface="+mj-lt"/>
              <a:buAutoNum type="arabicPeriod" startAt="6"/>
            </a:pPr>
            <a:r>
              <a:rPr lang="en-GB" altLang="en-US" dirty="0"/>
              <a:t>Labour market diagrams e.g. impact of migration</a:t>
            </a:r>
            <a:endParaRPr lang="en-US" altLang="en-US" dirty="0"/>
          </a:p>
        </p:txBody>
      </p:sp>
    </p:spTree>
    <p:extLst>
      <p:ext uri="{BB962C8B-B14F-4D97-AF65-F5344CB8AC3E}">
        <p14:creationId xmlns:p14="http://schemas.microsoft.com/office/powerpoint/2010/main" val="12143597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chemeClr val="bg1">
              <a:lumMod val="75000"/>
            </a:schemeClr>
          </a:solidFill>
        </p:spPr>
        <p:txBody>
          <a:bodyPr/>
          <a:lstStyle/>
          <a:p>
            <a:pPr marL="0" indent="0">
              <a:buNone/>
            </a:pPr>
            <a:r>
              <a:rPr lang="en-US" dirty="0" smtClean="0"/>
              <a:t>SHOULD WE STAY OR SHOULD WE GO</a:t>
            </a:r>
            <a:endParaRPr lang="en-US" dirty="0"/>
          </a:p>
        </p:txBody>
      </p:sp>
    </p:spTree>
    <p:extLst>
      <p:ext uri="{BB962C8B-B14F-4D97-AF65-F5344CB8AC3E}">
        <p14:creationId xmlns:p14="http://schemas.microsoft.com/office/powerpoint/2010/main" val="30069097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GENERAL ESSAY THEMES THAT COULD COME UP</a:t>
            </a:r>
            <a:endParaRPr lang="en-GB" b="1"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OVERALL: Should we stay or should we go?</a:t>
            </a:r>
            <a:endParaRPr lang="en-GB" dirty="0"/>
          </a:p>
          <a:p>
            <a:pPr marL="514350" lvl="0" indent="-514350">
              <a:buFont typeface="+mj-lt"/>
              <a:buAutoNum type="arabicPeriod"/>
            </a:pPr>
            <a:r>
              <a:rPr lang="en-US" dirty="0"/>
              <a:t>SINGLE MARKET: EU economy effect on the UK – fiscal rules, Eurozone, debt crisis etc.</a:t>
            </a:r>
            <a:endParaRPr lang="en-GB" dirty="0"/>
          </a:p>
          <a:p>
            <a:pPr marL="514350" lvl="0" indent="-514350">
              <a:buFont typeface="+mj-lt"/>
              <a:buAutoNum type="arabicPeriod"/>
            </a:pPr>
            <a:r>
              <a:rPr lang="en-US" dirty="0"/>
              <a:t>ENLARGEMENT: Issues of legal and illegal immigration as well as the advent of </a:t>
            </a:r>
            <a:r>
              <a:rPr lang="en-US" dirty="0" smtClean="0"/>
              <a:t>Turkey</a:t>
            </a:r>
          </a:p>
          <a:p>
            <a:pPr marL="514350" indent="-514350">
              <a:buFont typeface="+mj-lt"/>
              <a:buAutoNum type="arabicPeriod"/>
            </a:pPr>
            <a:r>
              <a:rPr lang="en-US" dirty="0"/>
              <a:t>EURO: Arguments for and </a:t>
            </a:r>
            <a:r>
              <a:rPr lang="en-US" dirty="0" smtClean="0"/>
              <a:t>against the UK joining</a:t>
            </a:r>
            <a:endParaRPr lang="en-GB" dirty="0"/>
          </a:p>
          <a:p>
            <a:pPr marL="514350" lvl="0" indent="-514350">
              <a:buFont typeface="+mj-lt"/>
              <a:buAutoNum type="arabicPeriod"/>
            </a:pPr>
            <a:endParaRPr lang="en-US" dirty="0"/>
          </a:p>
          <a:p>
            <a:endParaRPr lang="en-GB" dirty="0"/>
          </a:p>
        </p:txBody>
      </p:sp>
    </p:spTree>
    <p:extLst>
      <p:ext uri="{BB962C8B-B14F-4D97-AF65-F5344CB8AC3E}">
        <p14:creationId xmlns:p14="http://schemas.microsoft.com/office/powerpoint/2010/main" val="2286697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dirty="0" smtClean="0"/>
              <a:t>Extended writing Questions</a:t>
            </a:r>
            <a:endParaRPr lang="en-GB" sz="5400" b="1" dirty="0"/>
          </a:p>
        </p:txBody>
      </p:sp>
      <p:sp>
        <p:nvSpPr>
          <p:cNvPr id="3" name="Content Placeholder 2"/>
          <p:cNvSpPr>
            <a:spLocks noGrp="1"/>
          </p:cNvSpPr>
          <p:nvPr>
            <p:ph idx="1"/>
          </p:nvPr>
        </p:nvSpPr>
        <p:spPr/>
        <p:txBody>
          <a:bodyPr>
            <a:normAutofit/>
          </a:bodyPr>
          <a:lstStyle/>
          <a:p>
            <a:r>
              <a:rPr lang="en-GB" sz="2800" i="1" dirty="0" smtClean="0"/>
              <a:t>‘EU Government’s have been spending their way out of trouble since the financial crisis and this has caused a debt crisis in the EU’.</a:t>
            </a:r>
          </a:p>
          <a:p>
            <a:pPr marL="355600" indent="0">
              <a:buNone/>
            </a:pPr>
            <a:r>
              <a:rPr lang="en-GB" dirty="0" smtClean="0"/>
              <a:t>Explain the term ‘spending their way out of recession’ and analyse two reasons for government spending OTHER than to influence the economic cycle. (15 marks)</a:t>
            </a:r>
          </a:p>
          <a:p>
            <a:r>
              <a:rPr lang="en-GB" dirty="0" smtClean="0"/>
              <a:t>To </a:t>
            </a:r>
            <a:r>
              <a:rPr lang="en-GB" dirty="0"/>
              <a:t>what extent would leaving the EU be beneficial to the UK Economy? (25 marks)</a:t>
            </a:r>
          </a:p>
          <a:p>
            <a:endParaRPr lang="en-GB" dirty="0"/>
          </a:p>
        </p:txBody>
      </p:sp>
    </p:spTree>
    <p:extLst>
      <p:ext uri="{BB962C8B-B14F-4D97-AF65-F5344CB8AC3E}">
        <p14:creationId xmlns:p14="http://schemas.microsoft.com/office/powerpoint/2010/main" val="14071287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Should we stay or should we go? </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6269092"/>
              </p:ext>
            </p:extLst>
          </p:nvPr>
        </p:nvGraphicFramePr>
        <p:xfrm>
          <a:off x="457200" y="1600200"/>
          <a:ext cx="8229600" cy="5065828"/>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755852">
                <a:tc rowSpan="2">
                  <a:txBody>
                    <a:bodyPr/>
                    <a:lstStyle/>
                    <a:p>
                      <a:pPr algn="ctr"/>
                      <a:r>
                        <a:rPr lang="en-US" dirty="0" smtClean="0">
                          <a:solidFill>
                            <a:schemeClr val="bg1"/>
                          </a:solidFill>
                        </a:rPr>
                        <a:t>POINTS</a:t>
                      </a:r>
                      <a:endParaRPr lang="en-US" dirty="0">
                        <a:solidFill>
                          <a:schemeClr val="bg1"/>
                        </a:solidFill>
                      </a:endParaRPr>
                    </a:p>
                  </a:txBody>
                  <a:tcPr anchor="ctr" anchorCtr="1">
                    <a:solidFill>
                      <a:schemeClr val="tx2"/>
                    </a:solidFill>
                  </a:tcPr>
                </a:tc>
                <a:tc gridSpan="2">
                  <a:txBody>
                    <a:bodyPr/>
                    <a:lstStyle/>
                    <a:p>
                      <a:pPr algn="ctr"/>
                      <a:r>
                        <a:rPr lang="en-US" sz="2800" dirty="0" smtClean="0"/>
                        <a:t>WE</a:t>
                      </a:r>
                      <a:r>
                        <a:rPr lang="en-US" sz="2800" baseline="0" dirty="0" smtClean="0"/>
                        <a:t> SHOULD STAY</a:t>
                      </a:r>
                      <a:endParaRPr lang="en-US" sz="2800" dirty="0"/>
                    </a:p>
                  </a:txBody>
                  <a:tcPr>
                    <a:solidFill>
                      <a:schemeClr val="accent6"/>
                    </a:solidFill>
                  </a:tcPr>
                </a:tc>
                <a:tc hMerge="1">
                  <a:txBody>
                    <a:bodyPr/>
                    <a:lstStyle/>
                    <a:p>
                      <a:endParaRPr lang="en-US" dirty="0"/>
                    </a:p>
                  </a:txBody>
                  <a:tcPr/>
                </a:tc>
                <a:tc rowSpan="2">
                  <a:txBody>
                    <a:bodyPr/>
                    <a:lstStyle/>
                    <a:p>
                      <a:pPr algn="ctr"/>
                      <a:r>
                        <a:rPr lang="en-US" dirty="0" smtClean="0">
                          <a:solidFill>
                            <a:schemeClr val="bg1"/>
                          </a:solidFill>
                        </a:rPr>
                        <a:t>POINTS</a:t>
                      </a:r>
                      <a:endParaRPr lang="en-US" dirty="0">
                        <a:solidFill>
                          <a:schemeClr val="bg1"/>
                        </a:solidFill>
                      </a:endParaRPr>
                    </a:p>
                  </a:txBody>
                  <a:tcPr anchor="ctr" anchorCtr="1">
                    <a:solidFill>
                      <a:schemeClr val="tx2"/>
                    </a:solidFill>
                  </a:tcPr>
                </a:tc>
                <a:tc gridSpan="2">
                  <a:txBody>
                    <a:bodyPr/>
                    <a:lstStyle/>
                    <a:p>
                      <a:pPr algn="ctr"/>
                      <a:r>
                        <a:rPr lang="en-US" sz="2800" dirty="0" smtClean="0"/>
                        <a:t>WE SHOULD LEAVE</a:t>
                      </a:r>
                      <a:endParaRPr lang="en-US" sz="2800" dirty="0"/>
                    </a:p>
                  </a:txBody>
                  <a:tcPr>
                    <a:solidFill>
                      <a:schemeClr val="accent6"/>
                    </a:solidFill>
                  </a:tcPr>
                </a:tc>
                <a:tc hMerge="1">
                  <a:txBody>
                    <a:bodyPr/>
                    <a:lstStyle/>
                    <a:p>
                      <a:endParaRPr lang="en-US" dirty="0"/>
                    </a:p>
                  </a:txBody>
                  <a:tcPr/>
                </a:tc>
              </a:tr>
              <a:tr h="755852">
                <a:tc vMerge="1">
                  <a:txBody>
                    <a:bodyPr/>
                    <a:lstStyle/>
                    <a:p>
                      <a:pPr algn="ctr"/>
                      <a:endParaRPr lang="en-US" dirty="0"/>
                    </a:p>
                  </a:txBody>
                  <a:tcPr/>
                </a:tc>
                <a:tc>
                  <a:txBody>
                    <a:bodyPr/>
                    <a:lstStyle/>
                    <a:p>
                      <a:pPr algn="ctr"/>
                      <a:r>
                        <a:rPr lang="en-US" sz="3200" b="1" dirty="0" smtClean="0"/>
                        <a:t>AS</a:t>
                      </a:r>
                      <a:endParaRPr lang="en-US" sz="3200" b="1" dirty="0"/>
                    </a:p>
                  </a:txBody>
                  <a:tcPr>
                    <a:solidFill>
                      <a:schemeClr val="accent6"/>
                    </a:solidFill>
                  </a:tcPr>
                </a:tc>
                <a:tc>
                  <a:txBody>
                    <a:bodyPr/>
                    <a:lstStyle/>
                    <a:p>
                      <a:pPr algn="ctr"/>
                      <a:r>
                        <a:rPr lang="en-US" sz="3200" b="1" dirty="0" smtClean="0"/>
                        <a:t>AE</a:t>
                      </a:r>
                      <a:endParaRPr lang="en-US" sz="3200" b="1" dirty="0"/>
                    </a:p>
                  </a:txBody>
                  <a:tcPr>
                    <a:solidFill>
                      <a:schemeClr val="accent6"/>
                    </a:solidFill>
                  </a:tcPr>
                </a:tc>
                <a:tc vMerge="1">
                  <a:txBody>
                    <a:bodyPr/>
                    <a:lstStyle/>
                    <a:p>
                      <a:pPr algn="ctr"/>
                      <a:endParaRPr lang="en-US" dirty="0"/>
                    </a:p>
                  </a:txBody>
                  <a:tcPr>
                    <a:solidFill>
                      <a:schemeClr val="tx2"/>
                    </a:solidFill>
                  </a:tcPr>
                </a:tc>
                <a:tc>
                  <a:txBody>
                    <a:bodyPr/>
                    <a:lstStyle/>
                    <a:p>
                      <a:pPr algn="ctr"/>
                      <a:r>
                        <a:rPr lang="en-US" sz="3200" b="1" dirty="0" smtClean="0"/>
                        <a:t>AS</a:t>
                      </a:r>
                      <a:endParaRPr lang="en-US" sz="3200" b="1" dirty="0"/>
                    </a:p>
                  </a:txBody>
                  <a:tcPr>
                    <a:solidFill>
                      <a:schemeClr val="accent6"/>
                    </a:solidFill>
                  </a:tcPr>
                </a:tc>
                <a:tc>
                  <a:txBody>
                    <a:bodyPr/>
                    <a:lstStyle/>
                    <a:p>
                      <a:pPr algn="ctr"/>
                      <a:r>
                        <a:rPr lang="en-US" sz="3200" b="1" dirty="0" smtClean="0"/>
                        <a:t>AE</a:t>
                      </a:r>
                      <a:endParaRPr lang="en-US" sz="3200" b="1" dirty="0"/>
                    </a:p>
                  </a:txBody>
                  <a:tcPr>
                    <a:solidFill>
                      <a:schemeClr val="accent6"/>
                    </a:solidFill>
                  </a:tcPr>
                </a:tc>
              </a:tr>
              <a:tr h="755852">
                <a:tc>
                  <a:txBody>
                    <a:bodyPr/>
                    <a:lstStyle/>
                    <a:p>
                      <a:pPr algn="ctr"/>
                      <a:r>
                        <a:rPr lang="en-US" dirty="0" smtClean="0">
                          <a:solidFill>
                            <a:schemeClr val="bg1"/>
                          </a:solidFill>
                        </a:rPr>
                        <a:t>Free</a:t>
                      </a:r>
                      <a:r>
                        <a:rPr lang="en-US" baseline="0" dirty="0" smtClean="0">
                          <a:solidFill>
                            <a:schemeClr val="bg1"/>
                          </a:solidFill>
                        </a:rPr>
                        <a:t> Trade</a:t>
                      </a:r>
                      <a:endParaRPr lang="en-US" dirty="0">
                        <a:solidFill>
                          <a:schemeClr val="bg1"/>
                        </a:solidFill>
                      </a:endParaRPr>
                    </a:p>
                  </a:txBody>
                  <a:tcPr anchor="ctr">
                    <a:solidFill>
                      <a:schemeClr val="tx2"/>
                    </a:solidFill>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solidFill>
                            <a:schemeClr val="bg1"/>
                          </a:solidFill>
                        </a:rPr>
                        <a:t>Immigration</a:t>
                      </a:r>
                      <a:endParaRPr lang="en-US" dirty="0">
                        <a:solidFill>
                          <a:schemeClr val="bg1"/>
                        </a:solidFill>
                      </a:endParaRPr>
                    </a:p>
                  </a:txBody>
                  <a:tcPr anchor="ctr">
                    <a:solidFill>
                      <a:schemeClr val="tx2"/>
                    </a:solidFill>
                  </a:tcPr>
                </a:tc>
                <a:tc>
                  <a:txBody>
                    <a:bodyPr/>
                    <a:lstStyle/>
                    <a:p>
                      <a:pPr algn="ctr"/>
                      <a:endParaRPr lang="en-US" dirty="0"/>
                    </a:p>
                  </a:txBody>
                  <a:tcPr/>
                </a:tc>
                <a:tc>
                  <a:txBody>
                    <a:bodyPr/>
                    <a:lstStyle/>
                    <a:p>
                      <a:pPr algn="ctr"/>
                      <a:endParaRPr lang="en-US" dirty="0"/>
                    </a:p>
                  </a:txBody>
                  <a:tcPr/>
                </a:tc>
              </a:tr>
              <a:tr h="1304622">
                <a:tc>
                  <a:txBody>
                    <a:bodyPr/>
                    <a:lstStyle/>
                    <a:p>
                      <a:pPr algn="ctr"/>
                      <a:r>
                        <a:rPr lang="en-US" dirty="0" smtClean="0">
                          <a:solidFill>
                            <a:schemeClr val="bg1"/>
                          </a:solidFill>
                        </a:rPr>
                        <a:t>Increased</a:t>
                      </a:r>
                      <a:r>
                        <a:rPr lang="en-US" baseline="0" dirty="0" smtClean="0">
                          <a:solidFill>
                            <a:schemeClr val="bg1"/>
                          </a:solidFill>
                        </a:rPr>
                        <a:t> FDI</a:t>
                      </a:r>
                      <a:endParaRPr lang="en-US" dirty="0">
                        <a:solidFill>
                          <a:schemeClr val="bg1"/>
                        </a:solidFill>
                      </a:endParaRPr>
                    </a:p>
                  </a:txBody>
                  <a:tcPr anchor="ctr">
                    <a:solidFill>
                      <a:schemeClr val="tx2"/>
                    </a:solidFill>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solidFill>
                            <a:schemeClr val="bg1"/>
                          </a:solidFill>
                        </a:rPr>
                        <a:t>Loss</a:t>
                      </a:r>
                      <a:r>
                        <a:rPr lang="en-US" baseline="0" dirty="0" smtClean="0">
                          <a:solidFill>
                            <a:schemeClr val="bg1"/>
                          </a:solidFill>
                        </a:rPr>
                        <a:t> of sovereignty</a:t>
                      </a:r>
                      <a:endParaRPr lang="en-US" dirty="0">
                        <a:solidFill>
                          <a:schemeClr val="bg1"/>
                        </a:solidFill>
                      </a:endParaRPr>
                    </a:p>
                  </a:txBody>
                  <a:tcPr anchor="ctr">
                    <a:solidFill>
                      <a:schemeClr val="tx2"/>
                    </a:solidFill>
                  </a:tcPr>
                </a:tc>
                <a:tc>
                  <a:txBody>
                    <a:bodyPr/>
                    <a:lstStyle/>
                    <a:p>
                      <a:pPr algn="ctr"/>
                      <a:endParaRPr lang="en-US" dirty="0"/>
                    </a:p>
                  </a:txBody>
                  <a:tcPr/>
                </a:tc>
                <a:tc>
                  <a:txBody>
                    <a:bodyPr/>
                    <a:lstStyle/>
                    <a:p>
                      <a:pPr algn="ctr"/>
                      <a:endParaRPr lang="en-US" dirty="0"/>
                    </a:p>
                  </a:txBody>
                  <a:tcPr/>
                </a:tc>
              </a:tr>
              <a:tr h="1304622">
                <a:tc>
                  <a:txBody>
                    <a:bodyPr/>
                    <a:lstStyle/>
                    <a:p>
                      <a:pPr algn="ctr"/>
                      <a:r>
                        <a:rPr lang="en-US" dirty="0" smtClean="0">
                          <a:solidFill>
                            <a:schemeClr val="bg1"/>
                          </a:solidFill>
                        </a:rPr>
                        <a:t>Stability and influence</a:t>
                      </a:r>
                      <a:endParaRPr lang="en-US" dirty="0">
                        <a:solidFill>
                          <a:schemeClr val="bg1"/>
                        </a:solidFill>
                      </a:endParaRPr>
                    </a:p>
                  </a:txBody>
                  <a:tcPr anchor="ctr">
                    <a:solidFill>
                      <a:schemeClr val="tx2"/>
                    </a:solidFill>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solidFill>
                            <a:schemeClr val="bg1"/>
                          </a:solidFill>
                        </a:rPr>
                        <a:t>Fiscal Burden</a:t>
                      </a:r>
                      <a:endParaRPr lang="en-US" dirty="0">
                        <a:solidFill>
                          <a:schemeClr val="bg1"/>
                        </a:solidFill>
                      </a:endParaRPr>
                    </a:p>
                  </a:txBody>
                  <a:tcPr anchor="ctr">
                    <a:solidFill>
                      <a:schemeClr val="tx2"/>
                    </a:solidFill>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35941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UK Referendum</a:t>
            </a:r>
            <a:endParaRPr lang="en-US" b="1" dirty="0"/>
          </a:p>
        </p:txBody>
      </p:sp>
      <p:sp>
        <p:nvSpPr>
          <p:cNvPr id="3" name="Content Placeholder 2"/>
          <p:cNvSpPr>
            <a:spLocks noGrp="1"/>
          </p:cNvSpPr>
          <p:nvPr>
            <p:ph idx="1"/>
          </p:nvPr>
        </p:nvSpPr>
        <p:spPr/>
        <p:txBody>
          <a:bodyPr/>
          <a:lstStyle/>
          <a:p>
            <a:r>
              <a:rPr lang="en-US" dirty="0" smtClean="0"/>
              <a:t>Uncertainty?</a:t>
            </a:r>
          </a:p>
          <a:p>
            <a:r>
              <a:rPr lang="en-US" dirty="0" smtClean="0"/>
              <a:t>SNP and Scottish Referendum</a:t>
            </a:r>
            <a:endParaRPr lang="en-US" dirty="0"/>
          </a:p>
        </p:txBody>
      </p:sp>
    </p:spTree>
    <p:extLst>
      <p:ext uri="{BB962C8B-B14F-4D97-AF65-F5344CB8AC3E}">
        <p14:creationId xmlns:p14="http://schemas.microsoft.com/office/powerpoint/2010/main" val="225398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fontScale="90000"/>
          </a:bodyPr>
          <a:lstStyle/>
          <a:p>
            <a:r>
              <a:rPr lang="en-GB" sz="4900" b="1" dirty="0" smtClean="0">
                <a:solidFill>
                  <a:schemeClr val="tx2"/>
                </a:solidFill>
              </a:rPr>
              <a:t>Trading Relationship: </a:t>
            </a:r>
            <a:r>
              <a:rPr lang="en-GB" sz="4900" b="1" dirty="0" smtClean="0">
                <a:solidFill>
                  <a:srgbClr val="FF0000"/>
                </a:solidFill>
              </a:rPr>
              <a:t>Protectionism</a:t>
            </a:r>
            <a:r>
              <a:rPr lang="en-GB" sz="4900" b="1" dirty="0" smtClean="0"/>
              <a:t/>
            </a:r>
            <a:br>
              <a:rPr lang="en-GB" sz="4900" b="1" dirty="0" smtClean="0"/>
            </a:br>
            <a:r>
              <a:rPr lang="en-GB" sz="2700" b="1" dirty="0" smtClean="0"/>
              <a:t>CASE STUDY:</a:t>
            </a:r>
            <a:r>
              <a:rPr lang="en-GB" sz="2700" dirty="0" smtClean="0"/>
              <a:t> US and EU Subsidies and the problem of ‘Dumping’</a:t>
            </a:r>
            <a:endParaRPr lang="en-GB" sz="2700" dirty="0"/>
          </a:p>
        </p:txBody>
      </p:sp>
      <p:sp>
        <p:nvSpPr>
          <p:cNvPr id="3" name="Content Placeholder 2"/>
          <p:cNvSpPr>
            <a:spLocks noGrp="1"/>
          </p:cNvSpPr>
          <p:nvPr>
            <p:ph idx="1"/>
          </p:nvPr>
        </p:nvSpPr>
        <p:spPr>
          <a:xfrm>
            <a:off x="189480" y="1340768"/>
            <a:ext cx="4104456" cy="1800200"/>
          </a:xfrm>
          <a:solidFill>
            <a:srgbClr val="FF0000"/>
          </a:solidFill>
        </p:spPr>
        <p:txBody>
          <a:bodyPr>
            <a:normAutofit fontScale="77500" lnSpcReduction="20000"/>
          </a:bodyPr>
          <a:lstStyle/>
          <a:p>
            <a:pPr lvl="0"/>
            <a:r>
              <a:rPr lang="en-GB" sz="2400" b="1" dirty="0" smtClean="0">
                <a:solidFill>
                  <a:schemeClr val="bg1"/>
                </a:solidFill>
              </a:rPr>
              <a:t>Subsidies: </a:t>
            </a:r>
            <a:r>
              <a:rPr lang="en-GB" sz="2400" dirty="0" smtClean="0">
                <a:solidFill>
                  <a:schemeClr val="bg1"/>
                </a:solidFill>
              </a:rPr>
              <a:t>Free grants given to businesses (in this case farms and farmers) by EU and US Governments. Means the cost of producing food for these farms is reduced which leads to lower prices for EU and US produced food.</a:t>
            </a:r>
            <a:endParaRPr lang="en-GB" sz="2000" dirty="0">
              <a:solidFill>
                <a:schemeClr val="bg1"/>
              </a:solidFill>
            </a:endParaRPr>
          </a:p>
        </p:txBody>
      </p:sp>
      <p:sp>
        <p:nvSpPr>
          <p:cNvPr id="6" name="Rectangle 5"/>
          <p:cNvSpPr/>
          <p:nvPr/>
        </p:nvSpPr>
        <p:spPr>
          <a:xfrm>
            <a:off x="188304" y="3304176"/>
            <a:ext cx="4671728" cy="3323987"/>
          </a:xfrm>
          <a:prstGeom prst="rect">
            <a:avLst/>
          </a:prstGeom>
        </p:spPr>
        <p:txBody>
          <a:bodyPr wrap="square">
            <a:spAutoFit/>
          </a:bodyPr>
          <a:lstStyle/>
          <a:p>
            <a:pPr marL="342900" lvl="4" indent="-342900">
              <a:buNone/>
            </a:pPr>
            <a:r>
              <a:rPr lang="en-GB" sz="1400" b="1" dirty="0" smtClean="0"/>
              <a:t>Two main problems</a:t>
            </a:r>
            <a:endParaRPr lang="en-GB" sz="1400" b="1" dirty="0"/>
          </a:p>
          <a:p>
            <a:pPr marL="342900" lvl="4" indent="-342900">
              <a:buFont typeface="Arial" panose="020B0604020202020204" pitchFamily="34" charset="0"/>
              <a:buChar char="•"/>
            </a:pPr>
            <a:r>
              <a:rPr lang="en-GB" sz="1400" b="1" dirty="0" smtClean="0"/>
              <a:t>UNEQUAL PLAYING FIELD: </a:t>
            </a:r>
            <a:r>
              <a:rPr lang="en-GB" sz="1400" dirty="0" smtClean="0"/>
              <a:t>Developing countries cannot compete with the subsidised prices on top of the fact that the US and EU have greater productivity due to Economies of Scale and Specialisation.  Equally, ‘developing countries’ do not have the fiscal power to subsidise their own farmers.</a:t>
            </a:r>
          </a:p>
          <a:p>
            <a:pPr marL="342900" lvl="4" indent="-342900">
              <a:buFont typeface="Arial" panose="020B0604020202020204" pitchFamily="34" charset="0"/>
              <a:buChar char="•"/>
            </a:pPr>
            <a:r>
              <a:rPr lang="en-GB" sz="1400" b="1" dirty="0" smtClean="0"/>
              <a:t>DUMPING: </a:t>
            </a:r>
            <a:r>
              <a:rPr lang="en-GB" sz="1400" dirty="0" smtClean="0"/>
              <a:t>The EU and US produce too much as they are incentivised to do so with the subsidies (shift to the right in the supply curve for agricultural markets).  What do these countries do with the surplus?  Give them for free to the ‘starving Africans’!  Problems? Well, what happens to the domestic agricultural markets in African countries if there is a sudden increase in essentially free imports?  Collapse! And a dependency on the EU and US for food.</a:t>
            </a:r>
            <a:endParaRPr lang="en-GB" sz="1400"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328784"/>
            <a:ext cx="3816424" cy="3828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TextBox 14"/>
          <p:cNvSpPr txBox="1"/>
          <p:nvPr/>
        </p:nvSpPr>
        <p:spPr>
          <a:xfrm>
            <a:off x="5039544" y="5301208"/>
            <a:ext cx="4104456" cy="815608"/>
          </a:xfrm>
          <a:prstGeom prst="rect">
            <a:avLst/>
          </a:prstGeom>
          <a:solidFill>
            <a:schemeClr val="bg1"/>
          </a:solidFill>
        </p:spPr>
        <p:txBody>
          <a:bodyPr wrap="square" rtlCol="0">
            <a:spAutoFit/>
          </a:bodyPr>
          <a:lstStyle/>
          <a:p>
            <a:pPr algn="ctr"/>
            <a:r>
              <a:rPr lang="en-GB" sz="2800" b="1" dirty="0" smtClean="0">
                <a:latin typeface="Adobe Heiti Std R" pitchFamily="34" charset="-128"/>
                <a:ea typeface="Adobe Heiti Std R" pitchFamily="34" charset="-128"/>
                <a:hlinkClick r:id="rId4"/>
              </a:rPr>
              <a:t>CAP</a:t>
            </a:r>
            <a:r>
              <a:rPr lang="en-GB" sz="2800" b="1" dirty="0" smtClean="0">
                <a:latin typeface="Adobe Heiti Std R" pitchFamily="34" charset="-128"/>
                <a:ea typeface="Adobe Heiti Std R" pitchFamily="34" charset="-128"/>
              </a:rPr>
              <a:t> </a:t>
            </a:r>
          </a:p>
          <a:p>
            <a:pPr algn="ctr"/>
            <a:r>
              <a:rPr lang="en-GB" sz="1100" b="1" dirty="0" smtClean="0">
                <a:latin typeface="Adobe Heiti Std R" pitchFamily="34" charset="-128"/>
                <a:ea typeface="Adobe Heiti Std R" pitchFamily="34" charset="-128"/>
              </a:rPr>
              <a:t>EU Farmers enjoy protectionism in the UK</a:t>
            </a:r>
            <a:endParaRPr lang="en-GB" sz="1050" b="1" dirty="0">
              <a:latin typeface="Adobe Heiti Std R" pitchFamily="34" charset="-128"/>
              <a:ea typeface="Adobe Heiti Std R" pitchFamily="34" charset="-128"/>
            </a:endParaRPr>
          </a:p>
          <a:p>
            <a:pPr algn="ctr"/>
            <a:r>
              <a:rPr lang="en-GB" sz="600" b="1" dirty="0" smtClean="0">
                <a:ea typeface="Adobe Heiti Std R" pitchFamily="34" charset="-128"/>
              </a:rPr>
              <a:t>(00:00-00:07; 14:00-15:00)</a:t>
            </a:r>
          </a:p>
        </p:txBody>
      </p:sp>
      <p:pic>
        <p:nvPicPr>
          <p:cNvPr id="16" name="Picture 2">
            <a:hlinkClick r:id="rId5"/>
          </p:cNvPr>
          <p:cNvPicPr>
            <a:picLocks noChangeAspect="1" noChangeArrowheads="1"/>
          </p:cNvPicPr>
          <p:nvPr/>
        </p:nvPicPr>
        <p:blipFill>
          <a:blip r:embed="rId6" cstate="print"/>
          <a:srcRect/>
          <a:stretch>
            <a:fillRect/>
          </a:stretch>
        </p:blipFill>
        <p:spPr bwMode="auto">
          <a:xfrm>
            <a:off x="5059024" y="6165304"/>
            <a:ext cx="720080" cy="717720"/>
          </a:xfrm>
          <a:prstGeom prst="rect">
            <a:avLst/>
          </a:prstGeom>
          <a:noFill/>
          <a:ln w="9525">
            <a:noFill/>
            <a:miter lim="800000"/>
            <a:headEnd/>
            <a:tailEnd/>
          </a:ln>
        </p:spPr>
      </p:pic>
      <p:sp>
        <p:nvSpPr>
          <p:cNvPr id="17" name="TextBox 16"/>
          <p:cNvSpPr txBox="1"/>
          <p:nvPr/>
        </p:nvSpPr>
        <p:spPr>
          <a:xfrm>
            <a:off x="5759624" y="6150114"/>
            <a:ext cx="3384376" cy="707886"/>
          </a:xfrm>
          <a:prstGeom prst="rect">
            <a:avLst/>
          </a:prstGeom>
          <a:noFill/>
        </p:spPr>
        <p:txBody>
          <a:bodyPr wrap="square" rtlCol="0">
            <a:spAutoFit/>
          </a:bodyPr>
          <a:lstStyle/>
          <a:p>
            <a:r>
              <a:rPr lang="en-GB" sz="2000" b="1" dirty="0" smtClean="0"/>
              <a:t>US subsidies and the luckiest nut in the world - 8 </a:t>
            </a:r>
            <a:r>
              <a:rPr lang="en-GB" sz="2000" b="1" dirty="0" err="1" smtClean="0"/>
              <a:t>mins</a:t>
            </a:r>
            <a:endParaRPr lang="en-GB" sz="2000" b="1" dirty="0"/>
          </a:p>
        </p:txBody>
      </p:sp>
    </p:spTree>
    <p:extLst>
      <p:ext uri="{BB962C8B-B14F-4D97-AF65-F5344CB8AC3E}">
        <p14:creationId xmlns:p14="http://schemas.microsoft.com/office/powerpoint/2010/main" val="15472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chemeClr val="tx1"/>
          </a:solidFill>
        </p:spPr>
        <p:txBody>
          <a:bodyPr/>
          <a:lstStyle/>
          <a:p>
            <a:endParaRPr lang="en-US" b="1" dirty="0">
              <a:solidFill>
                <a:schemeClr val="bg1"/>
              </a:solidFill>
            </a:endParaRPr>
          </a:p>
        </p:txBody>
      </p:sp>
    </p:spTree>
    <p:extLst>
      <p:ext uri="{BB962C8B-B14F-4D97-AF65-F5344CB8AC3E}">
        <p14:creationId xmlns:p14="http://schemas.microsoft.com/office/powerpoint/2010/main" val="32059833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 PRACTICE</a:t>
            </a:r>
            <a:endParaRPr lang="en-US" b="1"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b="1" dirty="0" smtClean="0"/>
              <a:t>TODAY</a:t>
            </a:r>
          </a:p>
          <a:p>
            <a:pPr marL="0" lvl="0" indent="0">
              <a:buNone/>
            </a:pPr>
            <a:r>
              <a:rPr lang="en-US" dirty="0" smtClean="0"/>
              <a:t>DATA RESPONSE: In two’s, you will take a past exam paper and provide rough answers to the three questions to become the EXPERT in the areas below. You will then form a new group where you will feedback to others and guide them through the answers</a:t>
            </a:r>
          </a:p>
          <a:p>
            <a:pPr marL="514350" lvl="0" indent="-514350">
              <a:buFont typeface="+mj-lt"/>
              <a:buAutoNum type="arabicPeriod"/>
            </a:pPr>
            <a:r>
              <a:rPr lang="en-US" dirty="0" smtClean="0">
                <a:solidFill>
                  <a:srgbClr val="FF0000"/>
                </a:solidFill>
              </a:rPr>
              <a:t>OVERALL: Should </a:t>
            </a:r>
            <a:r>
              <a:rPr lang="en-US" dirty="0">
                <a:solidFill>
                  <a:srgbClr val="FF0000"/>
                </a:solidFill>
              </a:rPr>
              <a:t>we stay or should we go?</a:t>
            </a:r>
            <a:endParaRPr lang="en-GB" dirty="0">
              <a:solidFill>
                <a:srgbClr val="FF0000"/>
              </a:solidFill>
            </a:endParaRPr>
          </a:p>
          <a:p>
            <a:pPr marL="514350" lvl="0" indent="-514350">
              <a:buFont typeface="+mj-lt"/>
              <a:buAutoNum type="arabicPeriod"/>
            </a:pPr>
            <a:r>
              <a:rPr lang="en-US" dirty="0" smtClean="0"/>
              <a:t>SINGLE MARKET: EU </a:t>
            </a:r>
            <a:r>
              <a:rPr lang="en-US" dirty="0"/>
              <a:t>economy effect on the UK – fiscal rules, Eurozone, debt </a:t>
            </a:r>
            <a:r>
              <a:rPr lang="en-US" dirty="0" smtClean="0"/>
              <a:t>crisis etc.</a:t>
            </a:r>
            <a:endParaRPr lang="en-GB" dirty="0"/>
          </a:p>
          <a:p>
            <a:pPr marL="514350" lvl="0" indent="-514350">
              <a:buFont typeface="+mj-lt"/>
              <a:buAutoNum type="arabicPeriod"/>
            </a:pPr>
            <a:r>
              <a:rPr lang="en-US" dirty="0" smtClean="0"/>
              <a:t>ENLARGEMENT: Issues </a:t>
            </a:r>
            <a:r>
              <a:rPr lang="en-US" dirty="0"/>
              <a:t>of legal and illegal immigration as well as the advent of </a:t>
            </a:r>
            <a:r>
              <a:rPr lang="en-US" dirty="0" smtClean="0"/>
              <a:t>Turkey</a:t>
            </a:r>
          </a:p>
          <a:p>
            <a:pPr marL="0" lvl="0" indent="0">
              <a:buNone/>
            </a:pPr>
            <a:endParaRPr lang="en-US" dirty="0"/>
          </a:p>
          <a:p>
            <a:pPr marL="0" lvl="0" indent="0">
              <a:buNone/>
            </a:pPr>
            <a:r>
              <a:rPr lang="en-US" b="1" dirty="0" smtClean="0"/>
              <a:t>FRIDAY LESSON</a:t>
            </a:r>
          </a:p>
          <a:p>
            <a:pPr marL="514350" lvl="0" indent="-514350">
              <a:buFont typeface="+mj-lt"/>
              <a:buAutoNum type="arabicPeriod" startAt="4"/>
            </a:pPr>
            <a:r>
              <a:rPr lang="en-US" dirty="0" smtClean="0"/>
              <a:t>EURO: Arguments for and against</a:t>
            </a:r>
            <a:endParaRPr lang="en-GB" dirty="0"/>
          </a:p>
          <a:p>
            <a:pPr marL="514350" indent="-514350">
              <a:buFont typeface="+mj-lt"/>
              <a:buAutoNum type="arabicPeriod" startAt="4"/>
            </a:pPr>
            <a:endParaRPr lang="en-US" dirty="0"/>
          </a:p>
        </p:txBody>
      </p:sp>
    </p:spTree>
    <p:extLst>
      <p:ext uri="{BB962C8B-B14F-4D97-AF65-F5344CB8AC3E}">
        <p14:creationId xmlns:p14="http://schemas.microsoft.com/office/powerpoint/2010/main" val="30723998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EXPERT LEARNING – Threes</a:t>
            </a:r>
            <a:endParaRPr lang="en-US" b="1" dirty="0"/>
          </a:p>
        </p:txBody>
      </p:sp>
      <p:sp>
        <p:nvSpPr>
          <p:cNvPr id="3" name="Content Placeholder 2"/>
          <p:cNvSpPr>
            <a:spLocks noGrp="1"/>
          </p:cNvSpPr>
          <p:nvPr>
            <p:ph idx="1"/>
          </p:nvPr>
        </p:nvSpPr>
        <p:spPr/>
        <p:txBody>
          <a:bodyPr/>
          <a:lstStyle/>
          <a:p>
            <a:r>
              <a:rPr lang="en-US" dirty="0" smtClean="0"/>
              <a:t>Everyone taking notes on the three questions</a:t>
            </a:r>
          </a:p>
          <a:p>
            <a:r>
              <a:rPr lang="en-US" dirty="0" smtClean="0"/>
              <a:t>Just rough planning (not full sentences)</a:t>
            </a:r>
          </a:p>
          <a:p>
            <a:r>
              <a:rPr lang="en-US" dirty="0" smtClean="0"/>
              <a:t>Plan needed for 25 marker</a:t>
            </a:r>
          </a:p>
          <a:p>
            <a:r>
              <a:rPr lang="en-US" dirty="0" smtClean="0"/>
              <a:t>Make sure you read the materials and make use of the extract in question C.</a:t>
            </a:r>
            <a:endParaRPr lang="en-US" dirty="0"/>
          </a:p>
        </p:txBody>
      </p:sp>
    </p:spTree>
    <p:extLst>
      <p:ext uri="{BB962C8B-B14F-4D97-AF65-F5344CB8AC3E}">
        <p14:creationId xmlns:p14="http://schemas.microsoft.com/office/powerpoint/2010/main" val="33455561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SHARING</a:t>
            </a:r>
            <a:endParaRPr lang="en-US" b="1" dirty="0"/>
          </a:p>
        </p:txBody>
      </p:sp>
      <p:sp>
        <p:nvSpPr>
          <p:cNvPr id="3" name="Content Placeholder 2"/>
          <p:cNvSpPr>
            <a:spLocks noGrp="1"/>
          </p:cNvSpPr>
          <p:nvPr>
            <p:ph idx="1"/>
          </p:nvPr>
        </p:nvSpPr>
        <p:spPr/>
        <p:txBody>
          <a:bodyPr/>
          <a:lstStyle/>
          <a:p>
            <a:r>
              <a:rPr lang="en-US" dirty="0" smtClean="0"/>
              <a:t>Everyone taking notes on the three questions</a:t>
            </a:r>
          </a:p>
          <a:p>
            <a:r>
              <a:rPr lang="en-US" dirty="0" smtClean="0"/>
              <a:t>Do not copy; others in the group to read and resident EXPERT in the group to lead discussion</a:t>
            </a:r>
          </a:p>
        </p:txBody>
      </p:sp>
    </p:spTree>
    <p:extLst>
      <p:ext uri="{BB962C8B-B14F-4D97-AF65-F5344CB8AC3E}">
        <p14:creationId xmlns:p14="http://schemas.microsoft.com/office/powerpoint/2010/main" val="4730073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chemeClr val="tx1"/>
          </a:solidFill>
        </p:spPr>
        <p:txBody>
          <a:bodyPr/>
          <a:lstStyle/>
          <a:p>
            <a:endParaRPr lang="en-US" b="1" dirty="0">
              <a:solidFill>
                <a:schemeClr val="bg1"/>
              </a:solidFill>
            </a:endParaRPr>
          </a:p>
        </p:txBody>
      </p:sp>
    </p:spTree>
    <p:extLst>
      <p:ext uri="{BB962C8B-B14F-4D97-AF65-F5344CB8AC3E}">
        <p14:creationId xmlns:p14="http://schemas.microsoft.com/office/powerpoint/2010/main" val="35481839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Eurozone Debates</a:t>
            </a:r>
            <a:endParaRPr lang="en-US" dirty="0"/>
          </a:p>
        </p:txBody>
      </p:sp>
      <p:sp>
        <p:nvSpPr>
          <p:cNvPr id="3" name="Content Placeholder 2"/>
          <p:cNvSpPr>
            <a:spLocks noGrp="1"/>
          </p:cNvSpPr>
          <p:nvPr>
            <p:ph idx="1"/>
          </p:nvPr>
        </p:nvSpPr>
        <p:spPr/>
        <p:txBody>
          <a:bodyPr/>
          <a:lstStyle/>
          <a:p>
            <a:r>
              <a:rPr lang="en-US" dirty="0" smtClean="0"/>
              <a:t>17 Members of the Eurozone</a:t>
            </a:r>
            <a:endParaRPr lang="en-US" dirty="0"/>
          </a:p>
        </p:txBody>
      </p:sp>
    </p:spTree>
    <p:extLst>
      <p:ext uri="{BB962C8B-B14F-4D97-AF65-F5344CB8AC3E}">
        <p14:creationId xmlns:p14="http://schemas.microsoft.com/office/powerpoint/2010/main" val="21724566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6477000"/>
          </a:xfrm>
          <a:solidFill>
            <a:srgbClr val="FF0000"/>
          </a:solidFill>
        </p:spPr>
        <p:txBody>
          <a:bodyPr>
            <a:noAutofit/>
          </a:bodyPr>
          <a:lstStyle/>
          <a:p>
            <a:pPr marL="0" indent="0" algn="ctr">
              <a:buNone/>
            </a:pPr>
            <a:endParaRPr lang="en-US" sz="4000" b="1" dirty="0" smtClean="0">
              <a:solidFill>
                <a:schemeClr val="bg1"/>
              </a:solidFill>
            </a:endParaRPr>
          </a:p>
          <a:p>
            <a:pPr marL="0" indent="0" algn="ctr">
              <a:buNone/>
            </a:pPr>
            <a:r>
              <a:rPr lang="en-US" sz="16600" b="1" dirty="0" smtClean="0">
                <a:solidFill>
                  <a:schemeClr val="bg1"/>
                </a:solidFill>
              </a:rPr>
              <a:t>THE END</a:t>
            </a:r>
            <a:endParaRPr lang="en-US" sz="16600" b="1" dirty="0">
              <a:solidFill>
                <a:schemeClr val="bg1"/>
              </a:solidFill>
            </a:endParaRPr>
          </a:p>
        </p:txBody>
      </p:sp>
    </p:spTree>
    <p:extLst>
      <p:ext uri="{BB962C8B-B14F-4D97-AF65-F5344CB8AC3E}">
        <p14:creationId xmlns:p14="http://schemas.microsoft.com/office/powerpoint/2010/main" val="19750074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0"/>
            <a:ext cx="9144000" cy="2565400"/>
          </a:xfrm>
          <a:solidFill>
            <a:schemeClr val="folHlink"/>
          </a:solidFill>
        </p:spPr>
        <p:txBody>
          <a:bodyPr/>
          <a:lstStyle/>
          <a:p>
            <a:r>
              <a:rPr lang="en-GB" altLang="en-US" sz="5400" b="1"/>
              <a:t>COMMON AGRICULTURAL POLICY</a:t>
            </a:r>
            <a:br>
              <a:rPr lang="en-GB" altLang="en-US" sz="5400" b="1"/>
            </a:br>
            <a:r>
              <a:rPr lang="en-GB" altLang="en-US" sz="5400" b="1"/>
              <a:t>(CAP)</a:t>
            </a:r>
          </a:p>
        </p:txBody>
      </p:sp>
      <p:pic>
        <p:nvPicPr>
          <p:cNvPr id="7172" name="Picture 4" descr="chiracandbl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2095500" cy="16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led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1163"/>
            <a:ext cx="2328863" cy="2636837"/>
          </a:xfrm>
          <a:prstGeom prst="rect">
            <a:avLst/>
          </a:prstGeom>
          <a:noFill/>
          <a:extLst>
            <a:ext uri="{909E8E84-426E-40dd-AFC4-6F175D3DCCD1}">
              <a14:hiddenFill xmlns="" xmlns:a14="http://schemas.microsoft.com/office/drawing/2010/main">
                <a:solidFill>
                  <a:srgbClr val="FFFFFF"/>
                </a:solidFill>
              </a14:hiddenFill>
            </a:ext>
          </a:extLst>
        </p:spPr>
      </p:pic>
      <p:pic>
        <p:nvPicPr>
          <p:cNvPr id="7175" name="Picture 7" desc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125538"/>
            <a:ext cx="2705100" cy="2276475"/>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tra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349500"/>
            <a:ext cx="2520950" cy="1890713"/>
          </a:xfrm>
          <a:prstGeom prst="rect">
            <a:avLst/>
          </a:prstGeom>
          <a:noFill/>
          <a:extLst>
            <a:ext uri="{909E8E84-426E-40dd-AFC4-6F175D3DCCD1}">
              <a14:hiddenFill xmlns="" xmlns:a14="http://schemas.microsoft.com/office/drawing/2010/main">
                <a:solidFill>
                  <a:srgbClr val="FFFFFF"/>
                </a:solidFill>
              </a14:hiddenFill>
            </a:ext>
          </a:extLst>
        </p:spPr>
      </p:pic>
      <p:pic>
        <p:nvPicPr>
          <p:cNvPr id="7178" name="Picture 10" descr="fren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2636838"/>
            <a:ext cx="2592388" cy="2865437"/>
          </a:xfrm>
          <a:prstGeom prst="rect">
            <a:avLst/>
          </a:prstGeom>
          <a:noFill/>
          <a:extLst>
            <a:ext uri="{909E8E84-426E-40dd-AFC4-6F175D3DCCD1}">
              <a14:hiddenFill xmlns="" xmlns:a14="http://schemas.microsoft.com/office/drawing/2010/main">
                <a:solidFill>
                  <a:srgbClr val="FFFFFF"/>
                </a:solidFill>
              </a14:hiddenFill>
            </a:ext>
          </a:extLst>
        </p:spPr>
      </p:pic>
      <p:pic>
        <p:nvPicPr>
          <p:cNvPr id="7179" name="Picture 11" descr="tra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3429000"/>
            <a:ext cx="1331912" cy="928688"/>
          </a:xfrm>
          <a:prstGeom prst="rect">
            <a:avLst/>
          </a:prstGeom>
          <a:noFill/>
          <a:extLst>
            <a:ext uri="{909E8E84-426E-40dd-AFC4-6F175D3DCCD1}">
              <a14:hiddenFill xmlns="" xmlns:a14="http://schemas.microsoft.com/office/drawing/2010/main">
                <a:solidFill>
                  <a:srgbClr val="FFFFFF"/>
                </a:solidFill>
              </a14:hiddenFill>
            </a:ext>
          </a:extLst>
        </p:spPr>
      </p:pic>
      <p:pic>
        <p:nvPicPr>
          <p:cNvPr id="7177" name="Picture 9" descr="french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538" y="5075238"/>
            <a:ext cx="2663825" cy="1782762"/>
          </a:xfrm>
          <a:prstGeom prst="rect">
            <a:avLst/>
          </a:prstGeom>
          <a:noFill/>
          <a:extLst>
            <a:ext uri="{909E8E84-426E-40dd-AFC4-6F175D3DCCD1}">
              <a14:hiddenFill xmlns="" xmlns:a14="http://schemas.microsoft.com/office/drawing/2010/main">
                <a:solidFill>
                  <a:srgbClr val="FFFFFF"/>
                </a:solidFill>
              </a14:hiddenFill>
            </a:ext>
          </a:extLst>
        </p:spPr>
      </p:pic>
      <p:pic>
        <p:nvPicPr>
          <p:cNvPr id="7180" name="Picture 12" descr="french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800" y="2565400"/>
            <a:ext cx="1558925" cy="1825625"/>
          </a:xfrm>
          <a:prstGeom prst="rect">
            <a:avLst/>
          </a:prstGeom>
          <a:noFill/>
          <a:extLst>
            <a:ext uri="{909E8E84-426E-40dd-AFC4-6F175D3DCCD1}">
              <a14:hiddenFill xmlns="" xmlns:a14="http://schemas.microsoft.com/office/drawing/2010/main">
                <a:solidFill>
                  <a:srgbClr val="FFFFFF"/>
                </a:solidFill>
              </a14:hiddenFill>
            </a:ext>
          </a:extLst>
        </p:spPr>
      </p:pic>
      <p:pic>
        <p:nvPicPr>
          <p:cNvPr id="7181" name="Picture 13" descr="afrma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8125" y="3429000"/>
            <a:ext cx="1106488" cy="1011238"/>
          </a:xfrm>
          <a:prstGeom prst="rect">
            <a:avLst/>
          </a:prstGeom>
          <a:noFill/>
          <a:extLst>
            <a:ext uri="{909E8E84-426E-40dd-AFC4-6F175D3DCCD1}">
              <a14:hiddenFill xmlns="" xmlns:a14="http://schemas.microsoft.com/office/drawing/2010/main">
                <a:solidFill>
                  <a:srgbClr val="FFFFFF"/>
                </a:solidFill>
              </a14:hiddenFill>
            </a:ext>
          </a:extLst>
        </p:spPr>
      </p:pic>
      <p:pic>
        <p:nvPicPr>
          <p:cNvPr id="7173" name="Picture 5" descr="farme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7750" y="4400550"/>
            <a:ext cx="4286250" cy="2457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93190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a:xfrm>
            <a:off x="395288" y="260350"/>
            <a:ext cx="8229600" cy="6264275"/>
          </a:xfrm>
          <a:solidFill>
            <a:schemeClr val="tx1"/>
          </a:solidFill>
        </p:spPr>
        <p:txBody>
          <a:bodyPr anchor="ctr" anchorCtr="1"/>
          <a:lstStyle/>
          <a:p>
            <a:pPr marL="0" indent="0">
              <a:buFontTx/>
              <a:buNone/>
            </a:pPr>
            <a:r>
              <a:rPr lang="en-GB" altLang="en-US" sz="8000" b="1" smtClean="0">
                <a:solidFill>
                  <a:schemeClr val="bg1"/>
                </a:solidFill>
              </a:rPr>
              <a:t>30</a:t>
            </a:r>
          </a:p>
        </p:txBody>
      </p:sp>
    </p:spTree>
    <p:extLst>
      <p:ext uri="{BB962C8B-B14F-4D97-AF65-F5344CB8AC3E}">
        <p14:creationId xmlns:p14="http://schemas.microsoft.com/office/powerpoint/2010/main" val="3311442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5438</Words>
  <Application>Microsoft Office PowerPoint</Application>
  <PresentationFormat>On-screen Show (4:3)</PresentationFormat>
  <Paragraphs>674</Paragraphs>
  <Slides>87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Adobe Heiti Std R</vt:lpstr>
      <vt:lpstr>Arial</vt:lpstr>
      <vt:lpstr>Calibri</vt:lpstr>
      <vt:lpstr>Office Theme</vt:lpstr>
      <vt:lpstr>PowerPoint Presentation</vt:lpstr>
      <vt:lpstr>PowerPoint Presentation</vt:lpstr>
      <vt:lpstr>RWS13 - Trade and Protectionism 30:  Introduction to Trade and Protectionism Key Concepts</vt:lpstr>
      <vt:lpstr>PowerPoint Presentation</vt:lpstr>
      <vt:lpstr>PowerPoint Presentation</vt:lpstr>
      <vt:lpstr>PREP HOMEWORK Due w/b 25th September (Up to 3 hours to complete)</vt:lpstr>
      <vt:lpstr>Trading Relationship: Protectionism CASE STUDY: Tariff Escalation in the Coffee Markets of Africa</vt:lpstr>
      <vt:lpstr>Trading Relationship: Protectionism CASE STUDY: US and EU Subsidies and the problem of ‘Dumping’</vt:lpstr>
      <vt:lpstr>PowerPoint Presentation</vt:lpstr>
      <vt:lpstr>STARTER ACTIVITY: Macroeconomics At 0900, I will be picking out students to answer the questions below.  Feel free to confer with the person next to you but you are only allowed to use each other and your PREP homework notes (NO PHONES PLEASE).  You do not need to take notes unless you want to but can simply discuss the questions verbally.  You should be prepared to put forward an answer and justify it.</vt:lpstr>
      <vt:lpstr>BREXIT - Final Solutions?</vt:lpstr>
      <vt:lpstr>PowerPoint Presentation</vt:lpstr>
      <vt:lpstr>RWS13 - Trade and Protectionism STARTER: Should you trade?</vt:lpstr>
      <vt:lpstr>RWS13 - Trade and Protectionism TODAYS LESSON</vt:lpstr>
      <vt:lpstr>Key Terms RECAP Opportunity Cost and PPFs</vt:lpstr>
      <vt:lpstr>RWS13 - Trade and Protectionism Absolute Advantage</vt:lpstr>
      <vt:lpstr>KEY TERMS</vt:lpstr>
      <vt:lpstr>PowerPoint Presentation</vt:lpstr>
      <vt:lpstr>PowerPoint Presentation</vt:lpstr>
      <vt:lpstr>STARTER ACTIVITY: Macroeconomics At 0900, I will be picking out students to answer the questions below.  Feel free to confer with the person next to you but you are only allowed to use each other and your PREP homework notes (NO PHONES PLEASE).  You do not need to take notes unless you want to but I would advise you taking rough notes on the back of your PREP work.  can simply discuss the questions verbally.  You should be prepared to put forward an answer and explain or justify it.</vt:lpstr>
      <vt:lpstr>THIS WEEK</vt:lpstr>
      <vt:lpstr>RWS13 - Trade and Protectionism 45: Why is protectionism so bad for our welfare?</vt:lpstr>
      <vt:lpstr>RWS13 - Trade and Protectionism 45: Tariff Diagram – take some risks!!!</vt:lpstr>
      <vt:lpstr>RWS13 - Trade and Protectionism 45: Tariff Diagram</vt:lpstr>
      <vt:lpstr>RWS13 - Trade and Protectionism 45: Why is protectionism so bad for our welfare?</vt:lpstr>
      <vt:lpstr>RWS13 - Trade and Protectionism 45: Tariff Diagram</vt:lpstr>
      <vt:lpstr>RWS13 - Trade and Protectionism 45: Tariff Diagram</vt:lpstr>
      <vt:lpstr>RWS13 - Trade and Protectionism Arguments for Free Trade (and against protectionism)</vt:lpstr>
      <vt:lpstr>RWS13 - Trade and Protectionism Is trade really that good and protectionism so evil?</vt:lpstr>
      <vt:lpstr>PowerPoint Presentation</vt:lpstr>
      <vt:lpstr>RWS13 - Trade and Protectionism Is trade really that good and protectionism so evil?</vt:lpstr>
      <vt:lpstr>RWS13 - Trade and Protectionism Disadvantages of Trade</vt:lpstr>
      <vt:lpstr>RWS13 - Trade and Protectionism Advantages of Protectionism - for each argument, justify at least one evaluation point….</vt:lpstr>
      <vt:lpstr>RWS13 - Trade and Protectionism To what extent should Government’s remove protectionist policies?  25 Marks</vt:lpstr>
      <vt:lpstr>PowerPoint Presentation</vt:lpstr>
      <vt:lpstr>PowerPoint Presentation</vt:lpstr>
      <vt:lpstr>PowerPoint Presentation</vt:lpstr>
      <vt:lpstr>PowerPoint Presentation</vt:lpstr>
      <vt:lpstr>European Economics</vt:lpstr>
      <vt:lpstr>Issues in the EU Today?</vt:lpstr>
      <vt:lpstr>Issues in the EU Today?</vt:lpstr>
      <vt:lpstr>Issues in the EU Today?</vt:lpstr>
      <vt:lpstr>Issues in the EU Today? GDP per capita ($)</vt:lpstr>
      <vt:lpstr>Issues in the EU Today?</vt:lpstr>
      <vt:lpstr>Issues in the EU Today?</vt:lpstr>
      <vt:lpstr>Issues in the EU Today?</vt:lpstr>
      <vt:lpstr>Issues in the EU Today?</vt:lpstr>
      <vt:lpstr>Issues in the EU Today?</vt:lpstr>
      <vt:lpstr>European Politics</vt:lpstr>
      <vt:lpstr>PowerPoint Presentation</vt:lpstr>
      <vt:lpstr>European Central Bank and the EURO</vt:lpstr>
      <vt:lpstr>PowerPoint Presentation</vt:lpstr>
      <vt:lpstr>PowerPoint Presentation</vt:lpstr>
      <vt:lpstr>PowerPoint Presentation</vt:lpstr>
      <vt:lpstr>STARTER EXERCISE: The EU Single Market</vt:lpstr>
      <vt:lpstr>To what extent is the EU’s single market beneficial for UK</vt:lpstr>
      <vt:lpstr>PowerPoint Presentation</vt:lpstr>
      <vt:lpstr>PowerPoint Presentation</vt:lpstr>
      <vt:lpstr>The EU BUDGET</vt:lpstr>
      <vt:lpstr>The EU BUDGET and UK Contribution</vt:lpstr>
      <vt:lpstr>Fiscal Rules: The Growth and Stability Pact</vt:lpstr>
      <vt:lpstr>CAP Case Study: Waste of money or vital support for farmers</vt:lpstr>
      <vt:lpstr>Market Failure? WHY DO WE HAVE THE CAP? (you should be taking notes as we go along, to help with your revision worksheet)</vt:lpstr>
      <vt:lpstr>Government Intervention: HOW DOES THE CAP WORK TODAY?</vt:lpstr>
      <vt:lpstr>PowerPoint Presentation</vt:lpstr>
      <vt:lpstr>GOVERNMENT FAILURE: OVERPRODUCTION ONE OF THE BIG PROBLEMS WITH THE CAP! </vt:lpstr>
      <vt:lpstr>CONTROVERSY PROBLEMS WITH THE CAP</vt:lpstr>
      <vt:lpstr>REFORMS OF THE CAP?</vt:lpstr>
      <vt:lpstr>PowerPoint Presentation</vt:lpstr>
      <vt:lpstr>EU ENLARGEMENT</vt:lpstr>
      <vt:lpstr>EU Enlargement and Immigration</vt:lpstr>
      <vt:lpstr>PowerPoint Presentation</vt:lpstr>
      <vt:lpstr>The Turkey Question?</vt:lpstr>
      <vt:lpstr>Enlargement: Diagram corner</vt:lpstr>
      <vt:lpstr>PowerPoint Presentation</vt:lpstr>
      <vt:lpstr>GENERAL ESSAY THEMES THAT COULD COME UP</vt:lpstr>
      <vt:lpstr>Extended writing Questions</vt:lpstr>
      <vt:lpstr>Should we stay or should we go? </vt:lpstr>
      <vt:lpstr>UK Referendum</vt:lpstr>
      <vt:lpstr>PowerPoint Presentation</vt:lpstr>
      <vt:lpstr>EXAM PRACTICE</vt:lpstr>
      <vt:lpstr>EXPERT LEARNING – Threes</vt:lpstr>
      <vt:lpstr>SHARING</vt:lpstr>
      <vt:lpstr>PowerPoint Presentation</vt:lpstr>
      <vt:lpstr>Eurozone Debates</vt:lpstr>
      <vt:lpstr>PowerPoint Presentation</vt:lpstr>
      <vt:lpstr>COMMON AGRICULTURAL POLICY (CAP)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120</cp:revision>
  <cp:lastPrinted>2017-09-27T16:16:45Z</cp:lastPrinted>
  <dcterms:created xsi:type="dcterms:W3CDTF">2006-08-16T00:00:00Z</dcterms:created>
  <dcterms:modified xsi:type="dcterms:W3CDTF">2017-09-27T16:45:26Z</dcterms:modified>
</cp:coreProperties>
</file>