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66" autoAdjust="0"/>
    <p:restoredTop sz="94660"/>
  </p:normalViewPr>
  <p:slideViewPr>
    <p:cSldViewPr snapToGrid="0" snapToObjects="1">
      <p:cViewPr>
        <p:scale>
          <a:sx n="135" d="100"/>
          <a:sy n="135" d="100"/>
        </p:scale>
        <p:origin x="-856" y="9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A840-57FF-924E-9931-BE095E8ACB69}" type="datetimeFigureOut">
              <a:rPr lang="en-US" smtClean="0"/>
              <a:t>09/09/17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D2A3-1619-4E46-8592-BEB566308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869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A840-57FF-924E-9931-BE095E8ACB69}" type="datetimeFigureOut">
              <a:rPr lang="en-US" smtClean="0"/>
              <a:t>09/09/17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D2A3-1619-4E46-8592-BEB566308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940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A840-57FF-924E-9931-BE095E8ACB69}" type="datetimeFigureOut">
              <a:rPr lang="en-US" smtClean="0"/>
              <a:t>09/09/17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D2A3-1619-4E46-8592-BEB566308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645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A840-57FF-924E-9931-BE095E8ACB69}" type="datetimeFigureOut">
              <a:rPr lang="en-US" smtClean="0"/>
              <a:t>09/09/17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D2A3-1619-4E46-8592-BEB566308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928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A840-57FF-924E-9931-BE095E8ACB69}" type="datetimeFigureOut">
              <a:rPr lang="en-US" smtClean="0"/>
              <a:t>09/09/17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D2A3-1619-4E46-8592-BEB566308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41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A840-57FF-924E-9931-BE095E8ACB69}" type="datetimeFigureOut">
              <a:rPr lang="en-US" smtClean="0"/>
              <a:t>09/09/17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D2A3-1619-4E46-8592-BEB566308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780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A840-57FF-924E-9931-BE095E8ACB69}" type="datetimeFigureOut">
              <a:rPr lang="en-US" smtClean="0"/>
              <a:t>09/09/17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D2A3-1619-4E46-8592-BEB566308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227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A840-57FF-924E-9931-BE095E8ACB69}" type="datetimeFigureOut">
              <a:rPr lang="en-US" smtClean="0"/>
              <a:t>09/09/17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D2A3-1619-4E46-8592-BEB566308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197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A840-57FF-924E-9931-BE095E8ACB69}" type="datetimeFigureOut">
              <a:rPr lang="en-US" smtClean="0"/>
              <a:t>09/09/17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D2A3-1619-4E46-8592-BEB566308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360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A840-57FF-924E-9931-BE095E8ACB69}" type="datetimeFigureOut">
              <a:rPr lang="en-US" smtClean="0"/>
              <a:t>09/09/17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D2A3-1619-4E46-8592-BEB566308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61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A840-57FF-924E-9931-BE095E8ACB69}" type="datetimeFigureOut">
              <a:rPr lang="en-US" smtClean="0"/>
              <a:t>09/09/17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DD2A3-1619-4E46-8592-BEB566308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31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8A840-57FF-924E-9931-BE095E8ACB69}" type="datetimeFigureOut">
              <a:rPr lang="en-US" smtClean="0"/>
              <a:t>09/09/17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DD2A3-1619-4E46-8592-BEB566308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99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43071" y="2934263"/>
            <a:ext cx="1487100" cy="61555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MICROECONOMICS</a:t>
            </a:r>
          </a:p>
          <a:p>
            <a:pPr algn="ctr"/>
            <a:r>
              <a:rPr lang="en-US" sz="1100" dirty="0" smtClean="0"/>
              <a:t>The Dynamics of Competition</a:t>
            </a:r>
            <a:endParaRPr lang="en-US" sz="1100" dirty="0"/>
          </a:p>
        </p:txBody>
      </p:sp>
      <p:sp>
        <p:nvSpPr>
          <p:cNvPr id="5" name="TextBox 4"/>
          <p:cNvSpPr txBox="1"/>
          <p:nvPr/>
        </p:nvSpPr>
        <p:spPr>
          <a:xfrm>
            <a:off x="1906846" y="2965040"/>
            <a:ext cx="1822909" cy="5847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TASK 1 - </a:t>
            </a:r>
            <a:r>
              <a:rPr lang="en-US" sz="800" dirty="0" smtClean="0"/>
              <a:t>How would you know if a market was competitive? How would firms behave? Write down a few characteristics that you would expect.</a:t>
            </a:r>
            <a:endParaRPr lang="en-US" sz="700" dirty="0"/>
          </a:p>
        </p:txBody>
      </p:sp>
      <p:sp>
        <p:nvSpPr>
          <p:cNvPr id="6" name="TextBox 5"/>
          <p:cNvSpPr txBox="1"/>
          <p:nvPr/>
        </p:nvSpPr>
        <p:spPr>
          <a:xfrm>
            <a:off x="1906845" y="2024543"/>
            <a:ext cx="539960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TASK 2 - Read the article on independent bookshops and answer the following questions: </a:t>
            </a:r>
          </a:p>
          <a:p>
            <a:pPr marL="179388" indent="-179388">
              <a:buAutoNum type="arabicParenBoth"/>
            </a:pPr>
            <a:r>
              <a:rPr lang="en-US" sz="800" dirty="0" smtClean="0"/>
              <a:t>Explain how the structure of the industry has changed over the past 50 years, making reference to the article</a:t>
            </a:r>
          </a:p>
          <a:p>
            <a:pPr marL="179388" indent="-179388">
              <a:buAutoNum type="arabicParenBoth"/>
            </a:pPr>
            <a:r>
              <a:rPr lang="en-US" sz="800" dirty="0" smtClean="0"/>
              <a:t>What type of market structure do you think the book industry is today? Justify your answer.</a:t>
            </a:r>
          </a:p>
          <a:p>
            <a:pPr marL="179388" indent="-179388">
              <a:buAutoNum type="arabicParenBoth"/>
            </a:pPr>
            <a:r>
              <a:rPr lang="en-US" sz="800" dirty="0" smtClean="0"/>
              <a:t>In what ways have the technological changes in the book industry been </a:t>
            </a:r>
            <a:r>
              <a:rPr lang="en-US" sz="800" dirty="0" err="1" smtClean="0"/>
              <a:t>benefical</a:t>
            </a:r>
            <a:r>
              <a:rPr lang="en-US" sz="800" dirty="0"/>
              <a:t> </a:t>
            </a:r>
            <a:r>
              <a:rPr lang="en-US" sz="800" dirty="0" smtClean="0"/>
              <a:t>and/or harmful to firms? (Consider the impact on firm’s costs and profits)</a:t>
            </a:r>
          </a:p>
          <a:p>
            <a:pPr marL="179388" indent="-179388">
              <a:buAutoNum type="arabicParenBoth"/>
            </a:pPr>
            <a:r>
              <a:rPr lang="en-US" sz="800" dirty="0" smtClean="0"/>
              <a:t>How have consumers been affected by the changes in the book industry over the past 40 years?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06846" y="3641524"/>
            <a:ext cx="539960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TASK 3 – Two articles to read under ‘Creative Destruction’.  An introduction to Joseph Schumpeter and the concept and then the BBC article on ‘Apple and Nokia’ for some case study action.</a:t>
            </a:r>
          </a:p>
          <a:p>
            <a:pPr marL="179388" indent="-179388">
              <a:buAutoNum type="arabicParenBoth"/>
            </a:pPr>
            <a:r>
              <a:rPr lang="en-US" sz="800" dirty="0" smtClean="0"/>
              <a:t>Using the example of Apple and Nokia, explain what ‘creative destruction’ is?</a:t>
            </a:r>
          </a:p>
          <a:p>
            <a:pPr marL="179388" indent="-179388">
              <a:buAutoNum type="arabicParenBoth"/>
            </a:pPr>
            <a:r>
              <a:rPr lang="en-US" sz="800" dirty="0" smtClean="0"/>
              <a:t>To what extent do you think Apple could be under threat in the future?</a:t>
            </a:r>
          </a:p>
          <a:p>
            <a:pPr marL="179388" indent="-179388">
              <a:buAutoNum type="arabicParenBoth"/>
            </a:pPr>
            <a:r>
              <a:rPr lang="en-US" sz="800" dirty="0" smtClean="0"/>
              <a:t>Does ‘creative destruction’ mean we shouldn’t worry about firms with monopoly power?  Can you think of at </a:t>
            </a:r>
            <a:r>
              <a:rPr lang="en-US" sz="800" smtClean="0"/>
              <a:t>least one </a:t>
            </a:r>
            <a:r>
              <a:rPr lang="en-US" sz="800" dirty="0" smtClean="0"/>
              <a:t>argument to support and evaluate this question?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08283" y="3001675"/>
            <a:ext cx="189816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TASK 4 – </a:t>
            </a:r>
            <a:r>
              <a:rPr lang="en-US" sz="800" dirty="0" smtClean="0"/>
              <a:t>How might the experience of the book industry over the past 20 years be an example of creative destruction?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1569762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256</Words>
  <Application>Microsoft Macintosh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Godalming Sixth Form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Oliver Stevens</dc:creator>
  <cp:lastModifiedBy>Oliver Stevens</cp:lastModifiedBy>
  <cp:revision>7</cp:revision>
  <dcterms:created xsi:type="dcterms:W3CDTF">2017-09-09T09:01:22Z</dcterms:created>
  <dcterms:modified xsi:type="dcterms:W3CDTF">2017-09-09T10:01:38Z</dcterms:modified>
</cp:coreProperties>
</file>