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6637" autoAdjust="0"/>
    <p:restoredTop sz="94660"/>
  </p:normalViewPr>
  <p:slideViewPr>
    <p:cSldViewPr snapToGrid="0" snapToObjects="1">
      <p:cViewPr>
        <p:scale>
          <a:sx n="105" d="100"/>
          <a:sy n="105" d="100"/>
        </p:scale>
        <p:origin x="-1768"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DCAE448-3F8C-804B-B049-D628665788DE}" type="datetimeFigureOut">
              <a:rPr lang="en-US" smtClean="0"/>
              <a:t>14/09/17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204285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DCAE448-3F8C-804B-B049-D628665788DE}" type="datetimeFigureOut">
              <a:rPr lang="en-US" smtClean="0"/>
              <a:t>14/09/17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1969855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DCAE448-3F8C-804B-B049-D628665788DE}" type="datetimeFigureOut">
              <a:rPr lang="en-US" smtClean="0"/>
              <a:t>14/09/17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398393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DCAE448-3F8C-804B-B049-D628665788DE}" type="datetimeFigureOut">
              <a:rPr lang="en-US" smtClean="0"/>
              <a:t>14/09/17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1979005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DCAE448-3F8C-804B-B049-D628665788DE}" type="datetimeFigureOut">
              <a:rPr lang="en-US" smtClean="0"/>
              <a:t>14/09/17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203064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DCAE448-3F8C-804B-B049-D628665788DE}" type="datetimeFigureOut">
              <a:rPr lang="en-US" smtClean="0"/>
              <a:t>14/09/17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396171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DCAE448-3F8C-804B-B049-D628665788DE}" type="datetimeFigureOut">
              <a:rPr lang="en-US" smtClean="0"/>
              <a:t>14/09/17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2750269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DCAE448-3F8C-804B-B049-D628665788DE}" type="datetimeFigureOut">
              <a:rPr lang="en-US" smtClean="0"/>
              <a:t>14/09/17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64454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AE448-3F8C-804B-B049-D628665788DE}" type="datetimeFigureOut">
              <a:rPr lang="en-US" smtClean="0"/>
              <a:t>14/09/17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1358167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DCAE448-3F8C-804B-B049-D628665788DE}" type="datetimeFigureOut">
              <a:rPr lang="en-US" smtClean="0"/>
              <a:t>14/09/17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2952186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DCAE448-3F8C-804B-B049-D628665788DE}" type="datetimeFigureOut">
              <a:rPr lang="en-US" smtClean="0"/>
              <a:t>14/09/17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8FB6D-BBA2-E742-9A79-6B644DF199CD}" type="slidenum">
              <a:rPr lang="en-US" smtClean="0"/>
              <a:t>‹#›</a:t>
            </a:fld>
            <a:endParaRPr lang="en-US"/>
          </a:p>
        </p:txBody>
      </p:sp>
    </p:spTree>
    <p:extLst>
      <p:ext uri="{BB962C8B-B14F-4D97-AF65-F5344CB8AC3E}">
        <p14:creationId xmlns:p14="http://schemas.microsoft.com/office/powerpoint/2010/main" val="24640686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AE448-3F8C-804B-B049-D628665788DE}" type="datetimeFigureOut">
              <a:rPr lang="en-US" smtClean="0"/>
              <a:t>14/09/17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8FB6D-BBA2-E742-9A79-6B644DF199CD}" type="slidenum">
              <a:rPr lang="en-US" smtClean="0"/>
              <a:t>‹#›</a:t>
            </a:fld>
            <a:endParaRPr lang="en-US"/>
          </a:p>
        </p:txBody>
      </p:sp>
    </p:spTree>
    <p:extLst>
      <p:ext uri="{BB962C8B-B14F-4D97-AF65-F5344CB8AC3E}">
        <p14:creationId xmlns:p14="http://schemas.microsoft.com/office/powerpoint/2010/main" val="3314783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utoShape 5"/>
          <p:cNvSpPr>
            <a:spLocks noChangeAspect="1" noChangeArrowheads="1" noTextEdit="1"/>
          </p:cNvSpPr>
          <p:nvPr/>
        </p:nvSpPr>
        <p:spPr bwMode="auto">
          <a:xfrm>
            <a:off x="190500" y="1714500"/>
            <a:ext cx="11760200" cy="356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19" name="Freeform 7"/>
          <p:cNvSpPr>
            <a:spLocks noEditPoints="1"/>
          </p:cNvSpPr>
          <p:nvPr/>
        </p:nvSpPr>
        <p:spPr bwMode="auto">
          <a:xfrm>
            <a:off x="443679" y="534237"/>
            <a:ext cx="8397940" cy="420687"/>
          </a:xfrm>
          <a:custGeom>
            <a:avLst/>
            <a:gdLst>
              <a:gd name="T0" fmla="*/ 2147483646 w 19700"/>
              <a:gd name="T1" fmla="*/ 2147483646 h 1100"/>
              <a:gd name="T2" fmla="*/ 2147483646 w 19700"/>
              <a:gd name="T3" fmla="*/ 2147483646 h 1100"/>
              <a:gd name="T4" fmla="*/ 2147483646 w 19700"/>
              <a:gd name="T5" fmla="*/ 2147483646 h 1100"/>
              <a:gd name="T6" fmla="*/ 2147483646 w 19700"/>
              <a:gd name="T7" fmla="*/ 2147483646 h 1100"/>
              <a:gd name="T8" fmla="*/ 2147483646 w 19700"/>
              <a:gd name="T9" fmla="*/ 2147483646 h 1100"/>
              <a:gd name="T10" fmla="*/ 2147483646 w 19700"/>
              <a:gd name="T11" fmla="*/ 2147483646 h 1100"/>
              <a:gd name="T12" fmla="*/ 0 w 19700"/>
              <a:gd name="T13" fmla="*/ 2147483646 h 1100"/>
              <a:gd name="T14" fmla="*/ 2147483646 w 19700"/>
              <a:gd name="T15" fmla="*/ 0 h 1100"/>
              <a:gd name="T16" fmla="*/ 2147483646 w 19700"/>
              <a:gd name="T17" fmla="*/ 2147483646 h 1100"/>
              <a:gd name="T18" fmla="*/ 2147483646 w 19700"/>
              <a:gd name="T19" fmla="*/ 2147483646 h 1100"/>
              <a:gd name="T20" fmla="*/ 2147483646 w 19700"/>
              <a:gd name="T21" fmla="*/ 0 h 1100"/>
              <a:gd name="T22" fmla="*/ 2147483646 w 19700"/>
              <a:gd name="T23" fmla="*/ 2147483646 h 1100"/>
              <a:gd name="T24" fmla="*/ 2147483646 w 19700"/>
              <a:gd name="T25" fmla="*/ 2147483646 h 1100"/>
              <a:gd name="T26" fmla="*/ 2147483646 w 19700"/>
              <a:gd name="T27" fmla="*/ 2147483646 h 1100"/>
              <a:gd name="T28" fmla="*/ 2147483646 w 19700"/>
              <a:gd name="T29" fmla="*/ 0 h 1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700"/>
              <a:gd name="T46" fmla="*/ 0 h 1100"/>
              <a:gd name="T47" fmla="*/ 19700 w 19700"/>
              <a:gd name="T48" fmla="*/ 1100 h 11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700" h="1100">
                <a:moveTo>
                  <a:pt x="550" y="367"/>
                </a:moveTo>
                <a:lnTo>
                  <a:pt x="19150" y="367"/>
                </a:lnTo>
                <a:lnTo>
                  <a:pt x="19150" y="734"/>
                </a:lnTo>
                <a:lnTo>
                  <a:pt x="550" y="734"/>
                </a:lnTo>
                <a:lnTo>
                  <a:pt x="550" y="367"/>
                </a:lnTo>
                <a:close/>
                <a:moveTo>
                  <a:pt x="550" y="1100"/>
                </a:moveTo>
                <a:cubicBezTo>
                  <a:pt x="247" y="1100"/>
                  <a:pt x="0" y="854"/>
                  <a:pt x="0" y="550"/>
                </a:cubicBezTo>
                <a:cubicBezTo>
                  <a:pt x="0" y="247"/>
                  <a:pt x="247" y="0"/>
                  <a:pt x="550" y="0"/>
                </a:cubicBezTo>
                <a:cubicBezTo>
                  <a:pt x="854" y="0"/>
                  <a:pt x="1100" y="247"/>
                  <a:pt x="1100" y="550"/>
                </a:cubicBezTo>
                <a:cubicBezTo>
                  <a:pt x="1100" y="854"/>
                  <a:pt x="854" y="1100"/>
                  <a:pt x="550" y="1100"/>
                </a:cubicBezTo>
                <a:close/>
                <a:moveTo>
                  <a:pt x="19150" y="0"/>
                </a:moveTo>
                <a:cubicBezTo>
                  <a:pt x="19454" y="0"/>
                  <a:pt x="19700" y="247"/>
                  <a:pt x="19700" y="550"/>
                </a:cubicBezTo>
                <a:cubicBezTo>
                  <a:pt x="19700" y="854"/>
                  <a:pt x="19454" y="1100"/>
                  <a:pt x="19150" y="1100"/>
                </a:cubicBezTo>
                <a:cubicBezTo>
                  <a:pt x="18847" y="1100"/>
                  <a:pt x="18600" y="854"/>
                  <a:pt x="18600" y="550"/>
                </a:cubicBezTo>
                <a:cubicBezTo>
                  <a:pt x="18600" y="247"/>
                  <a:pt x="18847" y="0"/>
                  <a:pt x="19150" y="0"/>
                </a:cubicBezTo>
                <a:close/>
              </a:path>
            </a:pathLst>
          </a:custGeom>
          <a:solidFill>
            <a:schemeClr val="tx1"/>
          </a:solidFill>
          <a:ln w="2" cap="flat">
            <a:solidFill>
              <a:schemeClr val="tx1"/>
            </a:solidFill>
            <a:prstDash val="solid"/>
            <a:bevel/>
            <a:headEnd/>
            <a:tailEnd/>
          </a:ln>
        </p:spPr>
        <p:txBody>
          <a:bodyPr/>
          <a:lstStyle/>
          <a:p>
            <a:endParaRPr lang="en-GB"/>
          </a:p>
        </p:txBody>
      </p:sp>
      <p:sp>
        <p:nvSpPr>
          <p:cNvPr id="20" name="Rectangle 8"/>
          <p:cNvSpPr>
            <a:spLocks noChangeArrowheads="1"/>
          </p:cNvSpPr>
          <p:nvPr/>
        </p:nvSpPr>
        <p:spPr bwMode="auto">
          <a:xfrm>
            <a:off x="391585" y="1104149"/>
            <a:ext cx="55143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200" b="1" dirty="0">
                <a:solidFill>
                  <a:srgbClr val="000000"/>
                </a:solidFill>
              </a:rPr>
              <a:t>PERFECT </a:t>
            </a:r>
            <a:endParaRPr lang="en-US" altLang="en-US" sz="1200" dirty="0">
              <a:solidFill>
                <a:schemeClr val="tx2"/>
              </a:solidFill>
            </a:endParaRPr>
          </a:p>
        </p:txBody>
      </p:sp>
      <p:sp>
        <p:nvSpPr>
          <p:cNvPr id="21" name="Rectangle 9"/>
          <p:cNvSpPr>
            <a:spLocks noChangeArrowheads="1"/>
          </p:cNvSpPr>
          <p:nvPr/>
        </p:nvSpPr>
        <p:spPr bwMode="auto">
          <a:xfrm>
            <a:off x="190501" y="1329084"/>
            <a:ext cx="91686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200" b="1" dirty="0">
                <a:solidFill>
                  <a:srgbClr val="000000"/>
                </a:solidFill>
              </a:rPr>
              <a:t>COMPETITION</a:t>
            </a:r>
            <a:endParaRPr lang="en-US" altLang="en-US" sz="1200" dirty="0">
              <a:solidFill>
                <a:schemeClr val="tx2"/>
              </a:solidFill>
            </a:endParaRPr>
          </a:p>
        </p:txBody>
      </p:sp>
      <p:sp>
        <p:nvSpPr>
          <p:cNvPr id="22" name="Rectangle 10"/>
          <p:cNvSpPr>
            <a:spLocks noChangeArrowheads="1"/>
          </p:cNvSpPr>
          <p:nvPr/>
        </p:nvSpPr>
        <p:spPr bwMode="auto">
          <a:xfrm>
            <a:off x="8101531" y="1088547"/>
            <a:ext cx="9940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200" b="1" dirty="0">
                <a:solidFill>
                  <a:srgbClr val="000000"/>
                </a:solidFill>
              </a:rPr>
              <a:t>PURE MONOPOLY</a:t>
            </a:r>
            <a:endParaRPr lang="en-US" altLang="en-US" sz="1200" dirty="0">
              <a:solidFill>
                <a:schemeClr val="tx2"/>
              </a:solidFill>
            </a:endParaRPr>
          </a:p>
        </p:txBody>
      </p:sp>
      <p:sp>
        <p:nvSpPr>
          <p:cNvPr id="23" name="Oval 11"/>
          <p:cNvSpPr>
            <a:spLocks noChangeArrowheads="1"/>
          </p:cNvSpPr>
          <p:nvPr/>
        </p:nvSpPr>
        <p:spPr bwMode="auto">
          <a:xfrm>
            <a:off x="6021503" y="590101"/>
            <a:ext cx="408517" cy="306388"/>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600">
              <a:solidFill>
                <a:schemeClr val="tx2"/>
              </a:solidFill>
            </a:endParaRPr>
          </a:p>
        </p:txBody>
      </p:sp>
      <p:sp>
        <p:nvSpPr>
          <p:cNvPr id="24" name="Rectangle 14"/>
          <p:cNvSpPr>
            <a:spLocks noChangeArrowheads="1"/>
          </p:cNvSpPr>
          <p:nvPr/>
        </p:nvSpPr>
        <p:spPr bwMode="auto">
          <a:xfrm>
            <a:off x="5495107" y="1089747"/>
            <a:ext cx="13144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200" b="1" dirty="0">
                <a:solidFill>
                  <a:srgbClr val="000000"/>
                </a:solidFill>
              </a:rPr>
              <a:t>OLIGOPOLY </a:t>
            </a:r>
            <a:r>
              <a:rPr lang="en-US" altLang="en-US" sz="1000" b="1" dirty="0" smtClean="0">
                <a:solidFill>
                  <a:srgbClr val="000000"/>
                </a:solidFill>
              </a:rPr>
              <a:t>&amp; </a:t>
            </a:r>
            <a:r>
              <a:rPr lang="en-US" altLang="en-US" sz="1200" b="1" dirty="0">
                <a:solidFill>
                  <a:srgbClr val="000000"/>
                </a:solidFill>
              </a:rPr>
              <a:t>DUOPOLY</a:t>
            </a:r>
            <a:endParaRPr lang="en-US" altLang="en-US" sz="1200" dirty="0">
              <a:solidFill>
                <a:schemeClr val="tx2"/>
              </a:solidFill>
            </a:endParaRPr>
          </a:p>
        </p:txBody>
      </p:sp>
      <p:sp>
        <p:nvSpPr>
          <p:cNvPr id="32" name="Oval 35"/>
          <p:cNvSpPr>
            <a:spLocks noChangeArrowheads="1"/>
          </p:cNvSpPr>
          <p:nvPr/>
        </p:nvSpPr>
        <p:spPr bwMode="auto">
          <a:xfrm>
            <a:off x="350229" y="535826"/>
            <a:ext cx="571500" cy="428625"/>
          </a:xfrm>
          <a:prstGeom prst="ellipse">
            <a:avLst/>
          </a:prstGeom>
          <a:solidFill>
            <a:srgbClr val="FF0000"/>
          </a:solidFill>
          <a:ln w="9525">
            <a:solidFill>
              <a:schemeClr val="tx1"/>
            </a:solidFill>
            <a:round/>
            <a:headEnd/>
            <a:tailEnd/>
          </a:ln>
        </p:spPr>
        <p:txBody>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600">
              <a:solidFill>
                <a:schemeClr val="tx2"/>
              </a:solidFill>
            </a:endParaRPr>
          </a:p>
        </p:txBody>
      </p:sp>
      <p:sp>
        <p:nvSpPr>
          <p:cNvPr id="33" name="Oval 36"/>
          <p:cNvSpPr>
            <a:spLocks noChangeArrowheads="1"/>
          </p:cNvSpPr>
          <p:nvPr/>
        </p:nvSpPr>
        <p:spPr bwMode="auto">
          <a:xfrm>
            <a:off x="8369904" y="526299"/>
            <a:ext cx="471715" cy="428625"/>
          </a:xfrm>
          <a:prstGeom prst="ellipse">
            <a:avLst/>
          </a:prstGeom>
          <a:solidFill>
            <a:srgbClr val="FF0000"/>
          </a:solidFill>
          <a:ln w="9525">
            <a:solidFill>
              <a:schemeClr val="tx1"/>
            </a:solidFill>
            <a:round/>
            <a:headEnd/>
            <a:tailEnd/>
          </a:ln>
        </p:spPr>
        <p:txBody>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600">
              <a:solidFill>
                <a:schemeClr val="tx2"/>
              </a:solidFill>
            </a:endParaRPr>
          </a:p>
        </p:txBody>
      </p:sp>
      <p:sp>
        <p:nvSpPr>
          <p:cNvPr id="34" name="Oval 28"/>
          <p:cNvSpPr>
            <a:spLocks noChangeArrowheads="1"/>
          </p:cNvSpPr>
          <p:nvPr/>
        </p:nvSpPr>
        <p:spPr bwMode="auto">
          <a:xfrm>
            <a:off x="3308668" y="586899"/>
            <a:ext cx="406400" cy="306387"/>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600">
              <a:solidFill>
                <a:schemeClr val="tx2"/>
              </a:solidFill>
            </a:endParaRPr>
          </a:p>
        </p:txBody>
      </p:sp>
      <p:sp>
        <p:nvSpPr>
          <p:cNvPr id="35" name="Rectangle 31"/>
          <p:cNvSpPr>
            <a:spLocks noChangeArrowheads="1"/>
          </p:cNvSpPr>
          <p:nvPr/>
        </p:nvSpPr>
        <p:spPr bwMode="auto">
          <a:xfrm>
            <a:off x="2861876" y="1088547"/>
            <a:ext cx="10074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200" b="1" dirty="0" smtClean="0">
                <a:solidFill>
                  <a:srgbClr val="000000"/>
                </a:solidFill>
              </a:rPr>
              <a:t>MONOPOLISTIC </a:t>
            </a:r>
            <a:endParaRPr lang="en-US" altLang="en-US" sz="1200" dirty="0">
              <a:solidFill>
                <a:schemeClr val="tx2"/>
              </a:solidFill>
            </a:endParaRPr>
          </a:p>
        </p:txBody>
      </p:sp>
      <p:sp>
        <p:nvSpPr>
          <p:cNvPr id="36" name="Rectangle 32"/>
          <p:cNvSpPr>
            <a:spLocks noChangeArrowheads="1"/>
          </p:cNvSpPr>
          <p:nvPr/>
        </p:nvSpPr>
        <p:spPr bwMode="auto">
          <a:xfrm>
            <a:off x="2921730" y="1331566"/>
            <a:ext cx="91686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200" b="1" dirty="0" smtClean="0">
                <a:solidFill>
                  <a:srgbClr val="000000"/>
                </a:solidFill>
              </a:rPr>
              <a:t>COMPETITION</a:t>
            </a:r>
            <a:endParaRPr lang="en-US" altLang="en-US" sz="1200" dirty="0">
              <a:solidFill>
                <a:schemeClr val="tx2"/>
              </a:solidFill>
            </a:endParaRPr>
          </a:p>
        </p:txBody>
      </p:sp>
      <p:sp>
        <p:nvSpPr>
          <p:cNvPr id="43" name="TextBox 42"/>
          <p:cNvSpPr txBox="1"/>
          <p:nvPr/>
        </p:nvSpPr>
        <p:spPr>
          <a:xfrm>
            <a:off x="1" y="72572"/>
            <a:ext cx="9144000" cy="461665"/>
          </a:xfrm>
          <a:prstGeom prst="rect">
            <a:avLst/>
          </a:prstGeom>
          <a:noFill/>
        </p:spPr>
        <p:txBody>
          <a:bodyPr wrap="square" rtlCol="0">
            <a:spAutoFit/>
          </a:bodyPr>
          <a:lstStyle/>
          <a:p>
            <a:pPr algn="ctr"/>
            <a:r>
              <a:rPr lang="en-US" sz="1200" b="1" dirty="0" smtClean="0"/>
              <a:t>MARKET STRUCTURE INTRODUCTION</a:t>
            </a:r>
          </a:p>
          <a:p>
            <a:pPr algn="ctr"/>
            <a:r>
              <a:rPr lang="en-US" sz="1200" b="1" dirty="0" smtClean="0"/>
              <a:t>TASK 1: </a:t>
            </a:r>
            <a:r>
              <a:rPr lang="en-US" sz="1200" dirty="0" smtClean="0"/>
              <a:t>Define the following market structures, stating the assumptions for each structure.</a:t>
            </a:r>
            <a:endParaRPr lang="en-US" sz="1200" dirty="0"/>
          </a:p>
        </p:txBody>
      </p:sp>
      <p:sp>
        <p:nvSpPr>
          <p:cNvPr id="47" name="TextBox 46"/>
          <p:cNvSpPr txBox="1"/>
          <p:nvPr/>
        </p:nvSpPr>
        <p:spPr>
          <a:xfrm>
            <a:off x="0" y="6442501"/>
            <a:ext cx="9144000" cy="276999"/>
          </a:xfrm>
          <a:prstGeom prst="rect">
            <a:avLst/>
          </a:prstGeom>
          <a:noFill/>
        </p:spPr>
        <p:txBody>
          <a:bodyPr wrap="square" rtlCol="0">
            <a:spAutoFit/>
          </a:bodyPr>
          <a:lstStyle/>
          <a:p>
            <a:pPr algn="ctr"/>
            <a:r>
              <a:rPr lang="en-US" sz="1200" b="1" dirty="0" smtClean="0"/>
              <a:t>TASK 2: </a:t>
            </a:r>
            <a:r>
              <a:rPr lang="en-US" sz="1200" dirty="0" smtClean="0"/>
              <a:t>Read the A3 sheet (on GOL and handed out in the lesson) and complete it using the information above</a:t>
            </a:r>
            <a:endParaRPr lang="en-US" sz="1200" dirty="0"/>
          </a:p>
        </p:txBody>
      </p:sp>
    </p:spTree>
    <p:extLst>
      <p:ext uri="{BB962C8B-B14F-4D97-AF65-F5344CB8AC3E}">
        <p14:creationId xmlns:p14="http://schemas.microsoft.com/office/powerpoint/2010/main" val="2163304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V="1">
            <a:off x="2990911" y="477045"/>
            <a:ext cx="0" cy="6380955"/>
          </a:xfrm>
          <a:prstGeom prst="line">
            <a:avLst/>
          </a:prstGeom>
        </p:spPr>
        <p:style>
          <a:lnRef idx="2">
            <a:schemeClr val="accent1"/>
          </a:lnRef>
          <a:fillRef idx="0">
            <a:schemeClr val="accent1"/>
          </a:fillRef>
          <a:effectRef idx="1">
            <a:schemeClr val="accent1"/>
          </a:effectRef>
          <a:fontRef idx="minor">
            <a:schemeClr val="tx1"/>
          </a:fontRef>
        </p:style>
      </p:cxnSp>
      <p:sp>
        <p:nvSpPr>
          <p:cNvPr id="18" name="AutoShape 5"/>
          <p:cNvSpPr>
            <a:spLocks noChangeAspect="1" noChangeArrowheads="1" noTextEdit="1"/>
          </p:cNvSpPr>
          <p:nvPr/>
        </p:nvSpPr>
        <p:spPr bwMode="auto">
          <a:xfrm>
            <a:off x="190500" y="1714500"/>
            <a:ext cx="11760200" cy="356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29" name="Rectangle 21"/>
          <p:cNvSpPr>
            <a:spLocks noChangeArrowheads="1"/>
          </p:cNvSpPr>
          <p:nvPr/>
        </p:nvSpPr>
        <p:spPr bwMode="auto">
          <a:xfrm>
            <a:off x="52371" y="581303"/>
            <a:ext cx="280950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050" b="1" dirty="0" smtClean="0">
                <a:solidFill>
                  <a:srgbClr val="000000"/>
                </a:solidFill>
              </a:rPr>
              <a:t>TASK3:</a:t>
            </a:r>
            <a:r>
              <a:rPr lang="en-US" altLang="en-US" sz="1050" dirty="0" smtClean="0">
                <a:solidFill>
                  <a:srgbClr val="000000"/>
                </a:solidFill>
              </a:rPr>
              <a:t> What is the profit </a:t>
            </a:r>
            <a:r>
              <a:rPr lang="en-US" altLang="en-US" sz="1050" dirty="0" err="1" smtClean="0">
                <a:solidFill>
                  <a:srgbClr val="000000"/>
                </a:solidFill>
              </a:rPr>
              <a:t>maximisation</a:t>
            </a:r>
            <a:r>
              <a:rPr lang="en-US" altLang="en-US" sz="1050" dirty="0" smtClean="0">
                <a:solidFill>
                  <a:srgbClr val="000000"/>
                </a:solidFill>
              </a:rPr>
              <a:t> condition Explain it below using a diagram.</a:t>
            </a:r>
            <a:r>
              <a:rPr lang="en-US" altLang="en-US" sz="1050" b="1" dirty="0" smtClean="0">
                <a:solidFill>
                  <a:srgbClr val="000000"/>
                </a:solidFill>
              </a:rPr>
              <a:t> </a:t>
            </a:r>
            <a:endParaRPr lang="en-US" altLang="en-US" sz="1050" dirty="0">
              <a:solidFill>
                <a:schemeClr val="tx2"/>
              </a:solidFill>
            </a:endParaRPr>
          </a:p>
        </p:txBody>
      </p:sp>
      <p:sp>
        <p:nvSpPr>
          <p:cNvPr id="44" name="Rectangle 21"/>
          <p:cNvSpPr>
            <a:spLocks noChangeArrowheads="1"/>
          </p:cNvSpPr>
          <p:nvPr/>
        </p:nvSpPr>
        <p:spPr bwMode="auto">
          <a:xfrm>
            <a:off x="3211998" y="572120"/>
            <a:ext cx="280950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050" b="1" dirty="0" smtClean="0">
                <a:solidFill>
                  <a:srgbClr val="000000"/>
                </a:solidFill>
              </a:rPr>
              <a:t>TASK4:</a:t>
            </a:r>
            <a:r>
              <a:rPr lang="en-US" altLang="en-US" sz="1050" dirty="0" smtClean="0">
                <a:solidFill>
                  <a:srgbClr val="000000"/>
                </a:solidFill>
              </a:rPr>
              <a:t> What is the condition for </a:t>
            </a:r>
            <a:r>
              <a:rPr lang="en-US" altLang="en-US" sz="1050" dirty="0" err="1" smtClean="0">
                <a:solidFill>
                  <a:srgbClr val="000000"/>
                </a:solidFill>
              </a:rPr>
              <a:t>allocative</a:t>
            </a:r>
            <a:r>
              <a:rPr lang="en-US" altLang="en-US" sz="1050" dirty="0" smtClean="0">
                <a:solidFill>
                  <a:srgbClr val="000000"/>
                </a:solidFill>
              </a:rPr>
              <a:t> efficiency? Explain why.</a:t>
            </a:r>
            <a:r>
              <a:rPr lang="en-US" altLang="en-US" sz="1050" b="1" dirty="0" smtClean="0">
                <a:solidFill>
                  <a:srgbClr val="000000"/>
                </a:solidFill>
              </a:rPr>
              <a:t> </a:t>
            </a:r>
            <a:endParaRPr lang="en-US" altLang="en-US" sz="1050" dirty="0">
              <a:solidFill>
                <a:schemeClr val="tx2"/>
              </a:solidFill>
            </a:endParaRPr>
          </a:p>
        </p:txBody>
      </p:sp>
      <p:sp>
        <p:nvSpPr>
          <p:cNvPr id="45" name="Rectangle 21"/>
          <p:cNvSpPr>
            <a:spLocks noChangeArrowheads="1"/>
          </p:cNvSpPr>
          <p:nvPr/>
        </p:nvSpPr>
        <p:spPr bwMode="auto">
          <a:xfrm>
            <a:off x="6334496" y="572120"/>
            <a:ext cx="280950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050" b="1" dirty="0" smtClean="0">
                <a:solidFill>
                  <a:srgbClr val="000000"/>
                </a:solidFill>
              </a:rPr>
              <a:t>TASK5:</a:t>
            </a:r>
            <a:r>
              <a:rPr lang="en-US" altLang="en-US" sz="1050" dirty="0" smtClean="0">
                <a:solidFill>
                  <a:srgbClr val="000000"/>
                </a:solidFill>
              </a:rPr>
              <a:t> What is the condition for productive efficiency? Explain why.</a:t>
            </a:r>
            <a:r>
              <a:rPr lang="en-US" altLang="en-US" sz="1050" b="1" dirty="0" smtClean="0">
                <a:solidFill>
                  <a:srgbClr val="000000"/>
                </a:solidFill>
              </a:rPr>
              <a:t> </a:t>
            </a:r>
            <a:endParaRPr lang="en-US" altLang="en-US" sz="1050" dirty="0">
              <a:solidFill>
                <a:schemeClr val="tx2"/>
              </a:solidFill>
            </a:endParaRPr>
          </a:p>
        </p:txBody>
      </p:sp>
      <p:cxnSp>
        <p:nvCxnSpPr>
          <p:cNvPr id="25" name="Straight Connector 24"/>
          <p:cNvCxnSpPr/>
          <p:nvPr/>
        </p:nvCxnSpPr>
        <p:spPr>
          <a:xfrm flipV="1">
            <a:off x="6296759" y="477045"/>
            <a:ext cx="0" cy="6380955"/>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0" y="-23000"/>
            <a:ext cx="9144000" cy="553998"/>
          </a:xfrm>
          <a:prstGeom prst="rect">
            <a:avLst/>
          </a:prstGeom>
          <a:solidFill>
            <a:srgbClr val="FFFF00"/>
          </a:solidFill>
        </p:spPr>
        <p:txBody>
          <a:bodyPr wrap="square" rtlCol="0">
            <a:spAutoFit/>
          </a:bodyPr>
          <a:lstStyle/>
          <a:p>
            <a:r>
              <a:rPr lang="en-US" sz="1000" dirty="0" smtClean="0"/>
              <a:t>Read </a:t>
            </a:r>
            <a:r>
              <a:rPr lang="en-US" sz="1000" dirty="0" err="1" smtClean="0"/>
              <a:t>pp</a:t>
            </a:r>
            <a:r>
              <a:rPr lang="en-US" sz="1000" dirty="0" smtClean="0"/>
              <a:t>   in the textbook and perhaps look at other websites like tutor2u and ‘economics help’….some of this (especially task4 is hard to get your head around.  I want you to HAVE A GO!!  Remember this is just rough notes….we will spend time in the class going over it but if you do not try and answer the questions, you will learn much less in the class….GOOD LUCK </a:t>
            </a:r>
            <a:r>
              <a:rPr lang="en-US" sz="1000" dirty="0" smtClean="0">
                <a:sym typeface="Wingdings"/>
              </a:rPr>
              <a:t></a:t>
            </a:r>
            <a:endParaRPr lang="en-US" sz="1000" dirty="0"/>
          </a:p>
        </p:txBody>
      </p:sp>
    </p:spTree>
    <p:extLst>
      <p:ext uri="{BB962C8B-B14F-4D97-AF65-F5344CB8AC3E}">
        <p14:creationId xmlns:p14="http://schemas.microsoft.com/office/powerpoint/2010/main" val="1110202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TotalTime>
  <Words>178</Words>
  <Application>Microsoft Macintosh PowerPoint</Application>
  <PresentationFormat>On-screen Show (4:3)</PresentationFormat>
  <Paragraphs>13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Godalming Sixth Form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Stevens</dc:creator>
  <cp:lastModifiedBy>Oliver Stevens</cp:lastModifiedBy>
  <cp:revision>7</cp:revision>
  <dcterms:created xsi:type="dcterms:W3CDTF">2017-09-14T18:17:42Z</dcterms:created>
  <dcterms:modified xsi:type="dcterms:W3CDTF">2017-09-14T18:52:57Z</dcterms:modified>
</cp:coreProperties>
</file>