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8" r:id="rId11"/>
    <p:sldId id="267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Piper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1T11:20:58.37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youtube.com/watch?v=cWP4C2UyWwg&amp;ab_channel=Directors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P4C2UyWwg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RBEPQNMm9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hdlBBV4iII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hYu44qTqpc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estream.godalming.ac.uk/View.aspx?id=12703~5a~RR8MCDzIsZ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www.nyfa.edu/student-resources/evolution-sitcom-part-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oOfuoA146Y0&amp;index=8&amp;list=PLP14CuXhP41yf8GdraZTP72p3tKVryM_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QvjD2-p98U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91" y="1482283"/>
            <a:ext cx="8991600" cy="164592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Unit 35 - Multi-Camera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791" y="3567353"/>
            <a:ext cx="6801612" cy="1239894"/>
          </a:xfrm>
        </p:spPr>
        <p:txBody>
          <a:bodyPr/>
          <a:lstStyle/>
          <a:p>
            <a:pPr algn="l"/>
            <a:r>
              <a:rPr lang="en-US" dirty="0"/>
              <a:t>BTEC Dip. Level 3 Creative Digital Media (Film &amp; TV) </a:t>
            </a:r>
            <a:r>
              <a:rPr lang="mr-IN" dirty="0"/>
              <a:t>–</a:t>
            </a:r>
            <a:r>
              <a:rPr lang="en-US" dirty="0"/>
              <a:t> Year 2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953" y="3633179"/>
            <a:ext cx="3309471" cy="24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4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C7CF-A073-95E0-DB40-965DA71D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28058"/>
            <a:ext cx="7729728" cy="1188720"/>
          </a:xfrm>
        </p:spPr>
        <p:txBody>
          <a:bodyPr/>
          <a:lstStyle/>
          <a:p>
            <a:r>
              <a:rPr lang="en-US" dirty="0"/>
              <a:t>Multi-cam director</a:t>
            </a:r>
          </a:p>
        </p:txBody>
      </p:sp>
      <p:pic>
        <p:nvPicPr>
          <p:cNvPr id="4" name="Online Media 3" descr="Directors UK: A day in the life of a Multi-Camera director">
            <a:hlinkClick r:id="" action="ppaction://media"/>
            <a:extLst>
              <a:ext uri="{FF2B5EF4-FFF2-40B4-BE49-F238E27FC236}">
                <a16:creationId xmlns:a16="http://schemas.microsoft.com/office/drawing/2014/main" id="{9358FB5F-1E96-DBED-51E0-A98A84C4F66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1136" y="2291584"/>
            <a:ext cx="7729728" cy="43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3A5E-EB38-C87D-D0AA-8D61D28D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75506"/>
            <a:ext cx="7729728" cy="1188720"/>
          </a:xfrm>
        </p:spPr>
        <p:txBody>
          <a:bodyPr/>
          <a:lstStyle/>
          <a:p>
            <a:r>
              <a:rPr lang="en-US" dirty="0"/>
              <a:t>Floor manager</a:t>
            </a:r>
          </a:p>
        </p:txBody>
      </p:sp>
      <p:pic>
        <p:nvPicPr>
          <p:cNvPr id="4" name="Online Media 3" descr="The Job of a TV Stage Manager/Floor Director">
            <a:hlinkClick r:id="" action="ppaction://media"/>
            <a:extLst>
              <a:ext uri="{FF2B5EF4-FFF2-40B4-BE49-F238E27FC236}">
                <a16:creationId xmlns:a16="http://schemas.microsoft.com/office/drawing/2014/main" id="{339B8F9F-11FB-7C5C-3CD2-BED0DC8E973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1136" y="2239033"/>
            <a:ext cx="7729728" cy="43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28A4-FBC2-C9E4-98E0-9590FAA2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6319"/>
            <a:ext cx="7729728" cy="1188720"/>
          </a:xfrm>
        </p:spPr>
        <p:txBody>
          <a:bodyPr/>
          <a:lstStyle/>
          <a:p>
            <a:r>
              <a:rPr lang="en-US" dirty="0"/>
              <a:t>Vision mixer</a:t>
            </a:r>
          </a:p>
        </p:txBody>
      </p:sp>
      <p:pic>
        <p:nvPicPr>
          <p:cNvPr id="4" name="Online Media 3" descr="How to be a vision mixer">
            <a:hlinkClick r:id="" action="ppaction://media"/>
            <a:extLst>
              <a:ext uri="{FF2B5EF4-FFF2-40B4-BE49-F238E27FC236}">
                <a16:creationId xmlns:a16="http://schemas.microsoft.com/office/drawing/2014/main" id="{7E86A45A-6416-DF97-350F-B49CEF0C52A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1136" y="2177736"/>
            <a:ext cx="7729728" cy="43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E613-65B0-3183-1DBA-AAEF16AB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4683"/>
            <a:ext cx="7729728" cy="1188720"/>
          </a:xfrm>
        </p:spPr>
        <p:txBody>
          <a:bodyPr/>
          <a:lstStyle/>
          <a:p>
            <a:r>
              <a:rPr lang="en-US" dirty="0"/>
              <a:t>Robot camera operator</a:t>
            </a:r>
          </a:p>
        </p:txBody>
      </p:sp>
      <p:pic>
        <p:nvPicPr>
          <p:cNvPr id="4" name="Online Media 3" descr="SportsNet New York (SNY) - Ross Robotic Camera Systems Case Study">
            <a:hlinkClick r:id="" action="ppaction://media"/>
            <a:extLst>
              <a:ext uri="{FF2B5EF4-FFF2-40B4-BE49-F238E27FC236}">
                <a16:creationId xmlns:a16="http://schemas.microsoft.com/office/drawing/2014/main" id="{89807AC0-69C1-356A-DFA3-6FE4319977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1136" y="2005507"/>
            <a:ext cx="7729728" cy="43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Learning aims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unit you will: </a:t>
            </a:r>
          </a:p>
          <a:p>
            <a:r>
              <a:rPr lang="en-US" b="1" dirty="0"/>
              <a:t>A </a:t>
            </a:r>
            <a:r>
              <a:rPr lang="en-US" dirty="0"/>
              <a:t>Understand different types of multi camera production and the role of the crew </a:t>
            </a:r>
          </a:p>
          <a:p>
            <a:r>
              <a:rPr lang="en-US" b="1" dirty="0"/>
              <a:t>B </a:t>
            </a:r>
            <a:r>
              <a:rPr lang="en-US" dirty="0"/>
              <a:t>Prepare material for a multi camera </a:t>
            </a:r>
            <a:r>
              <a:rPr lang="en-US" dirty="0" err="1"/>
              <a:t>programme</a:t>
            </a:r>
            <a:r>
              <a:rPr lang="en-US" dirty="0"/>
              <a:t> in a </a:t>
            </a:r>
            <a:r>
              <a:rPr lang="en-US" dirty="0" err="1"/>
              <a:t>recognisable</a:t>
            </a:r>
            <a:r>
              <a:rPr lang="en-US" dirty="0"/>
              <a:t> genre and format </a:t>
            </a:r>
          </a:p>
          <a:p>
            <a:r>
              <a:rPr lang="en-US" b="1" dirty="0"/>
              <a:t>C </a:t>
            </a:r>
            <a:r>
              <a:rPr lang="en-US" dirty="0"/>
              <a:t>Carry out a key role in the production of a multi camera </a:t>
            </a:r>
            <a:r>
              <a:rPr lang="en-US" dirty="0" err="1"/>
              <a:t>programme</a:t>
            </a:r>
            <a:r>
              <a:rPr lang="en-US" dirty="0"/>
              <a:t> in a </a:t>
            </a:r>
            <a:r>
              <a:rPr lang="en-US" dirty="0" err="1"/>
              <a:t>recognisable</a:t>
            </a:r>
            <a:r>
              <a:rPr lang="en-US" dirty="0"/>
              <a:t> genre and format.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9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Learning aim 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part of the Unit it is important that you can demonstrate that you understand the </a:t>
            </a:r>
            <a:r>
              <a:rPr lang="en-US" b="1" dirty="0"/>
              <a:t>purpose</a:t>
            </a:r>
            <a:r>
              <a:rPr lang="en-US" dirty="0"/>
              <a:t> and </a:t>
            </a:r>
            <a:r>
              <a:rPr lang="en-US" b="1" dirty="0"/>
              <a:t>function</a:t>
            </a:r>
            <a:r>
              <a:rPr lang="en-US" dirty="0"/>
              <a:t> of multi camera productions across both </a:t>
            </a:r>
            <a:r>
              <a:rPr lang="en-US" b="1" dirty="0"/>
              <a:t>narrative</a:t>
            </a:r>
            <a:r>
              <a:rPr lang="en-US" dirty="0"/>
              <a:t> (sit-coms, soaps etc.) and </a:t>
            </a:r>
            <a:r>
              <a:rPr lang="en-US" b="1" dirty="0"/>
              <a:t>non-narrative </a:t>
            </a:r>
            <a:r>
              <a:rPr lang="en-US" dirty="0"/>
              <a:t>(panel shows, talk shows etc.) formats and the </a:t>
            </a:r>
            <a:r>
              <a:rPr lang="en-US" b="1" dirty="0"/>
              <a:t>role of the teams involved. </a:t>
            </a:r>
          </a:p>
          <a:p>
            <a:endParaRPr lang="en-US" dirty="0"/>
          </a:p>
          <a:p>
            <a:r>
              <a:rPr lang="en-US" dirty="0"/>
              <a:t>Divided into two sections; </a:t>
            </a:r>
          </a:p>
          <a:p>
            <a:r>
              <a:rPr lang="en-US" i="1" dirty="0"/>
              <a:t>1) purpose and format </a:t>
            </a:r>
            <a:r>
              <a:rPr lang="en-US" dirty="0"/>
              <a:t>(AP1 / M1 / D1)</a:t>
            </a:r>
            <a:r>
              <a:rPr lang="en-US" i="1" dirty="0"/>
              <a:t>	</a:t>
            </a:r>
          </a:p>
          <a:p>
            <a:r>
              <a:rPr lang="en-US" i="1" dirty="0"/>
              <a:t>2) role of production team </a:t>
            </a:r>
            <a:r>
              <a:rPr lang="en-US" dirty="0"/>
              <a:t>(AP2 / M2 / D1) </a:t>
            </a:r>
          </a:p>
          <a:p>
            <a:pPr lvl="8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46" y="3979149"/>
            <a:ext cx="2484899" cy="1863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7951" y="5842823"/>
            <a:ext cx="247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Television studio floor manager</a:t>
            </a:r>
          </a:p>
        </p:txBody>
      </p:sp>
    </p:spTree>
    <p:extLst>
      <p:ext uri="{BB962C8B-B14F-4D97-AF65-F5344CB8AC3E}">
        <p14:creationId xmlns:p14="http://schemas.microsoft.com/office/powerpoint/2010/main" val="55667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Grading criteria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1636" r="957" b="584"/>
          <a:stretch/>
        </p:blipFill>
        <p:spPr>
          <a:xfrm>
            <a:off x="2307771" y="2723104"/>
            <a:ext cx="7576458" cy="2944167"/>
          </a:xfrm>
        </p:spPr>
      </p:pic>
      <p:cxnSp>
        <p:nvCxnSpPr>
          <p:cNvPr id="9" name="Straight Connector 8"/>
          <p:cNvCxnSpPr/>
          <p:nvPr/>
        </p:nvCxnSpPr>
        <p:spPr>
          <a:xfrm>
            <a:off x="2823587" y="3888712"/>
            <a:ext cx="5124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07688" y="3888712"/>
            <a:ext cx="5124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60936" y="3888712"/>
            <a:ext cx="5124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4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Blog posts; </a:t>
            </a:r>
          </a:p>
          <a:p>
            <a:endParaRPr lang="en-US" dirty="0"/>
          </a:p>
          <a:p>
            <a:r>
              <a:rPr lang="en-US" dirty="0"/>
              <a:t>1) Investigative report with images and embedded </a:t>
            </a:r>
            <a:r>
              <a:rPr lang="en-US" dirty="0" err="1"/>
              <a:t>Youtube</a:t>
            </a:r>
            <a:r>
              <a:rPr lang="en-US" dirty="0"/>
              <a:t> clips</a:t>
            </a:r>
          </a:p>
          <a:p>
            <a:endParaRPr lang="en-US" dirty="0"/>
          </a:p>
          <a:p>
            <a:r>
              <a:rPr lang="en-US" dirty="0"/>
              <a:t>2) A roles and personnel document that corresponds with the above report</a:t>
            </a:r>
          </a:p>
        </p:txBody>
      </p:sp>
    </p:spTree>
    <p:extLst>
      <p:ext uri="{BB962C8B-B14F-4D97-AF65-F5344CB8AC3E}">
        <p14:creationId xmlns:p14="http://schemas.microsoft.com/office/powerpoint/2010/main" val="154996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141" y="92449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THE Ronnie Barker Comedy Lecture 2017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41" y="2281344"/>
            <a:ext cx="6877818" cy="4293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2065" y="2612940"/>
            <a:ext cx="34771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Make notes on what makes a multi-camera situation comedy different to single camera. Bullet points are useful, but remember to use specific examples.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2) Read the article </a:t>
            </a:r>
            <a:r>
              <a:rPr lang="en-US" i="1" dirty="0">
                <a:hlinkClick r:id="rId4"/>
              </a:rPr>
              <a:t>The Evolution Of The Sitcom: The Age of the Single Camera</a:t>
            </a:r>
            <a:r>
              <a:rPr lang="en-US" i="1" dirty="0"/>
              <a:t>. </a:t>
            </a:r>
            <a:r>
              <a:rPr lang="en-US" dirty="0"/>
              <a:t>Bullet point the arguments against multi-camera situation comedies.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5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love Lucy (1951-57)</a:t>
            </a:r>
          </a:p>
        </p:txBody>
      </p:sp>
      <p:pic>
        <p:nvPicPr>
          <p:cNvPr id="4" name="Content Placeholder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92" y="2285985"/>
            <a:ext cx="6965416" cy="43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9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7C56-1D4A-44B3-A091-171C28C7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birth of multi-cam</a:t>
            </a:r>
          </a:p>
        </p:txBody>
      </p:sp>
      <p:pic>
        <p:nvPicPr>
          <p:cNvPr id="4" name="Online Media 3" title="Why so many sitcoms look the same">
            <a:hlinkClick r:id="" action="ppaction://media"/>
            <a:extLst>
              <a:ext uri="{FF2B5EF4-FFF2-40B4-BE49-F238E27FC236}">
                <a16:creationId xmlns:a16="http://schemas.microsoft.com/office/drawing/2014/main" id="{B457715C-C9F8-4994-A37C-2D3A486393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0148" y="2342467"/>
            <a:ext cx="7495890" cy="42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and write 500 words on the following – </a:t>
            </a:r>
          </a:p>
          <a:p>
            <a:endParaRPr lang="en-GB" dirty="0"/>
          </a:p>
          <a:p>
            <a:r>
              <a:rPr lang="en-GB" dirty="0"/>
              <a:t>What is a multi-camera production and why is it different to a single camera production? </a:t>
            </a:r>
          </a:p>
          <a:p>
            <a:r>
              <a:rPr lang="en-GB" dirty="0"/>
              <a:t>Benefits of a MCP</a:t>
            </a:r>
          </a:p>
          <a:p>
            <a:r>
              <a:rPr lang="en-GB" dirty="0"/>
              <a:t>Specific techniques employed in MCPs</a:t>
            </a:r>
          </a:p>
          <a:p>
            <a:endParaRPr lang="en-GB" dirty="0"/>
          </a:p>
          <a:p>
            <a:r>
              <a:rPr lang="en-GB" i="1" dirty="0">
                <a:solidFill>
                  <a:srgbClr val="FF0000"/>
                </a:solidFill>
              </a:rPr>
              <a:t>You may wish to reuse some of the material from SCP UNIT 20 </a:t>
            </a:r>
          </a:p>
        </p:txBody>
      </p:sp>
    </p:spTree>
    <p:extLst>
      <p:ext uri="{BB962C8B-B14F-4D97-AF65-F5344CB8AC3E}">
        <p14:creationId xmlns:p14="http://schemas.microsoft.com/office/powerpoint/2010/main" val="332819098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1141</TotalTime>
  <Words>327</Words>
  <Application>Microsoft Macintosh PowerPoint</Application>
  <PresentationFormat>Widescreen</PresentationFormat>
  <Paragraphs>40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Unit 35 - Multi-Camera Techniques</vt:lpstr>
      <vt:lpstr>Learning aims  </vt:lpstr>
      <vt:lpstr>Learning aim A  </vt:lpstr>
      <vt:lpstr>Grading criteria</vt:lpstr>
      <vt:lpstr>Evidence</vt:lpstr>
      <vt:lpstr>THE Ronnie Barker Comedy Lecture 2017</vt:lpstr>
      <vt:lpstr>I love Lucy (1951-57)</vt:lpstr>
      <vt:lpstr>The birth of multi-cam</vt:lpstr>
      <vt:lpstr>Introduction</vt:lpstr>
      <vt:lpstr>Multi-cam director</vt:lpstr>
      <vt:lpstr>Floor manager</vt:lpstr>
      <vt:lpstr>Vision mixer</vt:lpstr>
      <vt:lpstr>Robot camera operator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35 - Multi-Camera Techniques</dc:title>
  <dc:creator>Mark Piper</dc:creator>
  <cp:lastModifiedBy>Mark Piper</cp:lastModifiedBy>
  <cp:revision>13</cp:revision>
  <dcterms:created xsi:type="dcterms:W3CDTF">2017-09-10T15:00:53Z</dcterms:created>
  <dcterms:modified xsi:type="dcterms:W3CDTF">2022-09-28T12:33:19Z</dcterms:modified>
</cp:coreProperties>
</file>