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58" r:id="rId6"/>
    <p:sldId id="285" r:id="rId7"/>
    <p:sldId id="286" r:id="rId8"/>
    <p:sldId id="259" r:id="rId9"/>
    <p:sldId id="287" r:id="rId10"/>
    <p:sldId id="288" r:id="rId11"/>
    <p:sldId id="303" r:id="rId12"/>
    <p:sldId id="304" r:id="rId13"/>
    <p:sldId id="272" r:id="rId14"/>
    <p:sldId id="290" r:id="rId15"/>
    <p:sldId id="28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62F51-A93F-4574-BEDF-BE29CCD57056}" type="datetimeFigureOut">
              <a:rPr lang="fr-FR" smtClean="0"/>
              <a:t>22/09/2021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90AC-139E-41E6-9565-EAD7CC961B0D}" type="slidenum">
              <a:rPr lang="fr-FR" smtClean="0"/>
              <a:t>‹#›</a:t>
            </a:fld>
            <a:endParaRPr lang="fr-FR"/>
          </a:p>
        </p:txBody>
      </p:sp>
    </p:spTree>
    <p:extLst>
      <p:ext uri="{BB962C8B-B14F-4D97-AF65-F5344CB8AC3E}">
        <p14:creationId xmlns:p14="http://schemas.microsoft.com/office/powerpoint/2010/main" val="222779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for students to fill without resources after completing the wheel and the vocab chain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4</a:t>
            </a:fld>
            <a:endParaRPr lang="en-US"/>
          </a:p>
        </p:txBody>
      </p:sp>
    </p:spTree>
    <p:extLst>
      <p:ext uri="{BB962C8B-B14F-4D97-AF65-F5344CB8AC3E}">
        <p14:creationId xmlns:p14="http://schemas.microsoft.com/office/powerpoint/2010/main" val="248769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EFC949C-92E7-468A-B41F-D2A5B71A8586}"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236829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EFC949C-92E7-468A-B41F-D2A5B71A8586}"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117383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EFC949C-92E7-468A-B41F-D2A5B71A8586}"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380305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EFC949C-92E7-468A-B41F-D2A5B71A8586}"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364256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C949C-92E7-468A-B41F-D2A5B71A8586}" type="datetimeFigureOut">
              <a:rPr lang="fr-FR" smtClean="0"/>
              <a:t>22/09/2021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18000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EFC949C-92E7-468A-B41F-D2A5B71A8586}"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211316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EFC949C-92E7-468A-B41F-D2A5B71A8586}" type="datetimeFigureOut">
              <a:rPr lang="fr-FR" smtClean="0"/>
              <a:t>22/09/2021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340827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EFC949C-92E7-468A-B41F-D2A5B71A8586}" type="datetimeFigureOut">
              <a:rPr lang="fr-FR" smtClean="0"/>
              <a:t>22/09/2021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142689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C949C-92E7-468A-B41F-D2A5B71A8586}" type="datetimeFigureOut">
              <a:rPr lang="fr-FR" smtClean="0"/>
              <a:t>22/09/2021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148836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C949C-92E7-468A-B41F-D2A5B71A8586}"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96798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C949C-92E7-468A-B41F-D2A5B71A8586}" type="datetimeFigureOut">
              <a:rPr lang="fr-FR" smtClean="0"/>
              <a:t>22/09/2021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0F98B3-6DD5-4937-BB34-24B01D0DE83F}" type="slidenum">
              <a:rPr lang="fr-FR" smtClean="0"/>
              <a:t>‹#›</a:t>
            </a:fld>
            <a:endParaRPr lang="fr-FR"/>
          </a:p>
        </p:txBody>
      </p:sp>
    </p:spTree>
    <p:extLst>
      <p:ext uri="{BB962C8B-B14F-4D97-AF65-F5344CB8AC3E}">
        <p14:creationId xmlns:p14="http://schemas.microsoft.com/office/powerpoint/2010/main" val="413372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C949C-92E7-468A-B41F-D2A5B71A8586}" type="datetimeFigureOut">
              <a:rPr lang="fr-FR" smtClean="0"/>
              <a:t>22/09/2021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F98B3-6DD5-4937-BB34-24B01D0DE83F}" type="slidenum">
              <a:rPr lang="fr-FR" smtClean="0"/>
              <a:t>‹#›</a:t>
            </a:fld>
            <a:endParaRPr lang="fr-FR"/>
          </a:p>
        </p:txBody>
      </p:sp>
    </p:spTree>
    <p:extLst>
      <p:ext uri="{BB962C8B-B14F-4D97-AF65-F5344CB8AC3E}">
        <p14:creationId xmlns:p14="http://schemas.microsoft.com/office/powerpoint/2010/main" val="1886893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Questions d’Actualité</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aspects positifs d’une société diverse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Quelle vie pour les marginalisés?</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Comment on traite les criminels</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L’enrichissement dû à la mixité ethnique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Diversité, tolérance et respect</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Diversité- un apprentissage pour la vie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Qui sont les marginalisés?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Quelle aide pour les marginalisés?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Quelles attitudes envers les marginalisés?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Quelles attitudes envers la criminalité?</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La prison- échec ou succès? </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D’autres sanctions?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2577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2" y="0"/>
            <a:ext cx="10515600" cy="840220"/>
          </a:xfrm>
        </p:spPr>
        <p:txBody>
          <a:bodyPr/>
          <a:lstStyle/>
          <a:p>
            <a:r>
              <a:rPr lang="fr-FR" b="1" dirty="0" smtClean="0"/>
              <a:t>4. Un exemple marginalisation subie</a:t>
            </a:r>
            <a:endParaRPr lang="fr-FR" b="1" dirty="0"/>
          </a:p>
        </p:txBody>
      </p:sp>
      <p:sp>
        <p:nvSpPr>
          <p:cNvPr id="4" name="TextBox 3"/>
          <p:cNvSpPr txBox="1"/>
          <p:nvPr/>
        </p:nvSpPr>
        <p:spPr>
          <a:xfrm>
            <a:off x="630382" y="840220"/>
            <a:ext cx="10726078" cy="2431435"/>
          </a:xfrm>
          <a:prstGeom prst="rect">
            <a:avLst/>
          </a:prstGeom>
          <a:noFill/>
        </p:spPr>
        <p:txBody>
          <a:bodyPr wrap="none" rtlCol="0">
            <a:spAutoFit/>
          </a:bodyPr>
          <a:lstStyle/>
          <a:p>
            <a:r>
              <a:rPr lang="fr-FR" sz="2800" dirty="0" smtClean="0"/>
              <a:t>Écoutez ce reportage sur Paul et Marion, deux jeunes personnes qui ont </a:t>
            </a:r>
          </a:p>
          <a:p>
            <a:r>
              <a:rPr lang="fr-FR" sz="2800" dirty="0" smtClean="0"/>
              <a:t>des problèmes de logement.</a:t>
            </a:r>
          </a:p>
          <a:p>
            <a:r>
              <a:rPr lang="fr-FR" sz="2400" dirty="0" smtClean="0"/>
              <a:t> </a:t>
            </a:r>
          </a:p>
          <a:p>
            <a:r>
              <a:rPr lang="fr-FR" sz="2400" dirty="0" smtClean="0"/>
              <a:t>Pour toutes les phrases ci-dessous écrivez:</a:t>
            </a:r>
          </a:p>
          <a:p>
            <a:r>
              <a:rPr lang="fr-FR" sz="2400" b="1" dirty="0" smtClean="0"/>
              <a:t>P</a:t>
            </a:r>
            <a:r>
              <a:rPr lang="fr-FR" sz="2400" dirty="0" smtClean="0"/>
              <a:t> (si c’est vrai pour Paul), </a:t>
            </a:r>
            <a:r>
              <a:rPr lang="fr-FR" sz="2400" b="1" dirty="0" smtClean="0"/>
              <a:t>M</a:t>
            </a:r>
            <a:r>
              <a:rPr lang="fr-FR" sz="2400" dirty="0" smtClean="0"/>
              <a:t> (pour Marion) et </a:t>
            </a:r>
            <a:r>
              <a:rPr lang="fr-FR" sz="2400" b="1" dirty="0" smtClean="0"/>
              <a:t>P/M</a:t>
            </a:r>
            <a:r>
              <a:rPr lang="fr-FR" sz="2400" dirty="0" smtClean="0"/>
              <a:t> (pour les deux)</a:t>
            </a:r>
          </a:p>
          <a:p>
            <a:endParaRPr lang="fr-FR"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3851828648"/>
              </p:ext>
            </p:extLst>
          </p:nvPr>
        </p:nvGraphicFramePr>
        <p:xfrm>
          <a:off x="1499931" y="3271655"/>
          <a:ext cx="9427039" cy="3200400"/>
        </p:xfrm>
        <a:graphic>
          <a:graphicData uri="http://schemas.openxmlformats.org/drawingml/2006/table">
            <a:tbl>
              <a:tblPr firstRow="1" bandRow="1">
                <a:tableStyleId>{5C22544A-7EE6-4342-B048-85BDC9FD1C3A}</a:tableStyleId>
              </a:tblPr>
              <a:tblGrid>
                <a:gridCol w="803768">
                  <a:extLst>
                    <a:ext uri="{9D8B030D-6E8A-4147-A177-3AD203B41FA5}">
                      <a16:colId xmlns:a16="http://schemas.microsoft.com/office/drawing/2014/main" val="20000"/>
                    </a:ext>
                  </a:extLst>
                </a:gridCol>
                <a:gridCol w="7583876">
                  <a:extLst>
                    <a:ext uri="{9D8B030D-6E8A-4147-A177-3AD203B41FA5}">
                      <a16:colId xmlns:a16="http://schemas.microsoft.com/office/drawing/2014/main" val="20001"/>
                    </a:ext>
                  </a:extLst>
                </a:gridCol>
                <a:gridCol w="1039395">
                  <a:extLst>
                    <a:ext uri="{9D8B030D-6E8A-4147-A177-3AD203B41FA5}">
                      <a16:colId xmlns:a16="http://schemas.microsoft.com/office/drawing/2014/main" val="20002"/>
                    </a:ext>
                  </a:extLst>
                </a:gridCol>
              </a:tblGrid>
              <a:tr h="370840">
                <a:tc>
                  <a:txBody>
                    <a:bodyPr/>
                    <a:lstStyle/>
                    <a:p>
                      <a:r>
                        <a:rPr lang="fr-FR" sz="2400" b="1" dirty="0" smtClean="0">
                          <a:solidFill>
                            <a:sysClr val="windowText" lastClr="000000"/>
                          </a:solidFill>
                        </a:rPr>
                        <a:t>(a)</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fr-FR" sz="2400" b="1" dirty="0" smtClean="0">
                          <a:solidFill>
                            <a:sysClr val="windowText" lastClr="000000"/>
                          </a:solidFill>
                        </a:rPr>
                        <a:t>Cette personne dort dans un véhicule.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ysClr val="windowText" lastClr="000000"/>
                          </a:solidFill>
                        </a:rPr>
                        <a:t>(b)</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L’habitation de cette personne n’est pas chauffée.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ysClr val="windowText" lastClr="000000"/>
                          </a:solidFill>
                        </a:rPr>
                        <a:t>(c)</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exerce un travail rémunéré.</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ysClr val="windowText" lastClr="000000"/>
                          </a:solidFill>
                        </a:rPr>
                        <a:t>(d)</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poursuit</a:t>
                      </a:r>
                      <a:r>
                        <a:rPr lang="fr-FR" sz="2400" b="1" baseline="0" dirty="0" smtClean="0">
                          <a:solidFill>
                            <a:sysClr val="windowText" lastClr="000000"/>
                          </a:solidFill>
                        </a:rPr>
                        <a:t> des études.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400" b="1" dirty="0" smtClean="0">
                          <a:solidFill>
                            <a:sysClr val="windowText" lastClr="000000"/>
                          </a:solidFill>
                        </a:rPr>
                        <a:t>(e)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risque d’être expulsée de son logement. </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400" b="1" dirty="0" smtClean="0">
                          <a:solidFill>
                            <a:sysClr val="windowText" lastClr="000000"/>
                          </a:solidFill>
                        </a:rPr>
                        <a:t>(f)</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fait preuve de courage.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400" b="1" dirty="0" smtClean="0">
                          <a:solidFill>
                            <a:sysClr val="windowText" lastClr="000000"/>
                          </a:solidFill>
                        </a:rPr>
                        <a:t>(g)</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a eu plusieurs emplois</a:t>
                      </a:r>
                      <a:r>
                        <a:rPr lang="fr-FR" sz="2400" b="1" baseline="0" dirty="0" smtClean="0">
                          <a:solidFill>
                            <a:sysClr val="windowText" lastClr="000000"/>
                          </a:solidFill>
                        </a:rPr>
                        <a:t> différents.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6" name="marginalisation sub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1660" y="230620"/>
            <a:ext cx="609600" cy="609600"/>
          </a:xfrm>
          <a:prstGeom prst="rect">
            <a:avLst/>
          </a:prstGeom>
        </p:spPr>
      </p:pic>
    </p:spTree>
    <p:extLst>
      <p:ext uri="{BB962C8B-B14F-4D97-AF65-F5344CB8AC3E}">
        <p14:creationId xmlns:p14="http://schemas.microsoft.com/office/powerpoint/2010/main" val="705156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30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582"/>
            <a:ext cx="10515600" cy="1325563"/>
          </a:xfrm>
        </p:spPr>
        <p:txBody>
          <a:bodyPr>
            <a:normAutofit/>
          </a:bodyPr>
          <a:lstStyle/>
          <a:p>
            <a:r>
              <a:rPr lang="fr-FR" sz="4000" b="1" dirty="0" smtClean="0"/>
              <a:t>Utilisez la transcription pour vérifier et corriger vos réponses</a:t>
            </a:r>
            <a:endParaRPr lang="fr-FR" sz="4000" b="1" dirty="0"/>
          </a:p>
        </p:txBody>
      </p:sp>
      <p:sp>
        <p:nvSpPr>
          <p:cNvPr id="3" name="Content Placeholder 2"/>
          <p:cNvSpPr>
            <a:spLocks noGrp="1"/>
          </p:cNvSpPr>
          <p:nvPr>
            <p:ph idx="1"/>
          </p:nvPr>
        </p:nvSpPr>
        <p:spPr>
          <a:xfrm>
            <a:off x="838200" y="1510145"/>
            <a:ext cx="10515600" cy="5054745"/>
          </a:xfrm>
          <a:solidFill>
            <a:schemeClr val="accent6">
              <a:lumMod val="20000"/>
              <a:lumOff val="80000"/>
            </a:schemeClr>
          </a:solidFill>
        </p:spPr>
        <p:txBody>
          <a:bodyPr>
            <a:normAutofit fontScale="62500" lnSpcReduction="20000"/>
          </a:bodyPr>
          <a:lstStyle/>
          <a:p>
            <a:pPr marL="0" indent="0" algn="just">
              <a:lnSpc>
                <a:spcPct val="170000"/>
              </a:lnSpc>
              <a:buNone/>
            </a:pPr>
            <a:r>
              <a:rPr lang="fr-FR" b="1" dirty="0"/>
              <a:t>Travailler ne </a:t>
            </a:r>
            <a:r>
              <a:rPr lang="fr-FR" b="1" dirty="0" smtClean="0"/>
              <a:t>suffit </a:t>
            </a:r>
            <a:r>
              <a:rPr lang="fr-FR" b="1" dirty="0"/>
              <a:t>plus pour s’assurer un logement. Aujourd’hui plus de trois millions et demi </a:t>
            </a:r>
            <a:r>
              <a:rPr lang="fr-FR" b="1" dirty="0" smtClean="0"/>
              <a:t>de personnes </a:t>
            </a:r>
            <a:r>
              <a:rPr lang="fr-FR" b="1" dirty="0"/>
              <a:t>sont mal logées en France et les premières victimes sont les jeunes. Paul travaille </a:t>
            </a:r>
            <a:r>
              <a:rPr lang="fr-FR" b="1" dirty="0" smtClean="0"/>
              <a:t>comme remplaçant </a:t>
            </a:r>
            <a:r>
              <a:rPr lang="fr-FR" b="1" dirty="0"/>
              <a:t>près de Lyon. Il n’arrive pas à se loger décemment. En désespoir de cause il </a:t>
            </a:r>
            <a:r>
              <a:rPr lang="fr-FR" b="1" dirty="0" smtClean="0"/>
              <a:t>s’est installé </a:t>
            </a:r>
            <a:r>
              <a:rPr lang="fr-FR" b="1" dirty="0"/>
              <a:t>dans son camion. Jusqu’à quand tiendra-t-il sans eau ni chauffage ? Pour </a:t>
            </a:r>
            <a:r>
              <a:rPr lang="fr-FR" b="1" dirty="0" smtClean="0"/>
              <a:t>financer </a:t>
            </a:r>
            <a:r>
              <a:rPr lang="fr-FR" b="1" dirty="0"/>
              <a:t>ses </a:t>
            </a:r>
            <a:r>
              <a:rPr lang="fr-FR" b="1" dirty="0" smtClean="0"/>
              <a:t>études de </a:t>
            </a:r>
            <a:r>
              <a:rPr lang="fr-FR" b="1" dirty="0"/>
              <a:t>maths à Paris, Marion travaille dans un hôtel. Malgré sa bourse elle n’a pas de quoi payer </a:t>
            </a:r>
            <a:r>
              <a:rPr lang="fr-FR" b="1" dirty="0" smtClean="0"/>
              <a:t>un loyer</a:t>
            </a:r>
            <a:r>
              <a:rPr lang="fr-FR" b="1" dirty="0"/>
              <a:t>. Elle se fait héberger dans un squat, une solution sympathique mais précaire. Une pause </a:t>
            </a:r>
            <a:r>
              <a:rPr lang="fr-FR" b="1" dirty="0" smtClean="0"/>
              <a:t>avant l’expulsion </a:t>
            </a:r>
            <a:r>
              <a:rPr lang="fr-FR" b="1" dirty="0"/>
              <a:t>qui replonge tous les squatteurs dans la misère. Marion et Paul ont 19 et 22 ans. Issus </a:t>
            </a:r>
            <a:r>
              <a:rPr lang="fr-FR" b="1" dirty="0" smtClean="0"/>
              <a:t>de la </a:t>
            </a:r>
            <a:r>
              <a:rPr lang="fr-FR" b="1" dirty="0"/>
              <a:t>classe moyenne, ils ont en commun d’être courageux et travailleurs. I</a:t>
            </a:r>
            <a:r>
              <a:rPr lang="fr-FR" b="1" dirty="0" smtClean="0"/>
              <a:t>ls sont </a:t>
            </a:r>
            <a:r>
              <a:rPr lang="fr-FR" b="1" dirty="0"/>
              <a:t>pourtant à la rue et ils n’arrivent pas à vivre décemment. Marion a obtenu son bac avec </a:t>
            </a:r>
            <a:r>
              <a:rPr lang="fr-FR" b="1" dirty="0" smtClean="0"/>
              <a:t>mention à </a:t>
            </a:r>
            <a:r>
              <a:rPr lang="fr-FR" b="1" dirty="0"/>
              <a:t>17 ans. Aujourd’hui elle s’attaque à un Masters en mathématiques tout en travaillant dans un </a:t>
            </a:r>
            <a:r>
              <a:rPr lang="fr-FR" b="1" dirty="0" smtClean="0"/>
              <a:t>hôtel. Malgré </a:t>
            </a:r>
            <a:r>
              <a:rPr lang="fr-FR" b="1" dirty="0"/>
              <a:t>le soutien de sa famille elle a dû se résoudre à vivre en squat. Paul, lui, n’a jamais été </a:t>
            </a:r>
            <a:r>
              <a:rPr lang="fr-FR" b="1" dirty="0" smtClean="0"/>
              <a:t>au chômage </a:t>
            </a:r>
            <a:r>
              <a:rPr lang="fr-FR" b="1" dirty="0"/>
              <a:t>mais il n’a pu trouver que des postes temporaires. Il gagne 1 200 euros par mois mais </a:t>
            </a:r>
            <a:r>
              <a:rPr lang="fr-FR" b="1" dirty="0" smtClean="0"/>
              <a:t>c’est dans </a:t>
            </a:r>
            <a:r>
              <a:rPr lang="fr-FR" b="1" dirty="0"/>
              <a:t>son camion qu’il a passé l’hiver dernier.</a:t>
            </a:r>
          </a:p>
        </p:txBody>
      </p:sp>
    </p:spTree>
    <p:extLst>
      <p:ext uri="{BB962C8B-B14F-4D97-AF65-F5344CB8AC3E}">
        <p14:creationId xmlns:p14="http://schemas.microsoft.com/office/powerpoint/2010/main" val="73825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2" y="0"/>
            <a:ext cx="10515600" cy="840220"/>
          </a:xfrm>
        </p:spPr>
        <p:txBody>
          <a:bodyPr/>
          <a:lstStyle/>
          <a:p>
            <a:r>
              <a:rPr lang="fr-FR" b="1" dirty="0" smtClean="0"/>
              <a:t>Un exemple marginalisation subie</a:t>
            </a:r>
            <a:endParaRPr lang="fr-FR" b="1" dirty="0"/>
          </a:p>
        </p:txBody>
      </p:sp>
      <p:sp>
        <p:nvSpPr>
          <p:cNvPr id="4" name="TextBox 3"/>
          <p:cNvSpPr txBox="1"/>
          <p:nvPr/>
        </p:nvSpPr>
        <p:spPr>
          <a:xfrm>
            <a:off x="630382" y="840220"/>
            <a:ext cx="10726078" cy="2431435"/>
          </a:xfrm>
          <a:prstGeom prst="rect">
            <a:avLst/>
          </a:prstGeom>
          <a:noFill/>
        </p:spPr>
        <p:txBody>
          <a:bodyPr wrap="none" rtlCol="0">
            <a:spAutoFit/>
          </a:bodyPr>
          <a:lstStyle/>
          <a:p>
            <a:r>
              <a:rPr lang="fr-FR" sz="2800" dirty="0" smtClean="0"/>
              <a:t>Écoutez ce reportage sur Paul et Marion, deux jeunes personnes qui ont </a:t>
            </a:r>
          </a:p>
          <a:p>
            <a:r>
              <a:rPr lang="fr-FR" sz="2800" dirty="0" smtClean="0"/>
              <a:t>des problèmes de logement.</a:t>
            </a:r>
          </a:p>
          <a:p>
            <a:r>
              <a:rPr lang="fr-FR" sz="2400" dirty="0" smtClean="0"/>
              <a:t> </a:t>
            </a:r>
          </a:p>
          <a:p>
            <a:r>
              <a:rPr lang="fr-FR" sz="2400" dirty="0" smtClean="0"/>
              <a:t>Pour toutes les phrases ci-dessous écrivez:</a:t>
            </a:r>
          </a:p>
          <a:p>
            <a:r>
              <a:rPr lang="fr-FR" sz="2400" b="1" dirty="0" smtClean="0"/>
              <a:t>P</a:t>
            </a:r>
            <a:r>
              <a:rPr lang="fr-FR" sz="2400" dirty="0" smtClean="0"/>
              <a:t> (si c’est vrai pour Paul), </a:t>
            </a:r>
            <a:r>
              <a:rPr lang="fr-FR" sz="2400" b="1" dirty="0" smtClean="0"/>
              <a:t>M</a:t>
            </a:r>
            <a:r>
              <a:rPr lang="fr-FR" sz="2400" dirty="0" smtClean="0"/>
              <a:t> (pour Marion) et </a:t>
            </a:r>
            <a:r>
              <a:rPr lang="fr-FR" sz="2400" b="1" dirty="0" smtClean="0"/>
              <a:t>P/M</a:t>
            </a:r>
            <a:r>
              <a:rPr lang="fr-FR" sz="2400" dirty="0" smtClean="0"/>
              <a:t> (pour les deux)</a:t>
            </a:r>
          </a:p>
          <a:p>
            <a:endParaRPr lang="fr-FR"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922075734"/>
              </p:ext>
            </p:extLst>
          </p:nvPr>
        </p:nvGraphicFramePr>
        <p:xfrm>
          <a:off x="1499931" y="3271655"/>
          <a:ext cx="9427039" cy="3200400"/>
        </p:xfrm>
        <a:graphic>
          <a:graphicData uri="http://schemas.openxmlformats.org/drawingml/2006/table">
            <a:tbl>
              <a:tblPr firstRow="1" bandRow="1">
                <a:tableStyleId>{5C22544A-7EE6-4342-B048-85BDC9FD1C3A}</a:tableStyleId>
              </a:tblPr>
              <a:tblGrid>
                <a:gridCol w="803768">
                  <a:extLst>
                    <a:ext uri="{9D8B030D-6E8A-4147-A177-3AD203B41FA5}">
                      <a16:colId xmlns:a16="http://schemas.microsoft.com/office/drawing/2014/main" val="20000"/>
                    </a:ext>
                  </a:extLst>
                </a:gridCol>
                <a:gridCol w="7583876">
                  <a:extLst>
                    <a:ext uri="{9D8B030D-6E8A-4147-A177-3AD203B41FA5}">
                      <a16:colId xmlns:a16="http://schemas.microsoft.com/office/drawing/2014/main" val="20001"/>
                    </a:ext>
                  </a:extLst>
                </a:gridCol>
                <a:gridCol w="1039395">
                  <a:extLst>
                    <a:ext uri="{9D8B030D-6E8A-4147-A177-3AD203B41FA5}">
                      <a16:colId xmlns:a16="http://schemas.microsoft.com/office/drawing/2014/main" val="20002"/>
                    </a:ext>
                  </a:extLst>
                </a:gridCol>
              </a:tblGrid>
              <a:tr h="370840">
                <a:tc>
                  <a:txBody>
                    <a:bodyPr/>
                    <a:lstStyle/>
                    <a:p>
                      <a:r>
                        <a:rPr lang="fr-FR" sz="2400" b="1" dirty="0" smtClean="0">
                          <a:solidFill>
                            <a:sysClr val="windowText" lastClr="000000"/>
                          </a:solidFill>
                        </a:rPr>
                        <a:t>(a)</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fr-FR" sz="2400" b="1" dirty="0" smtClean="0">
                          <a:solidFill>
                            <a:sysClr val="windowText" lastClr="000000"/>
                          </a:solidFill>
                        </a:rPr>
                        <a:t>Cette personne dort dans un véhicule.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P</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ysClr val="windowText" lastClr="000000"/>
                          </a:solidFill>
                        </a:rPr>
                        <a:t>(b)</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L’habitation de cette personne n’est pas chauffée.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P</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ysClr val="windowText" lastClr="000000"/>
                          </a:solidFill>
                        </a:rPr>
                        <a:t>(c)</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exerce un travail rémunéré.</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P/M</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ysClr val="windowText" lastClr="000000"/>
                          </a:solidFill>
                        </a:rPr>
                        <a:t>(d)</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poursuit</a:t>
                      </a:r>
                      <a:r>
                        <a:rPr lang="fr-FR" sz="2400" b="1" baseline="0" dirty="0" smtClean="0">
                          <a:solidFill>
                            <a:sysClr val="windowText" lastClr="000000"/>
                          </a:solidFill>
                        </a:rPr>
                        <a:t> des études.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M</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400" b="1" dirty="0" smtClean="0">
                          <a:solidFill>
                            <a:sysClr val="windowText" lastClr="000000"/>
                          </a:solidFill>
                        </a:rPr>
                        <a:t>(e)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risque d’être expulsée de son logement. </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M</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400" b="1" dirty="0" smtClean="0">
                          <a:solidFill>
                            <a:sysClr val="windowText" lastClr="000000"/>
                          </a:solidFill>
                        </a:rPr>
                        <a:t>(f)</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fait preuve de courage.</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P/M</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400" b="1" dirty="0" smtClean="0">
                          <a:solidFill>
                            <a:sysClr val="windowText" lastClr="000000"/>
                          </a:solidFill>
                        </a:rPr>
                        <a:t>(g)</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400" b="1" dirty="0" smtClean="0">
                          <a:solidFill>
                            <a:sysClr val="windowText" lastClr="000000"/>
                          </a:solidFill>
                        </a:rPr>
                        <a:t>Cette personne a eu plusieurs emplois</a:t>
                      </a:r>
                      <a:r>
                        <a:rPr lang="fr-FR" sz="2400" b="1" baseline="0" dirty="0" smtClean="0">
                          <a:solidFill>
                            <a:sysClr val="windowText" lastClr="000000"/>
                          </a:solidFill>
                        </a:rPr>
                        <a:t> différents.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P</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extBox 2"/>
          <p:cNvSpPr txBox="1"/>
          <p:nvPr/>
        </p:nvSpPr>
        <p:spPr>
          <a:xfrm rot="1192071">
            <a:off x="9238387" y="1794327"/>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82237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3" y="-330173"/>
            <a:ext cx="6799193" cy="1325563"/>
          </a:xfrm>
        </p:spPr>
        <p:txBody>
          <a:bodyPr>
            <a:normAutofit/>
          </a:bodyPr>
          <a:lstStyle/>
          <a:p>
            <a:r>
              <a:rPr lang="fr-FR" sz="3600" dirty="0" smtClean="0"/>
              <a:t>Leçon 1 :Les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termes importants </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si les différents groupes marginalisés choisissent ou subissent la marginalisation et expliquer son avis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examiner deux cas particuliers de marginalisation choisie et subie</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700884727"/>
              </p:ext>
            </p:extLst>
          </p:nvPr>
        </p:nvGraphicFramePr>
        <p:xfrm>
          <a:off x="8448789" y="660443"/>
          <a:ext cx="2787557" cy="294861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Qui sont les marginalisés?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C’est quoi la marginalisation?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L’exclusion sociale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Les sans-abris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245833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513795"/>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32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Le vocabulaire essentiel</a:t>
            </a:r>
            <a:endParaRPr lang="fr-FR" b="1" dirty="0"/>
          </a:p>
        </p:txBody>
      </p:sp>
      <p:sp>
        <p:nvSpPr>
          <p:cNvPr id="3" name="Content Placeholder 2"/>
          <p:cNvSpPr>
            <a:spLocks noGrp="1"/>
          </p:cNvSpPr>
          <p:nvPr>
            <p:ph idx="1"/>
          </p:nvPr>
        </p:nvSpPr>
        <p:spPr>
          <a:xfrm>
            <a:off x="838200" y="1328406"/>
            <a:ext cx="10515600" cy="2081357"/>
          </a:xfrm>
        </p:spPr>
        <p:txBody>
          <a:bodyPr>
            <a:noAutofit/>
          </a:bodyPr>
          <a:lstStyle/>
          <a:p>
            <a:pPr marL="0" indent="0">
              <a:buNone/>
            </a:pPr>
            <a:endParaRPr lang="fr-FR" b="1" dirty="0" smtClean="0"/>
          </a:p>
          <a:p>
            <a:pPr marL="0" indent="0">
              <a:buNone/>
            </a:pPr>
            <a:r>
              <a:rPr lang="fr-FR" b="1" dirty="0" smtClean="0"/>
              <a:t>Complétez la grille de mémoire</a:t>
            </a:r>
          </a:p>
          <a:p>
            <a:pPr marL="0" indent="0">
              <a:buNone/>
            </a:pPr>
            <a:endParaRPr lang="fr-FR"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127" y="171941"/>
            <a:ext cx="1059873" cy="1059873"/>
          </a:xfrm>
          <a:prstGeom prst="rect">
            <a:avLst/>
          </a:prstGeom>
        </p:spPr>
      </p:pic>
    </p:spTree>
    <p:extLst>
      <p:ext uri="{BB962C8B-B14F-4D97-AF65-F5344CB8AC3E}">
        <p14:creationId xmlns:p14="http://schemas.microsoft.com/office/powerpoint/2010/main" val="146044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9220893"/>
              </p:ext>
            </p:extLst>
          </p:nvPr>
        </p:nvGraphicFramePr>
        <p:xfrm>
          <a:off x="591256" y="1434108"/>
          <a:ext cx="11024316" cy="48267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b="1" dirty="0" smtClean="0">
                          <a:solidFill>
                            <a:schemeClr val="tx1"/>
                          </a:solidFill>
                        </a:rPr>
                        <a:t>L’exclusion</a:t>
                      </a:r>
                      <a:endParaRPr lang="fr-FR"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La désocialisation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chemeClr val="tx1"/>
                          </a:solidFill>
                        </a:rPr>
                        <a:t>Les SDF</a:t>
                      </a:r>
                      <a:endParaRPr lang="fr-FR"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Les sans-abris</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b="1" dirty="0" smtClean="0"/>
                        <a:t>L’autarcie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L’autosuffisance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Mendier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Faire la manche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b="1" dirty="0" smtClean="0"/>
                        <a:t>Les sans-papiers</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Les clandestins</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 logement</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L’habitation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b="1" dirty="0" smtClean="0"/>
                        <a:t>Les personnes âgées</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Les retraités</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 handicap</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L’infirmité</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b="1" dirty="0" smtClean="0"/>
                        <a:t>Un ancien détenu</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400" b="1" dirty="0" smtClean="0">
                          <a:solidFill>
                            <a:srgbClr val="FF0000"/>
                          </a:solidFill>
                        </a:rPr>
                        <a:t>Quelqu’un qui a fait de la prison</a:t>
                      </a:r>
                      <a:endParaRPr lang="fr-FR" sz="1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Écarter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Éloigner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b="1" dirty="0" smtClean="0"/>
                        <a:t>Un alcoolique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Un ivrogne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Embaucher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Employer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b="1" dirty="0" smtClean="0"/>
                        <a:t>Éprouver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Ressentir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L’aide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 soutien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b="1" dirty="0" smtClean="0"/>
                        <a:t>Toucher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Affecter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b="1" dirty="0" smtClean="0"/>
                        <a:t>S’intégrer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S’assimiler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b="1" dirty="0" smtClean="0"/>
                        <a:t>La dégradation</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La détérioration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Bénévole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Volontaire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b="1" dirty="0" smtClean="0"/>
                        <a:t>L’anomie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 désordre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Déranger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Gêner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b="1" dirty="0" smtClean="0"/>
                        <a:t>Le refuge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Le</a:t>
                      </a:r>
                      <a:r>
                        <a:rPr lang="fr-FR" b="1" baseline="0" dirty="0" smtClean="0">
                          <a:solidFill>
                            <a:srgbClr val="FF0000"/>
                          </a:solidFill>
                        </a:rPr>
                        <a:t> centre d’hébergement</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Ignorer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dirty="0" smtClean="0">
                          <a:solidFill>
                            <a:srgbClr val="FF0000"/>
                          </a:solidFill>
                        </a:rPr>
                        <a:t>Manifester de l’indifférence</a:t>
                      </a:r>
                      <a:endParaRPr lang="fr-FR" sz="16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b="1" dirty="0" smtClean="0"/>
                        <a:t>Le marginal</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dirty="0" smtClean="0">
                          <a:solidFill>
                            <a:srgbClr val="FF0000"/>
                          </a:solidFill>
                        </a:rPr>
                        <a:t>La personne non-conformiste</a:t>
                      </a:r>
                      <a:endParaRPr lang="fr-FR" sz="16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 licenciement</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La mise à pied</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7" name="TextBox 6"/>
          <p:cNvSpPr txBox="1"/>
          <p:nvPr/>
        </p:nvSpPr>
        <p:spPr>
          <a:xfrm>
            <a:off x="1963596" y="526075"/>
            <a:ext cx="1414683" cy="523220"/>
          </a:xfrm>
          <a:prstGeom prst="rect">
            <a:avLst/>
          </a:prstGeom>
          <a:noFill/>
        </p:spPr>
        <p:txBody>
          <a:bodyPr wrap="none" rtlCol="0">
            <a:spAutoFit/>
          </a:bodyPr>
          <a:lstStyle/>
          <a:p>
            <a:r>
              <a:rPr lang="en-US" sz="2800" b="1" dirty="0" err="1" smtClean="0"/>
              <a:t>Vérifiez</a:t>
            </a:r>
            <a:r>
              <a:rPr lang="en-US" sz="2800" b="1" dirty="0" smtClean="0"/>
              <a:t>!</a:t>
            </a:r>
            <a:endParaRPr lang="en-US" sz="2800" b="1" dirty="0"/>
          </a:p>
        </p:txBody>
      </p:sp>
      <p:sp>
        <p:nvSpPr>
          <p:cNvPr id="8" name="TextBox 7"/>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3346988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6" y="101888"/>
            <a:ext cx="10515600" cy="964911"/>
          </a:xfrm>
        </p:spPr>
        <p:txBody>
          <a:bodyPr>
            <a:normAutofit/>
          </a:bodyPr>
          <a:lstStyle/>
          <a:p>
            <a:r>
              <a:rPr lang="fr-FR" sz="4000" b="1" dirty="0" smtClean="0">
                <a:solidFill>
                  <a:srgbClr val="00B0F0"/>
                </a:solidFill>
              </a:rPr>
              <a:t>Pour commencer: C’est quoi la marginalisation?</a:t>
            </a:r>
            <a:endParaRPr lang="fr-FR" sz="4000" b="1" dirty="0">
              <a:solidFill>
                <a:srgbClr val="00B0F0"/>
              </a:solidFill>
            </a:endParaRPr>
          </a:p>
        </p:txBody>
      </p:sp>
      <p:sp>
        <p:nvSpPr>
          <p:cNvPr id="3" name="Content Placeholder 2"/>
          <p:cNvSpPr>
            <a:spLocks noGrp="1"/>
          </p:cNvSpPr>
          <p:nvPr>
            <p:ph idx="1"/>
          </p:nvPr>
        </p:nvSpPr>
        <p:spPr>
          <a:xfrm>
            <a:off x="955315" y="2088861"/>
            <a:ext cx="10515600" cy="3314410"/>
          </a:xfrm>
          <a:solidFill>
            <a:schemeClr val="accent6">
              <a:lumMod val="40000"/>
              <a:lumOff val="60000"/>
            </a:schemeClr>
          </a:solidFill>
        </p:spPr>
        <p:txBody>
          <a:bodyPr>
            <a:normAutofit/>
          </a:bodyPr>
          <a:lstStyle/>
          <a:p>
            <a:pPr marL="0" indent="0" algn="just">
              <a:buNone/>
            </a:pPr>
            <a:r>
              <a:rPr lang="fr-FR" sz="2500" b="1" dirty="0" smtClean="0"/>
              <a:t>Le marginal est une personne qui se retire par ………………….ou par obligation du mode de vie commun aux autres. Elle vit donc …………………..de la société. Les marginaux représentent une ………………….de personnes dans la population actuelle. Même si le mot ‘marginalisé’ n’est utilisé que depuis 1960, le ……………………..qu’il recouvre a probablement toujours existé. Cependant, les personnes en faisant ……………………….ont constamment évolué au cours des années. On est donc ……………………… par rapport à un groupe, à une époque, dans un lieu donné et en référence à une …………………... . La marginalité peut être physique, sociale, sexuelle, ……………………..ou religieuse. </a:t>
            </a:r>
            <a:endParaRPr lang="fr-FR" sz="25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356" y="161621"/>
            <a:ext cx="971118" cy="845444"/>
          </a:xfrm>
          <a:prstGeom prst="rect">
            <a:avLst/>
          </a:prstGeom>
        </p:spPr>
      </p:pic>
      <p:sp>
        <p:nvSpPr>
          <p:cNvPr id="5" name="TextBox 4"/>
          <p:cNvSpPr txBox="1"/>
          <p:nvPr/>
        </p:nvSpPr>
        <p:spPr>
          <a:xfrm>
            <a:off x="898236" y="1007065"/>
            <a:ext cx="10087120" cy="954107"/>
          </a:xfrm>
          <a:prstGeom prst="rect">
            <a:avLst/>
          </a:prstGeom>
          <a:noFill/>
        </p:spPr>
        <p:txBody>
          <a:bodyPr wrap="none" rtlCol="0">
            <a:spAutoFit/>
          </a:bodyPr>
          <a:lstStyle/>
          <a:p>
            <a:r>
              <a:rPr lang="fr-FR" sz="2800" b="1" dirty="0" smtClean="0"/>
              <a:t>Lisez la définition et remplissez les blancs avec les mots de la liste. </a:t>
            </a:r>
          </a:p>
          <a:p>
            <a:r>
              <a:rPr lang="fr-FR" sz="2800" b="1" dirty="0" smtClean="0"/>
              <a:t>Attention! Il y a 4 mots de trop!</a:t>
            </a:r>
            <a:endParaRPr lang="fr-FR" sz="2800" b="1" dirty="0"/>
          </a:p>
        </p:txBody>
      </p:sp>
      <p:graphicFrame>
        <p:nvGraphicFramePr>
          <p:cNvPr id="6" name="Table 5"/>
          <p:cNvGraphicFramePr>
            <a:graphicFrameLocks noGrp="1"/>
          </p:cNvGraphicFramePr>
          <p:nvPr>
            <p:extLst>
              <p:ext uri="{D42A27DB-BD31-4B8C-83A1-F6EECF244321}">
                <p14:modId xmlns:p14="http://schemas.microsoft.com/office/powerpoint/2010/main" val="2739080848"/>
              </p:ext>
            </p:extLst>
          </p:nvPr>
        </p:nvGraphicFramePr>
        <p:xfrm>
          <a:off x="1981200" y="5520102"/>
          <a:ext cx="8128000" cy="1188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fr-FR" sz="2000" b="1" dirty="0" smtClean="0">
                          <a:solidFill>
                            <a:sysClr val="windowText" lastClr="000000"/>
                          </a:solidFill>
                        </a:rPr>
                        <a:t>1. majorité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2. marginal</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3. intellectuelle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4. phénomène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5. minorité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6. choix</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7. choisie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8. subie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9. en marge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10. norme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11. partie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12. inclusion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5762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6" y="101888"/>
            <a:ext cx="10515600" cy="964911"/>
          </a:xfrm>
        </p:spPr>
        <p:txBody>
          <a:bodyPr>
            <a:normAutofit/>
          </a:bodyPr>
          <a:lstStyle/>
          <a:p>
            <a:r>
              <a:rPr lang="fr-FR" sz="4000" b="1" dirty="0" smtClean="0">
                <a:solidFill>
                  <a:srgbClr val="00B0F0"/>
                </a:solidFill>
              </a:rPr>
              <a:t>Pour commencer: C’est quoi la marginalisation?</a:t>
            </a:r>
            <a:endParaRPr lang="fr-FR" sz="4000" b="1" dirty="0">
              <a:solidFill>
                <a:srgbClr val="00B0F0"/>
              </a:solidFill>
            </a:endParaRPr>
          </a:p>
        </p:txBody>
      </p:sp>
      <p:sp>
        <p:nvSpPr>
          <p:cNvPr id="3" name="Content Placeholder 2"/>
          <p:cNvSpPr>
            <a:spLocks noGrp="1"/>
          </p:cNvSpPr>
          <p:nvPr>
            <p:ph idx="1"/>
          </p:nvPr>
        </p:nvSpPr>
        <p:spPr>
          <a:xfrm>
            <a:off x="955315" y="2088861"/>
            <a:ext cx="10515600" cy="3314410"/>
          </a:xfrm>
          <a:solidFill>
            <a:schemeClr val="accent6">
              <a:lumMod val="40000"/>
              <a:lumOff val="60000"/>
            </a:schemeClr>
          </a:solidFill>
        </p:spPr>
        <p:txBody>
          <a:bodyPr>
            <a:normAutofit/>
          </a:bodyPr>
          <a:lstStyle/>
          <a:p>
            <a:pPr marL="0" indent="0" algn="just">
              <a:buNone/>
            </a:pPr>
            <a:r>
              <a:rPr lang="fr-FR" sz="2500" b="1" dirty="0" smtClean="0"/>
              <a:t>Le marginal est une personne qui se retire par ………</a:t>
            </a:r>
            <a:r>
              <a:rPr lang="fr-FR" sz="2500" b="1" dirty="0" smtClean="0">
                <a:solidFill>
                  <a:srgbClr val="FF0000"/>
                </a:solidFill>
              </a:rPr>
              <a:t>6</a:t>
            </a:r>
            <a:r>
              <a:rPr lang="fr-FR" sz="2500" b="1" dirty="0" smtClean="0"/>
              <a:t>……….ou par obligation du mode de vie commun aux autres. Elle vit donc ………</a:t>
            </a:r>
            <a:r>
              <a:rPr lang="fr-FR" sz="2500" b="1" dirty="0" smtClean="0">
                <a:solidFill>
                  <a:srgbClr val="FF0000"/>
                </a:solidFill>
              </a:rPr>
              <a:t>9</a:t>
            </a:r>
            <a:r>
              <a:rPr lang="fr-FR" sz="2500" b="1" dirty="0" smtClean="0"/>
              <a:t>………..de la société. Les marginaux représentent une ………</a:t>
            </a:r>
            <a:r>
              <a:rPr lang="fr-FR" sz="2500" b="1" dirty="0" smtClean="0">
                <a:solidFill>
                  <a:srgbClr val="FF0000"/>
                </a:solidFill>
              </a:rPr>
              <a:t>5</a:t>
            </a:r>
            <a:r>
              <a:rPr lang="fr-FR" sz="2500" b="1" dirty="0" smtClean="0"/>
              <a:t>……….de personnes dans la population actuelle. Même si le mot ‘marginalisé’ n’est utilisé que depuis 1960, le ………</a:t>
            </a:r>
            <a:r>
              <a:rPr lang="fr-FR" sz="2500" b="1" dirty="0" smtClean="0">
                <a:solidFill>
                  <a:srgbClr val="FF0000"/>
                </a:solidFill>
              </a:rPr>
              <a:t>4</a:t>
            </a:r>
            <a:r>
              <a:rPr lang="fr-FR" sz="2500" b="1" dirty="0" smtClean="0"/>
              <a:t>…………..qu’il recouvre a probablement toujours existé. Cependant, les personnes en faisant …………</a:t>
            </a:r>
            <a:r>
              <a:rPr lang="fr-FR" sz="2500" b="1" dirty="0" smtClean="0">
                <a:solidFill>
                  <a:srgbClr val="FF0000"/>
                </a:solidFill>
              </a:rPr>
              <a:t>11</a:t>
            </a:r>
            <a:r>
              <a:rPr lang="fr-FR" sz="2500" b="1" dirty="0" smtClean="0"/>
              <a:t>…………. ont constamment évolué au cours des années. On est donc …………</a:t>
            </a:r>
            <a:r>
              <a:rPr lang="fr-FR" sz="2500" b="1" dirty="0" smtClean="0">
                <a:solidFill>
                  <a:srgbClr val="FF0000"/>
                </a:solidFill>
              </a:rPr>
              <a:t>2</a:t>
            </a:r>
            <a:r>
              <a:rPr lang="fr-FR" sz="2500" b="1" dirty="0" smtClean="0"/>
              <a:t>………… par rapport à un groupe, à une époque, dans un lieu donné et en référence à une ………</a:t>
            </a:r>
            <a:r>
              <a:rPr lang="fr-FR" sz="2500" b="1" dirty="0" smtClean="0">
                <a:solidFill>
                  <a:srgbClr val="FF0000"/>
                </a:solidFill>
              </a:rPr>
              <a:t>10</a:t>
            </a:r>
            <a:r>
              <a:rPr lang="fr-FR" sz="2500" b="1" dirty="0" smtClean="0"/>
              <a:t>………... . La marginalité peut être physique, sociale, sexuelle, …………</a:t>
            </a:r>
            <a:r>
              <a:rPr lang="fr-FR" sz="2500" b="1" dirty="0" smtClean="0">
                <a:solidFill>
                  <a:srgbClr val="FF0000"/>
                </a:solidFill>
              </a:rPr>
              <a:t>3</a:t>
            </a:r>
            <a:r>
              <a:rPr lang="fr-FR" sz="2500" b="1" dirty="0" smtClean="0"/>
              <a:t>………..ou religieuse. </a:t>
            </a:r>
            <a:endParaRPr lang="fr-FR" sz="25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356" y="161621"/>
            <a:ext cx="971118" cy="845444"/>
          </a:xfrm>
          <a:prstGeom prst="rect">
            <a:avLst/>
          </a:prstGeom>
        </p:spPr>
      </p:pic>
      <p:sp>
        <p:nvSpPr>
          <p:cNvPr id="5" name="TextBox 4"/>
          <p:cNvSpPr txBox="1"/>
          <p:nvPr/>
        </p:nvSpPr>
        <p:spPr>
          <a:xfrm>
            <a:off x="898236" y="1007065"/>
            <a:ext cx="10087120" cy="954107"/>
          </a:xfrm>
          <a:prstGeom prst="rect">
            <a:avLst/>
          </a:prstGeom>
          <a:noFill/>
        </p:spPr>
        <p:txBody>
          <a:bodyPr wrap="none" rtlCol="0">
            <a:spAutoFit/>
          </a:bodyPr>
          <a:lstStyle/>
          <a:p>
            <a:r>
              <a:rPr lang="fr-FR" sz="2800" b="1" dirty="0" smtClean="0"/>
              <a:t>Lisez la définition et remplissez les blancs avec les mots de la liste. </a:t>
            </a:r>
          </a:p>
          <a:p>
            <a:r>
              <a:rPr lang="fr-FR" sz="2800" b="1" dirty="0" smtClean="0"/>
              <a:t>Attention! Il y a 4 mots de trop!</a:t>
            </a:r>
            <a:endParaRPr lang="fr-FR" sz="2800" b="1" dirty="0"/>
          </a:p>
        </p:txBody>
      </p:sp>
      <p:graphicFrame>
        <p:nvGraphicFramePr>
          <p:cNvPr id="6" name="Table 5"/>
          <p:cNvGraphicFramePr>
            <a:graphicFrameLocks noGrp="1"/>
          </p:cNvGraphicFramePr>
          <p:nvPr/>
        </p:nvGraphicFramePr>
        <p:xfrm>
          <a:off x="1981200" y="5520102"/>
          <a:ext cx="8128000" cy="1188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fr-FR" sz="2000" b="1" dirty="0" smtClean="0">
                          <a:solidFill>
                            <a:sysClr val="windowText" lastClr="000000"/>
                          </a:solidFill>
                        </a:rPr>
                        <a:t>1. majorité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2. marginal</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3. intellectuelle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4. phénomène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5. minorité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6. choix</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7. choisie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8. subie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9. en marge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10. norme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11. partie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12. inclusion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TextBox 6"/>
          <p:cNvSpPr txBox="1"/>
          <p:nvPr/>
        </p:nvSpPr>
        <p:spPr>
          <a:xfrm rot="21317917">
            <a:off x="9087587" y="1397360"/>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416775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5663" y="1169808"/>
            <a:ext cx="10134600" cy="1569660"/>
          </a:xfrm>
          <a:prstGeom prst="rect">
            <a:avLst/>
          </a:prstGeom>
          <a:noFill/>
        </p:spPr>
        <p:txBody>
          <a:bodyPr wrap="square" rtlCol="0">
            <a:spAutoFit/>
          </a:bodyPr>
          <a:lstStyle/>
          <a:p>
            <a:pPr algn="just"/>
            <a:r>
              <a:rPr lang="fr-FR" sz="2400" dirty="0" smtClean="0"/>
              <a:t>Lisez l’article sur Yves Gillen. Écrivez </a:t>
            </a:r>
            <a:r>
              <a:rPr lang="fr-FR" sz="2400" dirty="0"/>
              <a:t>en français et en phrases complètes un paragraphe de 90 mots au maximum où vous résumez ce que vous avez compris selon les points suivants:</a:t>
            </a:r>
          </a:p>
          <a:p>
            <a:pPr algn="just"/>
            <a:endParaRPr lang="fr-FR" sz="2400" dirty="0"/>
          </a:p>
        </p:txBody>
      </p:sp>
      <p:sp>
        <p:nvSpPr>
          <p:cNvPr id="7" name="Rectangle 6"/>
          <p:cNvSpPr/>
          <p:nvPr/>
        </p:nvSpPr>
        <p:spPr>
          <a:xfrm>
            <a:off x="1136073" y="1169808"/>
            <a:ext cx="10709564" cy="52370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2931881" y="3134621"/>
            <a:ext cx="8425930" cy="2677656"/>
          </a:xfrm>
          <a:prstGeom prst="rect">
            <a:avLst/>
          </a:prstGeom>
          <a:noFill/>
        </p:spPr>
        <p:txBody>
          <a:bodyPr wrap="square" rtlCol="0">
            <a:spAutoFit/>
          </a:bodyPr>
          <a:lstStyle/>
          <a:p>
            <a:pPr marL="285750" indent="-285750">
              <a:buFont typeface="Arial" panose="020B0604020202020204" pitchFamily="34" charset="0"/>
              <a:buChar char="•"/>
            </a:pPr>
            <a:r>
              <a:rPr lang="fr-FR" sz="2800" dirty="0" smtClean="0">
                <a:solidFill>
                  <a:srgbClr val="0070C0"/>
                </a:solidFill>
              </a:rPr>
              <a:t>Le rêve qu’avaient Yves et Annick (1 détail)</a:t>
            </a:r>
          </a:p>
          <a:p>
            <a:pPr marL="285750" indent="-285750">
              <a:buFont typeface="Arial" panose="020B0604020202020204" pitchFamily="34" charset="0"/>
              <a:buChar char="•"/>
            </a:pPr>
            <a:r>
              <a:rPr lang="fr-FR" sz="2800" dirty="0" smtClean="0">
                <a:solidFill>
                  <a:srgbClr val="0070C0"/>
                </a:solidFill>
              </a:rPr>
              <a:t>Leur habitation (2 détails)</a:t>
            </a:r>
          </a:p>
          <a:p>
            <a:pPr marL="285750" indent="-285750">
              <a:buFont typeface="Arial" panose="020B0604020202020204" pitchFamily="34" charset="0"/>
              <a:buChar char="•"/>
            </a:pPr>
            <a:r>
              <a:rPr lang="fr-FR" sz="2800" dirty="0" smtClean="0">
                <a:solidFill>
                  <a:srgbClr val="0070C0"/>
                </a:solidFill>
              </a:rPr>
              <a:t>Leur jardin (2 détails)</a:t>
            </a:r>
          </a:p>
          <a:p>
            <a:pPr marL="285750" indent="-285750">
              <a:buFont typeface="Arial" panose="020B0604020202020204" pitchFamily="34" charset="0"/>
              <a:buChar char="•"/>
            </a:pPr>
            <a:r>
              <a:rPr lang="fr-FR" sz="2800" dirty="0" smtClean="0">
                <a:solidFill>
                  <a:srgbClr val="0070C0"/>
                </a:solidFill>
              </a:rPr>
              <a:t>La réaction de certains et la réponse de Yves (</a:t>
            </a:r>
            <a:r>
              <a:rPr lang="fr-FR" sz="2800" dirty="0">
                <a:solidFill>
                  <a:srgbClr val="0070C0"/>
                </a:solidFill>
              </a:rPr>
              <a:t>2 détails)</a:t>
            </a:r>
          </a:p>
          <a:p>
            <a:pPr marL="285750" indent="-285750">
              <a:buFont typeface="Arial" panose="020B0604020202020204" pitchFamily="34" charset="0"/>
              <a:buChar char="•"/>
            </a:pPr>
            <a:endParaRPr lang="fr-FR" sz="2800" dirty="0" smtClean="0">
              <a:solidFill>
                <a:srgbClr val="0070C0"/>
              </a:solidFill>
            </a:endParaRPr>
          </a:p>
          <a:p>
            <a:pPr marL="285750" indent="-285750">
              <a:buFont typeface="Arial" panose="020B0604020202020204" pitchFamily="34" charset="0"/>
              <a:buChar char="•"/>
            </a:pPr>
            <a:endParaRPr lang="fr-FR" sz="2800" dirty="0" smtClean="0"/>
          </a:p>
        </p:txBody>
      </p:sp>
      <p:sp>
        <p:nvSpPr>
          <p:cNvPr id="10" name="TextBox 9"/>
          <p:cNvSpPr txBox="1"/>
          <p:nvPr/>
        </p:nvSpPr>
        <p:spPr>
          <a:xfrm>
            <a:off x="1246907" y="5527964"/>
            <a:ext cx="10411693" cy="646331"/>
          </a:xfrm>
          <a:prstGeom prst="rect">
            <a:avLst/>
          </a:prstGeom>
          <a:noFill/>
        </p:spPr>
        <p:txBody>
          <a:bodyPr wrap="square" rtlCol="0">
            <a:spAutoFit/>
          </a:bodyPr>
          <a:lstStyle/>
          <a:p>
            <a:r>
              <a:rPr lang="fr-FR" i="1" dirty="0">
                <a:solidFill>
                  <a:srgbClr val="FF0000"/>
                </a:solidFill>
              </a:rPr>
              <a:t>Attention! Il y a 5 points supplémentaires pour la qualité de votre langue. Essayez donc d’utiliser vos propres mots autant que possible.</a:t>
            </a:r>
            <a:endParaRPr lang="fr-FR" dirty="0">
              <a:solidFill>
                <a:srgbClr val="FF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969" y="191952"/>
            <a:ext cx="981326" cy="85433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381" y="118594"/>
            <a:ext cx="1076866" cy="904640"/>
          </a:xfrm>
          <a:prstGeom prst="rect">
            <a:avLst/>
          </a:prstGeom>
        </p:spPr>
      </p:pic>
      <p:sp>
        <p:nvSpPr>
          <p:cNvPr id="13" name="Title 1"/>
          <p:cNvSpPr txBox="1">
            <a:spLocks/>
          </p:cNvSpPr>
          <p:nvPr/>
        </p:nvSpPr>
        <p:spPr>
          <a:xfrm>
            <a:off x="517358" y="150516"/>
            <a:ext cx="10515600" cy="937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2. Un exemple de marginalisation choisie</a:t>
            </a: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144380" y="3042628"/>
            <a:ext cx="2769454" cy="2252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4842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72141"/>
            <a:ext cx="10515600" cy="611905"/>
          </a:xfrm>
        </p:spPr>
        <p:txBody>
          <a:bodyPr>
            <a:normAutofit fontScale="90000"/>
          </a:bodyPr>
          <a:lstStyle/>
          <a:p>
            <a:r>
              <a:rPr lang="fr-FR" b="1" dirty="0"/>
              <a:t>2. Un exemple de marginalisation </a:t>
            </a:r>
            <a:r>
              <a:rPr lang="fr-FR" b="1" dirty="0" smtClean="0"/>
              <a:t>choisie</a:t>
            </a:r>
            <a:endParaRPr lang="en-GB" dirty="0"/>
          </a:p>
        </p:txBody>
      </p:sp>
      <p:sp>
        <p:nvSpPr>
          <p:cNvPr id="3" name="Content Placeholder 2"/>
          <p:cNvSpPr>
            <a:spLocks noGrp="1"/>
          </p:cNvSpPr>
          <p:nvPr>
            <p:ph idx="1"/>
          </p:nvPr>
        </p:nvSpPr>
        <p:spPr>
          <a:xfrm>
            <a:off x="545433" y="1059654"/>
            <a:ext cx="10808368" cy="5549693"/>
          </a:xfrm>
        </p:spPr>
        <p:txBody>
          <a:bodyPr>
            <a:normAutofit fontScale="25000" lnSpcReduction="20000"/>
          </a:bodyPr>
          <a:lstStyle/>
          <a:p>
            <a:pPr lvl="0"/>
            <a:r>
              <a:rPr lang="fr-FR" sz="8800" b="1" dirty="0" smtClean="0"/>
              <a:t>Vivre </a:t>
            </a:r>
            <a:r>
              <a:rPr lang="fr-FR" sz="8800" b="1" dirty="0"/>
              <a:t>proche de la nature et indépendamment de la société de consommation.(1 mark</a:t>
            </a:r>
            <a:r>
              <a:rPr lang="fr-FR" sz="8800" b="1" dirty="0" smtClean="0"/>
              <a:t>)</a:t>
            </a:r>
            <a:endParaRPr lang="en-GB" sz="8800" b="1" dirty="0"/>
          </a:p>
          <a:p>
            <a:pPr marL="0" lvl="0" indent="0">
              <a:buNone/>
            </a:pPr>
            <a:r>
              <a:rPr lang="fr-FR" sz="7200" b="1" dirty="0" err="1"/>
              <a:t>any</a:t>
            </a:r>
            <a:r>
              <a:rPr lang="fr-FR" sz="7200" b="1" dirty="0"/>
              <a:t> 2 </a:t>
            </a:r>
            <a:r>
              <a:rPr lang="fr-FR" sz="7200" b="1" dirty="0" smtClean="0"/>
              <a:t>:</a:t>
            </a:r>
            <a:endParaRPr lang="en-GB" sz="7200" b="1" dirty="0"/>
          </a:p>
          <a:p>
            <a:pPr marL="457200" lvl="1" indent="0">
              <a:buNone/>
            </a:pPr>
            <a:r>
              <a:rPr lang="fr-FR" sz="6800" b="1" dirty="0"/>
              <a:t>-</a:t>
            </a:r>
            <a:r>
              <a:rPr lang="fr-FR" sz="9600" b="1" dirty="0"/>
              <a:t>complètement différentes des autres maisons</a:t>
            </a:r>
            <a:endParaRPr lang="en-GB" sz="9600" b="1" dirty="0"/>
          </a:p>
          <a:p>
            <a:pPr marL="457200" lvl="1" indent="0">
              <a:buNone/>
            </a:pPr>
            <a:r>
              <a:rPr lang="fr-FR" sz="9600" b="1" dirty="0"/>
              <a:t>-on dirait une maison sortie d’un conte de fée</a:t>
            </a:r>
            <a:endParaRPr lang="en-GB" sz="9600" b="1" dirty="0"/>
          </a:p>
          <a:p>
            <a:pPr marL="457200" lvl="1" indent="0">
              <a:buNone/>
            </a:pPr>
            <a:r>
              <a:rPr lang="fr-FR" sz="9600" b="1" dirty="0"/>
              <a:t>-l’eau provient d’une éolienne</a:t>
            </a:r>
            <a:endParaRPr lang="en-GB" sz="9600" b="1" dirty="0"/>
          </a:p>
          <a:p>
            <a:pPr marL="457200" lvl="1" indent="0">
              <a:buNone/>
            </a:pPr>
            <a:r>
              <a:rPr lang="fr-FR" sz="9600" b="1" dirty="0"/>
              <a:t>-l’eau est chauffée à la main/ au bois/ avec des panneaux solaires</a:t>
            </a:r>
            <a:endParaRPr lang="en-GB" sz="9600" b="1" dirty="0"/>
          </a:p>
          <a:p>
            <a:pPr marL="457200" lvl="1" indent="0">
              <a:buNone/>
            </a:pPr>
            <a:r>
              <a:rPr lang="fr-FR" sz="9600" b="1" dirty="0"/>
              <a:t>-l’électricité est directement produite</a:t>
            </a:r>
            <a:endParaRPr lang="en-GB" sz="9600" b="1" dirty="0"/>
          </a:p>
          <a:p>
            <a:pPr marL="0" lvl="0" indent="0">
              <a:buNone/>
            </a:pPr>
            <a:r>
              <a:rPr lang="fr-FR" sz="7200" b="1" dirty="0" err="1" smtClean="0"/>
              <a:t>any</a:t>
            </a:r>
            <a:r>
              <a:rPr lang="fr-FR" sz="7200" b="1" dirty="0" smtClean="0"/>
              <a:t> </a:t>
            </a:r>
            <a:r>
              <a:rPr lang="fr-FR" sz="7200" b="1" dirty="0"/>
              <a:t>2 :</a:t>
            </a:r>
            <a:endParaRPr lang="en-GB" sz="7200" b="1" dirty="0"/>
          </a:p>
          <a:p>
            <a:pPr marL="457200" lvl="1" indent="0">
              <a:buNone/>
            </a:pPr>
            <a:r>
              <a:rPr lang="fr-FR" sz="6800" b="1" dirty="0"/>
              <a:t>-</a:t>
            </a:r>
            <a:r>
              <a:rPr lang="fr-FR" sz="9600" b="1" dirty="0"/>
              <a:t>Yves s’occupe du jardin toute la journée</a:t>
            </a:r>
            <a:endParaRPr lang="en-GB" sz="9600" b="1" dirty="0"/>
          </a:p>
          <a:p>
            <a:pPr marL="457200" lvl="1" indent="0">
              <a:buNone/>
            </a:pPr>
            <a:r>
              <a:rPr lang="fr-FR" sz="9600" b="1" dirty="0"/>
              <a:t>-le jardin fait 13000 m² </a:t>
            </a:r>
            <a:endParaRPr lang="en-GB" sz="9600" b="1" dirty="0"/>
          </a:p>
          <a:p>
            <a:pPr marL="457200" lvl="1" indent="0">
              <a:buNone/>
            </a:pPr>
            <a:r>
              <a:rPr lang="fr-FR" sz="9600" b="1" dirty="0"/>
              <a:t>-pour le jardin, Yves n’utilise aucune machine</a:t>
            </a:r>
            <a:endParaRPr lang="en-GB" sz="9600" b="1" dirty="0"/>
          </a:p>
          <a:p>
            <a:pPr marL="457200" lvl="1" indent="0">
              <a:buNone/>
            </a:pPr>
            <a:r>
              <a:rPr lang="fr-FR" sz="9600" b="1" dirty="0"/>
              <a:t>-Yves se nourrit pratiquement entièrement grâce à son jardin/ potager</a:t>
            </a:r>
            <a:endParaRPr lang="en-GB" sz="9600" b="1" dirty="0"/>
          </a:p>
          <a:p>
            <a:pPr marL="457200" lvl="1" indent="0">
              <a:buNone/>
            </a:pPr>
            <a:r>
              <a:rPr lang="fr-FR" sz="9600" b="1" dirty="0"/>
              <a:t>-pendant son temps libre, Yves s’y assoit pour apprécier le moment présent</a:t>
            </a:r>
            <a:endParaRPr lang="en-GB" sz="9600" b="1" dirty="0"/>
          </a:p>
          <a:p>
            <a:endParaRPr lang="en-GB" sz="7200" b="1" dirty="0"/>
          </a:p>
          <a:p>
            <a:pPr lvl="0"/>
            <a:r>
              <a:rPr lang="fr-FR" sz="9600" b="1" dirty="0" smtClean="0"/>
              <a:t>certains </a:t>
            </a:r>
            <a:r>
              <a:rPr lang="fr-FR" sz="9600" b="1" dirty="0"/>
              <a:t>pensent qu’il vit de cette façon car il est fataliste.</a:t>
            </a:r>
            <a:endParaRPr lang="en-GB" sz="9600" b="1" dirty="0"/>
          </a:p>
          <a:p>
            <a:r>
              <a:rPr lang="fr-FR" sz="9600" b="1" dirty="0"/>
              <a:t>Yves se dit ‘pessimiste actif’/ son mode de vie lui permet de ne pas accepter la société </a:t>
            </a:r>
            <a:r>
              <a:rPr lang="fr-FR" sz="9600" b="1" dirty="0" smtClean="0"/>
              <a:t>productiviste</a:t>
            </a:r>
            <a:endParaRPr lang="en-GB" sz="9600" b="1" dirty="0"/>
          </a:p>
        </p:txBody>
      </p:sp>
      <p:sp>
        <p:nvSpPr>
          <p:cNvPr id="4" name="TextBox 3"/>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
        <p:nvSpPr>
          <p:cNvPr id="5" name="Rectangle 4"/>
          <p:cNvSpPr/>
          <p:nvPr/>
        </p:nvSpPr>
        <p:spPr>
          <a:xfrm rot="1078723">
            <a:off x="9598254" y="4465496"/>
            <a:ext cx="1954574" cy="461665"/>
          </a:xfrm>
          <a:prstGeom prst="rect">
            <a:avLst/>
          </a:prstGeom>
        </p:spPr>
        <p:txBody>
          <a:bodyPr wrap="none">
            <a:spAutoFit/>
          </a:bodyPr>
          <a:lstStyle/>
          <a:p>
            <a:r>
              <a:rPr lang="en-GB" sz="2400" b="1" dirty="0">
                <a:solidFill>
                  <a:srgbClr val="00B050"/>
                </a:solidFill>
              </a:rPr>
              <a:t>content :     /7</a:t>
            </a:r>
          </a:p>
        </p:txBody>
      </p:sp>
    </p:spTree>
    <p:extLst>
      <p:ext uri="{BB962C8B-B14F-4D97-AF65-F5344CB8AC3E}">
        <p14:creationId xmlns:p14="http://schemas.microsoft.com/office/powerpoint/2010/main" val="42908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lnSpc>
                <a:spcPct val="100000"/>
              </a:lnSpc>
              <a:spcAft>
                <a:spcPct val="0"/>
              </a:spcAft>
            </a:pPr>
            <a:r>
              <a:rPr lang="en-GB" altLang="en-US" sz="3200" dirty="0">
                <a:latin typeface="+mn-lt"/>
                <a:ea typeface="Calibri" panose="020F0502020204030204" pitchFamily="34" charset="0"/>
                <a:cs typeface="Times New Roman" panose="02020603050405020304" pitchFamily="18" charset="0"/>
              </a:rPr>
              <a:t>QUALITY OF LANGUAGE:</a:t>
            </a:r>
            <a:r>
              <a:rPr lang="en-GB" altLang="en-US" sz="1800" dirty="0">
                <a:solidFill>
                  <a:srgbClr val="FF0000"/>
                </a:solidFill>
                <a:latin typeface="+mn-lt"/>
              </a:rPr>
              <a:t/>
            </a:r>
            <a:br>
              <a:rPr lang="en-GB" altLang="en-US" sz="1800" dirty="0">
                <a:solidFill>
                  <a:srgbClr val="FF0000"/>
                </a:solidFill>
                <a:latin typeface="+mn-lt"/>
              </a:rPr>
            </a:br>
            <a:r>
              <a:rPr lang="en-GB" altLang="en-US" sz="3200" dirty="0">
                <a:solidFill>
                  <a:srgbClr val="FF0000"/>
                </a:solidFill>
                <a:latin typeface="+mn-lt"/>
                <a:ea typeface="Calibri" panose="020F0502020204030204" pitchFamily="34" charset="0"/>
                <a:cs typeface="Times New Roman" panose="02020603050405020304" pitchFamily="18" charset="0"/>
              </a:rPr>
              <a:t>No mark can be given for quality of language if the content has been lifted directly from the </a:t>
            </a:r>
            <a:r>
              <a:rPr lang="en-GB" altLang="en-US" sz="3200" dirty="0" smtClean="0">
                <a:solidFill>
                  <a:srgbClr val="FF0000"/>
                </a:solidFill>
                <a:latin typeface="+mn-lt"/>
                <a:ea typeface="Calibri" panose="020F0502020204030204" pitchFamily="34" charset="0"/>
                <a:cs typeface="Times New Roman" panose="02020603050405020304" pitchFamily="18" charset="0"/>
              </a:rPr>
              <a:t>passage</a:t>
            </a:r>
            <a:endParaRPr lang="en-GB" sz="3200" dirty="0">
              <a:solidFill>
                <a:srgbClr val="FF0000"/>
              </a:solidFill>
              <a:latin typeface="+mn-lt"/>
            </a:endParaRPr>
          </a:p>
        </p:txBody>
      </p:sp>
      <p:pic>
        <p:nvPicPr>
          <p:cNvPr id="10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2304"/>
            <a:ext cx="8442797" cy="47482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700154" y="5146699"/>
            <a:ext cx="2661716" cy="1200329"/>
          </a:xfrm>
          <a:prstGeom prst="rect">
            <a:avLst/>
          </a:prstGeom>
        </p:spPr>
        <p:txBody>
          <a:bodyPr wrap="square">
            <a:spAutoFit/>
          </a:bodyPr>
          <a:lstStyle/>
          <a:p>
            <a:pPr lvl="0" eaLnBrk="0" fontAlgn="base" hangingPunct="0">
              <a:spcBef>
                <a:spcPct val="0"/>
              </a:spcBef>
              <a:spcAft>
                <a:spcPct val="0"/>
              </a:spcAft>
            </a:pPr>
            <a:r>
              <a:rPr lang="fr-FR" altLang="en-US" sz="3600" dirty="0">
                <a:ea typeface="Calibri" panose="020F0502020204030204" pitchFamily="34" charset="0"/>
                <a:cs typeface="Times New Roman" panose="02020603050405020304" pitchFamily="18" charset="0"/>
              </a:rPr>
              <a:t>AO3:     /5</a:t>
            </a:r>
            <a:endParaRPr lang="en-GB" altLang="en-US" sz="1400" dirty="0"/>
          </a:p>
          <a:p>
            <a:pPr lvl="0" eaLnBrk="0" fontAlgn="base" hangingPunct="0">
              <a:spcBef>
                <a:spcPct val="0"/>
              </a:spcBef>
              <a:spcAft>
                <a:spcPct val="0"/>
              </a:spcAft>
            </a:pPr>
            <a:r>
              <a:rPr lang="fr-FR" altLang="en-US" sz="3600" dirty="0">
                <a:ea typeface="Calibri" panose="020F0502020204030204" pitchFamily="34" charset="0"/>
                <a:cs typeface="Times New Roman" panose="02020603050405020304" pitchFamily="18" charset="0"/>
              </a:rPr>
              <a:t>Total:      /12</a:t>
            </a:r>
            <a:endParaRPr lang="en-GB" altLang="en-US" sz="1400" dirty="0"/>
          </a:p>
        </p:txBody>
      </p:sp>
    </p:spTree>
    <p:extLst>
      <p:ext uri="{BB962C8B-B14F-4D97-AF65-F5344CB8AC3E}">
        <p14:creationId xmlns:p14="http://schemas.microsoft.com/office/powerpoint/2010/main" val="188857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373740-00DF-49AA-9B77-FCE37FF92236}">
  <ds:schemaRefs>
    <ds:schemaRef ds:uri="http://schemas.microsoft.com/office/2006/metadata/properties"/>
    <ds:schemaRef ds:uri="http://schemas.microsoft.com/office/2006/documentManagement/types"/>
    <ds:schemaRef ds:uri="http://schemas.microsoft.com/sharepoint/v3"/>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E1210BA-1782-4915-8470-0A148F73EA16}">
  <ds:schemaRefs>
    <ds:schemaRef ds:uri="http://schemas.microsoft.com/sharepoint/v3/contenttype/forms"/>
  </ds:schemaRefs>
</ds:datastoreItem>
</file>

<file path=customXml/itemProps3.xml><?xml version="1.0" encoding="utf-8"?>
<ds:datastoreItem xmlns:ds="http://schemas.openxmlformats.org/officeDocument/2006/customXml" ds:itemID="{E3C5BFF0-CDB2-424D-A75D-E93DCF1E0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1581</TotalTime>
  <Words>1468</Words>
  <Application>Microsoft Office PowerPoint</Application>
  <PresentationFormat>Widescreen</PresentationFormat>
  <Paragraphs>193</Paragraphs>
  <Slides>12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Leçon 1 :Les objectifs:</vt:lpstr>
      <vt:lpstr>Le vocabulaire essentiel</vt:lpstr>
      <vt:lpstr>PowerPoint Presentation</vt:lpstr>
      <vt:lpstr>Pour commencer: C’est quoi la marginalisation?</vt:lpstr>
      <vt:lpstr>Pour commencer: C’est quoi la marginalisation?</vt:lpstr>
      <vt:lpstr>PowerPoint Presentation</vt:lpstr>
      <vt:lpstr>2. Un exemple de marginalisation choisie</vt:lpstr>
      <vt:lpstr>QUALITY OF LANGUAGE: No mark can be given for quality of language if the content has been lifted directly from the passage</vt:lpstr>
      <vt:lpstr>4. Un exemple marginalisation subie</vt:lpstr>
      <vt:lpstr>Utilisez la transcription pour vérifier et corriger vos réponses</vt:lpstr>
      <vt:lpstr>Un exemple marginalisation subie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148</cp:revision>
  <dcterms:created xsi:type="dcterms:W3CDTF">2017-10-14T08:43:55Z</dcterms:created>
  <dcterms:modified xsi:type="dcterms:W3CDTF">2021-09-22T13:53:09Z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