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93469" autoAdjust="0"/>
  </p:normalViewPr>
  <p:slideViewPr>
    <p:cSldViewPr snapToGrid="0">
      <p:cViewPr varScale="1">
        <p:scale>
          <a:sx n="119" d="100"/>
          <a:sy n="119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B867-EEF4-4BD9-B94A-1EA7A121C40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FA43-040E-4E4E-B2DD-7B3F5B4CE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1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03C8A-D88A-4213-B19E-36BF3C2351DF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5678-05E5-4CAD-99AD-68E3CAB03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2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Actual</a:t>
            </a:r>
            <a:r>
              <a:rPr lang="en-GB" baseline="0" dirty="0"/>
              <a:t> date TBC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5678-05E5-4CAD-99AD-68E3CAB03C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3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88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4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4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0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4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8261-0E34-4038-8317-4820AE18E0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5C22-A780-4549-9219-85A1E656F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70" y="945840"/>
            <a:ext cx="1070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i="1" dirty="0">
                <a:solidFill>
                  <a:schemeClr val="bg1">
                    <a:lumMod val="50000"/>
                  </a:schemeClr>
                </a:solidFill>
              </a:rPr>
              <a:t>Save the date(s)…</a:t>
            </a:r>
          </a:p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b="1" dirty="0"/>
              <a:t>January </a:t>
            </a:r>
            <a:r>
              <a:rPr lang="en-GB" sz="3200" dirty="0"/>
              <a:t>you will be off timetable for </a:t>
            </a:r>
            <a:r>
              <a:rPr lang="en-GB" sz="3200" u="sng" dirty="0"/>
              <a:t>one day</a:t>
            </a:r>
            <a:r>
              <a:rPr lang="en-GB" sz="3200" dirty="0"/>
              <a:t>, to do your Unit 8 Media exam.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6225" y="-111125"/>
            <a:ext cx="10515600" cy="1325563"/>
          </a:xfrm>
        </p:spPr>
        <p:txBody>
          <a:bodyPr/>
          <a:lstStyle/>
          <a:p>
            <a:r>
              <a:rPr lang="en-GB" b="1" dirty="0"/>
              <a:t>Unit 8 – Responding to a Commission</a:t>
            </a:r>
          </a:p>
        </p:txBody>
      </p:sp>
      <p:pic>
        <p:nvPicPr>
          <p:cNvPr id="1026" name="Picture 2" descr="Printable January 2024 Calendar Templates - 123Calendars.com">
            <a:extLst>
              <a:ext uri="{FF2B5EF4-FFF2-40B4-BE49-F238E27FC236}">
                <a16:creationId xmlns:a16="http://schemas.microsoft.com/office/drawing/2014/main" id="{B20D3DFC-58E9-F997-C546-630F7534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25" y="3252815"/>
            <a:ext cx="4900706" cy="35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86138" y="4737779"/>
            <a:ext cx="86769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62" t="9574" r="30015" b="7458"/>
          <a:stretch/>
        </p:blipFill>
        <p:spPr>
          <a:xfrm>
            <a:off x="3377497" y="-122828"/>
            <a:ext cx="5152354" cy="70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6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35" t="8482" r="29758" b="42529"/>
          <a:stretch/>
        </p:blipFill>
        <p:spPr>
          <a:xfrm>
            <a:off x="2483894" y="191069"/>
            <a:ext cx="6769290" cy="53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6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42" y="228647"/>
            <a:ext cx="10515600" cy="1325563"/>
          </a:xfrm>
        </p:spPr>
        <p:txBody>
          <a:bodyPr/>
          <a:lstStyle/>
          <a:p>
            <a:r>
              <a:rPr lang="en-GB" b="1" dirty="0"/>
              <a:t>2. Pitch 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33" t="15850" r="30185" b="15510"/>
          <a:stretch/>
        </p:blipFill>
        <p:spPr>
          <a:xfrm>
            <a:off x="3220872" y="13647"/>
            <a:ext cx="6045958" cy="68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8" y="160408"/>
            <a:ext cx="10515600" cy="1325563"/>
          </a:xfrm>
        </p:spPr>
        <p:txBody>
          <a:bodyPr/>
          <a:lstStyle/>
          <a:p>
            <a:r>
              <a:rPr lang="en-GB" b="1" dirty="0"/>
              <a:t>3. Proposal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89" t="18989" r="30270" b="35160"/>
          <a:stretch/>
        </p:blipFill>
        <p:spPr>
          <a:xfrm>
            <a:off x="2743809" y="823189"/>
            <a:ext cx="7203907" cy="55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0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03" t="7800" r="30441" b="4320"/>
          <a:stretch/>
        </p:blipFill>
        <p:spPr>
          <a:xfrm>
            <a:off x="3753132" y="0"/>
            <a:ext cx="4664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6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45" t="7390" r="30697" b="3910"/>
          <a:stretch/>
        </p:blipFill>
        <p:spPr>
          <a:xfrm>
            <a:off x="3643954" y="-23083"/>
            <a:ext cx="4580787" cy="69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7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886" t="7936" r="30952" b="4047"/>
          <a:stretch/>
        </p:blipFill>
        <p:spPr>
          <a:xfrm>
            <a:off x="3807728" y="0"/>
            <a:ext cx="4508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0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74" t="29770" r="30952" b="7867"/>
          <a:stretch/>
        </p:blipFill>
        <p:spPr>
          <a:xfrm>
            <a:off x="2770496" y="0"/>
            <a:ext cx="6330829" cy="6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46" y="133113"/>
            <a:ext cx="10515600" cy="1325563"/>
          </a:xfrm>
        </p:spPr>
        <p:txBody>
          <a:bodyPr/>
          <a:lstStyle/>
          <a:p>
            <a:r>
              <a:rPr lang="en-GB" b="1" dirty="0"/>
              <a:t>4. Treatment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45" t="11484" r="30697" b="42256"/>
          <a:stretch/>
        </p:blipFill>
        <p:spPr>
          <a:xfrm>
            <a:off x="282622" y="1246270"/>
            <a:ext cx="5882185" cy="4626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203" t="8346" r="30526" b="7458"/>
          <a:stretch/>
        </p:blipFill>
        <p:spPr>
          <a:xfrm>
            <a:off x="6196083" y="0"/>
            <a:ext cx="4849505" cy="68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8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2654" y="3528291"/>
            <a:ext cx="11000509" cy="24568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72655" y="1616364"/>
            <a:ext cx="11000509" cy="15332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7A4D3-A62E-4A60-A682-466BD884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-193964"/>
            <a:ext cx="10515600" cy="1325563"/>
          </a:xfrm>
        </p:spPr>
        <p:txBody>
          <a:bodyPr/>
          <a:lstStyle/>
          <a:p>
            <a:r>
              <a:rPr lang="en-GB" b="1" dirty="0"/>
              <a:t>Approximate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1FA5-61CA-4770-BFA9-A9B3034C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1. Research and Rationale </a:t>
            </a:r>
            <a:r>
              <a:rPr lang="en-GB" sz="3600" dirty="0"/>
              <a:t>– Two weeks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6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2. Pitch (written) </a:t>
            </a:r>
            <a:r>
              <a:rPr lang="en-GB" sz="3600" dirty="0"/>
              <a:t>– 1 hour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3. Proposal </a:t>
            </a:r>
            <a:r>
              <a:rPr lang="en-GB" sz="3600" dirty="0"/>
              <a:t>– 2 hours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4. Treatment </a:t>
            </a:r>
            <a:r>
              <a:rPr lang="en-GB" sz="3600" dirty="0"/>
              <a:t>– 2 - 3 hours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4239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33" y="13343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unit considers the </a:t>
            </a:r>
            <a:r>
              <a:rPr lang="en-GB" b="1" dirty="0"/>
              <a:t>commissioning process </a:t>
            </a:r>
            <a:r>
              <a:rPr lang="en-GB" dirty="0"/>
              <a:t>and how media producers respond to clients by </a:t>
            </a:r>
            <a:r>
              <a:rPr lang="en-GB" b="1" dirty="0"/>
              <a:t>generating ideas </a:t>
            </a:r>
            <a:r>
              <a:rPr lang="en-GB" dirty="0"/>
              <a:t>using a range of </a:t>
            </a:r>
            <a:r>
              <a:rPr lang="en-GB" b="1" dirty="0"/>
              <a:t>skills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In this unit, you will understand how to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</a:rPr>
              <a:t>respond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to a commissioning brief with ideas based on the required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content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style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audience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purpose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and approach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proposed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by the client.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You will work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independently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, within the requirements and constraints of the client’s specifications and consider your response in terms of ethos, format, budget, platform and duration.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993" y="-98899"/>
            <a:ext cx="10515600" cy="1325563"/>
          </a:xfrm>
        </p:spPr>
        <p:txBody>
          <a:bodyPr/>
          <a:lstStyle/>
          <a:p>
            <a:r>
              <a:rPr lang="en-GB" b="1" dirty="0"/>
              <a:t>Unit 8 – Responding to a Commission</a:t>
            </a:r>
          </a:p>
        </p:txBody>
      </p:sp>
    </p:spTree>
    <p:extLst>
      <p:ext uri="{BB962C8B-B14F-4D97-AF65-F5344CB8AC3E}">
        <p14:creationId xmlns:p14="http://schemas.microsoft.com/office/powerpoint/2010/main" val="32575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unit is assessed through a task set and marked by Pearson, consisting of a Part A and a Part B.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>
                <a:solidFill>
                  <a:schemeClr val="accent5">
                    <a:lumMod val="75000"/>
                  </a:schemeClr>
                </a:solidFill>
              </a:rPr>
              <a:t>Part A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gives learners a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commissioning brief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for a media production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GB" dirty="0"/>
              <a:t>It will entail research activities to be completed- to set you up for the assessment tasks in </a:t>
            </a:r>
            <a:r>
              <a:rPr lang="en-GB" b="1" i="1" u="sng" dirty="0"/>
              <a:t>Part B</a:t>
            </a:r>
            <a:r>
              <a:rPr lang="en-GB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993" y="-98899"/>
            <a:ext cx="10515600" cy="1325563"/>
          </a:xfrm>
        </p:spPr>
        <p:txBody>
          <a:bodyPr/>
          <a:lstStyle/>
          <a:p>
            <a:r>
              <a:rPr lang="en-GB" b="1" dirty="0"/>
              <a:t>Unit 8 – Responding to a Commission Cont.</a:t>
            </a:r>
          </a:p>
        </p:txBody>
      </p:sp>
    </p:spTree>
    <p:extLst>
      <p:ext uri="{BB962C8B-B14F-4D97-AF65-F5344CB8AC3E}">
        <p14:creationId xmlns:p14="http://schemas.microsoft.com/office/powerpoint/2010/main" val="29094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451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You will begin initial research and development into the client, target audience etc. in preparation for the externally assessed exam period.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There are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4 activities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to complete during the exam that you will be graded on.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1. Research and Rationale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2. Pitch (written)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3. Proposal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4. Treatment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(5 - 6 hours)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993" y="-98899"/>
            <a:ext cx="10515600" cy="1325563"/>
          </a:xfrm>
        </p:spPr>
        <p:txBody>
          <a:bodyPr/>
          <a:lstStyle/>
          <a:p>
            <a:r>
              <a:rPr lang="en-GB" b="1" dirty="0"/>
              <a:t>Unit 8 – Responding to a Commission Cont.</a:t>
            </a:r>
          </a:p>
        </p:txBody>
      </p:sp>
    </p:spTree>
    <p:extLst>
      <p:ext uri="{BB962C8B-B14F-4D97-AF65-F5344CB8AC3E}">
        <p14:creationId xmlns:p14="http://schemas.microsoft.com/office/powerpoint/2010/main" val="2008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0" y="-126195"/>
            <a:ext cx="10515600" cy="1325563"/>
          </a:xfrm>
        </p:spPr>
        <p:txBody>
          <a:bodyPr/>
          <a:lstStyle/>
          <a:p>
            <a:r>
              <a:rPr lang="en-GB" b="1" dirty="0"/>
              <a:t>1. Rationale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04" t="35501" r="27114" b="6230"/>
          <a:stretch/>
        </p:blipFill>
        <p:spPr>
          <a:xfrm>
            <a:off x="2247292" y="709684"/>
            <a:ext cx="7357822" cy="6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4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51" y="-139843"/>
            <a:ext cx="10515600" cy="1325563"/>
          </a:xfrm>
        </p:spPr>
        <p:txBody>
          <a:bodyPr/>
          <a:lstStyle/>
          <a:p>
            <a:r>
              <a:rPr lang="en-GB" b="1" dirty="0"/>
              <a:t>1. Rationale with research and prep evidenced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51" t="10119" r="30185" b="7049"/>
          <a:stretch/>
        </p:blipFill>
        <p:spPr>
          <a:xfrm>
            <a:off x="3516575" y="763864"/>
            <a:ext cx="4558353" cy="61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2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051" y="-139843"/>
            <a:ext cx="10515600" cy="1325563"/>
          </a:xfrm>
        </p:spPr>
        <p:txBody>
          <a:bodyPr/>
          <a:lstStyle/>
          <a:p>
            <a:r>
              <a:rPr lang="en-GB" b="1" dirty="0"/>
              <a:t>1. Rationale with research and prep evidenced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545" t="16396" r="30952" b="7322"/>
          <a:stretch/>
        </p:blipFill>
        <p:spPr>
          <a:xfrm>
            <a:off x="3425589" y="736981"/>
            <a:ext cx="4816999" cy="62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3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77" t="12849" r="29843" b="5410"/>
          <a:stretch/>
        </p:blipFill>
        <p:spPr>
          <a:xfrm>
            <a:off x="3398293" y="4064"/>
            <a:ext cx="5149034" cy="68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1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62" t="11484" r="30015" b="8413"/>
          <a:stretch/>
        </p:blipFill>
        <p:spPr>
          <a:xfrm>
            <a:off x="3507475" y="-10869"/>
            <a:ext cx="5230638" cy="68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4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329</Words>
  <Application>Microsoft Macintosh PowerPoint</Application>
  <PresentationFormat>Widescreen</PresentationFormat>
  <Paragraphs>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Unit 8 – Responding to a Commission</vt:lpstr>
      <vt:lpstr>Unit 8 – Responding to a Commission</vt:lpstr>
      <vt:lpstr>Unit 8 – Responding to a Commission Cont.</vt:lpstr>
      <vt:lpstr>Unit 8 – Responding to a Commission Cont.</vt:lpstr>
      <vt:lpstr>1. Rationale </vt:lpstr>
      <vt:lpstr>1. Rationale with research and prep evidenced</vt:lpstr>
      <vt:lpstr>1. Rationale with research and prep evidenced</vt:lpstr>
      <vt:lpstr>PowerPoint Presentation</vt:lpstr>
      <vt:lpstr>PowerPoint Presentation</vt:lpstr>
      <vt:lpstr>PowerPoint Presentation</vt:lpstr>
      <vt:lpstr>PowerPoint Presentation</vt:lpstr>
      <vt:lpstr>2. Pitch  </vt:lpstr>
      <vt:lpstr>3. Proposal </vt:lpstr>
      <vt:lpstr>PowerPoint Presentation</vt:lpstr>
      <vt:lpstr>PowerPoint Presentation</vt:lpstr>
      <vt:lpstr>PowerPoint Presentation</vt:lpstr>
      <vt:lpstr>PowerPoint Presentation</vt:lpstr>
      <vt:lpstr>4. Treatment </vt:lpstr>
      <vt:lpstr>Approximate timings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yr2 – intro lesson</dc:title>
  <dc:creator>Stephen Grantham</dc:creator>
  <cp:lastModifiedBy>Mark Piper</cp:lastModifiedBy>
  <cp:revision>35</cp:revision>
  <cp:lastPrinted>2018-09-19T07:22:35Z</cp:lastPrinted>
  <dcterms:created xsi:type="dcterms:W3CDTF">2017-09-06T11:16:04Z</dcterms:created>
  <dcterms:modified xsi:type="dcterms:W3CDTF">2023-10-18T09:53:44Z</dcterms:modified>
</cp:coreProperties>
</file>