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8" r:id="rId3"/>
    <p:sldId id="259" r:id="rId4"/>
    <p:sldId id="263" r:id="rId5"/>
    <p:sldId id="261" r:id="rId6"/>
    <p:sldId id="262" r:id="rId7"/>
    <p:sldId id="264" r:id="rId8"/>
    <p:sldId id="265" r:id="rId9"/>
    <p:sldId id="266" r:id="rId10"/>
    <p:sldId id="271" r:id="rId11"/>
    <p:sldId id="272" r:id="rId12"/>
    <p:sldId id="273" r:id="rId13"/>
    <p:sldId id="274" r:id="rId14"/>
    <p:sldId id="275" r:id="rId15"/>
    <p:sldId id="276" r:id="rId16"/>
    <p:sldId id="277" r:id="rId17"/>
    <p:sldId id="278" r:id="rId18"/>
    <p:sldId id="279" r:id="rId19"/>
    <p:sldId id="280" r:id="rId20"/>
    <p:sldId id="281" r:id="rId21"/>
    <p:sldId id="270" r:id="rId22"/>
    <p:sldId id="283" r:id="rId23"/>
    <p:sldId id="282" r:id="rId24"/>
    <p:sldId id="284" r:id="rId25"/>
    <p:sldId id="285" r:id="rId26"/>
    <p:sldId id="286" r:id="rId27"/>
    <p:sldId id="287" r:id="rId28"/>
    <p:sldId id="288" r:id="rId29"/>
    <p:sldId id="289"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28.34025" units="1/cm"/>
          <inkml:channelProperty channel="Y" name="resolution" value="28.33948" units="1/cm"/>
        </inkml:channelProperties>
      </inkml:inkSource>
      <inkml:timestamp xml:id="ts0" timeString="2012-10-03T11:03:25.107"/>
    </inkml:context>
    <inkml:brush xml:id="br0">
      <inkml:brushProperty name="width" value="0.03528" units="cm"/>
      <inkml:brushProperty name="height" value="0.03528" units="cm"/>
      <inkml:brushProperty name="fitToCurve" value="1"/>
      <inkml:brushProperty name="ignorePressure" value="1"/>
    </inkml:brush>
  </inkml:definitions>
  <inkml:trace contextRef="#ctx0" brushRef="#br0">0 0</inkml:trace>
  <inkml:trace contextRef="#ctx0" brushRef="#br0" timeOffset="265">0 283</inkml:trace>
  <inkml:trace contextRef="#ctx0" brushRef="#br0" timeOffset="515">0 565</inkml:trace>
  <inkml:trace contextRef="#ctx0" brushRef="#br0" timeOffset="749">0 847</inkml:trace>
  <inkml:trace contextRef="#ctx0" brushRef="#br0" timeOffset="1030">0 1129</inkml:trace>
  <inkml:trace contextRef="#ctx0" brushRef="#br0" timeOffset="1279">0 1411</inkml:trace>
  <inkml:trace contextRef="#ctx0" brushRef="#br0" timeOffset="1529">0 1694</inkml:trace>
  <inkml:trace contextRef="#ctx0" brushRef="#br0" timeOffset="1825">0 1976</inkml:trace>
  <inkml:trace contextRef="#ctx0" brushRef="#br0" timeOffset="2059">0 2258</inkml:trace>
  <inkml:trace contextRef="#ctx0" brushRef="#br0" timeOffset="2340">0 2540</inkml:trace>
  <inkml:trace contextRef="#ctx0" brushRef="#br0" timeOffset="2668">0 2823</inkml:trace>
  <inkml:trace contextRef="#ctx0" brushRef="#br0" timeOffset="2917">0 3105</inkml:trace>
  <inkml:trace contextRef="#ctx0" brushRef="#br0" timeOffset="3151">0 3387</inkml:trace>
  <inkml:trace contextRef="#ctx0" brushRef="#br0" timeOffset="3432">0 3669</inkml:trace>
  <inkml:trace contextRef="#ctx0" brushRef="#br0" timeOffset="3697">0 3951</inkml:trace>
  <inkml:trace contextRef="#ctx0" brushRef="#br0" timeOffset="3931">0 4234</inkml:trace>
  <inkml:trace contextRef="#ctx0" brushRef="#br0" timeOffset="4181">0 4516</inkml:trace>
  <inkml:trace contextRef="#ctx0" brushRef="#br0" timeOffset="4586">0 4798</inkml:trace>
  <inkml:trace contextRef="#ctx0" brushRef="#br0" timeOffset="5039">0 5080</inkml:trace>
  <inkml:trace contextRef="#ctx0" brushRef="#br0" timeOffset="5678">0 5363</inkml:trace>
  <inkml:trace contextRef="#ctx0" brushRef="#br0" timeOffset="6989">0 5645</inkml:trace>
  <inkml:trace contextRef="#ctx0" brushRef="#br0" timeOffset="73817">0 5927</inkml:trace>
  <inkml:trace contextRef="#ctx0" brushRef="#br0" timeOffset="75362">0 6209</inkml:trace>
  <inkml:trace contextRef="#ctx0" brushRef="#br0" timeOffset="75674">0 6491</inkml:trace>
  <inkml:trace contextRef="#ctx0" brushRef="#br0" timeOffset="78279">0 6774</inkml:trace>
  <inkml:trace contextRef="#ctx0" brushRef="#br0" timeOffset="78669">0 7056</inkml:trace>
  <inkml:trace contextRef="#ctx0" brushRef="#br0" timeOffset="79215">0 7338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01127C-0DC8-4C8A-80FC-EB6417007288}" type="datetimeFigureOut">
              <a:rPr lang="en-GB" smtClean="0"/>
              <a:t>13/09/2017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578C6C-E871-49AE-A883-E546EC76279A}" type="slidenum">
              <a:rPr lang="en-GB" smtClean="0"/>
              <a:t>‹#›</a:t>
            </a:fld>
            <a:endParaRPr lang="en-GB"/>
          </a:p>
        </p:txBody>
      </p:sp>
    </p:spTree>
    <p:extLst>
      <p:ext uri="{BB962C8B-B14F-4D97-AF65-F5344CB8AC3E}">
        <p14:creationId xmlns:p14="http://schemas.microsoft.com/office/powerpoint/2010/main" val="4129600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9578C6C-E871-49AE-A883-E546EC76279A}" type="slidenum">
              <a:rPr lang="en-GB" smtClean="0"/>
              <a:t>23</a:t>
            </a:fld>
            <a:endParaRPr lang="en-GB"/>
          </a:p>
        </p:txBody>
      </p:sp>
    </p:spTree>
    <p:extLst>
      <p:ext uri="{BB962C8B-B14F-4D97-AF65-F5344CB8AC3E}">
        <p14:creationId xmlns:p14="http://schemas.microsoft.com/office/powerpoint/2010/main" val="11307915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9A14D4-43D7-4E00-A237-36CF507B5E98}"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39005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9A14D4-43D7-4E00-A237-36CF507B5E98}"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1074628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9A14D4-43D7-4E00-A237-36CF507B5E98}"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377810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9A14D4-43D7-4E00-A237-36CF507B5E98}"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637018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A14D4-43D7-4E00-A237-36CF507B5E98}" type="datetimeFigureOut">
              <a:rPr lang="en-GB" smtClean="0"/>
              <a:t>13/09/2017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314670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9A14D4-43D7-4E00-A237-36CF507B5E98}"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152913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9A14D4-43D7-4E00-A237-36CF507B5E98}" type="datetimeFigureOut">
              <a:rPr lang="en-GB" smtClean="0"/>
              <a:t>13/09/2017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84821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9A14D4-43D7-4E00-A237-36CF507B5E98}" type="datetimeFigureOut">
              <a:rPr lang="en-GB" smtClean="0"/>
              <a:t>13/09/2017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308345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A14D4-43D7-4E00-A237-36CF507B5E98}" type="datetimeFigureOut">
              <a:rPr lang="en-GB" smtClean="0"/>
              <a:t>13/09/2017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194204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A14D4-43D7-4E00-A237-36CF507B5E98}"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3683085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A14D4-43D7-4E00-A237-36CF507B5E98}" type="datetimeFigureOut">
              <a:rPr lang="en-GB" smtClean="0"/>
              <a:t>13/09/2017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A59B2F-4E56-4423-AFF5-FD7ECB218C5F}" type="slidenum">
              <a:rPr lang="en-GB" smtClean="0"/>
              <a:t>‹#›</a:t>
            </a:fld>
            <a:endParaRPr lang="en-GB"/>
          </a:p>
        </p:txBody>
      </p:sp>
    </p:spTree>
    <p:extLst>
      <p:ext uri="{BB962C8B-B14F-4D97-AF65-F5344CB8AC3E}">
        <p14:creationId xmlns:p14="http://schemas.microsoft.com/office/powerpoint/2010/main" val="2230498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A14D4-43D7-4E00-A237-36CF507B5E98}" type="datetimeFigureOut">
              <a:rPr lang="en-GB" smtClean="0"/>
              <a:t>13/09/2017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A59B2F-4E56-4423-AFF5-FD7ECB218C5F}" type="slidenum">
              <a:rPr lang="en-GB" smtClean="0"/>
              <a:t>‹#›</a:t>
            </a:fld>
            <a:endParaRPr lang="en-GB"/>
          </a:p>
        </p:txBody>
      </p:sp>
    </p:spTree>
    <p:extLst>
      <p:ext uri="{BB962C8B-B14F-4D97-AF65-F5344CB8AC3E}">
        <p14:creationId xmlns:p14="http://schemas.microsoft.com/office/powerpoint/2010/main" val="271312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Energetics</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793748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1800" y="548680"/>
            <a:ext cx="3841052" cy="369332"/>
          </a:xfrm>
          <a:prstGeom prst="rect">
            <a:avLst/>
          </a:prstGeom>
        </p:spPr>
        <p:txBody>
          <a:bodyPr wrap="none">
            <a:spAutoFit/>
          </a:bodyPr>
          <a:lstStyle/>
          <a:p>
            <a:r>
              <a:rPr lang="pt-BR" dirty="0">
                <a:latin typeface="MyriadPro-Regular" panose="020B0503030403020204" pitchFamily="34" charset="0"/>
              </a:rPr>
              <a:t>C</a:t>
            </a:r>
            <a:r>
              <a:rPr lang="pt-BR" sz="800" dirty="0">
                <a:latin typeface="MyriadPro-Regular" panose="020B0503030403020204" pitchFamily="34" charset="0"/>
              </a:rPr>
              <a:t>2</a:t>
            </a:r>
            <a:r>
              <a:rPr lang="pt-BR" dirty="0">
                <a:latin typeface="MyriadPro-Regular" panose="020B0503030403020204" pitchFamily="34" charset="0"/>
              </a:rPr>
              <a:t>H</a:t>
            </a:r>
            <a:r>
              <a:rPr lang="pt-BR" sz="800" dirty="0">
                <a:latin typeface="MyriadPro-Regular" panose="020B0503030403020204" pitchFamily="34" charset="0"/>
              </a:rPr>
              <a:t>5</a:t>
            </a:r>
            <a:r>
              <a:rPr lang="pt-BR" dirty="0">
                <a:latin typeface="MyriadPro-Regular" panose="020B0503030403020204" pitchFamily="34" charset="0"/>
              </a:rPr>
              <a:t>OH(</a:t>
            </a:r>
            <a:r>
              <a:rPr lang="pt-BR" dirty="0">
                <a:latin typeface="TrebuchetMS"/>
              </a:rPr>
              <a:t>l</a:t>
            </a:r>
            <a:r>
              <a:rPr lang="pt-BR" dirty="0">
                <a:latin typeface="MyriadPro-Regular" panose="020B0503030403020204" pitchFamily="34" charset="0"/>
              </a:rPr>
              <a:t>) + 3O</a:t>
            </a:r>
            <a:r>
              <a:rPr lang="pt-BR" sz="800" dirty="0">
                <a:latin typeface="MyriadPro-Regular" panose="020B0503030403020204" pitchFamily="34" charset="0"/>
              </a:rPr>
              <a:t>2</a:t>
            </a:r>
            <a:r>
              <a:rPr lang="pt-BR" dirty="0">
                <a:latin typeface="MyriadPro-Regular" panose="020B0503030403020204" pitchFamily="34" charset="0"/>
              </a:rPr>
              <a:t>(g) </a:t>
            </a:r>
            <a:r>
              <a:rPr lang="pt-BR" dirty="0" smtClean="0">
                <a:latin typeface="MyriadPro-Regular" panose="020B0503030403020204" pitchFamily="34" charset="0"/>
                <a:sym typeface="Wingdings" panose="05000000000000000000" pitchFamily="2" charset="2"/>
              </a:rPr>
              <a:t> </a:t>
            </a:r>
            <a:r>
              <a:rPr lang="pt-BR" dirty="0" smtClean="0">
                <a:latin typeface="MyriadPro-Regular" panose="020B0503030403020204" pitchFamily="34" charset="0"/>
              </a:rPr>
              <a:t>2CO</a:t>
            </a:r>
            <a:r>
              <a:rPr lang="pt-BR" sz="800" dirty="0" smtClean="0">
                <a:latin typeface="MyriadPro-Regular" panose="020B0503030403020204" pitchFamily="34" charset="0"/>
              </a:rPr>
              <a:t>2</a:t>
            </a:r>
            <a:r>
              <a:rPr lang="pt-BR" dirty="0" smtClean="0">
                <a:latin typeface="MyriadPro-Regular" panose="020B0503030403020204" pitchFamily="34" charset="0"/>
              </a:rPr>
              <a:t>(g</a:t>
            </a:r>
            <a:r>
              <a:rPr lang="pt-BR" dirty="0">
                <a:latin typeface="MyriadPro-Regular" panose="020B0503030403020204" pitchFamily="34" charset="0"/>
              </a:rPr>
              <a:t>) + 3H</a:t>
            </a:r>
            <a:r>
              <a:rPr lang="pt-BR" sz="800" dirty="0">
                <a:latin typeface="MyriadPro-Regular" panose="020B0503030403020204" pitchFamily="34" charset="0"/>
              </a:rPr>
              <a:t>2</a:t>
            </a:r>
            <a:r>
              <a:rPr lang="pt-BR" dirty="0">
                <a:latin typeface="MyriadPro-Regular" panose="020B0503030403020204" pitchFamily="34" charset="0"/>
              </a:rPr>
              <a:t>O(</a:t>
            </a:r>
            <a:r>
              <a:rPr lang="pt-BR" dirty="0">
                <a:latin typeface="TrebuchetMS"/>
              </a:rPr>
              <a:t>l</a:t>
            </a:r>
            <a:r>
              <a:rPr lang="pt-BR" dirty="0">
                <a:latin typeface="MyriadPro-Regular" panose="020B0503030403020204" pitchFamily="34" charset="0"/>
              </a:rPr>
              <a:t>)</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980728"/>
            <a:ext cx="7848872" cy="2432444"/>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3717032"/>
            <a:ext cx="8557812" cy="1963827"/>
          </a:xfrm>
          <a:prstGeom prst="rect">
            <a:avLst/>
          </a:prstGeom>
        </p:spPr>
      </p:pic>
    </p:spTree>
    <p:extLst>
      <p:ext uri="{BB962C8B-B14F-4D97-AF65-F5344CB8AC3E}">
        <p14:creationId xmlns:p14="http://schemas.microsoft.com/office/powerpoint/2010/main" val="23115627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71600" y="620688"/>
            <a:ext cx="5832648" cy="369332"/>
          </a:xfrm>
          <a:prstGeom prst="rect">
            <a:avLst/>
          </a:prstGeom>
          <a:noFill/>
        </p:spPr>
        <p:txBody>
          <a:bodyPr wrap="square" rtlCol="0">
            <a:spAutoFit/>
          </a:bodyPr>
          <a:lstStyle/>
          <a:p>
            <a:r>
              <a:rPr lang="en-GB" dirty="0" smtClean="0"/>
              <a:t>Enthalpy of combustion = -1276 kjmol</a:t>
            </a:r>
            <a:r>
              <a:rPr lang="en-GB" baseline="30000" dirty="0" smtClean="0"/>
              <a:t>-1</a:t>
            </a:r>
            <a:endParaRPr lang="en-GB"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765" y="1340768"/>
            <a:ext cx="8878539" cy="1800476"/>
          </a:xfrm>
          <a:prstGeom prst="rect">
            <a:avLst/>
          </a:prstGeom>
        </p:spPr>
      </p:pic>
    </p:spTree>
    <p:extLst>
      <p:ext uri="{BB962C8B-B14F-4D97-AF65-F5344CB8AC3E}">
        <p14:creationId xmlns:p14="http://schemas.microsoft.com/office/powerpoint/2010/main" val="39973784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Line 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9507" name="AutoShape 3">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9508" name="Line 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9509" name="AutoShape 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9510" name="Rectangle 6"/>
          <p:cNvSpPr>
            <a:spLocks noChangeArrowheads="1"/>
          </p:cNvSpPr>
          <p:nvPr/>
        </p:nvSpPr>
        <p:spPr bwMode="auto">
          <a:xfrm>
            <a:off x="3491880" y="301387"/>
            <a:ext cx="18902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dirty="0" smtClean="0">
                <a:solidFill>
                  <a:srgbClr val="CC0000"/>
                </a:solidFill>
                <a:effectLst>
                  <a:outerShdw blurRad="38100" dist="38100" dir="2700000" algn="tl">
                    <a:srgbClr val="000000"/>
                  </a:outerShdw>
                </a:effectLst>
                <a:latin typeface="Arial" panose="020B0604020202020204" pitchFamily="34" charset="0"/>
              </a:rPr>
              <a:t> </a:t>
            </a:r>
            <a:r>
              <a:rPr lang="en-US" altLang="en-US" dirty="0">
                <a:solidFill>
                  <a:srgbClr val="CC0000"/>
                </a:solidFill>
                <a:effectLst>
                  <a:outerShdw blurRad="38100" dist="38100" dir="2700000" algn="tl">
                    <a:srgbClr val="000000"/>
                  </a:outerShdw>
                </a:effectLst>
                <a:latin typeface="Arial" panose="020B0604020202020204" pitchFamily="34" charset="0"/>
              </a:rPr>
              <a:t>Lattice Enthalpy</a:t>
            </a:r>
          </a:p>
        </p:txBody>
      </p:sp>
      <p:sp>
        <p:nvSpPr>
          <p:cNvPr id="149511" name="Text Box 7"/>
          <p:cNvSpPr txBox="1">
            <a:spLocks noChangeArrowheads="1"/>
          </p:cNvSpPr>
          <p:nvPr/>
        </p:nvSpPr>
        <p:spPr bwMode="auto">
          <a:xfrm>
            <a:off x="301625" y="795338"/>
            <a:ext cx="8715375"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GB" altLang="en-US" sz="1800" dirty="0">
              <a:latin typeface="Arial" panose="020B0604020202020204" pitchFamily="34" charset="0"/>
            </a:endParaRPr>
          </a:p>
          <a:p>
            <a:pPr algn="ctr"/>
            <a:r>
              <a:rPr lang="en-GB" altLang="en-US" sz="3600" dirty="0" smtClean="0">
                <a:latin typeface="Arial" panose="020B0604020202020204" pitchFamily="34" charset="0"/>
              </a:rPr>
              <a:t>SIZE &amp; CHARGE</a:t>
            </a:r>
          </a:p>
          <a:p>
            <a:pPr algn="ctr"/>
            <a:endParaRPr lang="en-GB" altLang="en-US" sz="1800" dirty="0" smtClean="0">
              <a:latin typeface="Arial" panose="020B0604020202020204" pitchFamily="34" charset="0"/>
            </a:endParaRPr>
          </a:p>
          <a:p>
            <a:pPr algn="ctr"/>
            <a:r>
              <a:rPr lang="en-GB" altLang="en-US" sz="1800" dirty="0" smtClean="0">
                <a:latin typeface="Arial" panose="020B0604020202020204" pitchFamily="34" charset="0"/>
              </a:rPr>
              <a:t>Effects</a:t>
            </a:r>
            <a:endParaRPr lang="en-GB" altLang="en-US" sz="1800" dirty="0">
              <a:latin typeface="Arial" panose="020B0604020202020204" pitchFamily="34" charset="0"/>
            </a:endParaRPr>
          </a:p>
          <a:p>
            <a:endParaRPr lang="en-GB" altLang="en-US" sz="1800" dirty="0">
              <a:latin typeface="Arial" panose="020B0604020202020204" pitchFamily="34" charset="0"/>
            </a:endParaRPr>
          </a:p>
          <a:p>
            <a:r>
              <a:rPr lang="en-GB" altLang="en-US" sz="1800" dirty="0">
                <a:latin typeface="Arial" panose="020B0604020202020204" pitchFamily="34" charset="0"/>
              </a:rPr>
              <a:t>Melting point	the </a:t>
            </a:r>
            <a:r>
              <a:rPr lang="en-GB" altLang="en-US" sz="1800" dirty="0">
                <a:solidFill>
                  <a:srgbClr val="A50021"/>
                </a:solidFill>
                <a:latin typeface="Arial" panose="020B0604020202020204" pitchFamily="34" charset="0"/>
              </a:rPr>
              <a:t>higher the lattice enthalpy</a:t>
            </a:r>
            <a:r>
              <a:rPr lang="en-GB" altLang="en-US" sz="1800" dirty="0">
                <a:latin typeface="Arial" panose="020B0604020202020204" pitchFamily="34" charset="0"/>
              </a:rPr>
              <a:t>,</a:t>
            </a:r>
          </a:p>
          <a:p>
            <a:r>
              <a:rPr lang="en-GB" altLang="en-US" sz="1800" dirty="0">
                <a:latin typeface="Arial" panose="020B0604020202020204" pitchFamily="34" charset="0"/>
              </a:rPr>
              <a:t>		the </a:t>
            </a:r>
            <a:r>
              <a:rPr lang="en-GB" altLang="en-US" sz="1800" dirty="0">
                <a:solidFill>
                  <a:srgbClr val="A50021"/>
                </a:solidFill>
                <a:latin typeface="Arial" panose="020B0604020202020204" pitchFamily="34" charset="0"/>
              </a:rPr>
              <a:t>higher the melting point</a:t>
            </a:r>
            <a:r>
              <a:rPr lang="en-GB" altLang="en-US" sz="1800" dirty="0">
                <a:latin typeface="Arial" panose="020B0604020202020204" pitchFamily="34" charset="0"/>
              </a:rPr>
              <a:t> of an ionic compound</a:t>
            </a:r>
          </a:p>
          <a:p>
            <a:endParaRPr lang="en-GB" altLang="en-US" sz="1800" dirty="0">
              <a:latin typeface="Arial" panose="020B0604020202020204" pitchFamily="34" charset="0"/>
            </a:endParaRPr>
          </a:p>
          <a:p>
            <a:endParaRPr lang="en-GB" altLang="en-US" sz="1800" dirty="0">
              <a:latin typeface="Arial" panose="020B0604020202020204" pitchFamily="34" charset="0"/>
            </a:endParaRPr>
          </a:p>
          <a:p>
            <a:r>
              <a:rPr lang="en-GB" altLang="en-US" sz="1800" dirty="0">
                <a:latin typeface="Arial" panose="020B0604020202020204" pitchFamily="34" charset="0"/>
              </a:rPr>
              <a:t>Solubility	solubility of ionic compounds is affected by the relative</a:t>
            </a:r>
          </a:p>
          <a:p>
            <a:r>
              <a:rPr lang="en-GB" altLang="en-US" sz="1800" dirty="0">
                <a:latin typeface="Arial" panose="020B0604020202020204" pitchFamily="34" charset="0"/>
              </a:rPr>
              <a:t>		values of Lattice and Hydration Enthalpies</a:t>
            </a:r>
          </a:p>
        </p:txBody>
      </p:sp>
      <p:pic>
        <p:nvPicPr>
          <p:cNvPr id="149512" name="Picture 8"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99999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1" name="Rectangle 21"/>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92189" name="Line 2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192" name="Line 3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199" name="Line 39"/>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04" name="Oval 44"/>
          <p:cNvSpPr>
            <a:spLocks noChangeArrowheads="1"/>
          </p:cNvSpPr>
          <p:nvPr/>
        </p:nvSpPr>
        <p:spPr bwMode="auto">
          <a:xfrm>
            <a:off x="6861175" y="52070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92231" name="Text Box 71"/>
          <p:cNvSpPr txBox="1">
            <a:spLocks noChangeArrowheads="1"/>
          </p:cNvSpPr>
          <p:nvPr/>
        </p:nvSpPr>
        <p:spPr bwMode="auto">
          <a:xfrm>
            <a:off x="719138" y="5037138"/>
            <a:ext cx="3251200" cy="1389062"/>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a:latin typeface="Arial" panose="020B0604020202020204" pitchFamily="34" charset="0"/>
              </a:rPr>
              <a:t>This is an exothermic process so energy is released. Sodium chloride has a lower enthalpy than the elements which made it.</a:t>
            </a:r>
          </a:p>
          <a:p>
            <a:pPr algn="ctr">
              <a:spcBef>
                <a:spcPct val="50000"/>
              </a:spcBef>
            </a:pPr>
            <a:r>
              <a:rPr lang="en-US" altLang="en-US" sz="1400">
                <a:latin typeface="Arial" panose="020B0604020202020204" pitchFamily="34" charset="0"/>
              </a:rPr>
              <a:t>VALUE = - 411 kJ mol</a:t>
            </a:r>
            <a:r>
              <a:rPr lang="en-US" altLang="en-US" sz="1400" baseline="30000">
                <a:latin typeface="Arial" panose="020B0604020202020204" pitchFamily="34" charset="0"/>
              </a:rPr>
              <a:t>-1</a:t>
            </a:r>
            <a:endParaRPr lang="en-US" altLang="en-US" sz="1400" b="0">
              <a:latin typeface="Arial" panose="020B0604020202020204" pitchFamily="34" charset="0"/>
            </a:endParaRPr>
          </a:p>
        </p:txBody>
      </p:sp>
      <p:sp>
        <p:nvSpPr>
          <p:cNvPr id="92232" name="Line 72"/>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33" name="AutoShape 73">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34" name="Line 74"/>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35" name="AutoShape 75">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38" name="Text Box 78"/>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92239" name="Text Box 79"/>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92251" name="Rectangle 91"/>
          <p:cNvSpPr>
            <a:spLocks noChangeArrowheads="1"/>
          </p:cNvSpPr>
          <p:nvPr/>
        </p:nvSpPr>
        <p:spPr bwMode="auto">
          <a:xfrm>
            <a:off x="520700" y="777875"/>
            <a:ext cx="3502025"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a:solidFill>
                  <a:srgbClr val="000066"/>
                </a:solidFill>
                <a:latin typeface="Arial" panose="020B0604020202020204" pitchFamily="34" charset="0"/>
              </a:rPr>
              <a:t>Enthalpy of formation of NaC</a:t>
            </a:r>
            <a:r>
              <a:rPr lang="en-GB" altLang="en-US" sz="1400" i="1">
                <a:solidFill>
                  <a:srgbClr val="000066"/>
                </a:solidFill>
              </a:rPr>
              <a:t>l</a:t>
            </a:r>
            <a:endParaRPr lang="en-GB" altLang="en-US" sz="1400" b="0" i="1"/>
          </a:p>
          <a:p>
            <a:pPr>
              <a:lnSpc>
                <a:spcPct val="120000"/>
              </a:lnSpc>
              <a:spcAft>
                <a:spcPts val="200"/>
              </a:spcAft>
            </a:pPr>
            <a:r>
              <a:rPr lang="en-GB" altLang="en-US" sz="1600">
                <a:latin typeface="Arial" panose="020B0604020202020204" pitchFamily="34" charset="0"/>
              </a:rPr>
              <a:t>Na(s)   +   ½C</a:t>
            </a:r>
            <a:r>
              <a:rPr lang="en-GB" altLang="en-US" sz="1600" i="1"/>
              <a:t>l</a:t>
            </a:r>
            <a:r>
              <a:rPr lang="en-GB" altLang="en-US" sz="1600" baseline="-25000">
                <a:latin typeface="Arial" panose="020B0604020202020204" pitchFamily="34" charset="0"/>
              </a:rPr>
              <a:t>2</a:t>
            </a:r>
            <a:r>
              <a:rPr lang="en-GB" altLang="en-US" sz="1600">
                <a:latin typeface="Arial" panose="020B0604020202020204" pitchFamily="34" charset="0"/>
              </a:rPr>
              <a:t>(g)   ——&gt;    NaC</a:t>
            </a:r>
            <a:r>
              <a:rPr lang="en-GB" altLang="en-US" sz="1600" i="1"/>
              <a:t>l</a:t>
            </a:r>
            <a:r>
              <a:rPr lang="en-GB" altLang="en-US" sz="1600">
                <a:latin typeface="Arial" panose="020B0604020202020204" pitchFamily="34" charset="0"/>
              </a:rPr>
              <a:t>(s)</a:t>
            </a:r>
          </a:p>
          <a:p>
            <a:pPr>
              <a:spcAft>
                <a:spcPts val="200"/>
              </a:spcAft>
            </a:pPr>
            <a:endParaRPr lang="en-GB" altLang="en-US" sz="1400" b="0">
              <a:latin typeface="Arial" panose="020B0604020202020204" pitchFamily="34" charset="0"/>
            </a:endParaRPr>
          </a:p>
          <a:p>
            <a:pPr>
              <a:spcAft>
                <a:spcPts val="200"/>
              </a:spcAft>
            </a:pPr>
            <a:endParaRPr lang="en-GB" altLang="en-US" sz="1600">
              <a:latin typeface="Arial" panose="020B0604020202020204" pitchFamily="34" charset="0"/>
            </a:endParaRPr>
          </a:p>
        </p:txBody>
      </p:sp>
      <p:sp>
        <p:nvSpPr>
          <p:cNvPr id="92252" name="Oval 92"/>
          <p:cNvSpPr>
            <a:spLocks noChangeArrowheads="1"/>
          </p:cNvSpPr>
          <p:nvPr/>
        </p:nvSpPr>
        <p:spPr bwMode="auto">
          <a:xfrm>
            <a:off x="284163" y="8429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pic>
        <p:nvPicPr>
          <p:cNvPr id="92258" name="Picture 98"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860083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40" name="Line 8"/>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41" name="Line 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43" name="Line 11"/>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44" name="Line 1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50" name="Line 18"/>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52" name="Oval 20"/>
          <p:cNvSpPr>
            <a:spLocks noChangeArrowheads="1"/>
          </p:cNvSpPr>
          <p:nvPr/>
        </p:nvSpPr>
        <p:spPr bwMode="auto">
          <a:xfrm>
            <a:off x="6861175" y="5207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20857" name="Oval 25"/>
          <p:cNvSpPr>
            <a:spLocks noChangeArrowheads="1"/>
          </p:cNvSpPr>
          <p:nvPr/>
        </p:nvSpPr>
        <p:spPr bwMode="auto">
          <a:xfrm>
            <a:off x="6199188" y="42672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20871" name="Text Box 39"/>
          <p:cNvSpPr txBox="1">
            <a:spLocks noChangeArrowheads="1"/>
          </p:cNvSpPr>
          <p:nvPr/>
        </p:nvSpPr>
        <p:spPr bwMode="auto">
          <a:xfrm>
            <a:off x="719138" y="5037138"/>
            <a:ext cx="3251200" cy="1389062"/>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a:latin typeface="Arial" panose="020B0604020202020204" pitchFamily="34" charset="0"/>
              </a:rPr>
              <a:t>This is an endothermic process. Energy is needed to separate the atoms.  Sublimation involves going directly from solid to gas. </a:t>
            </a:r>
          </a:p>
          <a:p>
            <a:pPr algn="ctr">
              <a:spcBef>
                <a:spcPct val="50000"/>
              </a:spcBef>
            </a:pPr>
            <a:r>
              <a:rPr lang="en-US" altLang="en-US" sz="1400">
                <a:latin typeface="Arial" panose="020B0604020202020204" pitchFamily="34" charset="0"/>
              </a:rPr>
              <a:t>VALUE = + 108 kJ mol</a:t>
            </a:r>
            <a:r>
              <a:rPr lang="en-US" altLang="en-US" sz="1400" baseline="30000">
                <a:latin typeface="Arial" panose="020B0604020202020204" pitchFamily="34" charset="0"/>
              </a:rPr>
              <a:t>-1</a:t>
            </a:r>
            <a:endParaRPr lang="en-US" altLang="en-US" sz="1400" b="0">
              <a:latin typeface="Arial" panose="020B0604020202020204" pitchFamily="34" charset="0"/>
            </a:endParaRPr>
          </a:p>
        </p:txBody>
      </p:sp>
      <p:sp>
        <p:nvSpPr>
          <p:cNvPr id="120872" name="Line 4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73" name="AutoShape 4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74" name="Line 4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75" name="AutoShape 4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878" name="Rectangle 46"/>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20879" name="Text Box 47"/>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20880" name="Text Box 48"/>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20881" name="Text Box 49"/>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0885" name="Rectangle 53"/>
          <p:cNvSpPr>
            <a:spLocks noChangeArrowheads="1"/>
          </p:cNvSpPr>
          <p:nvPr/>
        </p:nvSpPr>
        <p:spPr bwMode="auto">
          <a:xfrm>
            <a:off x="520700" y="777875"/>
            <a:ext cx="3502025" cy="168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a:t>
            </a:r>
            <a:r>
              <a:rPr lang="en-GB" altLang="en-US" sz="1400" dirty="0" err="1">
                <a:solidFill>
                  <a:srgbClr val="000066"/>
                </a:solidFill>
                <a:latin typeface="Arial" panose="020B0604020202020204" pitchFamily="34" charset="0"/>
              </a:rPr>
              <a:t>NaC</a:t>
            </a:r>
            <a:r>
              <a:rPr lang="en-GB" altLang="en-US" sz="1400" i="1" dirty="0" err="1">
                <a:solidFill>
                  <a:srgbClr val="000066"/>
                </a:solidFill>
              </a:rPr>
              <a:t>l</a:t>
            </a:r>
            <a:endParaRPr lang="en-GB" altLang="en-US" sz="1400" b="0" i="1" dirty="0"/>
          </a:p>
          <a:p>
            <a:pPr>
              <a:lnSpc>
                <a:spcPct val="120000"/>
              </a:lnSpc>
              <a:spcAft>
                <a:spcPts val="200"/>
              </a:spcAft>
            </a:pPr>
            <a:r>
              <a:rPr lang="en-GB" altLang="en-US" sz="1600" dirty="0">
                <a:latin typeface="Arial" panose="020B0604020202020204" pitchFamily="34" charset="0"/>
              </a:rPr>
              <a:t>Na(s)   +   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atomisation </a:t>
            </a:r>
            <a:r>
              <a:rPr lang="en-GB" altLang="en-US" sz="1400" dirty="0">
                <a:solidFill>
                  <a:srgbClr val="000066"/>
                </a:solidFill>
                <a:latin typeface="Arial" panose="020B0604020202020204" pitchFamily="34" charset="0"/>
              </a:rPr>
              <a:t>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Na(s)    ——&gt;    Na(g)</a:t>
            </a:r>
          </a:p>
          <a:p>
            <a:pPr>
              <a:spcAft>
                <a:spcPts val="200"/>
              </a:spcAft>
            </a:pPr>
            <a:endParaRPr lang="en-GB" altLang="en-US" sz="1600" dirty="0">
              <a:latin typeface="Arial" panose="020B0604020202020204" pitchFamily="34" charset="0"/>
            </a:endParaRPr>
          </a:p>
        </p:txBody>
      </p:sp>
      <p:sp>
        <p:nvSpPr>
          <p:cNvPr id="120886" name="Oval 54"/>
          <p:cNvSpPr>
            <a:spLocks noChangeArrowheads="1"/>
          </p:cNvSpPr>
          <p:nvPr/>
        </p:nvSpPr>
        <p:spPr bwMode="auto">
          <a:xfrm>
            <a:off x="284163" y="842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20887" name="Oval 55"/>
          <p:cNvSpPr>
            <a:spLocks noChangeArrowheads="1"/>
          </p:cNvSpPr>
          <p:nvPr/>
        </p:nvSpPr>
        <p:spPr bwMode="auto">
          <a:xfrm>
            <a:off x="284163" y="16303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pic>
        <p:nvPicPr>
          <p:cNvPr id="120892" name="Picture 60"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5394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4" name="Line 8"/>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65" name="Line 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66" name="Line 10"/>
          <p:cNvSpPr>
            <a:spLocks noChangeShapeType="1"/>
          </p:cNvSpPr>
          <p:nvPr/>
        </p:nvSpPr>
        <p:spPr bwMode="auto">
          <a:xfrm>
            <a:off x="5876925" y="3127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67" name="Line 11"/>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68" name="Line 1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71" name="Line 15"/>
          <p:cNvSpPr>
            <a:spLocks noChangeShapeType="1"/>
          </p:cNvSpPr>
          <p:nvPr/>
        </p:nvSpPr>
        <p:spPr bwMode="auto">
          <a:xfrm flipV="1">
            <a:off x="6365875" y="3152775"/>
            <a:ext cx="0" cy="7524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74" name="Line 18"/>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76" name="Oval 20"/>
          <p:cNvSpPr>
            <a:spLocks noChangeArrowheads="1"/>
          </p:cNvSpPr>
          <p:nvPr/>
        </p:nvSpPr>
        <p:spPr bwMode="auto">
          <a:xfrm>
            <a:off x="6861175" y="5207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21880" name="Oval 24"/>
          <p:cNvSpPr>
            <a:spLocks noChangeArrowheads="1"/>
          </p:cNvSpPr>
          <p:nvPr/>
        </p:nvSpPr>
        <p:spPr bwMode="auto">
          <a:xfrm>
            <a:off x="6448425" y="3433763"/>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21881" name="Oval 25"/>
          <p:cNvSpPr>
            <a:spLocks noChangeArrowheads="1"/>
          </p:cNvSpPr>
          <p:nvPr/>
        </p:nvSpPr>
        <p:spPr bwMode="auto">
          <a:xfrm>
            <a:off x="6199188" y="4267200"/>
            <a:ext cx="261937"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21895" name="Text Box 39"/>
          <p:cNvSpPr txBox="1">
            <a:spLocks noChangeArrowheads="1"/>
          </p:cNvSpPr>
          <p:nvPr/>
        </p:nvSpPr>
        <p:spPr bwMode="auto">
          <a:xfrm>
            <a:off x="719138" y="5037138"/>
            <a:ext cx="3251200" cy="1633537"/>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a:latin typeface="Arial" panose="020B0604020202020204" pitchFamily="34" charset="0"/>
              </a:rPr>
              <a:t>Breaking covalent bonds is an endothermic process. Energy is needed to overcome the attraction the atomic nuclei have for the shared pair of electrons. </a:t>
            </a:r>
          </a:p>
          <a:p>
            <a:pPr algn="ctr">
              <a:spcBef>
                <a:spcPct val="50000"/>
              </a:spcBef>
            </a:pPr>
            <a:r>
              <a:rPr lang="en-US" altLang="en-US" sz="1400">
                <a:latin typeface="Arial" panose="020B0604020202020204" pitchFamily="34" charset="0"/>
              </a:rPr>
              <a:t>VALUE = + 121 kJ mol</a:t>
            </a:r>
            <a:r>
              <a:rPr lang="en-US" altLang="en-US" sz="1400" baseline="30000">
                <a:latin typeface="Arial" panose="020B0604020202020204" pitchFamily="34" charset="0"/>
              </a:rPr>
              <a:t>-1</a:t>
            </a:r>
            <a:endParaRPr lang="en-US" altLang="en-US" sz="1400" b="0">
              <a:latin typeface="Arial" panose="020B0604020202020204" pitchFamily="34" charset="0"/>
            </a:endParaRPr>
          </a:p>
        </p:txBody>
      </p:sp>
      <p:sp>
        <p:nvSpPr>
          <p:cNvPr id="121896" name="Line 4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97" name="AutoShape 4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98" name="Line 4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899" name="AutoShape 4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1902" name="Rectangle 46"/>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21903" name="Text Box 47"/>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21904" name="Text Box 48"/>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21905" name="Text Box 49"/>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1906" name="Text Box 50"/>
          <p:cNvSpPr txBox="1">
            <a:spLocks noChangeArrowheads="1"/>
          </p:cNvSpPr>
          <p:nvPr/>
        </p:nvSpPr>
        <p:spPr bwMode="auto">
          <a:xfrm>
            <a:off x="4591050" y="2981325"/>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1909" name="Rectangle 53"/>
          <p:cNvSpPr>
            <a:spLocks noChangeArrowheads="1"/>
          </p:cNvSpPr>
          <p:nvPr/>
        </p:nvSpPr>
        <p:spPr bwMode="auto">
          <a:xfrm>
            <a:off x="520700" y="777875"/>
            <a:ext cx="3502025" cy="245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a:t>
            </a:r>
            <a:r>
              <a:rPr lang="en-GB" altLang="en-US" sz="1400" dirty="0" err="1">
                <a:solidFill>
                  <a:srgbClr val="000066"/>
                </a:solidFill>
                <a:latin typeface="Arial" panose="020B0604020202020204" pitchFamily="34" charset="0"/>
              </a:rPr>
              <a:t>NaC</a:t>
            </a:r>
            <a:r>
              <a:rPr lang="en-GB" altLang="en-US" sz="1400" i="1" dirty="0" err="1">
                <a:solidFill>
                  <a:srgbClr val="000066"/>
                </a:solidFill>
              </a:rPr>
              <a:t>l</a:t>
            </a:r>
            <a:endParaRPr lang="en-GB" altLang="en-US" sz="1400" b="0" i="1" dirty="0"/>
          </a:p>
          <a:p>
            <a:pPr>
              <a:lnSpc>
                <a:spcPct val="120000"/>
              </a:lnSpc>
              <a:spcAft>
                <a:spcPts val="200"/>
              </a:spcAft>
            </a:pPr>
            <a:r>
              <a:rPr lang="en-GB" altLang="en-US" sz="1600" dirty="0">
                <a:latin typeface="Arial" panose="020B0604020202020204" pitchFamily="34" charset="0"/>
              </a:rPr>
              <a:t>Na(s)   +   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atomisation </a:t>
            </a:r>
            <a:r>
              <a:rPr lang="en-GB" altLang="en-US" sz="1400" dirty="0">
                <a:solidFill>
                  <a:srgbClr val="000066"/>
                </a:solidFill>
                <a:latin typeface="Arial" panose="020B0604020202020204" pitchFamily="34" charset="0"/>
              </a:rPr>
              <a:t>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Na(s)    ——&gt;    Na(g)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atomisation of chlorine</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p:txBody>
      </p:sp>
      <p:sp>
        <p:nvSpPr>
          <p:cNvPr id="121910" name="Oval 54"/>
          <p:cNvSpPr>
            <a:spLocks noChangeArrowheads="1"/>
          </p:cNvSpPr>
          <p:nvPr/>
        </p:nvSpPr>
        <p:spPr bwMode="auto">
          <a:xfrm>
            <a:off x="284163" y="842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21911" name="Oval 55"/>
          <p:cNvSpPr>
            <a:spLocks noChangeArrowheads="1"/>
          </p:cNvSpPr>
          <p:nvPr/>
        </p:nvSpPr>
        <p:spPr bwMode="auto">
          <a:xfrm>
            <a:off x="284163" y="16303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sp>
        <p:nvSpPr>
          <p:cNvPr id="121912" name="Oval 56"/>
          <p:cNvSpPr>
            <a:spLocks noChangeArrowheads="1"/>
          </p:cNvSpPr>
          <p:nvPr/>
        </p:nvSpPr>
        <p:spPr bwMode="auto">
          <a:xfrm>
            <a:off x="284163" y="24304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3</a:t>
            </a:r>
            <a:endParaRPr lang="en-US" altLang="en-US" sz="1200">
              <a:latin typeface="Arial" panose="020B0604020202020204" pitchFamily="34" charset="0"/>
            </a:endParaRPr>
          </a:p>
        </p:txBody>
      </p:sp>
      <p:pic>
        <p:nvPicPr>
          <p:cNvPr id="121916" name="Picture 60"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1390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22888" name="Line 8"/>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89" name="Line 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0" name="Line 10"/>
          <p:cNvSpPr>
            <a:spLocks noChangeShapeType="1"/>
          </p:cNvSpPr>
          <p:nvPr/>
        </p:nvSpPr>
        <p:spPr bwMode="auto">
          <a:xfrm>
            <a:off x="5876925" y="3127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1" name="Line 11"/>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2" name="Line 1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3" name="Line 13"/>
          <p:cNvSpPr>
            <a:spLocks noChangeShapeType="1"/>
          </p:cNvSpPr>
          <p:nvPr/>
        </p:nvSpPr>
        <p:spPr bwMode="auto">
          <a:xfrm flipV="1">
            <a:off x="6170613" y="1219200"/>
            <a:ext cx="2703512" cy="9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5" name="Line 15"/>
          <p:cNvSpPr>
            <a:spLocks noChangeShapeType="1"/>
          </p:cNvSpPr>
          <p:nvPr/>
        </p:nvSpPr>
        <p:spPr bwMode="auto">
          <a:xfrm flipV="1">
            <a:off x="6365875" y="3152775"/>
            <a:ext cx="0" cy="7524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6" name="Line 16"/>
          <p:cNvSpPr>
            <a:spLocks noChangeShapeType="1"/>
          </p:cNvSpPr>
          <p:nvPr/>
        </p:nvSpPr>
        <p:spPr bwMode="auto">
          <a:xfrm flipV="1">
            <a:off x="6565900" y="1219200"/>
            <a:ext cx="0" cy="187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898" name="Line 18"/>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900" name="Oval 20"/>
          <p:cNvSpPr>
            <a:spLocks noChangeArrowheads="1"/>
          </p:cNvSpPr>
          <p:nvPr/>
        </p:nvSpPr>
        <p:spPr bwMode="auto">
          <a:xfrm>
            <a:off x="6861175" y="5207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22903" name="Oval 23"/>
          <p:cNvSpPr>
            <a:spLocks noChangeArrowheads="1"/>
          </p:cNvSpPr>
          <p:nvPr/>
        </p:nvSpPr>
        <p:spPr bwMode="auto">
          <a:xfrm>
            <a:off x="6651625" y="20320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4</a:t>
            </a:r>
          </a:p>
        </p:txBody>
      </p:sp>
      <p:sp>
        <p:nvSpPr>
          <p:cNvPr id="122904" name="Oval 24"/>
          <p:cNvSpPr>
            <a:spLocks noChangeArrowheads="1"/>
          </p:cNvSpPr>
          <p:nvPr/>
        </p:nvSpPr>
        <p:spPr bwMode="auto">
          <a:xfrm>
            <a:off x="6448425" y="3433763"/>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22905" name="Oval 25"/>
          <p:cNvSpPr>
            <a:spLocks noChangeArrowheads="1"/>
          </p:cNvSpPr>
          <p:nvPr/>
        </p:nvSpPr>
        <p:spPr bwMode="auto">
          <a:xfrm>
            <a:off x="6199188" y="4267200"/>
            <a:ext cx="261937"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22919" name="Text Box 39"/>
          <p:cNvSpPr txBox="1">
            <a:spLocks noChangeArrowheads="1"/>
          </p:cNvSpPr>
          <p:nvPr/>
        </p:nvSpPr>
        <p:spPr bwMode="auto">
          <a:xfrm>
            <a:off x="719138" y="5037138"/>
            <a:ext cx="3251200" cy="1633537"/>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a:latin typeface="Arial" panose="020B0604020202020204" pitchFamily="34" charset="0"/>
              </a:rPr>
              <a:t>All Ionisation Energies are endothermic.  Energy is needed to overcome the attraction the protons in the nucleus have for the electron being removed. </a:t>
            </a:r>
          </a:p>
          <a:p>
            <a:pPr algn="ctr">
              <a:spcBef>
                <a:spcPct val="50000"/>
              </a:spcBef>
            </a:pPr>
            <a:r>
              <a:rPr lang="en-US" altLang="en-US" sz="1400">
                <a:latin typeface="Arial" panose="020B0604020202020204" pitchFamily="34" charset="0"/>
              </a:rPr>
              <a:t>VALUE = + 500 kJ mol</a:t>
            </a:r>
            <a:r>
              <a:rPr lang="en-US" altLang="en-US" sz="1400" baseline="30000">
                <a:latin typeface="Arial" panose="020B0604020202020204" pitchFamily="34" charset="0"/>
              </a:rPr>
              <a:t>-1</a:t>
            </a:r>
            <a:endParaRPr lang="en-US" altLang="en-US" sz="1400" b="0">
              <a:latin typeface="Arial" panose="020B0604020202020204" pitchFamily="34" charset="0"/>
            </a:endParaRPr>
          </a:p>
        </p:txBody>
      </p:sp>
      <p:sp>
        <p:nvSpPr>
          <p:cNvPr id="122920" name="Line 4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921" name="AutoShape 4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922" name="Line 4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923" name="AutoShape 4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2926" name="Text Box 46"/>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22927" name="Text Box 47"/>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22928" name="Text Box 48"/>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2929" name="Text Box 49"/>
          <p:cNvSpPr txBox="1">
            <a:spLocks noChangeArrowheads="1"/>
          </p:cNvSpPr>
          <p:nvPr/>
        </p:nvSpPr>
        <p:spPr bwMode="auto">
          <a:xfrm>
            <a:off x="4591050" y="2981325"/>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2930" name="Text Box 50"/>
          <p:cNvSpPr txBox="1">
            <a:spLocks noChangeArrowheads="1"/>
          </p:cNvSpPr>
          <p:nvPr/>
        </p:nvSpPr>
        <p:spPr bwMode="auto">
          <a:xfrm>
            <a:off x="4903788" y="1060450"/>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2932" name="Rectangle 52"/>
          <p:cNvSpPr>
            <a:spLocks noChangeArrowheads="1"/>
          </p:cNvSpPr>
          <p:nvPr/>
        </p:nvSpPr>
        <p:spPr bwMode="auto">
          <a:xfrm>
            <a:off x="520700" y="777875"/>
            <a:ext cx="3475631" cy="3279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a:t>
            </a:r>
            <a:r>
              <a:rPr lang="en-GB" altLang="en-US" sz="1400" dirty="0" err="1">
                <a:solidFill>
                  <a:srgbClr val="000066"/>
                </a:solidFill>
                <a:latin typeface="Arial" panose="020B0604020202020204" pitchFamily="34" charset="0"/>
              </a:rPr>
              <a:t>NaC</a:t>
            </a:r>
            <a:r>
              <a:rPr lang="en-GB" altLang="en-US" sz="1400" i="1" dirty="0" err="1">
                <a:solidFill>
                  <a:srgbClr val="000066"/>
                </a:solidFill>
              </a:rPr>
              <a:t>l</a:t>
            </a:r>
            <a:endParaRPr lang="en-GB" altLang="en-US" sz="1400" b="0" i="1" dirty="0"/>
          </a:p>
          <a:p>
            <a:pPr>
              <a:lnSpc>
                <a:spcPct val="120000"/>
              </a:lnSpc>
              <a:spcAft>
                <a:spcPts val="200"/>
              </a:spcAft>
            </a:pPr>
            <a:r>
              <a:rPr lang="en-GB" altLang="en-US" sz="1600" dirty="0">
                <a:latin typeface="Arial" panose="020B0604020202020204" pitchFamily="34" charset="0"/>
              </a:rPr>
              <a:t>Na(s)   +   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a:t>
            </a:r>
            <a:r>
              <a:rPr lang="en-GB" altLang="en-US" sz="1400" dirty="0">
                <a:solidFill>
                  <a:srgbClr val="000066"/>
                </a:solidFill>
                <a:latin typeface="Arial" panose="020B0604020202020204" pitchFamily="34" charset="0"/>
              </a:rPr>
              <a:t>n</a:t>
            </a:r>
            <a:r>
              <a:rPr lang="en-GB" altLang="en-US" sz="1400" dirty="0" smtClean="0">
                <a:solidFill>
                  <a:srgbClr val="000066"/>
                </a:solidFill>
                <a:latin typeface="Arial" panose="020B0604020202020204" pitchFamily="34" charset="0"/>
              </a:rPr>
              <a:t> </a:t>
            </a:r>
            <a:r>
              <a:rPr lang="en-GB" altLang="en-US" sz="1400" dirty="0">
                <a:solidFill>
                  <a:srgbClr val="000066"/>
                </a:solidFill>
                <a:latin typeface="Arial" panose="020B0604020202020204" pitchFamily="34" charset="0"/>
              </a:rPr>
              <a:t>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Na(s)    ——&gt;    Na(g)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atomisation of chlorine</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a:p>
            <a:pPr>
              <a:spcAft>
                <a:spcPts val="200"/>
              </a:spcAft>
            </a:pPr>
            <a:r>
              <a:rPr lang="en-GB" altLang="en-US" sz="1400" dirty="0" err="1">
                <a:solidFill>
                  <a:srgbClr val="000066"/>
                </a:solidFill>
                <a:latin typeface="Arial" panose="020B0604020202020204" pitchFamily="34" charset="0"/>
              </a:rPr>
              <a:t>Ist</a:t>
            </a:r>
            <a:r>
              <a:rPr lang="en-GB" altLang="en-US" sz="1400" dirty="0">
                <a:solidFill>
                  <a:srgbClr val="000066"/>
                </a:solidFill>
                <a:latin typeface="Arial" panose="020B0604020202020204" pitchFamily="34" charset="0"/>
              </a:rPr>
              <a:t> Ionisation Energy 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Na(g)   ——&gt;   Na</a:t>
            </a:r>
            <a:r>
              <a:rPr lang="en-GB" altLang="en-US" sz="1600" baseline="30000" dirty="0">
                <a:latin typeface="Arial" panose="020B0604020202020204" pitchFamily="34" charset="0"/>
              </a:rPr>
              <a:t>+</a:t>
            </a:r>
            <a:r>
              <a:rPr lang="en-GB" altLang="en-US" sz="1600" dirty="0">
                <a:latin typeface="Arial" panose="020B0604020202020204" pitchFamily="34" charset="0"/>
              </a:rPr>
              <a:t>(g)   +   e¯</a:t>
            </a:r>
          </a:p>
          <a:p>
            <a:pPr>
              <a:spcAft>
                <a:spcPts val="200"/>
              </a:spcAft>
            </a:pPr>
            <a:endParaRPr lang="en-GB" altLang="en-US" sz="1400" b="0" dirty="0">
              <a:latin typeface="Arial" panose="020B0604020202020204" pitchFamily="34" charset="0"/>
            </a:endParaRPr>
          </a:p>
        </p:txBody>
      </p:sp>
      <p:sp>
        <p:nvSpPr>
          <p:cNvPr id="122933" name="Oval 53"/>
          <p:cNvSpPr>
            <a:spLocks noChangeArrowheads="1"/>
          </p:cNvSpPr>
          <p:nvPr/>
        </p:nvSpPr>
        <p:spPr bwMode="auto">
          <a:xfrm>
            <a:off x="284163" y="842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22934" name="Oval 54"/>
          <p:cNvSpPr>
            <a:spLocks noChangeArrowheads="1"/>
          </p:cNvSpPr>
          <p:nvPr/>
        </p:nvSpPr>
        <p:spPr bwMode="auto">
          <a:xfrm>
            <a:off x="284163" y="16303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sp>
        <p:nvSpPr>
          <p:cNvPr id="122935" name="Oval 55"/>
          <p:cNvSpPr>
            <a:spLocks noChangeArrowheads="1"/>
          </p:cNvSpPr>
          <p:nvPr/>
        </p:nvSpPr>
        <p:spPr bwMode="auto">
          <a:xfrm>
            <a:off x="284163" y="24304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3</a:t>
            </a:r>
            <a:endParaRPr lang="en-US" altLang="en-US" sz="1200">
              <a:latin typeface="Arial" panose="020B0604020202020204" pitchFamily="34" charset="0"/>
            </a:endParaRPr>
          </a:p>
        </p:txBody>
      </p:sp>
      <p:sp>
        <p:nvSpPr>
          <p:cNvPr id="122936" name="Oval 56"/>
          <p:cNvSpPr>
            <a:spLocks noChangeArrowheads="1"/>
          </p:cNvSpPr>
          <p:nvPr/>
        </p:nvSpPr>
        <p:spPr bwMode="auto">
          <a:xfrm>
            <a:off x="284163" y="32051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4</a:t>
            </a:r>
            <a:endParaRPr lang="en-US" altLang="en-US" sz="1200">
              <a:latin typeface="Arial" panose="020B0604020202020204" pitchFamily="34" charset="0"/>
            </a:endParaRPr>
          </a:p>
        </p:txBody>
      </p:sp>
      <p:pic>
        <p:nvPicPr>
          <p:cNvPr id="122939" name="Picture 59"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063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23912" name="Line 8"/>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3" name="Line 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4" name="Line 10"/>
          <p:cNvSpPr>
            <a:spLocks noChangeShapeType="1"/>
          </p:cNvSpPr>
          <p:nvPr/>
        </p:nvSpPr>
        <p:spPr bwMode="auto">
          <a:xfrm>
            <a:off x="5876925" y="3127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5" name="Line 11"/>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6" name="Line 1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7" name="Line 13"/>
          <p:cNvSpPr>
            <a:spLocks noChangeShapeType="1"/>
          </p:cNvSpPr>
          <p:nvPr/>
        </p:nvSpPr>
        <p:spPr bwMode="auto">
          <a:xfrm flipV="1">
            <a:off x="6170613" y="1219200"/>
            <a:ext cx="2703512" cy="9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8" name="Line 14"/>
          <p:cNvSpPr>
            <a:spLocks noChangeShapeType="1"/>
          </p:cNvSpPr>
          <p:nvPr/>
        </p:nvSpPr>
        <p:spPr bwMode="auto">
          <a:xfrm>
            <a:off x="8051800" y="2738438"/>
            <a:ext cx="822325"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19" name="Line 15"/>
          <p:cNvSpPr>
            <a:spLocks noChangeShapeType="1"/>
          </p:cNvSpPr>
          <p:nvPr/>
        </p:nvSpPr>
        <p:spPr bwMode="auto">
          <a:xfrm flipV="1">
            <a:off x="6365875" y="3152775"/>
            <a:ext cx="0" cy="7524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20" name="Line 16"/>
          <p:cNvSpPr>
            <a:spLocks noChangeShapeType="1"/>
          </p:cNvSpPr>
          <p:nvPr/>
        </p:nvSpPr>
        <p:spPr bwMode="auto">
          <a:xfrm flipV="1">
            <a:off x="6565900" y="1219200"/>
            <a:ext cx="0" cy="187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22" name="Line 18"/>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23" name="Line 19"/>
          <p:cNvSpPr>
            <a:spLocks noChangeShapeType="1"/>
          </p:cNvSpPr>
          <p:nvPr/>
        </p:nvSpPr>
        <p:spPr bwMode="auto">
          <a:xfrm>
            <a:off x="8680450" y="1266825"/>
            <a:ext cx="0" cy="1447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24" name="Oval 20"/>
          <p:cNvSpPr>
            <a:spLocks noChangeArrowheads="1"/>
          </p:cNvSpPr>
          <p:nvPr/>
        </p:nvSpPr>
        <p:spPr bwMode="auto">
          <a:xfrm>
            <a:off x="6861175" y="5207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23926" name="Oval 22"/>
          <p:cNvSpPr>
            <a:spLocks noChangeArrowheads="1"/>
          </p:cNvSpPr>
          <p:nvPr/>
        </p:nvSpPr>
        <p:spPr bwMode="auto">
          <a:xfrm>
            <a:off x="8332788" y="17653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5</a:t>
            </a:r>
          </a:p>
        </p:txBody>
      </p:sp>
      <p:sp>
        <p:nvSpPr>
          <p:cNvPr id="123927" name="Oval 23"/>
          <p:cNvSpPr>
            <a:spLocks noChangeArrowheads="1"/>
          </p:cNvSpPr>
          <p:nvPr/>
        </p:nvSpPr>
        <p:spPr bwMode="auto">
          <a:xfrm>
            <a:off x="6651625" y="2032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4</a:t>
            </a:r>
          </a:p>
        </p:txBody>
      </p:sp>
      <p:sp>
        <p:nvSpPr>
          <p:cNvPr id="123928" name="Oval 24"/>
          <p:cNvSpPr>
            <a:spLocks noChangeArrowheads="1"/>
          </p:cNvSpPr>
          <p:nvPr/>
        </p:nvSpPr>
        <p:spPr bwMode="auto">
          <a:xfrm>
            <a:off x="6448425" y="3433763"/>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23929" name="Oval 25"/>
          <p:cNvSpPr>
            <a:spLocks noChangeArrowheads="1"/>
          </p:cNvSpPr>
          <p:nvPr/>
        </p:nvSpPr>
        <p:spPr bwMode="auto">
          <a:xfrm>
            <a:off x="6199188" y="4267200"/>
            <a:ext cx="261937"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23943" name="Text Box 39"/>
          <p:cNvSpPr txBox="1">
            <a:spLocks noChangeArrowheads="1"/>
          </p:cNvSpPr>
          <p:nvPr/>
        </p:nvSpPr>
        <p:spPr bwMode="auto">
          <a:xfrm>
            <a:off x="719138" y="5037138"/>
            <a:ext cx="3251200" cy="1389062"/>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dirty="0" smtClean="0">
                <a:latin typeface="Arial" panose="020B0604020202020204" pitchFamily="34" charset="0"/>
              </a:rPr>
              <a:t>1</a:t>
            </a:r>
            <a:r>
              <a:rPr lang="en-US" altLang="en-US" sz="1600" b="0" baseline="30000" dirty="0" smtClean="0">
                <a:latin typeface="Arial" panose="020B0604020202020204" pitchFamily="34" charset="0"/>
              </a:rPr>
              <a:t>st</a:t>
            </a:r>
            <a:r>
              <a:rPr lang="en-US" altLang="en-US" sz="1600" b="0" dirty="0" smtClean="0">
                <a:latin typeface="Arial" panose="020B0604020202020204" pitchFamily="34" charset="0"/>
              </a:rPr>
              <a:t> Electron </a:t>
            </a:r>
            <a:r>
              <a:rPr lang="en-US" altLang="en-US" sz="1600" b="0" dirty="0">
                <a:latin typeface="Arial" panose="020B0604020202020204" pitchFamily="34" charset="0"/>
              </a:rPr>
              <a:t>affinity is exothermic.  Energy is released as the nucleus attracts an electron to the outer shell of a chlorine atom.</a:t>
            </a:r>
          </a:p>
          <a:p>
            <a:pPr algn="ctr">
              <a:spcBef>
                <a:spcPct val="50000"/>
              </a:spcBef>
            </a:pPr>
            <a:r>
              <a:rPr lang="en-US" altLang="en-US" sz="1400" dirty="0">
                <a:latin typeface="Arial" panose="020B0604020202020204" pitchFamily="34" charset="0"/>
              </a:rPr>
              <a:t>VALUE = - 364 kJ mol</a:t>
            </a:r>
            <a:r>
              <a:rPr lang="en-US" altLang="en-US" sz="1400" baseline="30000" dirty="0">
                <a:latin typeface="Arial" panose="020B0604020202020204" pitchFamily="34" charset="0"/>
              </a:rPr>
              <a:t>-1</a:t>
            </a:r>
            <a:endParaRPr lang="en-US" altLang="en-US" sz="1400" b="0" dirty="0">
              <a:latin typeface="Arial" panose="020B0604020202020204" pitchFamily="34" charset="0"/>
            </a:endParaRPr>
          </a:p>
        </p:txBody>
      </p:sp>
      <p:sp>
        <p:nvSpPr>
          <p:cNvPr id="123944" name="Line 40"/>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45" name="AutoShape 41">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46" name="Line 42"/>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47" name="AutoShape 43">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3950" name="Text Box 46"/>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23951" name="Text Box 47"/>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23952" name="Text Box 48"/>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3953" name="Text Box 49"/>
          <p:cNvSpPr txBox="1">
            <a:spLocks noChangeArrowheads="1"/>
          </p:cNvSpPr>
          <p:nvPr/>
        </p:nvSpPr>
        <p:spPr bwMode="auto">
          <a:xfrm>
            <a:off x="4591050" y="2981325"/>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3954" name="Text Box 50"/>
          <p:cNvSpPr txBox="1">
            <a:spLocks noChangeArrowheads="1"/>
          </p:cNvSpPr>
          <p:nvPr/>
        </p:nvSpPr>
        <p:spPr bwMode="auto">
          <a:xfrm>
            <a:off x="4903788" y="1060450"/>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3955" name="Text Box 51"/>
          <p:cNvSpPr txBox="1">
            <a:spLocks noChangeArrowheads="1"/>
          </p:cNvSpPr>
          <p:nvPr/>
        </p:nvSpPr>
        <p:spPr bwMode="auto">
          <a:xfrm>
            <a:off x="6794500" y="2608263"/>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baseline="30000">
                <a:latin typeface="Arial" panose="020B0604020202020204" pitchFamily="34" charset="0"/>
              </a:rPr>
              <a:t>–</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3956" name="Rectangle 52"/>
          <p:cNvSpPr>
            <a:spLocks noChangeArrowheads="1"/>
          </p:cNvSpPr>
          <p:nvPr/>
        </p:nvSpPr>
        <p:spPr bwMode="auto">
          <a:xfrm>
            <a:off x="520700" y="777875"/>
            <a:ext cx="3475631" cy="4083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a:t>
            </a:r>
            <a:r>
              <a:rPr lang="en-GB" altLang="en-US" sz="1400" dirty="0" err="1">
                <a:solidFill>
                  <a:srgbClr val="000066"/>
                </a:solidFill>
                <a:latin typeface="Arial" panose="020B0604020202020204" pitchFamily="34" charset="0"/>
              </a:rPr>
              <a:t>NaC</a:t>
            </a:r>
            <a:r>
              <a:rPr lang="en-GB" altLang="en-US" sz="1400" i="1" dirty="0" err="1">
                <a:solidFill>
                  <a:srgbClr val="000066"/>
                </a:solidFill>
              </a:rPr>
              <a:t>l</a:t>
            </a:r>
            <a:endParaRPr lang="en-GB" altLang="en-US" sz="1400" b="0" i="1" dirty="0"/>
          </a:p>
          <a:p>
            <a:pPr>
              <a:lnSpc>
                <a:spcPct val="120000"/>
              </a:lnSpc>
              <a:spcAft>
                <a:spcPts val="200"/>
              </a:spcAft>
            </a:pPr>
            <a:r>
              <a:rPr lang="en-GB" altLang="en-US" sz="1600" dirty="0">
                <a:latin typeface="Arial" panose="020B0604020202020204" pitchFamily="34" charset="0"/>
              </a:rPr>
              <a:t>Na(s)   +   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atomisation </a:t>
            </a:r>
            <a:r>
              <a:rPr lang="en-GB" altLang="en-US" sz="1400" dirty="0">
                <a:solidFill>
                  <a:srgbClr val="000066"/>
                </a:solidFill>
                <a:latin typeface="Arial" panose="020B0604020202020204" pitchFamily="34" charset="0"/>
              </a:rPr>
              <a:t>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Na(s)    ——&gt;    Na(g)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atomisation of chlorine</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a:p>
            <a:pPr>
              <a:spcAft>
                <a:spcPts val="200"/>
              </a:spcAft>
            </a:pPr>
            <a:r>
              <a:rPr lang="en-GB" altLang="en-US" sz="1400" dirty="0" err="1">
                <a:solidFill>
                  <a:srgbClr val="000066"/>
                </a:solidFill>
                <a:latin typeface="Arial" panose="020B0604020202020204" pitchFamily="34" charset="0"/>
              </a:rPr>
              <a:t>Ist</a:t>
            </a:r>
            <a:r>
              <a:rPr lang="en-GB" altLang="en-US" sz="1400" dirty="0">
                <a:solidFill>
                  <a:srgbClr val="000066"/>
                </a:solidFill>
                <a:latin typeface="Arial" panose="020B0604020202020204" pitchFamily="34" charset="0"/>
              </a:rPr>
              <a:t> Ionisation Energy 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Na(g)   ——&gt;   Na</a:t>
            </a:r>
            <a:r>
              <a:rPr lang="en-GB" altLang="en-US" sz="1600" baseline="30000" dirty="0">
                <a:latin typeface="Arial" panose="020B0604020202020204" pitchFamily="34" charset="0"/>
              </a:rPr>
              <a:t>+</a:t>
            </a:r>
            <a:r>
              <a:rPr lang="en-GB" altLang="en-US" sz="1600" dirty="0">
                <a:latin typeface="Arial" panose="020B0604020202020204" pitchFamily="34" charset="0"/>
              </a:rPr>
              <a:t>(g)   +   e¯</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Electron Affinity of chlorine</a:t>
            </a:r>
            <a:r>
              <a:rPr lang="en-GB" altLang="en-US" sz="1400" b="0" dirty="0">
                <a:latin typeface="Arial" panose="020B0604020202020204" pitchFamily="34" charset="0"/>
              </a:rPr>
              <a:t>	</a:t>
            </a:r>
          </a:p>
          <a:p>
            <a:pPr>
              <a:lnSpc>
                <a:spcPct val="120000"/>
              </a:lnSpc>
              <a:spcAft>
                <a:spcPts val="200"/>
              </a:spcAft>
            </a:pPr>
            <a:r>
              <a:rPr lang="en-GB" altLang="en-US" sz="1600" dirty="0">
                <a:latin typeface="Arial" panose="020B0604020202020204" pitchFamily="34" charset="0"/>
              </a:rPr>
              <a:t>C</a:t>
            </a:r>
            <a:r>
              <a:rPr lang="en-GB" altLang="en-US" sz="1600" i="1" dirty="0"/>
              <a:t>l</a:t>
            </a:r>
            <a:r>
              <a:rPr lang="en-GB" altLang="en-US" sz="1600" dirty="0">
                <a:latin typeface="Arial" panose="020B0604020202020204" pitchFamily="34" charset="0"/>
              </a:rPr>
              <a:t>(g)   +   e¯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p:txBody>
      </p:sp>
      <p:sp>
        <p:nvSpPr>
          <p:cNvPr id="123957" name="Oval 53"/>
          <p:cNvSpPr>
            <a:spLocks noChangeArrowheads="1"/>
          </p:cNvSpPr>
          <p:nvPr/>
        </p:nvSpPr>
        <p:spPr bwMode="auto">
          <a:xfrm>
            <a:off x="284163" y="842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23958" name="Oval 54"/>
          <p:cNvSpPr>
            <a:spLocks noChangeArrowheads="1"/>
          </p:cNvSpPr>
          <p:nvPr/>
        </p:nvSpPr>
        <p:spPr bwMode="auto">
          <a:xfrm>
            <a:off x="284163" y="16303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sp>
        <p:nvSpPr>
          <p:cNvPr id="123959" name="Oval 55"/>
          <p:cNvSpPr>
            <a:spLocks noChangeArrowheads="1"/>
          </p:cNvSpPr>
          <p:nvPr/>
        </p:nvSpPr>
        <p:spPr bwMode="auto">
          <a:xfrm>
            <a:off x="284163" y="24304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3</a:t>
            </a:r>
            <a:endParaRPr lang="en-US" altLang="en-US" sz="1200">
              <a:latin typeface="Arial" panose="020B0604020202020204" pitchFamily="34" charset="0"/>
            </a:endParaRPr>
          </a:p>
        </p:txBody>
      </p:sp>
      <p:sp>
        <p:nvSpPr>
          <p:cNvPr id="123960" name="Oval 56"/>
          <p:cNvSpPr>
            <a:spLocks noChangeArrowheads="1"/>
          </p:cNvSpPr>
          <p:nvPr/>
        </p:nvSpPr>
        <p:spPr bwMode="auto">
          <a:xfrm>
            <a:off x="284163" y="32051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4</a:t>
            </a:r>
            <a:endParaRPr lang="en-US" altLang="en-US" sz="1200">
              <a:latin typeface="Arial" panose="020B0604020202020204" pitchFamily="34" charset="0"/>
            </a:endParaRPr>
          </a:p>
        </p:txBody>
      </p:sp>
      <p:sp>
        <p:nvSpPr>
          <p:cNvPr id="123961" name="Oval 57"/>
          <p:cNvSpPr>
            <a:spLocks noChangeArrowheads="1"/>
          </p:cNvSpPr>
          <p:nvPr/>
        </p:nvSpPr>
        <p:spPr bwMode="auto">
          <a:xfrm>
            <a:off x="284163" y="40179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5</a:t>
            </a:r>
            <a:endParaRPr lang="en-US" altLang="en-US" sz="1200">
              <a:latin typeface="Arial" panose="020B0604020202020204" pitchFamily="34" charset="0"/>
            </a:endParaRPr>
          </a:p>
        </p:txBody>
      </p:sp>
      <p:pic>
        <p:nvPicPr>
          <p:cNvPr id="123963" name="Picture 59"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9931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24936" name="Line 8"/>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37" name="Line 9"/>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38" name="Line 10"/>
          <p:cNvSpPr>
            <a:spLocks noChangeShapeType="1"/>
          </p:cNvSpPr>
          <p:nvPr/>
        </p:nvSpPr>
        <p:spPr bwMode="auto">
          <a:xfrm>
            <a:off x="5876925" y="3127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39" name="Line 11"/>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0" name="Line 12"/>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1" name="Line 13"/>
          <p:cNvSpPr>
            <a:spLocks noChangeShapeType="1"/>
          </p:cNvSpPr>
          <p:nvPr/>
        </p:nvSpPr>
        <p:spPr bwMode="auto">
          <a:xfrm flipV="1">
            <a:off x="6170613" y="1219200"/>
            <a:ext cx="2703512" cy="9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2" name="Line 14"/>
          <p:cNvSpPr>
            <a:spLocks noChangeShapeType="1"/>
          </p:cNvSpPr>
          <p:nvPr/>
        </p:nvSpPr>
        <p:spPr bwMode="auto">
          <a:xfrm>
            <a:off x="8051800" y="2738438"/>
            <a:ext cx="822325"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3" name="Line 15"/>
          <p:cNvSpPr>
            <a:spLocks noChangeShapeType="1"/>
          </p:cNvSpPr>
          <p:nvPr/>
        </p:nvSpPr>
        <p:spPr bwMode="auto">
          <a:xfrm flipV="1">
            <a:off x="6365875" y="3152775"/>
            <a:ext cx="0" cy="7524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4" name="Line 16"/>
          <p:cNvSpPr>
            <a:spLocks noChangeShapeType="1"/>
          </p:cNvSpPr>
          <p:nvPr/>
        </p:nvSpPr>
        <p:spPr bwMode="auto">
          <a:xfrm flipV="1">
            <a:off x="6565900" y="1219200"/>
            <a:ext cx="0" cy="187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6" name="Line 18"/>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7" name="Line 19"/>
          <p:cNvSpPr>
            <a:spLocks noChangeShapeType="1"/>
          </p:cNvSpPr>
          <p:nvPr/>
        </p:nvSpPr>
        <p:spPr bwMode="auto">
          <a:xfrm>
            <a:off x="8680450" y="1266825"/>
            <a:ext cx="0" cy="1447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48" name="Oval 20"/>
          <p:cNvSpPr>
            <a:spLocks noChangeArrowheads="1"/>
          </p:cNvSpPr>
          <p:nvPr/>
        </p:nvSpPr>
        <p:spPr bwMode="auto">
          <a:xfrm>
            <a:off x="6861175" y="5207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24949" name="Oval 21"/>
          <p:cNvSpPr>
            <a:spLocks noChangeArrowheads="1"/>
          </p:cNvSpPr>
          <p:nvPr/>
        </p:nvSpPr>
        <p:spPr bwMode="auto">
          <a:xfrm>
            <a:off x="8018463" y="42672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6</a:t>
            </a:r>
          </a:p>
        </p:txBody>
      </p:sp>
      <p:sp>
        <p:nvSpPr>
          <p:cNvPr id="124950" name="Oval 22"/>
          <p:cNvSpPr>
            <a:spLocks noChangeArrowheads="1"/>
          </p:cNvSpPr>
          <p:nvPr/>
        </p:nvSpPr>
        <p:spPr bwMode="auto">
          <a:xfrm>
            <a:off x="8332788" y="1765300"/>
            <a:ext cx="261937"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5</a:t>
            </a:r>
          </a:p>
        </p:txBody>
      </p:sp>
      <p:sp>
        <p:nvSpPr>
          <p:cNvPr id="124951" name="Oval 23"/>
          <p:cNvSpPr>
            <a:spLocks noChangeArrowheads="1"/>
          </p:cNvSpPr>
          <p:nvPr/>
        </p:nvSpPr>
        <p:spPr bwMode="auto">
          <a:xfrm>
            <a:off x="6651625" y="2032000"/>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4</a:t>
            </a:r>
          </a:p>
        </p:txBody>
      </p:sp>
      <p:sp>
        <p:nvSpPr>
          <p:cNvPr id="124952" name="Oval 24"/>
          <p:cNvSpPr>
            <a:spLocks noChangeArrowheads="1"/>
          </p:cNvSpPr>
          <p:nvPr/>
        </p:nvSpPr>
        <p:spPr bwMode="auto">
          <a:xfrm>
            <a:off x="6448425" y="3433763"/>
            <a:ext cx="261938"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24953" name="Oval 25"/>
          <p:cNvSpPr>
            <a:spLocks noChangeArrowheads="1"/>
          </p:cNvSpPr>
          <p:nvPr/>
        </p:nvSpPr>
        <p:spPr bwMode="auto">
          <a:xfrm>
            <a:off x="6199188" y="4267200"/>
            <a:ext cx="261937" cy="2667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24960" name="Line 32"/>
          <p:cNvSpPr>
            <a:spLocks noChangeShapeType="1"/>
          </p:cNvSpPr>
          <p:nvPr/>
        </p:nvSpPr>
        <p:spPr bwMode="auto">
          <a:xfrm flipH="1">
            <a:off x="8374063" y="2770188"/>
            <a:ext cx="0" cy="3175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69" name="Line 41"/>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70" name="AutoShape 42">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71" name="Line 43"/>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72" name="AutoShape 44">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4975" name="Text Box 47"/>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24976" name="Text Box 48"/>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24977" name="Text Box 49"/>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4978" name="Text Box 50"/>
          <p:cNvSpPr txBox="1">
            <a:spLocks noChangeArrowheads="1"/>
          </p:cNvSpPr>
          <p:nvPr/>
        </p:nvSpPr>
        <p:spPr bwMode="auto">
          <a:xfrm>
            <a:off x="4591050" y="2981325"/>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4979" name="Text Box 51"/>
          <p:cNvSpPr txBox="1">
            <a:spLocks noChangeArrowheads="1"/>
          </p:cNvSpPr>
          <p:nvPr/>
        </p:nvSpPr>
        <p:spPr bwMode="auto">
          <a:xfrm>
            <a:off x="4903788" y="1060450"/>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4980" name="Text Box 52"/>
          <p:cNvSpPr txBox="1">
            <a:spLocks noChangeArrowheads="1"/>
          </p:cNvSpPr>
          <p:nvPr/>
        </p:nvSpPr>
        <p:spPr bwMode="auto">
          <a:xfrm>
            <a:off x="6794500" y="2608263"/>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baseline="30000">
                <a:latin typeface="Arial" panose="020B0604020202020204" pitchFamily="34" charset="0"/>
              </a:rPr>
              <a:t>–</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24981" name="Rectangle 53"/>
          <p:cNvSpPr>
            <a:spLocks noChangeArrowheads="1"/>
          </p:cNvSpPr>
          <p:nvPr/>
        </p:nvSpPr>
        <p:spPr bwMode="auto">
          <a:xfrm>
            <a:off x="520700" y="777875"/>
            <a:ext cx="3502025"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a:t>
            </a:r>
            <a:r>
              <a:rPr lang="en-GB" altLang="en-US" sz="1400" dirty="0" err="1">
                <a:solidFill>
                  <a:srgbClr val="000066"/>
                </a:solidFill>
                <a:latin typeface="Arial" panose="020B0604020202020204" pitchFamily="34" charset="0"/>
              </a:rPr>
              <a:t>NaC</a:t>
            </a:r>
            <a:r>
              <a:rPr lang="en-GB" altLang="en-US" sz="1400" i="1" dirty="0" err="1">
                <a:solidFill>
                  <a:srgbClr val="000066"/>
                </a:solidFill>
              </a:rPr>
              <a:t>l</a:t>
            </a:r>
            <a:endParaRPr lang="en-GB" altLang="en-US" sz="1400" b="0" i="1" dirty="0"/>
          </a:p>
          <a:p>
            <a:pPr>
              <a:lnSpc>
                <a:spcPct val="120000"/>
              </a:lnSpc>
              <a:spcAft>
                <a:spcPts val="200"/>
              </a:spcAft>
            </a:pPr>
            <a:r>
              <a:rPr lang="en-GB" altLang="en-US" sz="1600" dirty="0">
                <a:latin typeface="Arial" panose="020B0604020202020204" pitchFamily="34" charset="0"/>
              </a:rPr>
              <a:t>Na(s)   +   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atomisation </a:t>
            </a:r>
            <a:r>
              <a:rPr lang="en-GB" altLang="en-US" sz="1400" dirty="0">
                <a:solidFill>
                  <a:srgbClr val="000066"/>
                </a:solidFill>
                <a:latin typeface="Arial" panose="020B0604020202020204" pitchFamily="34" charset="0"/>
              </a:rPr>
              <a:t>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Na(s)    ——&gt;    Na(g)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atomisation of chlorine</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½C</a:t>
            </a:r>
            <a:r>
              <a:rPr lang="en-GB" altLang="en-US" sz="1600" i="1" dirty="0"/>
              <a:t>l</a:t>
            </a:r>
            <a:r>
              <a:rPr lang="en-GB" altLang="en-US" sz="1600" baseline="-25000" dirty="0">
                <a:latin typeface="Arial" panose="020B0604020202020204" pitchFamily="34" charset="0"/>
              </a:rPr>
              <a:t>2</a:t>
            </a:r>
            <a:r>
              <a:rPr lang="en-GB" altLang="en-US" sz="1600" dirty="0">
                <a:latin typeface="Arial" panose="020B0604020202020204" pitchFamily="34" charset="0"/>
              </a:rPr>
              <a:t>(g)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a:p>
            <a:pPr>
              <a:spcAft>
                <a:spcPts val="200"/>
              </a:spcAft>
            </a:pPr>
            <a:r>
              <a:rPr lang="en-GB" altLang="en-US" sz="1400" dirty="0" err="1">
                <a:solidFill>
                  <a:srgbClr val="000066"/>
                </a:solidFill>
                <a:latin typeface="Arial" panose="020B0604020202020204" pitchFamily="34" charset="0"/>
              </a:rPr>
              <a:t>Ist</a:t>
            </a:r>
            <a:r>
              <a:rPr lang="en-GB" altLang="en-US" sz="1400" dirty="0">
                <a:solidFill>
                  <a:srgbClr val="000066"/>
                </a:solidFill>
                <a:latin typeface="Arial" panose="020B0604020202020204" pitchFamily="34" charset="0"/>
              </a:rPr>
              <a:t> Ionisation Energy of sodium</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Na(g)   ——&gt;   Na</a:t>
            </a:r>
            <a:r>
              <a:rPr lang="en-GB" altLang="en-US" sz="1600" baseline="30000" dirty="0">
                <a:latin typeface="Arial" panose="020B0604020202020204" pitchFamily="34" charset="0"/>
              </a:rPr>
              <a:t>+</a:t>
            </a:r>
            <a:r>
              <a:rPr lang="en-GB" altLang="en-US" sz="1600" dirty="0">
                <a:latin typeface="Arial" panose="020B0604020202020204" pitchFamily="34" charset="0"/>
              </a:rPr>
              <a:t>(g)   +   e¯</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Electron Affinity of chlorine</a:t>
            </a:r>
            <a:r>
              <a:rPr lang="en-GB" altLang="en-US" sz="1400" b="0" dirty="0">
                <a:latin typeface="Arial" panose="020B0604020202020204" pitchFamily="34" charset="0"/>
              </a:rPr>
              <a:t>	</a:t>
            </a:r>
          </a:p>
          <a:p>
            <a:pPr>
              <a:lnSpc>
                <a:spcPct val="120000"/>
              </a:lnSpc>
              <a:spcAft>
                <a:spcPts val="200"/>
              </a:spcAft>
            </a:pPr>
            <a:r>
              <a:rPr lang="en-GB" altLang="en-US" sz="1600" dirty="0">
                <a:latin typeface="Arial" panose="020B0604020202020204" pitchFamily="34" charset="0"/>
              </a:rPr>
              <a:t>C</a:t>
            </a:r>
            <a:r>
              <a:rPr lang="en-GB" altLang="en-US" sz="1600" i="1" dirty="0"/>
              <a:t>l</a:t>
            </a:r>
            <a:r>
              <a:rPr lang="en-GB" altLang="en-US" sz="1600" dirty="0">
                <a:latin typeface="Arial" panose="020B0604020202020204" pitchFamily="34" charset="0"/>
              </a:rPr>
              <a:t>(g)   +   e¯    ——&gt;    C</a:t>
            </a:r>
            <a:r>
              <a:rPr lang="en-GB" altLang="en-US" sz="1600" i="1" dirty="0"/>
              <a:t>l</a:t>
            </a:r>
            <a:r>
              <a:rPr lang="en-GB" altLang="en-US" sz="1600" dirty="0">
                <a:latin typeface="Arial" panose="020B0604020202020204" pitchFamily="34" charset="0"/>
              </a:rPr>
              <a:t>¯(g)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Lattice Enthalpy of </a:t>
            </a:r>
            <a:r>
              <a:rPr lang="en-GB" altLang="en-US" sz="1400" dirty="0" err="1">
                <a:solidFill>
                  <a:srgbClr val="000066"/>
                </a:solidFill>
                <a:latin typeface="Arial" panose="020B0604020202020204" pitchFamily="34" charset="0"/>
              </a:rPr>
              <a:t>NaCl</a:t>
            </a:r>
            <a:endParaRPr lang="en-GB" altLang="en-US" sz="1400" b="0" dirty="0">
              <a:latin typeface="Arial" panose="020B0604020202020204" pitchFamily="34" charset="0"/>
            </a:endParaRPr>
          </a:p>
          <a:p>
            <a:pPr>
              <a:lnSpc>
                <a:spcPct val="120000"/>
              </a:lnSpc>
              <a:spcAft>
                <a:spcPts val="200"/>
              </a:spcAft>
            </a:pPr>
            <a:r>
              <a:rPr lang="en-GB" altLang="en-US" sz="1600" dirty="0">
                <a:latin typeface="Arial" panose="020B0604020202020204" pitchFamily="34" charset="0"/>
              </a:rPr>
              <a:t>Na</a:t>
            </a:r>
            <a:r>
              <a:rPr lang="en-GB" altLang="en-US" sz="1600" baseline="30000" dirty="0">
                <a:latin typeface="Arial" panose="020B0604020202020204" pitchFamily="34" charset="0"/>
              </a:rPr>
              <a:t>+</a:t>
            </a:r>
            <a:r>
              <a:rPr lang="en-GB" altLang="en-US" sz="1600" dirty="0">
                <a:latin typeface="Arial" panose="020B0604020202020204" pitchFamily="34" charset="0"/>
              </a:rPr>
              <a:t>(g)  +  C</a:t>
            </a:r>
            <a:r>
              <a:rPr lang="en-GB" altLang="en-US" sz="1600" i="1" dirty="0"/>
              <a:t>l</a:t>
            </a:r>
            <a:r>
              <a:rPr lang="en-GB" altLang="en-US" sz="1600" dirty="0">
                <a:latin typeface="Arial" panose="020B0604020202020204" pitchFamily="34" charset="0"/>
              </a:rPr>
              <a:t>¯(g)   ——&gt;  </a:t>
            </a:r>
            <a:r>
              <a:rPr lang="en-GB" altLang="en-US" sz="1600" dirty="0" err="1">
                <a:latin typeface="Arial" panose="020B0604020202020204" pitchFamily="34" charset="0"/>
              </a:rPr>
              <a:t>NaC</a:t>
            </a:r>
            <a:r>
              <a:rPr lang="en-GB" altLang="en-US" sz="1600" i="1" dirty="0" err="1"/>
              <a:t>l</a:t>
            </a:r>
            <a:r>
              <a:rPr lang="en-GB" altLang="en-US" sz="1600" dirty="0">
                <a:latin typeface="Arial" panose="020B0604020202020204" pitchFamily="34" charset="0"/>
              </a:rPr>
              <a:t>(s) </a:t>
            </a:r>
          </a:p>
        </p:txBody>
      </p:sp>
      <p:sp>
        <p:nvSpPr>
          <p:cNvPr id="124982" name="Oval 54"/>
          <p:cNvSpPr>
            <a:spLocks noChangeArrowheads="1"/>
          </p:cNvSpPr>
          <p:nvPr/>
        </p:nvSpPr>
        <p:spPr bwMode="auto">
          <a:xfrm>
            <a:off x="284163" y="842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24983" name="Oval 55"/>
          <p:cNvSpPr>
            <a:spLocks noChangeArrowheads="1"/>
          </p:cNvSpPr>
          <p:nvPr/>
        </p:nvSpPr>
        <p:spPr bwMode="auto">
          <a:xfrm>
            <a:off x="284163" y="16303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sp>
        <p:nvSpPr>
          <p:cNvPr id="124984" name="Oval 56"/>
          <p:cNvSpPr>
            <a:spLocks noChangeArrowheads="1"/>
          </p:cNvSpPr>
          <p:nvPr/>
        </p:nvSpPr>
        <p:spPr bwMode="auto">
          <a:xfrm>
            <a:off x="284163" y="24304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3</a:t>
            </a:r>
            <a:endParaRPr lang="en-US" altLang="en-US" sz="1200">
              <a:latin typeface="Arial" panose="020B0604020202020204" pitchFamily="34" charset="0"/>
            </a:endParaRPr>
          </a:p>
        </p:txBody>
      </p:sp>
      <p:sp>
        <p:nvSpPr>
          <p:cNvPr id="124985" name="Oval 57"/>
          <p:cNvSpPr>
            <a:spLocks noChangeArrowheads="1"/>
          </p:cNvSpPr>
          <p:nvPr/>
        </p:nvSpPr>
        <p:spPr bwMode="auto">
          <a:xfrm>
            <a:off x="284163" y="32051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4</a:t>
            </a:r>
            <a:endParaRPr lang="en-US" altLang="en-US" sz="1200">
              <a:latin typeface="Arial" panose="020B0604020202020204" pitchFamily="34" charset="0"/>
            </a:endParaRPr>
          </a:p>
        </p:txBody>
      </p:sp>
      <p:sp>
        <p:nvSpPr>
          <p:cNvPr id="124986" name="Oval 58"/>
          <p:cNvSpPr>
            <a:spLocks noChangeArrowheads="1"/>
          </p:cNvSpPr>
          <p:nvPr/>
        </p:nvSpPr>
        <p:spPr bwMode="auto">
          <a:xfrm>
            <a:off x="284163" y="4017963"/>
            <a:ext cx="174625" cy="177800"/>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5</a:t>
            </a:r>
            <a:endParaRPr lang="en-US" altLang="en-US" sz="1200">
              <a:latin typeface="Arial" panose="020B0604020202020204" pitchFamily="34" charset="0"/>
            </a:endParaRPr>
          </a:p>
        </p:txBody>
      </p:sp>
      <p:sp>
        <p:nvSpPr>
          <p:cNvPr id="124987" name="Oval 59"/>
          <p:cNvSpPr>
            <a:spLocks noChangeArrowheads="1"/>
          </p:cNvSpPr>
          <p:nvPr/>
        </p:nvSpPr>
        <p:spPr bwMode="auto">
          <a:xfrm>
            <a:off x="284163" y="4813300"/>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6</a:t>
            </a:r>
            <a:endParaRPr lang="en-US" altLang="en-US" sz="1200">
              <a:latin typeface="Arial" panose="020B0604020202020204" pitchFamily="34" charset="0"/>
            </a:endParaRPr>
          </a:p>
        </p:txBody>
      </p:sp>
      <p:sp>
        <p:nvSpPr>
          <p:cNvPr id="124988" name="Text Box 60"/>
          <p:cNvSpPr txBox="1">
            <a:spLocks noChangeArrowheads="1"/>
          </p:cNvSpPr>
          <p:nvPr/>
        </p:nvSpPr>
        <p:spPr bwMode="auto">
          <a:xfrm>
            <a:off x="719138" y="5654675"/>
            <a:ext cx="3251200" cy="825500"/>
          </a:xfrm>
          <a:prstGeom prst="rect">
            <a:avLst/>
          </a:prstGeom>
          <a:solidFill>
            <a:srgbClr val="FFCC99"/>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1600" b="0">
                <a:latin typeface="Arial" panose="020B0604020202020204" pitchFamily="34" charset="0"/>
              </a:rPr>
              <a:t>Lattice Enthalpy is  exothermic. Oppositely charged ions are attracted to each other.</a:t>
            </a:r>
          </a:p>
        </p:txBody>
      </p:sp>
      <p:pic>
        <p:nvPicPr>
          <p:cNvPr id="124989" name="Picture 61"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2350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2701925" y="160338"/>
            <a:ext cx="3725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spcBef>
                <a:spcPct val="50000"/>
              </a:spcBef>
            </a:pPr>
            <a:r>
              <a:rPr lang="en-US" altLang="en-US">
                <a:solidFill>
                  <a:srgbClr val="CC0000"/>
                </a:solidFill>
                <a:effectLst>
                  <a:outerShdw blurRad="38100" dist="38100" dir="2700000" algn="tl">
                    <a:srgbClr val="000000"/>
                  </a:outerShdw>
                </a:effectLst>
                <a:latin typeface="Arial" panose="020B0604020202020204" pitchFamily="34" charset="0"/>
              </a:rPr>
              <a:t>Born-Haber Cycle - NaC</a:t>
            </a:r>
            <a:r>
              <a:rPr lang="en-US" altLang="en-US" i="1">
                <a:solidFill>
                  <a:srgbClr val="CC0000"/>
                </a:solidFill>
                <a:effectLst>
                  <a:outerShdw blurRad="38100" dist="38100" dir="2700000" algn="tl">
                    <a:srgbClr val="000000"/>
                  </a:outerShdw>
                </a:effectLst>
              </a:rPr>
              <a:t>l</a:t>
            </a:r>
          </a:p>
        </p:txBody>
      </p:sp>
      <p:sp>
        <p:nvSpPr>
          <p:cNvPr id="134150" name="Line 6"/>
          <p:cNvSpPr>
            <a:spLocks noChangeShapeType="1"/>
          </p:cNvSpPr>
          <p:nvPr/>
        </p:nvSpPr>
        <p:spPr bwMode="auto">
          <a:xfrm flipV="1">
            <a:off x="6061075" y="3959225"/>
            <a:ext cx="0" cy="84455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1" name="Line 7"/>
          <p:cNvSpPr>
            <a:spLocks noChangeShapeType="1"/>
          </p:cNvSpPr>
          <p:nvPr/>
        </p:nvSpPr>
        <p:spPr bwMode="auto">
          <a:xfrm>
            <a:off x="5876925" y="48434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2" name="Line 8"/>
          <p:cNvSpPr>
            <a:spLocks noChangeShapeType="1"/>
          </p:cNvSpPr>
          <p:nvPr/>
        </p:nvSpPr>
        <p:spPr bwMode="auto">
          <a:xfrm>
            <a:off x="5876925" y="3127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3" name="Line 9"/>
          <p:cNvSpPr>
            <a:spLocks noChangeShapeType="1"/>
          </p:cNvSpPr>
          <p:nvPr/>
        </p:nvSpPr>
        <p:spPr bwMode="auto">
          <a:xfrm>
            <a:off x="5876925" y="39338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4" name="Line 10"/>
          <p:cNvSpPr>
            <a:spLocks noChangeShapeType="1"/>
          </p:cNvSpPr>
          <p:nvPr/>
        </p:nvSpPr>
        <p:spPr bwMode="auto">
          <a:xfrm>
            <a:off x="6551613" y="59832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5" name="Line 11"/>
          <p:cNvSpPr>
            <a:spLocks noChangeShapeType="1"/>
          </p:cNvSpPr>
          <p:nvPr/>
        </p:nvSpPr>
        <p:spPr bwMode="auto">
          <a:xfrm flipV="1">
            <a:off x="6170613" y="1219200"/>
            <a:ext cx="2703512" cy="9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6" name="Line 12"/>
          <p:cNvSpPr>
            <a:spLocks noChangeShapeType="1"/>
          </p:cNvSpPr>
          <p:nvPr/>
        </p:nvSpPr>
        <p:spPr bwMode="auto">
          <a:xfrm>
            <a:off x="8051800" y="2738438"/>
            <a:ext cx="822325"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7" name="Line 13"/>
          <p:cNvSpPr>
            <a:spLocks noChangeShapeType="1"/>
          </p:cNvSpPr>
          <p:nvPr/>
        </p:nvSpPr>
        <p:spPr bwMode="auto">
          <a:xfrm flipV="1">
            <a:off x="6365875" y="3152775"/>
            <a:ext cx="0" cy="7524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8" name="Line 14"/>
          <p:cNvSpPr>
            <a:spLocks noChangeShapeType="1"/>
          </p:cNvSpPr>
          <p:nvPr/>
        </p:nvSpPr>
        <p:spPr bwMode="auto">
          <a:xfrm flipV="1">
            <a:off x="6565900" y="1219200"/>
            <a:ext cx="0" cy="18796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59" name="Line 15"/>
          <p:cNvSpPr>
            <a:spLocks noChangeShapeType="1"/>
          </p:cNvSpPr>
          <p:nvPr/>
        </p:nvSpPr>
        <p:spPr bwMode="auto">
          <a:xfrm>
            <a:off x="6772275" y="4881563"/>
            <a:ext cx="0" cy="10588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60" name="Line 16"/>
          <p:cNvSpPr>
            <a:spLocks noChangeShapeType="1"/>
          </p:cNvSpPr>
          <p:nvPr/>
        </p:nvSpPr>
        <p:spPr bwMode="auto">
          <a:xfrm>
            <a:off x="8680450" y="1266825"/>
            <a:ext cx="0" cy="1447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61" name="Oval 17"/>
          <p:cNvSpPr>
            <a:spLocks noChangeArrowheads="1"/>
          </p:cNvSpPr>
          <p:nvPr/>
        </p:nvSpPr>
        <p:spPr bwMode="auto">
          <a:xfrm>
            <a:off x="6861175" y="52070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dirty="0">
                <a:latin typeface="Arial" panose="020B0604020202020204" pitchFamily="34" charset="0"/>
              </a:rPr>
              <a:t>1</a:t>
            </a:r>
          </a:p>
        </p:txBody>
      </p:sp>
      <p:sp>
        <p:nvSpPr>
          <p:cNvPr id="134162" name="Oval 18"/>
          <p:cNvSpPr>
            <a:spLocks noChangeArrowheads="1"/>
          </p:cNvSpPr>
          <p:nvPr/>
        </p:nvSpPr>
        <p:spPr bwMode="auto">
          <a:xfrm>
            <a:off x="8018463" y="42672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6</a:t>
            </a:r>
          </a:p>
        </p:txBody>
      </p:sp>
      <p:sp>
        <p:nvSpPr>
          <p:cNvPr id="134163" name="Oval 19"/>
          <p:cNvSpPr>
            <a:spLocks noChangeArrowheads="1"/>
          </p:cNvSpPr>
          <p:nvPr/>
        </p:nvSpPr>
        <p:spPr bwMode="auto">
          <a:xfrm>
            <a:off x="8332788" y="17653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5</a:t>
            </a:r>
          </a:p>
        </p:txBody>
      </p:sp>
      <p:sp>
        <p:nvSpPr>
          <p:cNvPr id="134164" name="Oval 20"/>
          <p:cNvSpPr>
            <a:spLocks noChangeArrowheads="1"/>
          </p:cNvSpPr>
          <p:nvPr/>
        </p:nvSpPr>
        <p:spPr bwMode="auto">
          <a:xfrm>
            <a:off x="6651625" y="20320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4</a:t>
            </a:r>
          </a:p>
        </p:txBody>
      </p:sp>
      <p:sp>
        <p:nvSpPr>
          <p:cNvPr id="134165" name="Oval 21"/>
          <p:cNvSpPr>
            <a:spLocks noChangeArrowheads="1"/>
          </p:cNvSpPr>
          <p:nvPr/>
        </p:nvSpPr>
        <p:spPr bwMode="auto">
          <a:xfrm>
            <a:off x="6448425" y="3433763"/>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34166" name="Oval 22"/>
          <p:cNvSpPr>
            <a:spLocks noChangeArrowheads="1"/>
          </p:cNvSpPr>
          <p:nvPr/>
        </p:nvSpPr>
        <p:spPr bwMode="auto">
          <a:xfrm>
            <a:off x="6199188" y="42672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34167" name="Text Box 23"/>
          <p:cNvSpPr txBox="1">
            <a:spLocks noChangeArrowheads="1"/>
          </p:cNvSpPr>
          <p:nvPr/>
        </p:nvSpPr>
        <p:spPr bwMode="auto">
          <a:xfrm>
            <a:off x="4391025" y="4713288"/>
            <a:ext cx="1447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Na(s)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34168" name="Text Box 24"/>
          <p:cNvSpPr txBox="1">
            <a:spLocks noChangeArrowheads="1"/>
          </p:cNvSpPr>
          <p:nvPr/>
        </p:nvSpPr>
        <p:spPr bwMode="auto">
          <a:xfrm>
            <a:off x="5567363" y="5853113"/>
            <a:ext cx="9255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NaC</a:t>
            </a:r>
            <a:r>
              <a:rPr lang="en-GB" altLang="en-US" sz="1200" i="1"/>
              <a:t>l</a:t>
            </a:r>
            <a:r>
              <a:rPr lang="en-GB" altLang="en-US" sz="1200">
                <a:latin typeface="Arial" panose="020B0604020202020204" pitchFamily="34" charset="0"/>
              </a:rPr>
              <a:t>(s)</a:t>
            </a:r>
            <a:endParaRPr lang="en-US" altLang="en-US" sz="1200">
              <a:latin typeface="Arial" panose="020B0604020202020204" pitchFamily="34" charset="0"/>
            </a:endParaRPr>
          </a:p>
        </p:txBody>
      </p:sp>
      <p:sp>
        <p:nvSpPr>
          <p:cNvPr id="134169" name="Text Box 25"/>
          <p:cNvSpPr txBox="1">
            <a:spLocks noChangeArrowheads="1"/>
          </p:cNvSpPr>
          <p:nvPr/>
        </p:nvSpPr>
        <p:spPr bwMode="auto">
          <a:xfrm>
            <a:off x="4391025" y="3800475"/>
            <a:ext cx="1447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½C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34170" name="Text Box 26"/>
          <p:cNvSpPr txBox="1">
            <a:spLocks noChangeArrowheads="1"/>
          </p:cNvSpPr>
          <p:nvPr/>
        </p:nvSpPr>
        <p:spPr bwMode="auto">
          <a:xfrm>
            <a:off x="4591050" y="2981325"/>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34171" name="Text Box 27"/>
          <p:cNvSpPr txBox="1">
            <a:spLocks noChangeArrowheads="1"/>
          </p:cNvSpPr>
          <p:nvPr/>
        </p:nvSpPr>
        <p:spPr bwMode="auto">
          <a:xfrm>
            <a:off x="4903788" y="1060450"/>
            <a:ext cx="1266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34172" name="Text Box 28"/>
          <p:cNvSpPr txBox="1">
            <a:spLocks noChangeArrowheads="1"/>
          </p:cNvSpPr>
          <p:nvPr/>
        </p:nvSpPr>
        <p:spPr bwMode="auto">
          <a:xfrm>
            <a:off x="6794500" y="2608263"/>
            <a:ext cx="14859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sz="1200">
                <a:latin typeface="Arial" panose="020B0604020202020204" pitchFamily="34" charset="0"/>
              </a:rPr>
              <a:t>Na</a:t>
            </a:r>
            <a:r>
              <a:rPr lang="en-GB" altLang="en-US" sz="1200" baseline="30000">
                <a:latin typeface="Arial" panose="020B0604020202020204" pitchFamily="34" charset="0"/>
              </a:rPr>
              <a:t>+</a:t>
            </a:r>
            <a:r>
              <a:rPr lang="en-GB" altLang="en-US" sz="1200">
                <a:latin typeface="Arial" panose="020B0604020202020204" pitchFamily="34" charset="0"/>
              </a:rPr>
              <a:t>(g)  +  C</a:t>
            </a:r>
            <a:r>
              <a:rPr lang="en-GB" altLang="en-US" sz="1200" i="1"/>
              <a:t>l</a:t>
            </a:r>
            <a:r>
              <a:rPr lang="en-GB" altLang="en-US" sz="1200" baseline="30000">
                <a:latin typeface="Arial" panose="020B0604020202020204" pitchFamily="34" charset="0"/>
              </a:rPr>
              <a:t>–</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34173" name="Line 29"/>
          <p:cNvSpPr>
            <a:spLocks noChangeShapeType="1"/>
          </p:cNvSpPr>
          <p:nvPr/>
        </p:nvSpPr>
        <p:spPr bwMode="auto">
          <a:xfrm flipH="1">
            <a:off x="8374063" y="2770188"/>
            <a:ext cx="0" cy="31750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182" name="Text Box 38"/>
          <p:cNvSpPr txBox="1">
            <a:spLocks noChangeArrowheads="1"/>
          </p:cNvSpPr>
          <p:nvPr/>
        </p:nvSpPr>
        <p:spPr bwMode="auto">
          <a:xfrm>
            <a:off x="160338" y="958850"/>
            <a:ext cx="4230687" cy="70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600" dirty="0">
                <a:solidFill>
                  <a:srgbClr val="000066"/>
                </a:solidFill>
                <a:effectLst>
                  <a:outerShdw blurRad="38100" dist="38100" dir="2700000" algn="tl">
                    <a:srgbClr val="000000"/>
                  </a:outerShdw>
                </a:effectLst>
                <a:latin typeface="Arial" panose="020B0604020202020204" pitchFamily="34" charset="0"/>
              </a:rPr>
              <a:t>CALCULATING THE LATTICE ENTHALPY </a:t>
            </a:r>
          </a:p>
          <a:p>
            <a:pPr>
              <a:spcBef>
                <a:spcPct val="50000"/>
              </a:spcBef>
            </a:pPr>
            <a:r>
              <a:rPr lang="en-US" altLang="en-US" sz="1600" dirty="0">
                <a:latin typeface="Arial" panose="020B0604020202020204" pitchFamily="34" charset="0"/>
              </a:rPr>
              <a:t>Apply Hess’s Law</a:t>
            </a:r>
          </a:p>
        </p:txBody>
      </p:sp>
      <p:sp>
        <p:nvSpPr>
          <p:cNvPr id="134209" name="Line 65"/>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210" name="AutoShape 66">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211" name="Line 67"/>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212" name="AutoShape 68">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4234" name="Text Box 90"/>
          <p:cNvSpPr txBox="1">
            <a:spLocks noChangeArrowheads="1"/>
          </p:cNvSpPr>
          <p:nvPr/>
        </p:nvSpPr>
        <p:spPr bwMode="auto">
          <a:xfrm>
            <a:off x="123327" y="3857752"/>
            <a:ext cx="4354512" cy="1069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2000" dirty="0">
              <a:solidFill>
                <a:schemeClr val="bg2"/>
              </a:solidFill>
              <a:latin typeface="Arial" panose="020B0604020202020204" pitchFamily="34" charset="0"/>
            </a:endParaRPr>
          </a:p>
          <a:p>
            <a:pPr>
              <a:spcBef>
                <a:spcPct val="50000"/>
              </a:spcBef>
            </a:pPr>
            <a:r>
              <a:rPr lang="en-US" altLang="en-US" sz="2000" dirty="0" smtClean="0">
                <a:solidFill>
                  <a:schemeClr val="bg2"/>
                </a:solidFill>
                <a:latin typeface="Arial" panose="020B0604020202020204" pitchFamily="34" charset="0"/>
              </a:rPr>
              <a:t>       </a:t>
            </a:r>
            <a:r>
              <a:rPr lang="en-US" altLang="en-US" sz="2000" dirty="0">
                <a:solidFill>
                  <a:schemeClr val="bg2"/>
                </a:solidFill>
                <a:latin typeface="Arial" panose="020B0604020202020204" pitchFamily="34" charset="0"/>
              </a:rPr>
              <a:t>=   -      -       -       -      </a:t>
            </a:r>
            <a:r>
              <a:rPr lang="en-US" altLang="en-US" sz="1800" dirty="0">
                <a:solidFill>
                  <a:schemeClr val="bg2"/>
                </a:solidFill>
                <a:latin typeface="Arial" panose="020B0604020202020204" pitchFamily="34" charset="0"/>
              </a:rPr>
              <a:t>+</a:t>
            </a:r>
          </a:p>
          <a:p>
            <a:pPr>
              <a:spcBef>
                <a:spcPct val="50000"/>
              </a:spcBef>
            </a:pPr>
            <a:endParaRPr lang="en-US" altLang="en-US" sz="900" dirty="0">
              <a:solidFill>
                <a:schemeClr val="bg2"/>
              </a:solidFill>
              <a:latin typeface="Arial" panose="020B0604020202020204" pitchFamily="34" charset="0"/>
            </a:endParaRPr>
          </a:p>
        </p:txBody>
      </p:sp>
      <p:pic>
        <p:nvPicPr>
          <p:cNvPr id="134241" name="Picture 97"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30200" y="1898650"/>
            <a:ext cx="4260850" cy="369332"/>
          </a:xfrm>
          <a:prstGeom prst="rect">
            <a:avLst/>
          </a:prstGeom>
          <a:noFill/>
        </p:spPr>
        <p:txBody>
          <a:bodyPr wrap="square" rtlCol="0">
            <a:spAutoFit/>
          </a:bodyPr>
          <a:lstStyle/>
          <a:p>
            <a:r>
              <a:rPr lang="en-GB" dirty="0" smtClean="0"/>
              <a:t>Enthalpy of formation = all the others</a:t>
            </a:r>
            <a:endParaRPr lang="en-GB" dirty="0"/>
          </a:p>
        </p:txBody>
      </p:sp>
    </p:spTree>
    <p:extLst>
      <p:ext uri="{BB962C8B-B14F-4D97-AF65-F5344CB8AC3E}">
        <p14:creationId xmlns:p14="http://schemas.microsoft.com/office/powerpoint/2010/main" val="21517825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976" y="332656"/>
            <a:ext cx="4320480" cy="1143000"/>
          </a:xfrm>
        </p:spPr>
        <p:txBody>
          <a:bodyPr/>
          <a:lstStyle/>
          <a:p>
            <a:r>
              <a:rPr lang="en-GB" dirty="0" smtClean="0"/>
              <a:t>Hess’s Law</a:t>
            </a:r>
            <a:endParaRPr lang="en-GB" dirty="0"/>
          </a:p>
        </p:txBody>
      </p:sp>
      <p:pic>
        <p:nvPicPr>
          <p:cNvPr id="1026" name="Picture 2" descr="http://www.chemguide.co.uk/physical/energetics/hess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4538450" cy="316835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220072" y="1326885"/>
            <a:ext cx="3528392" cy="1569660"/>
          </a:xfrm>
          <a:prstGeom prst="rect">
            <a:avLst/>
          </a:prstGeom>
          <a:noFill/>
        </p:spPr>
        <p:txBody>
          <a:bodyPr wrap="square" rtlCol="0">
            <a:spAutoFit/>
          </a:bodyPr>
          <a:lstStyle/>
          <a:p>
            <a:r>
              <a:rPr lang="en-GB" sz="2400" dirty="0" smtClean="0"/>
              <a:t>The enthalpy change for the reaction is independent of the route </a:t>
            </a:r>
            <a:r>
              <a:rPr lang="en-GB" sz="2400" dirty="0" err="1" smtClean="0"/>
              <a:t>ie</a:t>
            </a:r>
            <a:r>
              <a:rPr lang="en-GB" sz="2400" dirty="0" smtClean="0"/>
              <a:t> route 1 = route 2</a:t>
            </a:r>
            <a:endParaRPr lang="en-GB" sz="2400" dirty="0"/>
          </a:p>
        </p:txBody>
      </p:sp>
      <p:sp>
        <p:nvSpPr>
          <p:cNvPr id="4" name="TextBox 3"/>
          <p:cNvSpPr txBox="1"/>
          <p:nvPr/>
        </p:nvSpPr>
        <p:spPr>
          <a:xfrm>
            <a:off x="827584" y="3789040"/>
            <a:ext cx="7776864" cy="2031325"/>
          </a:xfrm>
          <a:prstGeom prst="rect">
            <a:avLst/>
          </a:prstGeom>
          <a:noFill/>
        </p:spPr>
        <p:txBody>
          <a:bodyPr wrap="square" rtlCol="0">
            <a:spAutoFit/>
          </a:bodyPr>
          <a:lstStyle/>
          <a:p>
            <a:r>
              <a:rPr lang="en-GB" dirty="0" smtClean="0"/>
              <a:t>All the arrows in one direction = all the arrows in the other direction. </a:t>
            </a:r>
          </a:p>
          <a:p>
            <a:endParaRPr lang="en-GB" dirty="0"/>
          </a:p>
          <a:p>
            <a:r>
              <a:rPr lang="en-GB" dirty="0" smtClean="0"/>
              <a:t>The hardest part of a </a:t>
            </a:r>
            <a:r>
              <a:rPr lang="en-GB" dirty="0" err="1" smtClean="0"/>
              <a:t>hess</a:t>
            </a:r>
            <a:r>
              <a:rPr lang="en-GB" dirty="0" smtClean="0"/>
              <a:t> cycle is working out which way the arrows go. Tip They always go from reactants to products, you then need to figure out what are the reactants and what are the products. </a:t>
            </a:r>
          </a:p>
          <a:p>
            <a:endParaRPr lang="en-GB" dirty="0"/>
          </a:p>
          <a:p>
            <a:r>
              <a:rPr lang="en-GB" dirty="0" smtClean="0"/>
              <a:t>If you have learnt your definitions then this becomes easy. </a:t>
            </a:r>
            <a:endParaRPr lang="en-GB" dirty="0"/>
          </a:p>
        </p:txBody>
      </p:sp>
    </p:spTree>
    <p:extLst>
      <p:ext uri="{BB962C8B-B14F-4D97-AF65-F5344CB8AC3E}">
        <p14:creationId xmlns:p14="http://schemas.microsoft.com/office/powerpoint/2010/main" val="962375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29" name="Line 1045"/>
          <p:cNvSpPr>
            <a:spLocks noChangeShapeType="1"/>
          </p:cNvSpPr>
          <p:nvPr/>
        </p:nvSpPr>
        <p:spPr bwMode="auto">
          <a:xfrm>
            <a:off x="6734175" y="4932363"/>
            <a:ext cx="0" cy="9874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19" name="Line 1035"/>
          <p:cNvSpPr>
            <a:spLocks noChangeShapeType="1"/>
          </p:cNvSpPr>
          <p:nvPr/>
        </p:nvSpPr>
        <p:spPr bwMode="auto">
          <a:xfrm flipV="1">
            <a:off x="6061075" y="4305300"/>
            <a:ext cx="0" cy="5746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0" name="Line 1036"/>
          <p:cNvSpPr>
            <a:spLocks noChangeShapeType="1"/>
          </p:cNvSpPr>
          <p:nvPr/>
        </p:nvSpPr>
        <p:spPr bwMode="auto">
          <a:xfrm>
            <a:off x="5876925" y="4919663"/>
            <a:ext cx="10414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1" name="Line 1037"/>
          <p:cNvSpPr>
            <a:spLocks noChangeShapeType="1"/>
          </p:cNvSpPr>
          <p:nvPr/>
        </p:nvSpPr>
        <p:spPr bwMode="auto">
          <a:xfrm>
            <a:off x="5876925" y="34385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2" name="Line 1038"/>
          <p:cNvSpPr>
            <a:spLocks noChangeShapeType="1"/>
          </p:cNvSpPr>
          <p:nvPr/>
        </p:nvSpPr>
        <p:spPr bwMode="auto">
          <a:xfrm>
            <a:off x="5876925" y="428942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3" name="Line 1039"/>
          <p:cNvSpPr>
            <a:spLocks noChangeShapeType="1"/>
          </p:cNvSpPr>
          <p:nvPr/>
        </p:nvSpPr>
        <p:spPr bwMode="auto">
          <a:xfrm>
            <a:off x="6551613" y="5945188"/>
            <a:ext cx="196850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4" name="Line 1040"/>
          <p:cNvSpPr>
            <a:spLocks noChangeShapeType="1"/>
          </p:cNvSpPr>
          <p:nvPr/>
        </p:nvSpPr>
        <p:spPr bwMode="auto">
          <a:xfrm flipV="1">
            <a:off x="6170613" y="1206500"/>
            <a:ext cx="2703512" cy="9525"/>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5" name="Line 1041"/>
          <p:cNvSpPr>
            <a:spLocks noChangeShapeType="1"/>
          </p:cNvSpPr>
          <p:nvPr/>
        </p:nvSpPr>
        <p:spPr bwMode="auto">
          <a:xfrm>
            <a:off x="8156575" y="3302000"/>
            <a:ext cx="75565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6" name="Line 1042"/>
          <p:cNvSpPr>
            <a:spLocks noChangeShapeType="1"/>
          </p:cNvSpPr>
          <p:nvPr/>
        </p:nvSpPr>
        <p:spPr bwMode="auto">
          <a:xfrm flipV="1">
            <a:off x="6276975" y="3470275"/>
            <a:ext cx="0" cy="7905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7" name="Line 1043"/>
          <p:cNvSpPr>
            <a:spLocks noChangeShapeType="1"/>
          </p:cNvSpPr>
          <p:nvPr/>
        </p:nvSpPr>
        <p:spPr bwMode="auto">
          <a:xfrm flipV="1">
            <a:off x="6565900" y="1231900"/>
            <a:ext cx="0" cy="1231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28" name="Line 1044"/>
          <p:cNvSpPr>
            <a:spLocks noChangeShapeType="1"/>
          </p:cNvSpPr>
          <p:nvPr/>
        </p:nvSpPr>
        <p:spPr bwMode="auto">
          <a:xfrm flipH="1">
            <a:off x="8296275" y="3341688"/>
            <a:ext cx="0" cy="2573337"/>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30" name="Line 1046"/>
          <p:cNvSpPr>
            <a:spLocks noChangeShapeType="1"/>
          </p:cNvSpPr>
          <p:nvPr/>
        </p:nvSpPr>
        <p:spPr bwMode="auto">
          <a:xfrm>
            <a:off x="8661400" y="1231900"/>
            <a:ext cx="0" cy="20478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31" name="Oval 1047"/>
          <p:cNvSpPr>
            <a:spLocks noChangeArrowheads="1"/>
          </p:cNvSpPr>
          <p:nvPr/>
        </p:nvSpPr>
        <p:spPr bwMode="auto">
          <a:xfrm>
            <a:off x="6835775" y="52705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1</a:t>
            </a:r>
          </a:p>
        </p:txBody>
      </p:sp>
      <p:sp>
        <p:nvSpPr>
          <p:cNvPr id="119832" name="Oval 1048"/>
          <p:cNvSpPr>
            <a:spLocks noChangeArrowheads="1"/>
          </p:cNvSpPr>
          <p:nvPr/>
        </p:nvSpPr>
        <p:spPr bwMode="auto">
          <a:xfrm>
            <a:off x="8296275" y="20955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6</a:t>
            </a:r>
          </a:p>
        </p:txBody>
      </p:sp>
      <p:sp>
        <p:nvSpPr>
          <p:cNvPr id="119833" name="Oval 1049"/>
          <p:cNvSpPr>
            <a:spLocks noChangeArrowheads="1"/>
          </p:cNvSpPr>
          <p:nvPr/>
        </p:nvSpPr>
        <p:spPr bwMode="auto">
          <a:xfrm>
            <a:off x="6656388" y="18288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5</a:t>
            </a:r>
          </a:p>
        </p:txBody>
      </p:sp>
      <p:sp>
        <p:nvSpPr>
          <p:cNvPr id="119834" name="Oval 1050"/>
          <p:cNvSpPr>
            <a:spLocks noChangeArrowheads="1"/>
          </p:cNvSpPr>
          <p:nvPr/>
        </p:nvSpPr>
        <p:spPr bwMode="auto">
          <a:xfrm>
            <a:off x="6604000" y="2819400"/>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4</a:t>
            </a:r>
          </a:p>
        </p:txBody>
      </p:sp>
      <p:sp>
        <p:nvSpPr>
          <p:cNvPr id="119835" name="Oval 1051"/>
          <p:cNvSpPr>
            <a:spLocks noChangeArrowheads="1"/>
          </p:cNvSpPr>
          <p:nvPr/>
        </p:nvSpPr>
        <p:spPr bwMode="auto">
          <a:xfrm>
            <a:off x="6448425" y="3814763"/>
            <a:ext cx="261938"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3</a:t>
            </a:r>
          </a:p>
        </p:txBody>
      </p:sp>
      <p:sp>
        <p:nvSpPr>
          <p:cNvPr id="119836" name="Oval 1052"/>
          <p:cNvSpPr>
            <a:spLocks noChangeArrowheads="1"/>
          </p:cNvSpPr>
          <p:nvPr/>
        </p:nvSpPr>
        <p:spPr bwMode="auto">
          <a:xfrm>
            <a:off x="6132513" y="44831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2</a:t>
            </a:r>
          </a:p>
        </p:txBody>
      </p:sp>
      <p:sp>
        <p:nvSpPr>
          <p:cNvPr id="119837" name="Text Box 1053"/>
          <p:cNvSpPr txBox="1">
            <a:spLocks noChangeArrowheads="1"/>
          </p:cNvSpPr>
          <p:nvPr/>
        </p:nvSpPr>
        <p:spPr bwMode="auto">
          <a:xfrm>
            <a:off x="4603750" y="4786313"/>
            <a:ext cx="1266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Mg(s)  + 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19838" name="Text Box 1054"/>
          <p:cNvSpPr txBox="1">
            <a:spLocks noChangeArrowheads="1"/>
          </p:cNvSpPr>
          <p:nvPr/>
        </p:nvSpPr>
        <p:spPr bwMode="auto">
          <a:xfrm>
            <a:off x="5559425" y="5824538"/>
            <a:ext cx="9620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(s)</a:t>
            </a:r>
            <a:endParaRPr lang="en-US" altLang="en-US" sz="1200" b="0">
              <a:latin typeface="Arial" panose="020B0604020202020204" pitchFamily="34" charset="0"/>
            </a:endParaRPr>
          </a:p>
        </p:txBody>
      </p:sp>
      <p:sp>
        <p:nvSpPr>
          <p:cNvPr id="119839" name="Text Box 1055"/>
          <p:cNvSpPr txBox="1">
            <a:spLocks noChangeArrowheads="1"/>
          </p:cNvSpPr>
          <p:nvPr/>
        </p:nvSpPr>
        <p:spPr bwMode="auto">
          <a:xfrm>
            <a:off x="4603750" y="4144963"/>
            <a:ext cx="1266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Mg(g)  + C</a:t>
            </a:r>
            <a:r>
              <a:rPr lang="en-GB" altLang="en-US" sz="1200" i="1"/>
              <a:t>l</a:t>
            </a:r>
            <a:r>
              <a:rPr lang="en-GB" altLang="en-US" sz="1200" baseline="-25000">
                <a:latin typeface="Arial" panose="020B0604020202020204" pitchFamily="34" charset="0"/>
              </a:rPr>
              <a:t>2</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19840" name="Text Box 1056"/>
          <p:cNvSpPr txBox="1">
            <a:spLocks noChangeArrowheads="1"/>
          </p:cNvSpPr>
          <p:nvPr/>
        </p:nvSpPr>
        <p:spPr bwMode="auto">
          <a:xfrm>
            <a:off x="4362450" y="3308350"/>
            <a:ext cx="152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Mg(g)  +  2C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19842" name="Text Box 1058"/>
          <p:cNvSpPr txBox="1">
            <a:spLocks noChangeArrowheads="1"/>
          </p:cNvSpPr>
          <p:nvPr/>
        </p:nvSpPr>
        <p:spPr bwMode="auto">
          <a:xfrm>
            <a:off x="6710363" y="3171825"/>
            <a:ext cx="148748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a:t>
            </a:r>
            <a:r>
              <a:rPr lang="en-GB" altLang="en-US" sz="1200" baseline="30000">
                <a:latin typeface="Arial" panose="020B0604020202020204" pitchFamily="34" charset="0"/>
              </a:rPr>
              <a:t>2+</a:t>
            </a:r>
            <a:r>
              <a:rPr lang="en-GB" altLang="en-US" sz="1200">
                <a:latin typeface="Arial" panose="020B0604020202020204" pitchFamily="34" charset="0"/>
              </a:rPr>
              <a:t>(g)  +  2C</a:t>
            </a:r>
            <a:r>
              <a:rPr lang="en-GB" altLang="en-US" sz="1200" i="1"/>
              <a:t>l</a:t>
            </a:r>
            <a:r>
              <a:rPr lang="en-GB" altLang="en-US" sz="1200" baseline="30000">
                <a:latin typeface="Arial" panose="020B0604020202020204" pitchFamily="34" charset="0"/>
              </a:rPr>
              <a:t>–</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000" b="0">
              <a:latin typeface="Arial" panose="020B0604020202020204" pitchFamily="34" charset="0"/>
            </a:endParaRPr>
          </a:p>
        </p:txBody>
      </p:sp>
      <p:sp>
        <p:nvSpPr>
          <p:cNvPr id="119843" name="Line 1059"/>
          <p:cNvSpPr>
            <a:spLocks noChangeShapeType="1"/>
          </p:cNvSpPr>
          <p:nvPr/>
        </p:nvSpPr>
        <p:spPr bwMode="auto">
          <a:xfrm flipH="1" flipV="1">
            <a:off x="6521450" y="2530475"/>
            <a:ext cx="0" cy="8763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44" name="Line 1060"/>
          <p:cNvSpPr>
            <a:spLocks noChangeShapeType="1"/>
          </p:cNvSpPr>
          <p:nvPr/>
        </p:nvSpPr>
        <p:spPr bwMode="auto">
          <a:xfrm>
            <a:off x="5753100" y="2492375"/>
            <a:ext cx="1041400" cy="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45" name="Oval 1061"/>
          <p:cNvSpPr>
            <a:spLocks noChangeArrowheads="1"/>
          </p:cNvSpPr>
          <p:nvPr/>
        </p:nvSpPr>
        <p:spPr bwMode="auto">
          <a:xfrm>
            <a:off x="7926388" y="4483100"/>
            <a:ext cx="261937" cy="2667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a:latin typeface="Arial" panose="020B0604020202020204" pitchFamily="34" charset="0"/>
              </a:rPr>
              <a:t>7</a:t>
            </a:r>
          </a:p>
        </p:txBody>
      </p:sp>
      <p:sp>
        <p:nvSpPr>
          <p:cNvPr id="119846" name="Text Box 1062"/>
          <p:cNvSpPr txBox="1">
            <a:spLocks noChangeArrowheads="1"/>
          </p:cNvSpPr>
          <p:nvPr/>
        </p:nvSpPr>
        <p:spPr bwMode="auto">
          <a:xfrm>
            <a:off x="4362450" y="2330450"/>
            <a:ext cx="14097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a:t>
            </a:r>
            <a:r>
              <a:rPr lang="en-GB" altLang="en-US" sz="1200" baseline="30000">
                <a:latin typeface="Arial" panose="020B0604020202020204" pitchFamily="34" charset="0"/>
              </a:rPr>
              <a:t>+</a:t>
            </a:r>
            <a:r>
              <a:rPr lang="en-GB" altLang="en-US" sz="1200">
                <a:latin typeface="Arial" panose="020B0604020202020204" pitchFamily="34" charset="0"/>
              </a:rPr>
              <a:t>(g)  +  2C</a:t>
            </a:r>
            <a:r>
              <a:rPr lang="en-GB" altLang="en-US" sz="1200" i="1"/>
              <a:t>l</a:t>
            </a:r>
            <a:r>
              <a:rPr lang="en-GB" altLang="en-US" sz="1200">
                <a:latin typeface="Arial" panose="020B0604020202020204" pitchFamily="34" charset="0"/>
              </a:rPr>
              <a:t>(g)</a:t>
            </a:r>
            <a:r>
              <a:rPr lang="en-GB" altLang="en-US" sz="1200" b="0">
                <a:latin typeface="Arial" panose="020B0604020202020204" pitchFamily="34" charset="0"/>
              </a:rPr>
              <a:t> </a:t>
            </a:r>
            <a:endParaRPr lang="en-US" altLang="en-US" sz="1200" b="0">
              <a:latin typeface="Arial" panose="020B0604020202020204" pitchFamily="34" charset="0"/>
            </a:endParaRPr>
          </a:p>
        </p:txBody>
      </p:sp>
      <p:sp>
        <p:nvSpPr>
          <p:cNvPr id="119847" name="Text Box 1063"/>
          <p:cNvSpPr txBox="1">
            <a:spLocks noChangeArrowheads="1"/>
          </p:cNvSpPr>
          <p:nvPr/>
        </p:nvSpPr>
        <p:spPr bwMode="auto">
          <a:xfrm>
            <a:off x="4619625" y="1074738"/>
            <a:ext cx="15367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GB" altLang="en-US" sz="1200">
                <a:latin typeface="Arial" panose="020B0604020202020204" pitchFamily="34" charset="0"/>
              </a:rPr>
              <a:t>Mg</a:t>
            </a:r>
            <a:r>
              <a:rPr lang="en-GB" altLang="en-US" sz="1200" baseline="30000">
                <a:latin typeface="Arial" panose="020B0604020202020204" pitchFamily="34" charset="0"/>
              </a:rPr>
              <a:t>2+</a:t>
            </a:r>
            <a:r>
              <a:rPr lang="en-GB" altLang="en-US" sz="1200">
                <a:latin typeface="Arial" panose="020B0604020202020204" pitchFamily="34" charset="0"/>
              </a:rPr>
              <a:t>(g)  +  2C</a:t>
            </a:r>
            <a:r>
              <a:rPr lang="en-GB" altLang="en-US" sz="1200" i="1"/>
              <a:t>l</a:t>
            </a:r>
            <a:r>
              <a:rPr lang="en-GB" altLang="en-US" sz="1200">
                <a:latin typeface="Arial" panose="020B0604020202020204" pitchFamily="34" charset="0"/>
              </a:rPr>
              <a:t>(g) </a:t>
            </a:r>
            <a:endParaRPr lang="en-US" altLang="en-US" sz="1200">
              <a:latin typeface="Arial" panose="020B0604020202020204" pitchFamily="34" charset="0"/>
            </a:endParaRPr>
          </a:p>
        </p:txBody>
      </p:sp>
      <p:sp>
        <p:nvSpPr>
          <p:cNvPr id="119849" name="Rectangle 1065"/>
          <p:cNvSpPr>
            <a:spLocks noChangeArrowheads="1"/>
          </p:cNvSpPr>
          <p:nvPr/>
        </p:nvSpPr>
        <p:spPr bwMode="auto">
          <a:xfrm>
            <a:off x="520700" y="777875"/>
            <a:ext cx="3198311" cy="52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Aft>
                <a:spcPts val="200"/>
              </a:spcAft>
            </a:pPr>
            <a:r>
              <a:rPr lang="en-GB" altLang="en-US" sz="1400" dirty="0">
                <a:solidFill>
                  <a:srgbClr val="000066"/>
                </a:solidFill>
                <a:latin typeface="Arial" panose="020B0604020202020204" pitchFamily="34" charset="0"/>
              </a:rPr>
              <a:t>Enthalpy of formation of MgC</a:t>
            </a:r>
            <a:r>
              <a:rPr lang="en-GB" altLang="en-US" sz="1400" i="1" dirty="0">
                <a:solidFill>
                  <a:srgbClr val="000066"/>
                </a:solidFill>
              </a:rPr>
              <a:t>l</a:t>
            </a:r>
            <a:r>
              <a:rPr lang="en-GB" altLang="en-US" sz="1400" baseline="-25000" dirty="0">
                <a:solidFill>
                  <a:srgbClr val="000066"/>
                </a:solidFill>
                <a:latin typeface="Arial" panose="020B0604020202020204" pitchFamily="34" charset="0"/>
              </a:rPr>
              <a:t>2</a:t>
            </a:r>
            <a:endParaRPr lang="en-GB" altLang="en-US" sz="1400" b="0" dirty="0">
              <a:latin typeface="Arial" panose="020B0604020202020204" pitchFamily="34" charset="0"/>
            </a:endParaRPr>
          </a:p>
          <a:p>
            <a:pPr>
              <a:lnSpc>
                <a:spcPct val="120000"/>
              </a:lnSpc>
              <a:spcAft>
                <a:spcPts val="200"/>
              </a:spcAft>
            </a:pPr>
            <a:r>
              <a:rPr lang="en-GB" altLang="en-US" sz="1400" dirty="0">
                <a:latin typeface="Arial" panose="020B0604020202020204" pitchFamily="34" charset="0"/>
              </a:rPr>
              <a:t>Mg(s)   +   C</a:t>
            </a:r>
            <a:r>
              <a:rPr lang="en-GB" altLang="en-US" sz="1400" i="1" dirty="0"/>
              <a:t>l</a:t>
            </a:r>
            <a:r>
              <a:rPr lang="en-GB" altLang="en-US" sz="1400" baseline="-25000" dirty="0">
                <a:latin typeface="Arial" panose="020B0604020202020204" pitchFamily="34" charset="0"/>
              </a:rPr>
              <a:t>2</a:t>
            </a:r>
            <a:r>
              <a:rPr lang="en-GB" altLang="en-US" sz="1400" dirty="0">
                <a:latin typeface="Arial" panose="020B0604020202020204" pitchFamily="34" charset="0"/>
              </a:rPr>
              <a:t>(g)   ——&gt;    MgC</a:t>
            </a:r>
            <a:r>
              <a:rPr lang="en-GB" altLang="en-US" sz="1400" i="1" dirty="0"/>
              <a:t>l</a:t>
            </a:r>
            <a:r>
              <a:rPr lang="en-GB" altLang="en-US" sz="1400" baseline="-25000" dirty="0">
                <a:latin typeface="Arial" panose="020B0604020202020204" pitchFamily="34" charset="0"/>
              </a:rPr>
              <a:t>2</a:t>
            </a:r>
            <a:r>
              <a:rPr lang="en-GB" altLang="en-US" sz="1400" dirty="0">
                <a:latin typeface="Arial" panose="020B0604020202020204" pitchFamily="34" charset="0"/>
              </a:rPr>
              <a:t>(s)</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
            </a:r>
            <a:r>
              <a:rPr lang="en-GB" altLang="en-US" sz="1400" dirty="0" smtClean="0">
                <a:solidFill>
                  <a:srgbClr val="000066"/>
                </a:solidFill>
                <a:latin typeface="Arial" panose="020B0604020202020204" pitchFamily="34" charset="0"/>
              </a:rPr>
              <a:t>atomisation </a:t>
            </a:r>
            <a:r>
              <a:rPr lang="en-GB" altLang="en-US" sz="1400" dirty="0">
                <a:solidFill>
                  <a:srgbClr val="000066"/>
                </a:solidFill>
                <a:latin typeface="Arial" panose="020B0604020202020204" pitchFamily="34" charset="0"/>
              </a:rPr>
              <a:t>of magnesium</a:t>
            </a:r>
            <a:endParaRPr lang="en-GB" altLang="en-US" sz="1400" b="0" dirty="0">
              <a:latin typeface="Arial" panose="020B0604020202020204" pitchFamily="34" charset="0"/>
            </a:endParaRPr>
          </a:p>
          <a:p>
            <a:pPr>
              <a:lnSpc>
                <a:spcPct val="120000"/>
              </a:lnSpc>
              <a:spcAft>
                <a:spcPts val="200"/>
              </a:spcAft>
            </a:pPr>
            <a:r>
              <a:rPr lang="en-GB" altLang="en-US" sz="1400" dirty="0">
                <a:latin typeface="Arial" panose="020B0604020202020204" pitchFamily="34" charset="0"/>
              </a:rPr>
              <a:t>Mg(s)    ——&gt;    Mg(g)</a:t>
            </a:r>
          </a:p>
          <a:p>
            <a:pPr>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Enthalpy of atomisation of chlorine</a:t>
            </a:r>
            <a:endParaRPr lang="en-GB" altLang="en-US" sz="1400" b="0" dirty="0">
              <a:latin typeface="Arial" panose="020B0604020202020204" pitchFamily="34" charset="0"/>
            </a:endParaRPr>
          </a:p>
          <a:p>
            <a:pPr>
              <a:lnSpc>
                <a:spcPct val="110000"/>
              </a:lnSpc>
              <a:spcAft>
                <a:spcPts val="200"/>
              </a:spcAft>
            </a:pPr>
            <a:r>
              <a:rPr lang="en-GB" altLang="en-US" sz="1400" dirty="0">
                <a:latin typeface="Arial" panose="020B0604020202020204" pitchFamily="34" charset="0"/>
              </a:rPr>
              <a:t>½C</a:t>
            </a:r>
            <a:r>
              <a:rPr lang="en-GB" altLang="en-US" sz="1400" i="1" dirty="0"/>
              <a:t>l</a:t>
            </a:r>
            <a:r>
              <a:rPr lang="en-GB" altLang="en-US" sz="1400" baseline="-25000" dirty="0">
                <a:latin typeface="Arial" panose="020B0604020202020204" pitchFamily="34" charset="0"/>
              </a:rPr>
              <a:t>2</a:t>
            </a:r>
            <a:r>
              <a:rPr lang="en-GB" altLang="en-US" sz="1400" dirty="0">
                <a:latin typeface="Arial" panose="020B0604020202020204" pitchFamily="34" charset="0"/>
              </a:rPr>
              <a:t>(g)   ——&gt;    C</a:t>
            </a:r>
            <a:r>
              <a:rPr lang="en-GB" altLang="en-US" sz="1400" i="1" dirty="0"/>
              <a:t>l</a:t>
            </a:r>
            <a:r>
              <a:rPr lang="en-GB" altLang="en-US" sz="1400" dirty="0">
                <a:latin typeface="Arial" panose="020B0604020202020204" pitchFamily="34" charset="0"/>
              </a:rPr>
              <a:t>(g)		</a:t>
            </a:r>
            <a:r>
              <a:rPr lang="en-GB" altLang="en-US" sz="1800" dirty="0">
                <a:solidFill>
                  <a:srgbClr val="CC0000"/>
                </a:solidFill>
                <a:latin typeface="Arial" panose="020B0604020202020204" pitchFamily="34" charset="0"/>
              </a:rPr>
              <a:t>x2</a:t>
            </a:r>
          </a:p>
          <a:p>
            <a:pPr>
              <a:lnSpc>
                <a:spcPct val="90000"/>
              </a:lnSpc>
              <a:spcAft>
                <a:spcPts val="200"/>
              </a:spcAft>
            </a:pPr>
            <a:endParaRPr lang="en-GB" altLang="en-US" sz="1400" b="0" dirty="0">
              <a:latin typeface="Arial" panose="020B0604020202020204" pitchFamily="34" charset="0"/>
            </a:endParaRPr>
          </a:p>
          <a:p>
            <a:pPr>
              <a:spcAft>
                <a:spcPts val="200"/>
              </a:spcAft>
            </a:pPr>
            <a:r>
              <a:rPr lang="en-GB" altLang="en-US" sz="1400" dirty="0" err="1">
                <a:solidFill>
                  <a:srgbClr val="000066"/>
                </a:solidFill>
                <a:latin typeface="Arial" panose="020B0604020202020204" pitchFamily="34" charset="0"/>
              </a:rPr>
              <a:t>Ist</a:t>
            </a:r>
            <a:r>
              <a:rPr lang="en-GB" altLang="en-US" sz="1400" dirty="0">
                <a:solidFill>
                  <a:srgbClr val="000066"/>
                </a:solidFill>
                <a:latin typeface="Arial" panose="020B0604020202020204" pitchFamily="34" charset="0"/>
              </a:rPr>
              <a:t> Ionisation Energy of magnesium</a:t>
            </a:r>
            <a:endParaRPr lang="en-GB" altLang="en-US" sz="1400" b="0" dirty="0">
              <a:latin typeface="Arial" panose="020B0604020202020204" pitchFamily="34" charset="0"/>
            </a:endParaRPr>
          </a:p>
          <a:p>
            <a:pPr>
              <a:lnSpc>
                <a:spcPct val="120000"/>
              </a:lnSpc>
              <a:spcAft>
                <a:spcPts val="200"/>
              </a:spcAft>
            </a:pPr>
            <a:r>
              <a:rPr lang="en-GB" altLang="en-US" sz="1400" dirty="0">
                <a:latin typeface="Arial" panose="020B0604020202020204" pitchFamily="34" charset="0"/>
              </a:rPr>
              <a:t>Mg(g)   ——&gt;   Mg</a:t>
            </a:r>
            <a:r>
              <a:rPr lang="en-GB" altLang="en-US" sz="1400" baseline="30000" dirty="0">
                <a:latin typeface="Arial" panose="020B0604020202020204" pitchFamily="34" charset="0"/>
              </a:rPr>
              <a:t>+</a:t>
            </a:r>
            <a:r>
              <a:rPr lang="en-GB" altLang="en-US" sz="1400" dirty="0">
                <a:latin typeface="Arial" panose="020B0604020202020204" pitchFamily="34" charset="0"/>
              </a:rPr>
              <a:t>(g)   +   e¯</a:t>
            </a:r>
          </a:p>
          <a:p>
            <a:pPr>
              <a:lnSpc>
                <a:spcPct val="110000"/>
              </a:lnSpc>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2nd Ionisation Energy of magnesium</a:t>
            </a:r>
            <a:endParaRPr lang="en-GB" altLang="en-US" sz="1400" b="0" dirty="0">
              <a:latin typeface="Arial" panose="020B0604020202020204" pitchFamily="34" charset="0"/>
            </a:endParaRPr>
          </a:p>
          <a:p>
            <a:pPr>
              <a:lnSpc>
                <a:spcPct val="120000"/>
              </a:lnSpc>
              <a:spcAft>
                <a:spcPts val="200"/>
              </a:spcAft>
            </a:pPr>
            <a:r>
              <a:rPr lang="en-GB" altLang="en-US" sz="1400" dirty="0">
                <a:latin typeface="Arial" panose="020B0604020202020204" pitchFamily="34" charset="0"/>
              </a:rPr>
              <a:t>Mg</a:t>
            </a:r>
            <a:r>
              <a:rPr lang="en-GB" altLang="en-US" sz="1400" baseline="30000" dirty="0">
                <a:latin typeface="Arial" panose="020B0604020202020204" pitchFamily="34" charset="0"/>
              </a:rPr>
              <a:t>+</a:t>
            </a:r>
            <a:r>
              <a:rPr lang="en-GB" altLang="en-US" sz="1400" dirty="0">
                <a:latin typeface="Arial" panose="020B0604020202020204" pitchFamily="34" charset="0"/>
              </a:rPr>
              <a:t>(g)   ——&gt;   Mg</a:t>
            </a:r>
            <a:r>
              <a:rPr lang="en-GB" altLang="en-US" sz="1400" baseline="30000" dirty="0">
                <a:latin typeface="Arial" panose="020B0604020202020204" pitchFamily="34" charset="0"/>
              </a:rPr>
              <a:t>2+</a:t>
            </a:r>
            <a:r>
              <a:rPr lang="en-GB" altLang="en-US" sz="1400" dirty="0">
                <a:latin typeface="Arial" panose="020B0604020202020204" pitchFamily="34" charset="0"/>
              </a:rPr>
              <a:t>(g)   +   e¯</a:t>
            </a:r>
          </a:p>
          <a:p>
            <a:pPr>
              <a:lnSpc>
                <a:spcPct val="90000"/>
              </a:lnSpc>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Electron Affinity of chlorine</a:t>
            </a:r>
            <a:r>
              <a:rPr lang="en-GB" altLang="en-US" sz="1400" b="0" dirty="0">
                <a:latin typeface="Arial" panose="020B0604020202020204" pitchFamily="34" charset="0"/>
              </a:rPr>
              <a:t>	</a:t>
            </a:r>
          </a:p>
          <a:p>
            <a:pPr>
              <a:lnSpc>
                <a:spcPct val="110000"/>
              </a:lnSpc>
              <a:spcAft>
                <a:spcPts val="200"/>
              </a:spcAft>
            </a:pPr>
            <a:r>
              <a:rPr lang="en-GB" altLang="en-US" sz="1400" dirty="0">
                <a:latin typeface="Arial" panose="020B0604020202020204" pitchFamily="34" charset="0"/>
              </a:rPr>
              <a:t>C</a:t>
            </a:r>
            <a:r>
              <a:rPr lang="en-GB" altLang="en-US" sz="1400" i="1" dirty="0"/>
              <a:t>l</a:t>
            </a:r>
            <a:r>
              <a:rPr lang="en-GB" altLang="en-US" sz="1400" dirty="0">
                <a:latin typeface="Arial" panose="020B0604020202020204" pitchFamily="34" charset="0"/>
              </a:rPr>
              <a:t>(g)   +   e¯    ——&gt;    C</a:t>
            </a:r>
            <a:r>
              <a:rPr lang="en-GB" altLang="en-US" sz="1400" i="1" dirty="0"/>
              <a:t>l</a:t>
            </a:r>
            <a:r>
              <a:rPr lang="en-GB" altLang="en-US" sz="1400" dirty="0">
                <a:latin typeface="Arial" panose="020B0604020202020204" pitchFamily="34" charset="0"/>
              </a:rPr>
              <a:t>¯(g)       </a:t>
            </a:r>
            <a:r>
              <a:rPr lang="en-GB" altLang="en-US" sz="1800" dirty="0">
                <a:solidFill>
                  <a:srgbClr val="CC0000"/>
                </a:solidFill>
                <a:latin typeface="Arial" panose="020B0604020202020204" pitchFamily="34" charset="0"/>
              </a:rPr>
              <a:t>x2</a:t>
            </a:r>
            <a:endParaRPr lang="en-GB" altLang="en-US" sz="1800" dirty="0">
              <a:latin typeface="Arial" panose="020B0604020202020204" pitchFamily="34" charset="0"/>
            </a:endParaRPr>
          </a:p>
          <a:p>
            <a:pPr>
              <a:lnSpc>
                <a:spcPct val="110000"/>
              </a:lnSpc>
              <a:spcAft>
                <a:spcPts val="200"/>
              </a:spcAft>
            </a:pPr>
            <a:endParaRPr lang="en-GB" altLang="en-US" sz="1400" b="0" dirty="0">
              <a:latin typeface="Arial" panose="020B0604020202020204" pitchFamily="34" charset="0"/>
            </a:endParaRPr>
          </a:p>
          <a:p>
            <a:pPr>
              <a:spcAft>
                <a:spcPts val="200"/>
              </a:spcAft>
            </a:pPr>
            <a:r>
              <a:rPr lang="en-GB" altLang="en-US" sz="1400" dirty="0">
                <a:solidFill>
                  <a:srgbClr val="000066"/>
                </a:solidFill>
                <a:latin typeface="Arial" panose="020B0604020202020204" pitchFamily="34" charset="0"/>
              </a:rPr>
              <a:t>Lattice Enthalpy of MgC</a:t>
            </a:r>
            <a:r>
              <a:rPr lang="en-GB" altLang="en-US" sz="1400" i="1" dirty="0">
                <a:solidFill>
                  <a:srgbClr val="000066"/>
                </a:solidFill>
              </a:rPr>
              <a:t>l</a:t>
            </a:r>
            <a:r>
              <a:rPr lang="en-GB" altLang="en-US" sz="1400" baseline="-25000" dirty="0">
                <a:solidFill>
                  <a:srgbClr val="000066"/>
                </a:solidFill>
                <a:latin typeface="Arial" panose="020B0604020202020204" pitchFamily="34" charset="0"/>
              </a:rPr>
              <a:t>2</a:t>
            </a:r>
            <a:endParaRPr lang="en-GB" altLang="en-US" sz="1400" b="0" dirty="0">
              <a:latin typeface="Arial" panose="020B0604020202020204" pitchFamily="34" charset="0"/>
            </a:endParaRPr>
          </a:p>
          <a:p>
            <a:pPr>
              <a:lnSpc>
                <a:spcPct val="120000"/>
              </a:lnSpc>
              <a:spcAft>
                <a:spcPts val="200"/>
              </a:spcAft>
            </a:pPr>
            <a:r>
              <a:rPr lang="en-GB" altLang="en-US" sz="1400" dirty="0">
                <a:latin typeface="Arial" panose="020B0604020202020204" pitchFamily="34" charset="0"/>
              </a:rPr>
              <a:t>Mg</a:t>
            </a:r>
            <a:r>
              <a:rPr lang="en-GB" altLang="en-US" sz="1400" baseline="30000" dirty="0">
                <a:latin typeface="Arial" panose="020B0604020202020204" pitchFamily="34" charset="0"/>
              </a:rPr>
              <a:t>2+</a:t>
            </a:r>
            <a:r>
              <a:rPr lang="en-GB" altLang="en-US" sz="1400" dirty="0">
                <a:latin typeface="Arial" panose="020B0604020202020204" pitchFamily="34" charset="0"/>
              </a:rPr>
              <a:t>(g)  +  2C</a:t>
            </a:r>
            <a:r>
              <a:rPr lang="en-GB" altLang="en-US" sz="1400" i="1" dirty="0"/>
              <a:t>l</a:t>
            </a:r>
            <a:r>
              <a:rPr lang="en-GB" altLang="en-US" sz="1400" dirty="0">
                <a:latin typeface="Arial" panose="020B0604020202020204" pitchFamily="34" charset="0"/>
              </a:rPr>
              <a:t>¯(g)   ——&gt; MgC</a:t>
            </a:r>
            <a:r>
              <a:rPr lang="en-GB" altLang="en-US" sz="1400" i="1" dirty="0"/>
              <a:t>l</a:t>
            </a:r>
            <a:r>
              <a:rPr lang="en-GB" altLang="en-US" sz="1400" baseline="-25000" dirty="0">
                <a:latin typeface="Arial" panose="020B0604020202020204" pitchFamily="34" charset="0"/>
              </a:rPr>
              <a:t>2</a:t>
            </a:r>
            <a:r>
              <a:rPr lang="en-GB" altLang="en-US" sz="1400" dirty="0">
                <a:latin typeface="Arial" panose="020B0604020202020204" pitchFamily="34" charset="0"/>
              </a:rPr>
              <a:t>(s)</a:t>
            </a:r>
          </a:p>
        </p:txBody>
      </p:sp>
      <p:sp>
        <p:nvSpPr>
          <p:cNvPr id="119850" name="Oval 1066"/>
          <p:cNvSpPr>
            <a:spLocks noChangeArrowheads="1"/>
          </p:cNvSpPr>
          <p:nvPr/>
        </p:nvSpPr>
        <p:spPr bwMode="auto">
          <a:xfrm>
            <a:off x="284163" y="8429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1</a:t>
            </a:r>
            <a:endParaRPr lang="en-US" altLang="en-US" sz="1200">
              <a:latin typeface="Arial" panose="020B0604020202020204" pitchFamily="34" charset="0"/>
            </a:endParaRPr>
          </a:p>
        </p:txBody>
      </p:sp>
      <p:sp>
        <p:nvSpPr>
          <p:cNvPr id="119851" name="Oval 1067"/>
          <p:cNvSpPr>
            <a:spLocks noChangeArrowheads="1"/>
          </p:cNvSpPr>
          <p:nvPr/>
        </p:nvSpPr>
        <p:spPr bwMode="auto">
          <a:xfrm>
            <a:off x="284163" y="15922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2</a:t>
            </a:r>
            <a:endParaRPr lang="en-US" altLang="en-US" sz="1200">
              <a:latin typeface="Arial" panose="020B0604020202020204" pitchFamily="34" charset="0"/>
            </a:endParaRPr>
          </a:p>
        </p:txBody>
      </p:sp>
      <p:sp>
        <p:nvSpPr>
          <p:cNvPr id="119852" name="Oval 1068"/>
          <p:cNvSpPr>
            <a:spLocks noChangeArrowheads="1"/>
          </p:cNvSpPr>
          <p:nvPr/>
        </p:nvSpPr>
        <p:spPr bwMode="auto">
          <a:xfrm>
            <a:off x="284163" y="23415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3</a:t>
            </a:r>
            <a:endParaRPr lang="en-US" altLang="en-US" sz="1200">
              <a:latin typeface="Arial" panose="020B0604020202020204" pitchFamily="34" charset="0"/>
            </a:endParaRPr>
          </a:p>
        </p:txBody>
      </p:sp>
      <p:sp>
        <p:nvSpPr>
          <p:cNvPr id="119853" name="Oval 1069"/>
          <p:cNvSpPr>
            <a:spLocks noChangeArrowheads="1"/>
          </p:cNvSpPr>
          <p:nvPr/>
        </p:nvSpPr>
        <p:spPr bwMode="auto">
          <a:xfrm>
            <a:off x="284163" y="31289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4</a:t>
            </a:r>
            <a:endParaRPr lang="en-US" altLang="en-US" sz="1200">
              <a:latin typeface="Arial" panose="020B0604020202020204" pitchFamily="34" charset="0"/>
            </a:endParaRPr>
          </a:p>
        </p:txBody>
      </p:sp>
      <p:sp>
        <p:nvSpPr>
          <p:cNvPr id="119854" name="Oval 1070"/>
          <p:cNvSpPr>
            <a:spLocks noChangeArrowheads="1"/>
          </p:cNvSpPr>
          <p:nvPr/>
        </p:nvSpPr>
        <p:spPr bwMode="auto">
          <a:xfrm>
            <a:off x="284163" y="3903663"/>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5</a:t>
            </a:r>
            <a:endParaRPr lang="en-US" altLang="en-US" sz="1200">
              <a:latin typeface="Arial" panose="020B0604020202020204" pitchFamily="34" charset="0"/>
            </a:endParaRPr>
          </a:p>
        </p:txBody>
      </p:sp>
      <p:sp>
        <p:nvSpPr>
          <p:cNvPr id="119855" name="Oval 1071"/>
          <p:cNvSpPr>
            <a:spLocks noChangeArrowheads="1"/>
          </p:cNvSpPr>
          <p:nvPr/>
        </p:nvSpPr>
        <p:spPr bwMode="auto">
          <a:xfrm>
            <a:off x="284163" y="5461000"/>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7</a:t>
            </a:r>
            <a:endParaRPr lang="en-US" altLang="en-US" sz="1200">
              <a:latin typeface="Arial" panose="020B0604020202020204" pitchFamily="34" charset="0"/>
            </a:endParaRPr>
          </a:p>
        </p:txBody>
      </p:sp>
      <p:sp>
        <p:nvSpPr>
          <p:cNvPr id="119856" name="Oval 1072"/>
          <p:cNvSpPr>
            <a:spLocks noChangeArrowheads="1"/>
          </p:cNvSpPr>
          <p:nvPr/>
        </p:nvSpPr>
        <p:spPr bwMode="auto">
          <a:xfrm>
            <a:off x="284163" y="4651375"/>
            <a:ext cx="174625" cy="177800"/>
          </a:xfrm>
          <a:prstGeom prst="ellipse">
            <a:avLst/>
          </a:prstGeom>
          <a:solidFill>
            <a:srgbClr val="FF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000">
                <a:latin typeface="Arial" panose="020B0604020202020204" pitchFamily="34" charset="0"/>
              </a:rPr>
              <a:t>6</a:t>
            </a:r>
            <a:endParaRPr lang="en-US" altLang="en-US" sz="1200">
              <a:latin typeface="Arial" panose="020B0604020202020204" pitchFamily="34" charset="0"/>
            </a:endParaRPr>
          </a:p>
        </p:txBody>
      </p:sp>
      <p:sp>
        <p:nvSpPr>
          <p:cNvPr id="119857" name="Rectangle 1073"/>
          <p:cNvSpPr>
            <a:spLocks noChangeArrowheads="1"/>
          </p:cNvSpPr>
          <p:nvPr/>
        </p:nvSpPr>
        <p:spPr bwMode="auto">
          <a:xfrm>
            <a:off x="2349500" y="155575"/>
            <a:ext cx="4483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altLang="en-US">
                <a:solidFill>
                  <a:srgbClr val="CC0000"/>
                </a:solidFill>
                <a:effectLst>
                  <a:outerShdw blurRad="38100" dist="38100" dir="2700000" algn="tl">
                    <a:srgbClr val="000000"/>
                  </a:outerShdw>
                </a:effectLst>
                <a:latin typeface="Verdana" panose="020B0604030504040204" pitchFamily="34" charset="0"/>
              </a:rPr>
              <a:t>Born-Haber Cycle - MgC</a:t>
            </a:r>
            <a:r>
              <a:rPr lang="en-US" altLang="en-US" i="1">
                <a:solidFill>
                  <a:srgbClr val="CC0000"/>
                </a:solidFill>
                <a:effectLst>
                  <a:outerShdw blurRad="38100" dist="38100" dir="2700000" algn="tl">
                    <a:srgbClr val="000000"/>
                  </a:outerShdw>
                </a:effectLst>
              </a:rPr>
              <a:t>l</a:t>
            </a:r>
            <a:r>
              <a:rPr lang="en-US" altLang="en-US" baseline="-25000">
                <a:solidFill>
                  <a:srgbClr val="CC0000"/>
                </a:solidFill>
                <a:effectLst>
                  <a:outerShdw blurRad="38100" dist="38100" dir="2700000" algn="tl">
                    <a:srgbClr val="000000"/>
                  </a:outerShdw>
                </a:effectLst>
                <a:latin typeface="Verdana" panose="020B0604030504040204" pitchFamily="34" charset="0"/>
              </a:rPr>
              <a:t>2</a:t>
            </a:r>
            <a:endParaRPr lang="en-US" altLang="en-US">
              <a:solidFill>
                <a:srgbClr val="CC0000"/>
              </a:solidFill>
              <a:effectLst>
                <a:outerShdw blurRad="38100" dist="38100" dir="2700000" algn="tl">
                  <a:srgbClr val="000000"/>
                </a:outerShdw>
              </a:effectLst>
              <a:latin typeface="Verdana" panose="020B0604030504040204" pitchFamily="34" charset="0"/>
            </a:endParaRPr>
          </a:p>
        </p:txBody>
      </p:sp>
      <p:sp>
        <p:nvSpPr>
          <p:cNvPr id="119858" name="Line 1074"/>
          <p:cNvSpPr>
            <a:spLocks noChangeShapeType="1"/>
          </p:cNvSpPr>
          <p:nvPr/>
        </p:nvSpPr>
        <p:spPr bwMode="auto">
          <a:xfrm>
            <a:off x="8826500" y="66040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59" name="AutoShape 1075">
            <a:hlinkClick r:id="" action="ppaction://hlinkshowjump?jump=nextslide" highlightClick="1"/>
          </p:cNvPr>
          <p:cNvSpPr>
            <a:spLocks noChangeArrowheads="1"/>
          </p:cNvSpPr>
          <p:nvPr/>
        </p:nvSpPr>
        <p:spPr bwMode="auto">
          <a:xfrm>
            <a:off x="8661400" y="64135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60" name="Line 1076"/>
          <p:cNvSpPr>
            <a:spLocks noChangeShapeType="1"/>
          </p:cNvSpPr>
          <p:nvPr/>
        </p:nvSpPr>
        <p:spPr bwMode="auto">
          <a:xfrm flipH="1">
            <a:off x="139700" y="66040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9861" name="AutoShape 1077">
            <a:hlinkClick r:id="" action="ppaction://hlinkshowjump?jump=previousslide" highlightClick="1"/>
          </p:cNvPr>
          <p:cNvSpPr>
            <a:spLocks noChangeArrowheads="1"/>
          </p:cNvSpPr>
          <p:nvPr/>
        </p:nvSpPr>
        <p:spPr bwMode="auto">
          <a:xfrm>
            <a:off x="139700" y="64135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pic>
        <p:nvPicPr>
          <p:cNvPr id="119864" name="Picture 1080" descr="ktri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461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1428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Theoretical vs actual</a:t>
            </a:r>
            <a:endParaRPr lang="en-GB" dirty="0"/>
          </a:p>
        </p:txBody>
      </p:sp>
      <p:sp>
        <p:nvSpPr>
          <p:cNvPr id="3" name="TextBox 2"/>
          <p:cNvSpPr txBox="1"/>
          <p:nvPr/>
        </p:nvSpPr>
        <p:spPr>
          <a:xfrm>
            <a:off x="827585" y="1484784"/>
            <a:ext cx="7560840" cy="2031325"/>
          </a:xfrm>
          <a:prstGeom prst="rect">
            <a:avLst/>
          </a:prstGeom>
          <a:noFill/>
        </p:spPr>
        <p:txBody>
          <a:bodyPr wrap="square" rtlCol="0">
            <a:spAutoFit/>
          </a:bodyPr>
          <a:lstStyle/>
          <a:p>
            <a:r>
              <a:rPr lang="en-GB" dirty="0" smtClean="0"/>
              <a:t>The theoretical model assumes 100% ionic bonding, the closer the bonding is to 100% ionic, the closer the agreement. </a:t>
            </a:r>
          </a:p>
          <a:p>
            <a:endParaRPr lang="en-GB" dirty="0"/>
          </a:p>
          <a:p>
            <a:r>
              <a:rPr lang="en-GB" dirty="0" smtClean="0"/>
              <a:t>However if there is a significant difference, this is due to the polarisation of the bond giving it covalent characteristics as well as the ionic bonding. </a:t>
            </a:r>
          </a:p>
          <a:p>
            <a:endParaRPr lang="en-GB" dirty="0"/>
          </a:p>
          <a:p>
            <a:endParaRPr lang="en-GB" dirty="0"/>
          </a:p>
        </p:txBody>
      </p:sp>
      <p:pic>
        <p:nvPicPr>
          <p:cNvPr id="10242" name="Picture 2" descr="http://upload.wikimedia.org/wikipedia/commons/thumb/0/0b/Polarisationcarbonate.PNG/300px-Polarisationcarbonat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212976"/>
            <a:ext cx="4723036" cy="23457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076056" y="3516109"/>
            <a:ext cx="3600401" cy="1477328"/>
          </a:xfrm>
          <a:prstGeom prst="rect">
            <a:avLst/>
          </a:prstGeom>
          <a:noFill/>
        </p:spPr>
        <p:txBody>
          <a:bodyPr wrap="square" rtlCol="0">
            <a:spAutoFit/>
          </a:bodyPr>
          <a:lstStyle/>
          <a:p>
            <a:r>
              <a:rPr lang="en-GB" dirty="0" smtClean="0"/>
              <a:t>Small +ve ions polarise large –ve anions, </a:t>
            </a:r>
          </a:p>
          <a:p>
            <a:endParaRPr lang="en-GB" dirty="0"/>
          </a:p>
          <a:p>
            <a:r>
              <a:rPr lang="en-GB" dirty="0" smtClean="0"/>
              <a:t>Why does AgI show a degree of covalent character but not AgF</a:t>
            </a:r>
            <a:endParaRPr lang="en-GB" dirty="0"/>
          </a:p>
        </p:txBody>
      </p:sp>
      <p:sp>
        <p:nvSpPr>
          <p:cNvPr id="5" name="TextBox 4"/>
          <p:cNvSpPr txBox="1"/>
          <p:nvPr/>
        </p:nvSpPr>
        <p:spPr>
          <a:xfrm>
            <a:off x="5076056" y="5393882"/>
            <a:ext cx="2592288" cy="369332"/>
          </a:xfrm>
          <a:prstGeom prst="rect">
            <a:avLst/>
          </a:prstGeom>
          <a:noFill/>
        </p:spPr>
        <p:txBody>
          <a:bodyPr wrap="square" rtlCol="0">
            <a:spAutoFit/>
          </a:bodyPr>
          <a:lstStyle/>
          <a:p>
            <a:r>
              <a:rPr lang="en-GB" dirty="0" smtClean="0"/>
              <a:t>Compare NaCl and MgCl</a:t>
            </a:r>
            <a:r>
              <a:rPr lang="en-GB" baseline="-25000" dirty="0" smtClean="0"/>
              <a:t>2</a:t>
            </a:r>
            <a:r>
              <a:rPr lang="en-GB" dirty="0" smtClean="0"/>
              <a:t> </a:t>
            </a:r>
            <a:endParaRPr lang="en-GB" dirty="0"/>
          </a:p>
        </p:txBody>
      </p:sp>
    </p:spTree>
    <p:extLst>
      <p:ext uri="{BB962C8B-B14F-4D97-AF65-F5344CB8AC3E}">
        <p14:creationId xmlns:p14="http://schemas.microsoft.com/office/powerpoint/2010/main" val="15034075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science.files.wordpress.com/2013/04/entr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2349" y="1688355"/>
            <a:ext cx="4505325" cy="33813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t>Important equations and units</a:t>
            </a:r>
            <a:endParaRPr lang="en-GB" dirty="0"/>
          </a:p>
        </p:txBody>
      </p:sp>
      <p:sp>
        <p:nvSpPr>
          <p:cNvPr id="3" name="TextBox 2"/>
          <p:cNvSpPr txBox="1"/>
          <p:nvPr/>
        </p:nvSpPr>
        <p:spPr>
          <a:xfrm>
            <a:off x="395536" y="1420597"/>
            <a:ext cx="7560840" cy="6196568"/>
          </a:xfrm>
          <a:prstGeom prst="rect">
            <a:avLst/>
          </a:prstGeom>
          <a:noFill/>
        </p:spPr>
        <p:txBody>
          <a:bodyPr wrap="square" rtlCol="0">
            <a:spAutoFit/>
          </a:bodyPr>
          <a:lstStyle/>
          <a:p>
            <a:r>
              <a:rPr lang="en-GB" sz="2400" dirty="0" smtClean="0"/>
              <a:t>You must know these</a:t>
            </a:r>
          </a:p>
          <a:p>
            <a:endParaRPr lang="en-GB" dirty="0" smtClean="0"/>
          </a:p>
          <a:p>
            <a:r>
              <a:rPr lang="el-GR" sz="2800" dirty="0" smtClean="0"/>
              <a:t>Δ</a:t>
            </a:r>
            <a:r>
              <a:rPr lang="en-GB" sz="2800" dirty="0" smtClean="0"/>
              <a:t>S = </a:t>
            </a:r>
            <a:r>
              <a:rPr lang="el-GR" sz="2800" dirty="0" smtClean="0"/>
              <a:t>Δ</a:t>
            </a:r>
            <a:r>
              <a:rPr lang="en-GB" sz="2800" dirty="0" smtClean="0"/>
              <a:t> </a:t>
            </a:r>
            <a:r>
              <a:rPr lang="en-GB" sz="2800" dirty="0" err="1" smtClean="0"/>
              <a:t>S</a:t>
            </a:r>
            <a:r>
              <a:rPr lang="en-GB" sz="2800" baseline="-25000" dirty="0" err="1" smtClean="0"/>
              <a:t>sys</a:t>
            </a:r>
            <a:r>
              <a:rPr lang="en-GB" sz="2800" dirty="0" smtClean="0"/>
              <a:t> + </a:t>
            </a:r>
            <a:r>
              <a:rPr lang="el-GR" sz="2800" dirty="0" smtClean="0"/>
              <a:t>Δ</a:t>
            </a:r>
            <a:r>
              <a:rPr lang="en-GB" sz="2800" dirty="0" err="1"/>
              <a:t>S</a:t>
            </a:r>
            <a:r>
              <a:rPr lang="en-GB" sz="2800" baseline="-25000" dirty="0" err="1" smtClean="0"/>
              <a:t>sur</a:t>
            </a:r>
            <a:endParaRPr lang="en-GB" sz="2800" baseline="-25000" dirty="0" smtClean="0"/>
          </a:p>
          <a:p>
            <a:endParaRPr lang="en-GB" sz="2800" baseline="-25000" dirty="0"/>
          </a:p>
          <a:p>
            <a:r>
              <a:rPr lang="el-GR" sz="2800" dirty="0" smtClean="0"/>
              <a:t>Δ</a:t>
            </a:r>
            <a:r>
              <a:rPr lang="en-GB" sz="2800" dirty="0" smtClean="0"/>
              <a:t> </a:t>
            </a:r>
            <a:r>
              <a:rPr lang="en-GB" sz="2800" dirty="0" err="1" smtClean="0"/>
              <a:t>S</a:t>
            </a:r>
            <a:r>
              <a:rPr lang="en-GB" sz="2800" baseline="-25000" dirty="0" err="1" smtClean="0"/>
              <a:t>sys</a:t>
            </a:r>
            <a:r>
              <a:rPr lang="en-GB" sz="2800" baseline="-25000" dirty="0" smtClean="0"/>
              <a:t> </a:t>
            </a:r>
            <a:r>
              <a:rPr lang="en-GB" sz="2800" dirty="0" smtClean="0"/>
              <a:t>= sum </a:t>
            </a:r>
            <a:r>
              <a:rPr lang="en-GB" sz="2800" dirty="0" err="1" smtClean="0"/>
              <a:t>S</a:t>
            </a:r>
            <a:r>
              <a:rPr lang="en-GB" sz="2800" baseline="-25000" dirty="0" err="1" smtClean="0"/>
              <a:t>prod</a:t>
            </a:r>
            <a:r>
              <a:rPr lang="en-GB" sz="2800" dirty="0" smtClean="0"/>
              <a:t> – sum </a:t>
            </a:r>
            <a:r>
              <a:rPr lang="en-GB" sz="2800" dirty="0" err="1" smtClean="0"/>
              <a:t>S</a:t>
            </a:r>
            <a:r>
              <a:rPr lang="en-GB" sz="2800" baseline="-25000" dirty="0" err="1" smtClean="0"/>
              <a:t>reac</a:t>
            </a:r>
            <a:endParaRPr lang="en-GB" sz="2800" baseline="-25000" dirty="0" smtClean="0"/>
          </a:p>
          <a:p>
            <a:endParaRPr lang="en-GB" sz="2800" baseline="-25000" dirty="0"/>
          </a:p>
          <a:p>
            <a:r>
              <a:rPr lang="el-GR" sz="2800" dirty="0" smtClean="0"/>
              <a:t>Δ</a:t>
            </a:r>
            <a:r>
              <a:rPr lang="en-GB" sz="2800" dirty="0" smtClean="0"/>
              <a:t> </a:t>
            </a:r>
            <a:r>
              <a:rPr lang="en-GB" sz="2800" dirty="0" err="1" smtClean="0"/>
              <a:t>S</a:t>
            </a:r>
            <a:r>
              <a:rPr lang="en-GB" sz="2800" baseline="-25000" dirty="0" err="1" smtClean="0"/>
              <a:t>surr</a:t>
            </a:r>
            <a:r>
              <a:rPr lang="en-GB" sz="2800" dirty="0" smtClean="0"/>
              <a:t> = - </a:t>
            </a:r>
            <a:r>
              <a:rPr lang="el-GR" sz="2800" dirty="0" smtClean="0"/>
              <a:t>Δ</a:t>
            </a:r>
            <a:r>
              <a:rPr lang="en-GB" sz="2800" dirty="0" smtClean="0"/>
              <a:t>H/T </a:t>
            </a:r>
          </a:p>
          <a:p>
            <a:endParaRPr lang="en-GB" sz="2800" dirty="0"/>
          </a:p>
          <a:p>
            <a:r>
              <a:rPr lang="en-GB" sz="2800" dirty="0" smtClean="0"/>
              <a:t>@</a:t>
            </a:r>
            <a:r>
              <a:rPr lang="en-GB" sz="2800" dirty="0" err="1" smtClean="0"/>
              <a:t>equ</a:t>
            </a:r>
            <a:r>
              <a:rPr lang="en-GB" sz="2800" dirty="0" smtClean="0"/>
              <a:t>  or the </a:t>
            </a:r>
            <a:r>
              <a:rPr lang="en-GB" sz="2800" dirty="0" err="1" smtClean="0"/>
              <a:t>tiping</a:t>
            </a:r>
            <a:r>
              <a:rPr lang="en-GB" sz="2800" dirty="0" smtClean="0"/>
              <a:t> point  </a:t>
            </a:r>
            <a:r>
              <a:rPr lang="el-GR" sz="2800" dirty="0" smtClean="0"/>
              <a:t>Δ</a:t>
            </a:r>
            <a:r>
              <a:rPr lang="en-GB" sz="2800" dirty="0" err="1" smtClean="0"/>
              <a:t>S</a:t>
            </a:r>
            <a:r>
              <a:rPr lang="en-GB" sz="2800" baseline="-25000" dirty="0" err="1" smtClean="0"/>
              <a:t>total</a:t>
            </a:r>
            <a:r>
              <a:rPr lang="en-GB" sz="2800" dirty="0" smtClean="0"/>
              <a:t> =0 or </a:t>
            </a:r>
            <a:r>
              <a:rPr lang="el-GR" sz="2800" dirty="0"/>
              <a:t>Δ</a:t>
            </a:r>
            <a:r>
              <a:rPr lang="en-GB" sz="2800" dirty="0" smtClean="0"/>
              <a:t>G =0</a:t>
            </a:r>
          </a:p>
          <a:p>
            <a:r>
              <a:rPr lang="en-GB" sz="2800" dirty="0" smtClean="0"/>
              <a:t>Therefore </a:t>
            </a:r>
            <a:r>
              <a:rPr lang="el-GR" sz="2800" dirty="0" smtClean="0"/>
              <a:t>Δ</a:t>
            </a:r>
            <a:r>
              <a:rPr lang="en-GB" sz="2800" dirty="0" smtClean="0"/>
              <a:t> </a:t>
            </a:r>
            <a:r>
              <a:rPr lang="en-GB" sz="2800" dirty="0" err="1" smtClean="0"/>
              <a:t>S</a:t>
            </a:r>
            <a:r>
              <a:rPr lang="en-GB" sz="2800" baseline="-25000" dirty="0" err="1" smtClean="0"/>
              <a:t>sys</a:t>
            </a:r>
            <a:r>
              <a:rPr lang="en-GB" sz="2800" baseline="-25000" dirty="0" smtClean="0"/>
              <a:t> </a:t>
            </a:r>
            <a:r>
              <a:rPr lang="en-GB" sz="2800" dirty="0" smtClean="0"/>
              <a:t>= - </a:t>
            </a:r>
            <a:r>
              <a:rPr lang="el-GR" sz="2800" dirty="0" smtClean="0"/>
              <a:t>Δ</a:t>
            </a:r>
            <a:r>
              <a:rPr lang="en-GB" sz="2800" dirty="0" smtClean="0"/>
              <a:t> </a:t>
            </a:r>
            <a:r>
              <a:rPr lang="en-GB" sz="2800" dirty="0" err="1" smtClean="0"/>
              <a:t>S</a:t>
            </a:r>
            <a:r>
              <a:rPr lang="en-GB" sz="2800" baseline="-25000" dirty="0" err="1" smtClean="0"/>
              <a:t>surr</a:t>
            </a:r>
            <a:r>
              <a:rPr lang="en-GB" sz="2800" dirty="0" smtClean="0"/>
              <a:t> = </a:t>
            </a:r>
            <a:r>
              <a:rPr lang="el-GR" sz="2800" dirty="0" smtClean="0"/>
              <a:t>Δ</a:t>
            </a:r>
            <a:r>
              <a:rPr lang="en-GB" sz="2800" dirty="0" smtClean="0"/>
              <a:t>H/T </a:t>
            </a:r>
          </a:p>
          <a:p>
            <a:endParaRPr lang="en-GB" sz="2800" dirty="0" smtClean="0"/>
          </a:p>
          <a:p>
            <a:r>
              <a:rPr lang="el-GR" sz="2800" dirty="0" smtClean="0"/>
              <a:t>Δ</a:t>
            </a:r>
            <a:r>
              <a:rPr lang="en-GB" sz="2800" dirty="0" smtClean="0"/>
              <a:t>G </a:t>
            </a:r>
            <a:r>
              <a:rPr lang="en-GB" sz="2800" dirty="0"/>
              <a:t>= </a:t>
            </a:r>
            <a:r>
              <a:rPr lang="el-GR" sz="2800" dirty="0" smtClean="0"/>
              <a:t>Δ</a:t>
            </a:r>
            <a:r>
              <a:rPr lang="en-GB" sz="2800" dirty="0" smtClean="0"/>
              <a:t>H – T</a:t>
            </a:r>
            <a:r>
              <a:rPr lang="el-GR" sz="2800" dirty="0" smtClean="0"/>
              <a:t>Δ</a:t>
            </a:r>
            <a:r>
              <a:rPr lang="en-GB" sz="2800" dirty="0" err="1" smtClean="0"/>
              <a:t>S</a:t>
            </a:r>
            <a:r>
              <a:rPr lang="en-GB" sz="2800" baseline="-25000" dirty="0" err="1" smtClean="0"/>
              <a:t>sys</a:t>
            </a:r>
            <a:endParaRPr lang="en-GB" sz="2800" baseline="-25000" dirty="0" smtClean="0"/>
          </a:p>
          <a:p>
            <a:endParaRPr lang="en-GB" sz="2800" baseline="-25000" dirty="0"/>
          </a:p>
          <a:p>
            <a:r>
              <a:rPr lang="el-GR" sz="2800" dirty="0" smtClean="0"/>
              <a:t>Δ</a:t>
            </a:r>
            <a:r>
              <a:rPr lang="en-GB" sz="2800" dirty="0" smtClean="0"/>
              <a:t>G </a:t>
            </a:r>
            <a:r>
              <a:rPr lang="en-GB" sz="2800" dirty="0"/>
              <a:t>= </a:t>
            </a:r>
            <a:r>
              <a:rPr lang="en-GB" sz="2800" dirty="0" smtClean="0"/>
              <a:t>-</a:t>
            </a:r>
            <a:r>
              <a:rPr lang="en-GB" sz="2800" dirty="0" err="1" smtClean="0"/>
              <a:t>RTln</a:t>
            </a:r>
            <a:r>
              <a:rPr lang="en-GB" sz="2800" dirty="0" err="1"/>
              <a:t>K</a:t>
            </a:r>
            <a:endParaRPr lang="en-GB" sz="2800" baseline="-25000" dirty="0"/>
          </a:p>
          <a:p>
            <a:endParaRPr lang="en-GB" sz="2800" baseline="-25000" dirty="0"/>
          </a:p>
          <a:p>
            <a:endParaRPr lang="en-GB" sz="2800" dirty="0"/>
          </a:p>
        </p:txBody>
      </p:sp>
    </p:spTree>
    <p:extLst>
      <p:ext uri="{BB962C8B-B14F-4D97-AF65-F5344CB8AC3E}">
        <p14:creationId xmlns:p14="http://schemas.microsoft.com/office/powerpoint/2010/main" val="2775489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AAYXDR0.JPG (303×2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404664"/>
            <a:ext cx="7056784" cy="63813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169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f6e4b1763f932a11ce5d96cdf39c687cfb88684.png (1042×7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4" y="-243408"/>
            <a:ext cx="9925050" cy="738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845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92696"/>
            <a:ext cx="7632848" cy="1384995"/>
          </a:xfrm>
          <a:prstGeom prst="rect">
            <a:avLst/>
          </a:prstGeom>
          <a:noFill/>
        </p:spPr>
        <p:txBody>
          <a:bodyPr wrap="square" rtlCol="0">
            <a:spAutoFit/>
          </a:bodyPr>
          <a:lstStyle/>
          <a:p>
            <a:r>
              <a:rPr lang="en-GB" sz="2800" dirty="0" smtClean="0"/>
              <a:t>Using either Entropy or Gibbs energy explain why an exothermic reaction become less feasible at higher temperatures. </a:t>
            </a:r>
            <a:endParaRPr lang="en-GB" sz="2800" dirty="0"/>
          </a:p>
        </p:txBody>
      </p:sp>
    </p:spTree>
    <p:extLst>
      <p:ext uri="{BB962C8B-B14F-4D97-AF65-F5344CB8AC3E}">
        <p14:creationId xmlns:p14="http://schemas.microsoft.com/office/powerpoint/2010/main" val="1093134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8640"/>
            <a:ext cx="9881713" cy="3456384"/>
          </a:xfrm>
          <a:prstGeom prst="rect">
            <a:avLst/>
          </a:prstGeom>
        </p:spPr>
      </p:pic>
    </p:spTree>
    <p:extLst>
      <p:ext uri="{BB962C8B-B14F-4D97-AF65-F5344CB8AC3E}">
        <p14:creationId xmlns:p14="http://schemas.microsoft.com/office/powerpoint/2010/main" val="10068300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03647" y="260648"/>
            <a:ext cx="7097279" cy="6048672"/>
          </a:xfrm>
          <a:prstGeom prst="rect">
            <a:avLst/>
          </a:prstGeom>
        </p:spPr>
      </p:pic>
    </p:spTree>
    <p:extLst>
      <p:ext uri="{BB962C8B-B14F-4D97-AF65-F5344CB8AC3E}">
        <p14:creationId xmlns:p14="http://schemas.microsoft.com/office/powerpoint/2010/main" val="862750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Solubility</a:t>
            </a:r>
            <a:endParaRPr lang="en-GB" dirty="0"/>
          </a:p>
        </p:txBody>
      </p:sp>
      <p:grpSp>
        <p:nvGrpSpPr>
          <p:cNvPr id="3" name="Group 1"/>
          <p:cNvGrpSpPr>
            <a:grpSpLocks/>
          </p:cNvGrpSpPr>
          <p:nvPr/>
        </p:nvGrpSpPr>
        <p:grpSpPr bwMode="auto">
          <a:xfrm>
            <a:off x="1925864" y="1988840"/>
            <a:ext cx="6318544" cy="2592288"/>
            <a:chOff x="1918" y="10643"/>
            <a:chExt cx="7900" cy="2444"/>
          </a:xfrm>
        </p:grpSpPr>
        <p:sp>
          <p:nvSpPr>
            <p:cNvPr id="4" name="Rectangle 7"/>
            <p:cNvSpPr>
              <a:spLocks noChangeArrowheads="1"/>
            </p:cNvSpPr>
            <p:nvPr/>
          </p:nvSpPr>
          <p:spPr bwMode="auto">
            <a:xfrm>
              <a:off x="1918" y="10643"/>
              <a:ext cx="3000" cy="544"/>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CaCl</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 (s)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Rectangle 6"/>
            <p:cNvSpPr>
              <a:spLocks noChangeArrowheads="1"/>
            </p:cNvSpPr>
            <p:nvPr/>
          </p:nvSpPr>
          <p:spPr bwMode="auto">
            <a:xfrm>
              <a:off x="6418" y="10643"/>
              <a:ext cx="3400" cy="544"/>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a:t>
              </a:r>
              <a:r>
                <a:rPr kumimoji="0" lang="fr-FR"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(aq)   +   2Cl</a:t>
              </a:r>
              <a:r>
                <a:rPr kumimoji="0" lang="fr-FR"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a:t>
              </a: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(aq)</a:t>
              </a:r>
              <a:endParaRPr kumimoji="0" lang="fr-FR"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3518" y="12461"/>
              <a:ext cx="4400" cy="626"/>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(g)	   +   2Cl</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Line 4"/>
            <p:cNvSpPr>
              <a:spLocks noChangeShapeType="1"/>
            </p:cNvSpPr>
            <p:nvPr/>
          </p:nvSpPr>
          <p:spPr bwMode="auto">
            <a:xfrm>
              <a:off x="5118" y="10915"/>
              <a:ext cx="1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Line 3"/>
            <p:cNvSpPr>
              <a:spLocks noChangeShapeType="1"/>
            </p:cNvSpPr>
            <p:nvPr/>
          </p:nvSpPr>
          <p:spPr bwMode="auto">
            <a:xfrm>
              <a:off x="3418" y="11323"/>
              <a:ext cx="1300" cy="1088"/>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Line 2"/>
            <p:cNvSpPr>
              <a:spLocks noChangeShapeType="1"/>
            </p:cNvSpPr>
            <p:nvPr/>
          </p:nvSpPr>
          <p:spPr bwMode="auto">
            <a:xfrm flipV="1">
              <a:off x="6718" y="11323"/>
              <a:ext cx="1000" cy="10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mc:AlternateContent xmlns:mc="http://schemas.openxmlformats.org/markup-compatibility/2006" xmlns:p14="http://schemas.microsoft.com/office/powerpoint/2010/main">
        <mc:Choice Requires="p14">
          <p:contentPart p14:bwMode="auto" r:id="rId2">
            <p14:nvContentPartPr>
              <p14:cNvPr id="2056" name="Ink 8"/>
              <p14:cNvContentPartPr>
                <a14:cpLocks xmlns:a14="http://schemas.microsoft.com/office/drawing/2010/main" noRot="1" noChangeAspect="1" noEditPoints="1" noChangeArrowheads="1" noChangeShapeType="1"/>
              </p14:cNvContentPartPr>
              <p14:nvPr/>
            </p14:nvContentPartPr>
            <p14:xfrm>
              <a:off x="4594225" y="457200"/>
              <a:ext cx="0" cy="2641600"/>
            </p14:xfrm>
          </p:contentPart>
        </mc:Choice>
        <mc:Fallback xmlns="">
          <p:pic>
            <p:nvPicPr>
              <p:cNvPr id="2056" name="Ink 8"/>
              <p:cNvPicPr>
                <a:picLocks noRot="1" noChangeAspect="1" noEditPoints="1" noChangeArrowheads="1" noChangeShapeType="1"/>
              </p:cNvPicPr>
              <p:nvPr/>
            </p:nvPicPr>
            <p:blipFill>
              <a:blip r:embed="rId3"/>
              <a:stretch>
                <a:fillRect/>
              </a:stretch>
            </p:blipFill>
            <p:spPr>
              <a:xfrm>
                <a:off x="4594225" y="450721"/>
                <a:ext cx="0" cy="2654558"/>
              </a:xfrm>
              <a:prstGeom prst="rect">
                <a:avLst/>
              </a:prstGeom>
            </p:spPr>
          </p:pic>
        </mc:Fallback>
      </mc:AlternateContent>
      <p:sp>
        <p:nvSpPr>
          <p:cNvPr id="13" name="TextBox 12"/>
          <p:cNvSpPr txBox="1"/>
          <p:nvPr/>
        </p:nvSpPr>
        <p:spPr>
          <a:xfrm>
            <a:off x="1259632" y="4005064"/>
            <a:ext cx="1726691" cy="369332"/>
          </a:xfrm>
          <a:prstGeom prst="rect">
            <a:avLst/>
          </a:prstGeom>
          <a:noFill/>
        </p:spPr>
        <p:txBody>
          <a:bodyPr wrap="none" rtlCol="0">
            <a:spAutoFit/>
          </a:bodyPr>
          <a:lstStyle/>
          <a:p>
            <a:r>
              <a:rPr lang="en-GB" dirty="0" smtClean="0"/>
              <a:t>Label the above </a:t>
            </a:r>
            <a:endParaRPr lang="en-GB" dirty="0"/>
          </a:p>
        </p:txBody>
      </p:sp>
    </p:spTree>
    <p:extLst>
      <p:ext uri="{BB962C8B-B14F-4D97-AF65-F5344CB8AC3E}">
        <p14:creationId xmlns:p14="http://schemas.microsoft.com/office/powerpoint/2010/main" val="8810187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
          <p:cNvGrpSpPr>
            <a:grpSpLocks/>
          </p:cNvGrpSpPr>
          <p:nvPr/>
        </p:nvGrpSpPr>
        <p:grpSpPr bwMode="auto">
          <a:xfrm>
            <a:off x="2175091" y="1525901"/>
            <a:ext cx="5016500" cy="1389063"/>
            <a:chOff x="1918" y="10643"/>
            <a:chExt cx="7900" cy="2444"/>
          </a:xfrm>
        </p:grpSpPr>
        <p:sp>
          <p:nvSpPr>
            <p:cNvPr id="5" name="Rectangle 7"/>
            <p:cNvSpPr>
              <a:spLocks noChangeArrowheads="1"/>
            </p:cNvSpPr>
            <p:nvPr/>
          </p:nvSpPr>
          <p:spPr bwMode="auto">
            <a:xfrm>
              <a:off x="1918" y="10643"/>
              <a:ext cx="3000" cy="544"/>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CaCl</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 (s)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6"/>
            <p:cNvSpPr>
              <a:spLocks noChangeArrowheads="1"/>
            </p:cNvSpPr>
            <p:nvPr/>
          </p:nvSpPr>
          <p:spPr bwMode="auto">
            <a:xfrm>
              <a:off x="6418" y="10643"/>
              <a:ext cx="3400" cy="544"/>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a:t>
              </a:r>
              <a:r>
                <a:rPr kumimoji="0" lang="fr-FR"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(aq)   +   2Cl</a:t>
              </a:r>
              <a:r>
                <a:rPr kumimoji="0" lang="fr-FR"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a:t>
              </a:r>
              <a:r>
                <a:rPr kumimoji="0" lang="fr-FR"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(aq)</a:t>
              </a:r>
              <a:endParaRPr kumimoji="0" lang="fr-FR"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3518" y="12461"/>
              <a:ext cx="4400" cy="626"/>
            </a:xfrm>
            <a:prstGeom prst="rect">
              <a:avLst/>
            </a:prstGeom>
            <a:solidFill>
              <a:srgbClr val="FFFFFF"/>
            </a:solidFill>
            <a:ln w="9525">
              <a:solidFill>
                <a:srgbClr val="000000"/>
              </a:solidFill>
              <a:miter lim="800000"/>
              <a:headEnd/>
              <a:tailEnd/>
            </a:ln>
          </p:spPr>
          <p:txBody>
            <a:bodyPr vert="horz" wrap="square" lIns="91440" tIns="45720" rIns="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Ca</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2+</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(g)	   +   2Cl</a:t>
              </a:r>
              <a:r>
                <a:rPr kumimoji="0" lang="en-US" altLang="en-US" sz="1200" b="0" i="0" u="none" strike="noStrike" cap="none" normalizeH="0" baseline="30000" smtClean="0">
                  <a:ln>
                    <a:noFill/>
                  </a:ln>
                  <a:solidFill>
                    <a:srgbClr val="000080"/>
                  </a:solidFill>
                  <a:effectLst/>
                  <a:latin typeface="Arial" pitchFamily="34" charset="0"/>
                  <a:ea typeface="Times New Roman" pitchFamily="18" charset="0"/>
                  <a:cs typeface="Arial" pitchFamily="34" charset="0"/>
                </a:rPr>
                <a:t>-</a:t>
              </a:r>
              <a:r>
                <a:rPr kumimoji="0" lang="en-US" altLang="en-US" sz="1200" b="0" i="0" u="none" strike="noStrike" cap="none" normalizeH="0" baseline="0" smtClean="0">
                  <a:ln>
                    <a:noFill/>
                  </a:ln>
                  <a:solidFill>
                    <a:srgbClr val="000080"/>
                  </a:solidFill>
                  <a:effectLst/>
                  <a:latin typeface="Arial" pitchFamily="34" charset="0"/>
                  <a:ea typeface="Times New Roman" pitchFamily="18" charset="0"/>
                  <a:cs typeface="Arial" pitchFamily="34" charset="0"/>
                </a:rPr>
                <a:t>(g)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Line 4"/>
            <p:cNvSpPr>
              <a:spLocks noChangeShapeType="1"/>
            </p:cNvSpPr>
            <p:nvPr/>
          </p:nvSpPr>
          <p:spPr bwMode="auto">
            <a:xfrm>
              <a:off x="5118" y="10915"/>
              <a:ext cx="1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Line 3"/>
            <p:cNvSpPr>
              <a:spLocks noChangeShapeType="1"/>
            </p:cNvSpPr>
            <p:nvPr/>
          </p:nvSpPr>
          <p:spPr bwMode="auto">
            <a:xfrm>
              <a:off x="3418" y="11323"/>
              <a:ext cx="1300" cy="1088"/>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Line 2"/>
            <p:cNvSpPr>
              <a:spLocks noChangeShapeType="1"/>
            </p:cNvSpPr>
            <p:nvPr/>
          </p:nvSpPr>
          <p:spPr bwMode="auto">
            <a:xfrm flipV="1">
              <a:off x="6718" y="11323"/>
              <a:ext cx="1000" cy="10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11" name="Rectangle 12"/>
          <p:cNvSpPr>
            <a:spLocks noChangeArrowheads="1"/>
          </p:cNvSpPr>
          <p:nvPr/>
        </p:nvSpPr>
        <p:spPr bwMode="auto">
          <a:xfrm>
            <a:off x="3969182" y="761798"/>
            <a:ext cx="138775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rPr>
              <a:t>D</a:t>
            </a:r>
            <a:r>
              <a:rPr kumimoji="0" lang="en-US" altLang="en-US" b="0" i="0" u="none" strike="noStrike" cap="none" normalizeH="0" baseline="0" dirty="0" smtClean="0">
                <a:ln>
                  <a:noFill/>
                </a:ln>
                <a:solidFill>
                  <a:srgbClr val="000080"/>
                </a:solidFill>
                <a:effectLst/>
                <a:latin typeface="Arial" pitchFamily="34" charset="0"/>
                <a:ea typeface="Times New Roman" pitchFamily="18" charset="0"/>
                <a:cs typeface="Arial" pitchFamily="34" charset="0"/>
              </a:rPr>
              <a:t>H solution</a:t>
            </a:r>
            <a:endParaRPr kumimoji="0" lang="en-GB"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2"/>
          <p:cNvSpPr>
            <a:spLocks noChangeArrowheads="1"/>
          </p:cNvSpPr>
          <p:nvPr/>
        </p:nvSpPr>
        <p:spPr bwMode="auto">
          <a:xfrm>
            <a:off x="6040728" y="1976757"/>
            <a:ext cx="177659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rPr>
              <a:t>D</a:t>
            </a:r>
            <a:r>
              <a:rPr kumimoji="0" lang="en-US" altLang="en-US" b="0" i="0" u="none" strike="noStrike" cap="none" normalizeH="0" baseline="0" dirty="0" smtClean="0">
                <a:ln>
                  <a:noFill/>
                </a:ln>
                <a:solidFill>
                  <a:srgbClr val="000080"/>
                </a:solidFill>
                <a:effectLst/>
                <a:latin typeface="Arial" pitchFamily="34" charset="0"/>
                <a:ea typeface="Times New Roman" pitchFamily="18" charset="0"/>
                <a:cs typeface="Arial" pitchFamily="34" charset="0"/>
              </a:rPr>
              <a:t>H hydration</a:t>
            </a:r>
            <a:endParaRPr kumimoji="0" lang="en-GB"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1115616" y="1976757"/>
            <a:ext cx="177659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000080"/>
                </a:solidFill>
                <a:effectLst/>
                <a:latin typeface="Symbol" pitchFamily="18" charset="2"/>
                <a:ea typeface="Times New Roman" pitchFamily="18" charset="0"/>
                <a:cs typeface="Arial" pitchFamily="34" charset="0"/>
              </a:rPr>
              <a:t>D</a:t>
            </a:r>
            <a:r>
              <a:rPr kumimoji="0" lang="en-US" altLang="en-US" b="0" i="0" u="none" strike="noStrike" cap="none" normalizeH="0" baseline="0" dirty="0" smtClean="0">
                <a:ln>
                  <a:noFill/>
                </a:ln>
                <a:solidFill>
                  <a:srgbClr val="000080"/>
                </a:solidFill>
                <a:effectLst/>
                <a:latin typeface="Arial" pitchFamily="34" charset="0"/>
                <a:ea typeface="Times New Roman" pitchFamily="18" charset="0"/>
                <a:cs typeface="Arial" pitchFamily="34" charset="0"/>
              </a:rPr>
              <a:t>H Lattice</a:t>
            </a:r>
            <a:endParaRPr kumimoji="0" lang="en-GB" alt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TextBox 13"/>
          <p:cNvSpPr txBox="1"/>
          <p:nvPr/>
        </p:nvSpPr>
        <p:spPr>
          <a:xfrm>
            <a:off x="1023695" y="3429000"/>
            <a:ext cx="7128791" cy="2031325"/>
          </a:xfrm>
          <a:prstGeom prst="rect">
            <a:avLst/>
          </a:prstGeom>
          <a:noFill/>
        </p:spPr>
        <p:txBody>
          <a:bodyPr wrap="square" rtlCol="0">
            <a:spAutoFit/>
          </a:bodyPr>
          <a:lstStyle/>
          <a:p>
            <a:r>
              <a:rPr lang="en-GB" dirty="0" smtClean="0"/>
              <a:t>Define Hydration, Solution and Lattice </a:t>
            </a:r>
          </a:p>
          <a:p>
            <a:endParaRPr lang="en-GB" dirty="0"/>
          </a:p>
          <a:p>
            <a:r>
              <a:rPr lang="en-GB" dirty="0" smtClean="0"/>
              <a:t>The more exothermic the enthalpy of solution the more likely the substance is to be soluble. </a:t>
            </a:r>
          </a:p>
          <a:p>
            <a:endParaRPr lang="en-GB" dirty="0"/>
          </a:p>
          <a:p>
            <a:r>
              <a:rPr lang="en-GB" dirty="0" smtClean="0"/>
              <a:t>Hydration and Lattice both depend of the size of the ions and he charges, think back to ionic bonding </a:t>
            </a:r>
            <a:endParaRPr lang="en-GB" dirty="0"/>
          </a:p>
        </p:txBody>
      </p:sp>
    </p:spTree>
    <p:extLst>
      <p:ext uri="{BB962C8B-B14F-4D97-AF65-F5344CB8AC3E}">
        <p14:creationId xmlns:p14="http://schemas.microsoft.com/office/powerpoint/2010/main" val="3479761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9551" y="824018"/>
            <a:ext cx="7626318"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Arial" charset="0"/>
              </a:rPr>
              <a:t>The standard enthalpy change, Δ</a:t>
            </a:r>
            <a:r>
              <a:rPr kumimoji="0" lang="en-US" altLang="en-US" sz="1800" b="0" i="1" u="none" strike="noStrike" cap="none" normalizeH="0" baseline="0" dirty="0" smtClean="0">
                <a:ln>
                  <a:noFill/>
                </a:ln>
                <a:solidFill>
                  <a:schemeClr val="tx1"/>
                </a:solidFill>
                <a:effectLst/>
                <a:latin typeface="Arial" charset="0"/>
                <a:cs typeface="Arial" charset="0"/>
              </a:rPr>
              <a:t>H</a:t>
            </a:r>
            <a:r>
              <a:rPr kumimoji="0" lang="en-US" altLang="en-US" sz="1800" b="0" i="0" u="none" strike="noStrike" cap="none" normalizeH="0" baseline="-30000" dirty="0" smtClean="0">
                <a:ln>
                  <a:noFill/>
                </a:ln>
                <a:solidFill>
                  <a:schemeClr val="tx1"/>
                </a:solidFill>
                <a:effectLst/>
                <a:latin typeface="Arial" charset="0"/>
                <a:cs typeface="Arial" charset="0"/>
              </a:rPr>
              <a:t>1</a:t>
            </a:r>
            <a:r>
              <a:rPr kumimoji="0" lang="en-US" altLang="en-US" sz="1800" b="0" i="0" u="none" strike="noStrike" cap="none" normalizeH="0" baseline="0" dirty="0" smtClean="0">
                <a:ln>
                  <a:noFill/>
                </a:ln>
                <a:solidFill>
                  <a:schemeClr val="tx1"/>
                </a:solidFill>
                <a:effectLst/>
                <a:latin typeface="Arial" charset="0"/>
                <a:cs typeface="Arial" charset="0"/>
              </a:rPr>
              <a:t>  </a:t>
            </a:r>
            <a:r>
              <a:rPr kumimoji="0" lang="en-US" altLang="en-US" sz="900" b="0" i="0" u="none" strike="noStrike" cap="none" normalizeH="0" baseline="0" dirty="0" smtClean="0">
                <a:ln>
                  <a:noFill/>
                </a:ln>
                <a:solidFill>
                  <a:schemeClr val="tx1"/>
                </a:solidFill>
                <a:effectLst/>
                <a:latin typeface="Arial" charset="0"/>
                <a:cs typeface="Arial" charset="0"/>
              </a:rPr>
              <a:t> </a:t>
            </a:r>
            <a:r>
              <a:rPr kumimoji="0" lang="en-US" altLang="en-US" sz="1800" b="0" i="0" u="none" strike="noStrike" cap="none" normalizeH="0" baseline="0" dirty="0" smtClean="0">
                <a:ln>
                  <a:noFill/>
                </a:ln>
                <a:solidFill>
                  <a:schemeClr val="tx1"/>
                </a:solidFill>
                <a:effectLst/>
                <a:latin typeface="Arial" charset="0"/>
                <a:cs typeface="Arial" charset="0"/>
              </a:rPr>
              <a:t>, for the decomposition of</a:t>
            </a:r>
            <a:br>
              <a:rPr kumimoji="0" lang="en-US" altLang="en-US" sz="1800" b="0" i="0" u="none" strike="noStrike" cap="none" normalizeH="0" baseline="0" dirty="0" smtClean="0">
                <a:ln>
                  <a:noFill/>
                </a:ln>
                <a:solidFill>
                  <a:schemeClr val="tx1"/>
                </a:solidFill>
                <a:effectLst/>
                <a:latin typeface="Arial" charset="0"/>
                <a:cs typeface="Arial" charset="0"/>
              </a:rPr>
            </a:br>
            <a:r>
              <a:rPr kumimoji="0" lang="en-US" altLang="en-US" sz="1800" b="0" i="0" u="none" strike="noStrike" cap="none" normalizeH="0" baseline="0" dirty="0" smtClean="0">
                <a:ln>
                  <a:noFill/>
                </a:ln>
                <a:solidFill>
                  <a:schemeClr val="tx1"/>
                </a:solidFill>
                <a:effectLst/>
                <a:latin typeface="Arial" charset="0"/>
                <a:cs typeface="Arial" charset="0"/>
              </a:rPr>
              <a:t>sodium </a:t>
            </a:r>
            <a:r>
              <a:rPr kumimoji="0" lang="en-US" altLang="en-US" sz="1800" b="0" i="0" u="none" strike="noStrike" cap="none" normalizeH="0" baseline="0" dirty="0" err="1" smtClean="0">
                <a:ln>
                  <a:noFill/>
                </a:ln>
                <a:solidFill>
                  <a:schemeClr val="tx1"/>
                </a:solidFill>
                <a:effectLst/>
                <a:latin typeface="Arial" charset="0"/>
                <a:cs typeface="Arial" charset="0"/>
              </a:rPr>
              <a:t>hydrogencarbonate</a:t>
            </a:r>
            <a:r>
              <a:rPr kumimoji="0" lang="en-US" altLang="en-US" sz="1800" b="0" i="0" u="none" strike="noStrike" cap="none" normalizeH="0" baseline="0" dirty="0" smtClean="0">
                <a:ln>
                  <a:noFill/>
                </a:ln>
                <a:solidFill>
                  <a:schemeClr val="tx1"/>
                </a:solidFill>
                <a:effectLst/>
                <a:latin typeface="Arial" charset="0"/>
                <a:cs typeface="Arial" charset="0"/>
              </a:rPr>
              <a:t>, NaHCO</a:t>
            </a:r>
            <a:r>
              <a:rPr kumimoji="0" lang="en-US" altLang="en-US" sz="1800" b="0" i="0" u="none" strike="noStrike" cap="none" normalizeH="0" baseline="-30000" dirty="0" smtClean="0">
                <a:ln>
                  <a:noFill/>
                </a:ln>
                <a:solidFill>
                  <a:schemeClr val="tx1"/>
                </a:solidFill>
                <a:effectLst/>
                <a:latin typeface="Arial" charset="0"/>
                <a:cs typeface="Arial" charset="0"/>
              </a:rPr>
              <a:t>3</a:t>
            </a:r>
            <a:r>
              <a:rPr kumimoji="0" lang="en-US" altLang="en-US" sz="1800" b="0" i="0" u="none" strike="noStrike" cap="none" normalizeH="0" baseline="0" dirty="0" smtClean="0">
                <a:ln>
                  <a:noFill/>
                </a:ln>
                <a:solidFill>
                  <a:schemeClr val="tx1"/>
                </a:solidFill>
                <a:effectLst/>
                <a:latin typeface="Arial" charset="0"/>
                <a:cs typeface="Arial" charset="0"/>
              </a:rPr>
              <a:t>, is impossible to determine directly.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charset="0"/>
                <a:cs typeface="Arial" charset="0"/>
              </a:rPr>
              <a:t>  </a:t>
            </a:r>
            <a:endParaRPr kumimoji="0" lang="en-US" altLang="en-US" sz="1300" b="0" i="0" u="none" strike="noStrike" cap="none" normalizeH="0" baseline="0" dirty="0" smtClean="0">
              <a:ln>
                <a:noFill/>
              </a:ln>
              <a:solidFill>
                <a:schemeClr val="tx1"/>
              </a:solidFill>
              <a:effectLst/>
              <a:latin typeface="Arial" charset="0"/>
              <a:cs typeface="Arial" charset="0"/>
            </a:endParaRPr>
          </a:p>
        </p:txBody>
      </p:sp>
      <p:sp>
        <p:nvSpPr>
          <p:cNvPr id="3" name="AutoShape 2" descr="https://www.examwizard.co.uk/download/image/id/231223"/>
          <p:cNvSpPr>
            <a:spLocks noChangeAspect="1" noChangeArrowheads="1"/>
          </p:cNvSpPr>
          <p:nvPr/>
        </p:nvSpPr>
        <p:spPr bwMode="auto">
          <a:xfrm>
            <a:off x="4681538" y="-709613"/>
            <a:ext cx="114300" cy="152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AutoShape 3" descr="https://www.examwizard.co.uk/download/image/id/231224"/>
          <p:cNvSpPr>
            <a:spLocks noChangeAspect="1" noChangeArrowheads="1"/>
          </p:cNvSpPr>
          <p:nvPr/>
        </p:nvSpPr>
        <p:spPr bwMode="auto">
          <a:xfrm>
            <a:off x="1044857" y="2345314"/>
            <a:ext cx="7104781" cy="86409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lang="en-US" altLang="en-US" dirty="0">
                <a:latin typeface="Arial" charset="0"/>
                <a:cs typeface="Arial" charset="0"/>
              </a:rPr>
              <a:t>The value of Δ</a:t>
            </a:r>
            <a:r>
              <a:rPr lang="en-US" altLang="en-US" i="1" dirty="0">
                <a:latin typeface="Arial" charset="0"/>
                <a:cs typeface="Arial" charset="0"/>
              </a:rPr>
              <a:t>H</a:t>
            </a:r>
            <a:r>
              <a:rPr lang="en-US" altLang="en-US" baseline="-30000" dirty="0">
                <a:latin typeface="Arial" charset="0"/>
                <a:cs typeface="Arial" charset="0"/>
              </a:rPr>
              <a:t>1</a:t>
            </a:r>
            <a:r>
              <a:rPr lang="en-US" altLang="en-US" dirty="0">
                <a:latin typeface="Arial" charset="0"/>
                <a:cs typeface="Arial" charset="0"/>
              </a:rPr>
              <a:t>  </a:t>
            </a:r>
            <a:r>
              <a:rPr kumimoji="0" lang="en-US" altLang="en-US" sz="900" b="0" i="0" u="none" strike="noStrike" cap="none" normalizeH="0" baseline="0" dirty="0" smtClean="0">
                <a:ln>
                  <a:noFill/>
                </a:ln>
                <a:solidFill>
                  <a:schemeClr val="tx1"/>
                </a:solidFill>
                <a:effectLst/>
                <a:latin typeface="Arial" charset="0"/>
                <a:cs typeface="Arial" charset="0"/>
              </a:rPr>
              <a:t> </a:t>
            </a:r>
            <a:r>
              <a:rPr lang="en-US" altLang="en-US" dirty="0">
                <a:latin typeface="Arial" charset="0"/>
                <a:cs typeface="Arial" charset="0"/>
              </a:rPr>
              <a:t>can be calculated from the standard enthalpy changes </a:t>
            </a:r>
            <a:r>
              <a:rPr lang="en-US" altLang="en-US" dirty="0" smtClean="0">
                <a:latin typeface="Arial" charset="0"/>
                <a:cs typeface="Arial" charset="0"/>
              </a:rPr>
              <a:t>which  accompany </a:t>
            </a:r>
            <a:r>
              <a:rPr lang="en-US" altLang="en-US" dirty="0">
                <a:latin typeface="Arial" charset="0"/>
                <a:cs typeface="Arial" charset="0"/>
              </a:rPr>
              <a:t>the reactions below</a:t>
            </a:r>
            <a:r>
              <a:rPr lang="en-US" altLang="en-US" dirty="0" smtClean="0">
                <a:latin typeface="Arial" charset="0"/>
                <a:cs typeface="Arial" charset="0"/>
              </a:rPr>
              <a:t>:</a:t>
            </a:r>
          </a:p>
          <a:p>
            <a:pPr lvl="0" fontAlgn="base">
              <a:spcBef>
                <a:spcPct val="0"/>
              </a:spcBef>
              <a:spcAft>
                <a:spcPct val="0"/>
              </a:spcAft>
            </a:pPr>
            <a:endParaRPr lang="en-US" altLang="en-US" dirty="0">
              <a:latin typeface="Arial" charset="0"/>
              <a:cs typeface="Arial" charset="0"/>
            </a:endParaRPr>
          </a:p>
          <a:p>
            <a:pPr lvl="0" fontAlgn="base">
              <a:spcBef>
                <a:spcPct val="0"/>
              </a:spcBef>
              <a:spcAft>
                <a:spcPct val="0"/>
              </a:spcAft>
            </a:pPr>
            <a:endParaRPr lang="en-US" altLang="en-US" dirty="0">
              <a:latin typeface="Arial" charset="0"/>
              <a:cs typeface="Arial" charset="0"/>
            </a:endParaRPr>
          </a:p>
        </p:txBody>
      </p:sp>
      <p:sp>
        <p:nvSpPr>
          <p:cNvPr id="5" name="AutoShape 4" descr="https://www.examwizard.co.uk/download/image/id/231223"/>
          <p:cNvSpPr>
            <a:spLocks noChangeAspect="1" noChangeArrowheads="1"/>
          </p:cNvSpPr>
          <p:nvPr/>
        </p:nvSpPr>
        <p:spPr bwMode="auto">
          <a:xfrm>
            <a:off x="1295400" y="114300"/>
            <a:ext cx="114300" cy="152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5" descr="https://www.examwizard.co.uk/download/image/id/231225"/>
          <p:cNvSpPr>
            <a:spLocks noChangeAspect="1" noChangeArrowheads="1"/>
          </p:cNvSpPr>
          <p:nvPr/>
        </p:nvSpPr>
        <p:spPr bwMode="auto">
          <a:xfrm>
            <a:off x="46038" y="511175"/>
            <a:ext cx="4819650" cy="6381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 name="Rectangle 22"/>
          <p:cNvSpPr/>
          <p:nvPr/>
        </p:nvSpPr>
        <p:spPr>
          <a:xfrm>
            <a:off x="2267744" y="1749718"/>
            <a:ext cx="4292970" cy="369332"/>
          </a:xfrm>
          <a:prstGeom prst="rect">
            <a:avLst/>
          </a:prstGeom>
        </p:spPr>
        <p:txBody>
          <a:bodyPr wrap="none">
            <a:spAutoFit/>
          </a:bodyPr>
          <a:lstStyle/>
          <a:p>
            <a:r>
              <a:rPr lang="en-GB" dirty="0" smtClean="0">
                <a:effectLst/>
              </a:rPr>
              <a:t>2NaHCO</a:t>
            </a:r>
            <a:r>
              <a:rPr lang="en-GB" baseline="-25000" dirty="0" smtClean="0">
                <a:effectLst/>
              </a:rPr>
              <a:t>3</a:t>
            </a:r>
            <a:r>
              <a:rPr lang="en-GB" dirty="0" smtClean="0">
                <a:effectLst/>
              </a:rPr>
              <a:t> (s)--&gt; Na</a:t>
            </a:r>
            <a:r>
              <a:rPr lang="en-GB" baseline="-25000" dirty="0" smtClean="0">
                <a:effectLst/>
              </a:rPr>
              <a:t>2</a:t>
            </a:r>
            <a:r>
              <a:rPr lang="en-GB" dirty="0" smtClean="0">
                <a:effectLst/>
              </a:rPr>
              <a:t>CO</a:t>
            </a:r>
            <a:r>
              <a:rPr lang="en-GB" baseline="-25000" dirty="0" smtClean="0">
                <a:effectLst/>
              </a:rPr>
              <a:t>3</a:t>
            </a:r>
            <a:r>
              <a:rPr lang="en-GB" dirty="0" smtClean="0">
                <a:effectLst/>
              </a:rPr>
              <a:t>(s) + CO</a:t>
            </a:r>
            <a:r>
              <a:rPr lang="en-GB" baseline="-25000" dirty="0" smtClean="0">
                <a:effectLst/>
              </a:rPr>
              <a:t>2</a:t>
            </a:r>
            <a:r>
              <a:rPr lang="en-GB" dirty="0" smtClean="0">
                <a:effectLst/>
              </a:rPr>
              <a:t> (g) + H</a:t>
            </a:r>
            <a:r>
              <a:rPr lang="en-GB" baseline="-25000" dirty="0" smtClean="0">
                <a:effectLst/>
              </a:rPr>
              <a:t>2</a:t>
            </a:r>
            <a:r>
              <a:rPr lang="en-GB" dirty="0" smtClean="0">
                <a:effectLst/>
              </a:rPr>
              <a:t> O(l)</a:t>
            </a:r>
            <a:endParaRPr lang="en-GB" dirty="0"/>
          </a:p>
        </p:txBody>
      </p:sp>
      <p:sp>
        <p:nvSpPr>
          <p:cNvPr id="24" name="Rectangle 23"/>
          <p:cNvSpPr/>
          <p:nvPr/>
        </p:nvSpPr>
        <p:spPr>
          <a:xfrm>
            <a:off x="755354" y="3645024"/>
            <a:ext cx="654346" cy="369332"/>
          </a:xfrm>
          <a:prstGeom prst="rect">
            <a:avLst/>
          </a:prstGeom>
        </p:spPr>
        <p:txBody>
          <a:bodyPr wrap="none">
            <a:spAutoFit/>
          </a:bodyPr>
          <a:lstStyle/>
          <a:p>
            <a:r>
              <a:rPr lang="en-US" altLang="en-US" dirty="0" smtClean="0">
                <a:latin typeface="Arial" charset="0"/>
                <a:cs typeface="Arial" charset="0"/>
              </a:rPr>
              <a:t>Δ</a:t>
            </a:r>
            <a:r>
              <a:rPr lang="en-US" altLang="en-US" i="1" dirty="0" smtClean="0">
                <a:latin typeface="Arial" charset="0"/>
                <a:cs typeface="Arial" charset="0"/>
              </a:rPr>
              <a:t>H</a:t>
            </a:r>
            <a:r>
              <a:rPr lang="en-US" altLang="en-US" baseline="-30000" dirty="0" smtClean="0">
                <a:latin typeface="Arial" charset="0"/>
                <a:cs typeface="Arial" charset="0"/>
              </a:rPr>
              <a:t>3</a:t>
            </a:r>
            <a:r>
              <a:rPr lang="en-US" altLang="en-US" dirty="0" smtClean="0">
                <a:latin typeface="Arial" charset="0"/>
                <a:cs typeface="Arial" charset="0"/>
              </a:rPr>
              <a:t> </a:t>
            </a:r>
            <a:endParaRPr lang="en-GB" dirty="0"/>
          </a:p>
        </p:txBody>
      </p:sp>
      <p:sp>
        <p:nvSpPr>
          <p:cNvPr id="26" name="AutoShape 23" descr="https://www.examwizard.co.uk/download/image/id/231223"/>
          <p:cNvSpPr>
            <a:spLocks noChangeAspect="1" noChangeArrowheads="1"/>
          </p:cNvSpPr>
          <p:nvPr/>
        </p:nvSpPr>
        <p:spPr bwMode="auto">
          <a:xfrm>
            <a:off x="1878013" y="-274638"/>
            <a:ext cx="114300" cy="152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 name="AutoShape 25" descr="https://www.examwizard.co.uk/download/image/id/231223"/>
          <p:cNvSpPr>
            <a:spLocks noChangeAspect="1" noChangeArrowheads="1"/>
          </p:cNvSpPr>
          <p:nvPr/>
        </p:nvSpPr>
        <p:spPr bwMode="auto">
          <a:xfrm>
            <a:off x="2030413" y="-122238"/>
            <a:ext cx="114300" cy="152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9" name="Rectangle 28"/>
          <p:cNvSpPr/>
          <p:nvPr/>
        </p:nvSpPr>
        <p:spPr>
          <a:xfrm>
            <a:off x="751465" y="3100318"/>
            <a:ext cx="654346" cy="369332"/>
          </a:xfrm>
          <a:prstGeom prst="rect">
            <a:avLst/>
          </a:prstGeom>
        </p:spPr>
        <p:txBody>
          <a:bodyPr wrap="none">
            <a:spAutoFit/>
          </a:bodyPr>
          <a:lstStyle/>
          <a:p>
            <a:r>
              <a:rPr lang="en-US" altLang="en-US" dirty="0" smtClean="0">
                <a:latin typeface="Arial" charset="0"/>
                <a:cs typeface="Arial" charset="0"/>
              </a:rPr>
              <a:t>Δ</a:t>
            </a:r>
            <a:r>
              <a:rPr lang="en-US" altLang="en-US" i="1" dirty="0" smtClean="0">
                <a:latin typeface="Arial" charset="0"/>
                <a:cs typeface="Arial" charset="0"/>
              </a:rPr>
              <a:t>H</a:t>
            </a:r>
            <a:r>
              <a:rPr lang="en-US" altLang="en-US" baseline="-30000" dirty="0" smtClean="0">
                <a:latin typeface="Arial" charset="0"/>
                <a:cs typeface="Arial" charset="0"/>
              </a:rPr>
              <a:t>2</a:t>
            </a:r>
            <a:r>
              <a:rPr lang="en-US" altLang="en-US" dirty="0" smtClean="0">
                <a:latin typeface="Arial" charset="0"/>
                <a:cs typeface="Arial" charset="0"/>
              </a:rPr>
              <a:t> </a:t>
            </a:r>
            <a:endParaRPr lang="en-GB" dirty="0"/>
          </a:p>
        </p:txBody>
      </p:sp>
      <p:sp>
        <p:nvSpPr>
          <p:cNvPr id="30" name="Rectangle 29"/>
          <p:cNvSpPr/>
          <p:nvPr/>
        </p:nvSpPr>
        <p:spPr>
          <a:xfrm>
            <a:off x="1549390" y="1756134"/>
            <a:ext cx="654346" cy="369332"/>
          </a:xfrm>
          <a:prstGeom prst="rect">
            <a:avLst/>
          </a:prstGeom>
        </p:spPr>
        <p:txBody>
          <a:bodyPr wrap="none">
            <a:spAutoFit/>
          </a:bodyPr>
          <a:lstStyle/>
          <a:p>
            <a:r>
              <a:rPr lang="en-US" altLang="en-US" dirty="0">
                <a:latin typeface="Arial" charset="0"/>
                <a:cs typeface="Arial" charset="0"/>
              </a:rPr>
              <a:t>Δ</a:t>
            </a:r>
            <a:r>
              <a:rPr lang="en-US" altLang="en-US" i="1" dirty="0">
                <a:latin typeface="Arial" charset="0"/>
                <a:cs typeface="Arial" charset="0"/>
              </a:rPr>
              <a:t>H</a:t>
            </a:r>
            <a:r>
              <a:rPr lang="en-US" altLang="en-US" baseline="-30000" dirty="0">
                <a:latin typeface="Arial" charset="0"/>
                <a:cs typeface="Arial" charset="0"/>
              </a:rPr>
              <a:t>1</a:t>
            </a:r>
            <a:r>
              <a:rPr lang="en-US" altLang="en-US" dirty="0">
                <a:latin typeface="Arial" charset="0"/>
                <a:cs typeface="Arial" charset="0"/>
              </a:rPr>
              <a:t> </a:t>
            </a:r>
            <a:endParaRPr lang="en-GB" dirty="0"/>
          </a:p>
        </p:txBody>
      </p:sp>
      <p:sp>
        <p:nvSpPr>
          <p:cNvPr id="31" name="TextBox 30"/>
          <p:cNvSpPr txBox="1"/>
          <p:nvPr/>
        </p:nvSpPr>
        <p:spPr>
          <a:xfrm>
            <a:off x="1526154" y="3100318"/>
            <a:ext cx="5832648" cy="369332"/>
          </a:xfrm>
          <a:prstGeom prst="rect">
            <a:avLst/>
          </a:prstGeom>
          <a:noFill/>
        </p:spPr>
        <p:txBody>
          <a:bodyPr wrap="square" rtlCol="0">
            <a:spAutoFit/>
          </a:bodyPr>
          <a:lstStyle/>
          <a:p>
            <a:r>
              <a:rPr lang="en-GB" dirty="0" smtClean="0"/>
              <a:t>Na</a:t>
            </a:r>
            <a:r>
              <a:rPr lang="en-GB" dirty="0" smtClean="0">
                <a:effectLst/>
              </a:rPr>
              <a:t>HCO</a:t>
            </a:r>
            <a:r>
              <a:rPr lang="en-GB" baseline="-25000" dirty="0" smtClean="0">
                <a:effectLst/>
              </a:rPr>
              <a:t>3</a:t>
            </a:r>
            <a:r>
              <a:rPr lang="en-GB" dirty="0" smtClean="0">
                <a:effectLst/>
              </a:rPr>
              <a:t> (s) + </a:t>
            </a:r>
            <a:r>
              <a:rPr lang="en-GB" dirty="0" err="1" smtClean="0">
                <a:effectLst/>
              </a:rPr>
              <a:t>HCl</a:t>
            </a:r>
            <a:r>
              <a:rPr lang="en-GB" dirty="0" smtClean="0">
                <a:effectLst/>
              </a:rPr>
              <a:t>(</a:t>
            </a:r>
            <a:r>
              <a:rPr lang="en-GB" dirty="0" err="1" smtClean="0">
                <a:effectLst/>
              </a:rPr>
              <a:t>aq</a:t>
            </a:r>
            <a:r>
              <a:rPr lang="en-GB" dirty="0" smtClean="0">
                <a:effectLst/>
              </a:rPr>
              <a:t>) --&gt; </a:t>
            </a:r>
            <a:r>
              <a:rPr lang="en-GB" dirty="0" err="1" smtClean="0"/>
              <a:t>Na</a:t>
            </a:r>
            <a:r>
              <a:rPr lang="en-GB" dirty="0" err="1" smtClean="0">
                <a:effectLst/>
              </a:rPr>
              <a:t>Cl</a:t>
            </a:r>
            <a:r>
              <a:rPr lang="en-GB" dirty="0" smtClean="0">
                <a:effectLst/>
              </a:rPr>
              <a:t>(</a:t>
            </a:r>
            <a:r>
              <a:rPr lang="en-GB" dirty="0" err="1" smtClean="0">
                <a:effectLst/>
              </a:rPr>
              <a:t>aq</a:t>
            </a:r>
            <a:r>
              <a:rPr lang="en-GB" dirty="0" smtClean="0">
                <a:effectLst/>
              </a:rPr>
              <a:t>) + CO</a:t>
            </a:r>
            <a:r>
              <a:rPr lang="en-GB" baseline="-25000" dirty="0" smtClean="0">
                <a:effectLst/>
              </a:rPr>
              <a:t>2</a:t>
            </a:r>
            <a:r>
              <a:rPr lang="en-GB" dirty="0" smtClean="0">
                <a:effectLst/>
              </a:rPr>
              <a:t>(g) + H</a:t>
            </a:r>
            <a:r>
              <a:rPr lang="en-GB" baseline="-25000" dirty="0" smtClean="0">
                <a:effectLst/>
              </a:rPr>
              <a:t>2</a:t>
            </a:r>
            <a:r>
              <a:rPr lang="en-GB" dirty="0" smtClean="0">
                <a:effectLst/>
              </a:rPr>
              <a:t>O(l)</a:t>
            </a:r>
            <a:endParaRPr lang="en-GB" dirty="0"/>
          </a:p>
        </p:txBody>
      </p:sp>
      <p:sp>
        <p:nvSpPr>
          <p:cNvPr id="32" name="TextBox 31"/>
          <p:cNvSpPr txBox="1"/>
          <p:nvPr/>
        </p:nvSpPr>
        <p:spPr>
          <a:xfrm>
            <a:off x="1526154" y="3645024"/>
            <a:ext cx="6142189" cy="646331"/>
          </a:xfrm>
          <a:prstGeom prst="rect">
            <a:avLst/>
          </a:prstGeom>
          <a:noFill/>
        </p:spPr>
        <p:txBody>
          <a:bodyPr wrap="square" rtlCol="0">
            <a:spAutoFit/>
          </a:bodyPr>
          <a:lstStyle/>
          <a:p>
            <a:r>
              <a:rPr lang="en-GB" dirty="0" smtClean="0"/>
              <a:t>Na</a:t>
            </a:r>
            <a:r>
              <a:rPr lang="en-GB" baseline="-25000" dirty="0" smtClean="0">
                <a:effectLst/>
              </a:rPr>
              <a:t>2</a:t>
            </a:r>
            <a:r>
              <a:rPr lang="en-GB" dirty="0" smtClean="0">
                <a:effectLst/>
              </a:rPr>
              <a:t>CO</a:t>
            </a:r>
            <a:r>
              <a:rPr lang="en-GB" baseline="-25000" dirty="0" smtClean="0">
                <a:effectLst/>
              </a:rPr>
              <a:t>3</a:t>
            </a:r>
            <a:r>
              <a:rPr lang="en-GB" dirty="0" smtClean="0">
                <a:effectLst/>
              </a:rPr>
              <a:t> (s) + 2HCl(</a:t>
            </a:r>
            <a:r>
              <a:rPr lang="en-GB" dirty="0" err="1" smtClean="0">
                <a:effectLst/>
              </a:rPr>
              <a:t>aq</a:t>
            </a:r>
            <a:r>
              <a:rPr lang="en-GB" dirty="0" smtClean="0">
                <a:effectLst/>
              </a:rPr>
              <a:t>) --&gt; 2NaCl(</a:t>
            </a:r>
            <a:r>
              <a:rPr lang="en-GB" dirty="0" err="1" smtClean="0">
                <a:effectLst/>
              </a:rPr>
              <a:t>aq</a:t>
            </a:r>
            <a:r>
              <a:rPr lang="en-GB" dirty="0" smtClean="0">
                <a:effectLst/>
              </a:rPr>
              <a:t>) + CO</a:t>
            </a:r>
            <a:r>
              <a:rPr lang="en-GB" baseline="-25000" dirty="0" smtClean="0">
                <a:effectLst/>
              </a:rPr>
              <a:t>2</a:t>
            </a:r>
            <a:r>
              <a:rPr lang="en-GB" dirty="0" smtClean="0">
                <a:effectLst/>
              </a:rPr>
              <a:t>(g) + H</a:t>
            </a:r>
            <a:r>
              <a:rPr lang="en-GB" baseline="-25000" dirty="0" smtClean="0">
                <a:effectLst/>
              </a:rPr>
              <a:t>2</a:t>
            </a:r>
            <a:r>
              <a:rPr lang="en-GB" dirty="0" smtClean="0">
                <a:effectLst/>
              </a:rPr>
              <a:t>O(l)</a:t>
            </a:r>
            <a:endParaRPr lang="en-GB" dirty="0" smtClean="0"/>
          </a:p>
          <a:p>
            <a:endParaRPr lang="en-GB" dirty="0"/>
          </a:p>
        </p:txBody>
      </p:sp>
      <p:sp>
        <p:nvSpPr>
          <p:cNvPr id="33" name="TextBox 32"/>
          <p:cNvSpPr txBox="1"/>
          <p:nvPr/>
        </p:nvSpPr>
        <p:spPr>
          <a:xfrm>
            <a:off x="253245" y="4121546"/>
            <a:ext cx="5620735" cy="369332"/>
          </a:xfrm>
          <a:prstGeom prst="rect">
            <a:avLst/>
          </a:prstGeom>
          <a:noFill/>
        </p:spPr>
        <p:txBody>
          <a:bodyPr wrap="square" rtlCol="0">
            <a:spAutoFit/>
          </a:bodyPr>
          <a:lstStyle/>
          <a:p>
            <a:r>
              <a:rPr lang="en-GB" dirty="0" smtClean="0"/>
              <a:t>Construct a </a:t>
            </a:r>
            <a:r>
              <a:rPr lang="en-GB" dirty="0" err="1" smtClean="0"/>
              <a:t>hess</a:t>
            </a:r>
            <a:r>
              <a:rPr lang="en-GB" dirty="0" smtClean="0"/>
              <a:t> cycle to calculate  </a:t>
            </a:r>
            <a:endParaRPr lang="en-GB" dirty="0"/>
          </a:p>
        </p:txBody>
      </p:sp>
      <p:sp>
        <p:nvSpPr>
          <p:cNvPr id="34" name="Rectangle 33"/>
          <p:cNvSpPr/>
          <p:nvPr/>
        </p:nvSpPr>
        <p:spPr>
          <a:xfrm>
            <a:off x="3621438" y="4121546"/>
            <a:ext cx="654346" cy="369332"/>
          </a:xfrm>
          <a:prstGeom prst="rect">
            <a:avLst/>
          </a:prstGeom>
        </p:spPr>
        <p:txBody>
          <a:bodyPr wrap="none">
            <a:spAutoFit/>
          </a:bodyPr>
          <a:lstStyle/>
          <a:p>
            <a:r>
              <a:rPr lang="en-US" altLang="en-US" dirty="0">
                <a:latin typeface="Arial" charset="0"/>
                <a:cs typeface="Arial" charset="0"/>
              </a:rPr>
              <a:t>Δ</a:t>
            </a:r>
            <a:r>
              <a:rPr lang="en-US" altLang="en-US" i="1" dirty="0">
                <a:latin typeface="Arial" charset="0"/>
                <a:cs typeface="Arial" charset="0"/>
              </a:rPr>
              <a:t>H</a:t>
            </a:r>
            <a:r>
              <a:rPr lang="en-US" altLang="en-US" baseline="-30000" dirty="0">
                <a:latin typeface="Arial" charset="0"/>
                <a:cs typeface="Arial" charset="0"/>
              </a:rPr>
              <a:t>1</a:t>
            </a:r>
            <a:r>
              <a:rPr lang="en-US" altLang="en-US" dirty="0">
                <a:latin typeface="Arial" charset="0"/>
                <a:cs typeface="Arial" charset="0"/>
              </a:rPr>
              <a:t> </a:t>
            </a:r>
            <a:endParaRPr lang="en-GB" dirty="0"/>
          </a:p>
        </p:txBody>
      </p:sp>
    </p:spTree>
    <p:extLst>
      <p:ext uri="{BB962C8B-B14F-4D97-AF65-F5344CB8AC3E}">
        <p14:creationId xmlns:p14="http://schemas.microsoft.com/office/powerpoint/2010/main" val="5855501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solubility goes wrong </a:t>
            </a:r>
            <a:endParaRPr lang="en-GB" dirty="0"/>
          </a:p>
        </p:txBody>
      </p:sp>
      <p:pic>
        <p:nvPicPr>
          <p:cNvPr id="4098" name="Picture 2" descr="http://www.wonderwhizkids.com/resources/content/imagesv4/chemistry/states+of+matter/solution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340768"/>
            <a:ext cx="333375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211960" y="1484784"/>
            <a:ext cx="4392488" cy="1754326"/>
          </a:xfrm>
          <a:prstGeom prst="rect">
            <a:avLst/>
          </a:prstGeom>
          <a:noFill/>
        </p:spPr>
        <p:txBody>
          <a:bodyPr wrap="square" rtlCol="0">
            <a:spAutoFit/>
          </a:bodyPr>
          <a:lstStyle/>
          <a:p>
            <a:r>
              <a:rPr lang="en-GB" dirty="0" smtClean="0"/>
              <a:t>Sometimes an exothermic enthalpy of solution does not dissolve, but an endothermic enthalpy of solution does. When this happens we need to think not only about the entropy of surroundings but also the entropy of the system </a:t>
            </a:r>
            <a:endParaRPr lang="en-GB" dirty="0"/>
          </a:p>
        </p:txBody>
      </p:sp>
      <p:sp>
        <p:nvSpPr>
          <p:cNvPr id="4" name="TextBox 3"/>
          <p:cNvSpPr txBox="1"/>
          <p:nvPr/>
        </p:nvSpPr>
        <p:spPr>
          <a:xfrm>
            <a:off x="323528" y="3717032"/>
            <a:ext cx="8280920" cy="1200329"/>
          </a:xfrm>
          <a:prstGeom prst="rect">
            <a:avLst/>
          </a:prstGeom>
          <a:noFill/>
        </p:spPr>
        <p:txBody>
          <a:bodyPr wrap="square" rtlCol="0">
            <a:spAutoFit/>
          </a:bodyPr>
          <a:lstStyle/>
          <a:p>
            <a:r>
              <a:rPr lang="en-GB" dirty="0" err="1" smtClean="0"/>
              <a:t>NaCl</a:t>
            </a:r>
            <a:r>
              <a:rPr lang="en-GB" dirty="0" smtClean="0"/>
              <a:t> has a slightly +</a:t>
            </a:r>
            <a:r>
              <a:rPr lang="en-GB" dirty="0" err="1" smtClean="0"/>
              <a:t>ve</a:t>
            </a:r>
            <a:r>
              <a:rPr lang="en-GB" dirty="0" smtClean="0"/>
              <a:t> enthalpy of solution yet it still dissolves. Why? </a:t>
            </a:r>
          </a:p>
          <a:p>
            <a:endParaRPr lang="en-GB" dirty="0"/>
          </a:p>
          <a:p>
            <a:endParaRPr lang="en-GB" dirty="0" smtClean="0"/>
          </a:p>
          <a:p>
            <a:r>
              <a:rPr lang="en-GB" dirty="0" err="1" smtClean="0"/>
              <a:t>MgO</a:t>
            </a:r>
            <a:r>
              <a:rPr lang="en-GB" dirty="0" smtClean="0"/>
              <a:t> has a slightly –</a:t>
            </a:r>
            <a:r>
              <a:rPr lang="en-GB" dirty="0" err="1" smtClean="0"/>
              <a:t>ve</a:t>
            </a:r>
            <a:r>
              <a:rPr lang="en-GB" dirty="0" smtClean="0"/>
              <a:t> enthalpy of solution yet does not dissolve. Why?  </a:t>
            </a:r>
            <a:endParaRPr lang="en-GB" dirty="0"/>
          </a:p>
        </p:txBody>
      </p:sp>
    </p:spTree>
    <p:extLst>
      <p:ext uri="{BB962C8B-B14F-4D97-AF65-F5344CB8AC3E}">
        <p14:creationId xmlns:p14="http://schemas.microsoft.com/office/powerpoint/2010/main" val="335363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7" descr="http://ibchem.com/drop/Hess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742937"/>
            <a:ext cx="8653609" cy="3054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872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Calorimetry</a:t>
            </a:r>
            <a:endParaRPr lang="en-GB" dirty="0"/>
          </a:p>
        </p:txBody>
      </p:sp>
      <p:pic>
        <p:nvPicPr>
          <p:cNvPr id="3074" name="Picture 2" descr="http://www.docbrown.info/page12/gifs/calorimet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2448272" cy="203531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563888" y="1628800"/>
            <a:ext cx="5184576" cy="1754326"/>
          </a:xfrm>
          <a:prstGeom prst="rect">
            <a:avLst/>
          </a:prstGeom>
          <a:noFill/>
        </p:spPr>
        <p:txBody>
          <a:bodyPr wrap="square" rtlCol="0">
            <a:spAutoFit/>
          </a:bodyPr>
          <a:lstStyle/>
          <a:p>
            <a:r>
              <a:rPr lang="en-GB" dirty="0" smtClean="0"/>
              <a:t>Energy = mass x </a:t>
            </a:r>
            <a:r>
              <a:rPr lang="en-GB" dirty="0" err="1" smtClean="0"/>
              <a:t>SpHtCap</a:t>
            </a:r>
            <a:r>
              <a:rPr lang="en-GB" dirty="0" smtClean="0"/>
              <a:t> x change in T</a:t>
            </a:r>
          </a:p>
          <a:p>
            <a:endParaRPr lang="en-GB" dirty="0"/>
          </a:p>
          <a:p>
            <a:r>
              <a:rPr lang="en-GB" dirty="0" smtClean="0"/>
              <a:t>Note this is the mass of the solution, the </a:t>
            </a:r>
            <a:r>
              <a:rPr lang="en-GB" dirty="0" err="1" smtClean="0"/>
              <a:t>SpHtCap</a:t>
            </a:r>
            <a:r>
              <a:rPr lang="en-GB" dirty="0" smtClean="0"/>
              <a:t> of the solution and the temperature change of the solution NOT the chemicals.  However because of the 1</a:t>
            </a:r>
            <a:r>
              <a:rPr lang="en-GB" baseline="30000" dirty="0" smtClean="0"/>
              <a:t>st</a:t>
            </a:r>
            <a:r>
              <a:rPr lang="en-GB" dirty="0" smtClean="0"/>
              <a:t> law of thermodynamics we can say that</a:t>
            </a:r>
          </a:p>
        </p:txBody>
      </p:sp>
      <p:sp>
        <p:nvSpPr>
          <p:cNvPr id="4" name="TextBox 3"/>
          <p:cNvSpPr txBox="1"/>
          <p:nvPr/>
        </p:nvSpPr>
        <p:spPr>
          <a:xfrm>
            <a:off x="683568" y="3861048"/>
            <a:ext cx="7780015" cy="1200329"/>
          </a:xfrm>
          <a:prstGeom prst="rect">
            <a:avLst/>
          </a:prstGeom>
          <a:noFill/>
        </p:spPr>
        <p:txBody>
          <a:bodyPr wrap="none" rtlCol="0">
            <a:spAutoFit/>
          </a:bodyPr>
          <a:lstStyle/>
          <a:p>
            <a:r>
              <a:rPr lang="en-GB" dirty="0" smtClean="0"/>
              <a:t>The energy given out/lost by the water = the energy lost/gained by the chemicals</a:t>
            </a:r>
          </a:p>
          <a:p>
            <a:endParaRPr lang="en-GB" dirty="0"/>
          </a:p>
          <a:p>
            <a:r>
              <a:rPr lang="en-GB" dirty="0" smtClean="0"/>
              <a:t>Enthalpy = energy / no of moles of chemical </a:t>
            </a:r>
          </a:p>
          <a:p>
            <a:endParaRPr lang="en-GB" dirty="0"/>
          </a:p>
        </p:txBody>
      </p:sp>
    </p:spTree>
    <p:extLst>
      <p:ext uri="{BB962C8B-B14F-4D97-AF65-F5344CB8AC3E}">
        <p14:creationId xmlns:p14="http://schemas.microsoft.com/office/powerpoint/2010/main" val="10068035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bbc.co.uk/schools/gcsebitesize/science/images/gatewaysci_0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6625" y="3501008"/>
            <a:ext cx="428625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GB" dirty="0" err="1" smtClean="0"/>
              <a:t>Calorimetry</a:t>
            </a:r>
            <a:r>
              <a:rPr lang="en-GB" dirty="0" smtClean="0"/>
              <a:t>; When things go wrong</a:t>
            </a:r>
            <a:endParaRPr lang="en-GB" dirty="0"/>
          </a:p>
        </p:txBody>
      </p:sp>
      <p:sp>
        <p:nvSpPr>
          <p:cNvPr id="3" name="TextBox 2"/>
          <p:cNvSpPr txBox="1"/>
          <p:nvPr/>
        </p:nvSpPr>
        <p:spPr>
          <a:xfrm>
            <a:off x="611560" y="1628800"/>
            <a:ext cx="7416824" cy="2308324"/>
          </a:xfrm>
          <a:prstGeom prst="rect">
            <a:avLst/>
          </a:prstGeom>
          <a:noFill/>
        </p:spPr>
        <p:txBody>
          <a:bodyPr wrap="square" rtlCol="0">
            <a:spAutoFit/>
          </a:bodyPr>
          <a:lstStyle/>
          <a:p>
            <a:r>
              <a:rPr lang="en-GB" dirty="0" smtClean="0"/>
              <a:t>A classic question is why your calculated value is different  from the data book</a:t>
            </a:r>
          </a:p>
          <a:p>
            <a:endParaRPr lang="en-GB" dirty="0"/>
          </a:p>
          <a:p>
            <a:r>
              <a:rPr lang="en-GB" dirty="0" smtClean="0"/>
              <a:t>The main reasons are</a:t>
            </a:r>
          </a:p>
          <a:p>
            <a:pPr marL="342900" indent="-342900">
              <a:buAutoNum type="arabicParenR"/>
            </a:pPr>
            <a:r>
              <a:rPr lang="en-GB" dirty="0" smtClean="0"/>
              <a:t>Heat Loss to the surroundings</a:t>
            </a:r>
          </a:p>
          <a:p>
            <a:pPr marL="342900" indent="-342900">
              <a:buAutoNum type="arabicParenR"/>
            </a:pPr>
            <a:r>
              <a:rPr lang="en-GB" dirty="0" smtClean="0"/>
              <a:t>Measured under non standard conditions </a:t>
            </a:r>
          </a:p>
          <a:p>
            <a:pPr marL="342900" indent="-342900">
              <a:buAutoNum type="arabicParenR"/>
            </a:pPr>
            <a:r>
              <a:rPr lang="en-GB" dirty="0" smtClean="0"/>
              <a:t>The assumptions you have made in your calculations, usually that the density of the solution is = to water, and the </a:t>
            </a:r>
            <a:r>
              <a:rPr lang="en-GB" dirty="0" err="1" smtClean="0"/>
              <a:t>SpHtCap</a:t>
            </a:r>
            <a:r>
              <a:rPr lang="en-GB" dirty="0" smtClean="0"/>
              <a:t> of your solution is also = to water.  </a:t>
            </a:r>
            <a:endParaRPr lang="en-GB" dirty="0"/>
          </a:p>
        </p:txBody>
      </p:sp>
    </p:spTree>
    <p:extLst>
      <p:ext uri="{BB962C8B-B14F-4D97-AF65-F5344CB8AC3E}">
        <p14:creationId xmlns:p14="http://schemas.microsoft.com/office/powerpoint/2010/main" val="1744045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Bond Enthalpies</a:t>
            </a:r>
            <a:endParaRPr lang="en-GB" dirty="0"/>
          </a:p>
        </p:txBody>
      </p:sp>
      <p:sp>
        <p:nvSpPr>
          <p:cNvPr id="3" name="TextBox 2"/>
          <p:cNvSpPr txBox="1"/>
          <p:nvPr/>
        </p:nvSpPr>
        <p:spPr>
          <a:xfrm>
            <a:off x="827584" y="1484784"/>
            <a:ext cx="7416824" cy="3970318"/>
          </a:xfrm>
          <a:prstGeom prst="rect">
            <a:avLst/>
          </a:prstGeom>
          <a:noFill/>
        </p:spPr>
        <p:txBody>
          <a:bodyPr wrap="square" rtlCol="0">
            <a:spAutoFit/>
          </a:bodyPr>
          <a:lstStyle/>
          <a:p>
            <a:r>
              <a:rPr lang="en-GB" dirty="0" smtClean="0"/>
              <a:t>The energy required (and note it is always required) to break one mole of bonds of a substance in the gas phase.</a:t>
            </a:r>
          </a:p>
          <a:p>
            <a:endParaRPr lang="en-GB" dirty="0"/>
          </a:p>
          <a:p>
            <a:r>
              <a:rPr lang="en-GB" dirty="0" smtClean="0"/>
              <a:t>The gas phase bit is very important. If it is not in the gas phase you would need to </a:t>
            </a:r>
            <a:r>
              <a:rPr lang="en-GB" dirty="0" err="1" smtClean="0"/>
              <a:t>vapourise</a:t>
            </a:r>
            <a:r>
              <a:rPr lang="en-GB" dirty="0" smtClean="0"/>
              <a:t> your sample first. </a:t>
            </a:r>
          </a:p>
          <a:p>
            <a:endParaRPr lang="en-GB" dirty="0"/>
          </a:p>
          <a:p>
            <a:r>
              <a:rPr lang="en-GB" dirty="0" err="1" smtClean="0"/>
              <a:t>Eg</a:t>
            </a:r>
            <a:r>
              <a:rPr lang="en-GB" dirty="0" smtClean="0"/>
              <a:t> </a:t>
            </a:r>
            <a:r>
              <a:rPr lang="en-GB" dirty="0" err="1" smtClean="0"/>
              <a:t>HCl</a:t>
            </a:r>
            <a:r>
              <a:rPr lang="en-GB" dirty="0" smtClean="0"/>
              <a:t> (g)            H(g) + Cl (g)</a:t>
            </a:r>
          </a:p>
          <a:p>
            <a:endParaRPr lang="en-GB" dirty="0"/>
          </a:p>
          <a:p>
            <a:r>
              <a:rPr lang="en-GB" dirty="0" smtClean="0"/>
              <a:t>Do not muddle this up with atomisation, which starts with the element in its standard state</a:t>
            </a:r>
          </a:p>
          <a:p>
            <a:endParaRPr lang="en-GB" dirty="0"/>
          </a:p>
          <a:p>
            <a:r>
              <a:rPr lang="en-GB" dirty="0" err="1" smtClean="0"/>
              <a:t>Eg</a:t>
            </a:r>
            <a:r>
              <a:rPr lang="en-GB" dirty="0" smtClean="0"/>
              <a:t> ½ I</a:t>
            </a:r>
            <a:r>
              <a:rPr lang="en-GB" baseline="-25000" dirty="0" smtClean="0"/>
              <a:t>2</a:t>
            </a:r>
            <a:r>
              <a:rPr lang="en-GB" dirty="0" smtClean="0"/>
              <a:t>(s)                I (g)</a:t>
            </a:r>
          </a:p>
          <a:p>
            <a:endParaRPr lang="en-GB" dirty="0"/>
          </a:p>
          <a:p>
            <a:r>
              <a:rPr lang="en-GB" dirty="0" smtClean="0"/>
              <a:t>We can use these to also work out an enthalpy change</a:t>
            </a:r>
            <a:endParaRPr lang="en-GB" dirty="0"/>
          </a:p>
        </p:txBody>
      </p:sp>
      <p:cxnSp>
        <p:nvCxnSpPr>
          <p:cNvPr id="5" name="Straight Arrow Connector 4"/>
          <p:cNvCxnSpPr/>
          <p:nvPr/>
        </p:nvCxnSpPr>
        <p:spPr>
          <a:xfrm>
            <a:off x="1792555" y="4653136"/>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1883647" y="3356992"/>
            <a:ext cx="50405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584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Bond Enthalpies Calculations</a:t>
            </a:r>
            <a:endParaRPr lang="en-GB" dirty="0"/>
          </a:p>
        </p:txBody>
      </p:sp>
      <p:pic>
        <p:nvPicPr>
          <p:cNvPr id="6146" name="Picture 2" descr="http://www.chemguide.co.uk/physical/energetics/burnch4cyc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772816"/>
            <a:ext cx="7056784" cy="3683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2532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Bond Enthalpies vs Average bond enthalpies</a:t>
            </a:r>
            <a:endParaRPr lang="en-GB" sz="3200" dirty="0"/>
          </a:p>
        </p:txBody>
      </p:sp>
      <p:sp>
        <p:nvSpPr>
          <p:cNvPr id="3" name="TextBox 2"/>
          <p:cNvSpPr txBox="1"/>
          <p:nvPr/>
        </p:nvSpPr>
        <p:spPr>
          <a:xfrm>
            <a:off x="467544" y="1459244"/>
            <a:ext cx="8598444" cy="1754326"/>
          </a:xfrm>
          <a:prstGeom prst="rect">
            <a:avLst/>
          </a:prstGeom>
          <a:noFill/>
        </p:spPr>
        <p:txBody>
          <a:bodyPr wrap="none" rtlCol="0">
            <a:spAutoFit/>
          </a:bodyPr>
          <a:lstStyle/>
          <a:p>
            <a:r>
              <a:rPr lang="en-GB" dirty="0" smtClean="0"/>
              <a:t>Most data is given as average bond enthalpies, in the last example we used  </a:t>
            </a:r>
          </a:p>
          <a:p>
            <a:r>
              <a:rPr lang="en-GB" dirty="0" smtClean="0"/>
              <a:t>4 x the average bond enthalpy of the C---H Bond, for methane</a:t>
            </a:r>
          </a:p>
          <a:p>
            <a:endParaRPr lang="en-GB" dirty="0"/>
          </a:p>
          <a:p>
            <a:r>
              <a:rPr lang="en-GB" dirty="0" smtClean="0"/>
              <a:t>You always need to remember that each bond has a slightly different bond enthalpy and </a:t>
            </a:r>
          </a:p>
          <a:p>
            <a:r>
              <a:rPr lang="en-GB" dirty="0" smtClean="0"/>
              <a:t>Therefore when we use the averages we get a slightly different result than if we had used </a:t>
            </a:r>
          </a:p>
          <a:p>
            <a:r>
              <a:rPr lang="en-GB" dirty="0" smtClean="0"/>
              <a:t>The actual values </a:t>
            </a:r>
          </a:p>
        </p:txBody>
      </p:sp>
      <p:sp>
        <p:nvSpPr>
          <p:cNvPr id="4" name="TextBox 3"/>
          <p:cNvSpPr txBox="1"/>
          <p:nvPr/>
        </p:nvSpPr>
        <p:spPr>
          <a:xfrm>
            <a:off x="539552" y="3246032"/>
            <a:ext cx="7776864" cy="369332"/>
          </a:xfrm>
          <a:prstGeom prst="rect">
            <a:avLst/>
          </a:prstGeom>
          <a:noFill/>
        </p:spPr>
        <p:txBody>
          <a:bodyPr wrap="square" rtlCol="0">
            <a:spAutoFit/>
          </a:bodyPr>
          <a:lstStyle/>
          <a:p>
            <a:r>
              <a:rPr lang="en-GB" dirty="0" smtClean="0"/>
              <a:t>Also watch out for changes in state, this is usually a bigger problem. </a:t>
            </a:r>
            <a:endParaRPr lang="en-GB" dirty="0"/>
          </a:p>
        </p:txBody>
      </p:sp>
    </p:spTree>
    <p:extLst>
      <p:ext uri="{BB962C8B-B14F-4D97-AF65-F5344CB8AC3E}">
        <p14:creationId xmlns:p14="http://schemas.microsoft.com/office/powerpoint/2010/main" val="2412558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TotalTime>
  <Words>1614</Words>
  <Application>Microsoft Office PowerPoint</Application>
  <PresentationFormat>On-screen Show (4:3)</PresentationFormat>
  <Paragraphs>320</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MyriadPro-Regular</vt:lpstr>
      <vt:lpstr>Symbol</vt:lpstr>
      <vt:lpstr>Times New Roman</vt:lpstr>
      <vt:lpstr>TrebuchetMS</vt:lpstr>
      <vt:lpstr>Verdana</vt:lpstr>
      <vt:lpstr>Wingdings</vt:lpstr>
      <vt:lpstr>Office Theme</vt:lpstr>
      <vt:lpstr>Energetics</vt:lpstr>
      <vt:lpstr>Hess’s Law</vt:lpstr>
      <vt:lpstr>PowerPoint Presentation</vt:lpstr>
      <vt:lpstr>PowerPoint Presentation</vt:lpstr>
      <vt:lpstr>Calorimetry</vt:lpstr>
      <vt:lpstr>Calorimetry; When things go wrong</vt:lpstr>
      <vt:lpstr>Bond Enthalpies</vt:lpstr>
      <vt:lpstr>Bond Enthalpies Calculations</vt:lpstr>
      <vt:lpstr>Bond Enthalpies vs Average bond enthalpies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Theoretical vs actual</vt:lpstr>
      <vt:lpstr>Important equations and units</vt:lpstr>
      <vt:lpstr>PowerPoint Presentation</vt:lpstr>
      <vt:lpstr>PowerPoint Presentation</vt:lpstr>
      <vt:lpstr>PowerPoint Presentation</vt:lpstr>
      <vt:lpstr>PowerPoint Presentation</vt:lpstr>
      <vt:lpstr>PowerPoint Presentation</vt:lpstr>
      <vt:lpstr>Solubility</vt:lpstr>
      <vt:lpstr>PowerPoint Presentation</vt:lpstr>
      <vt:lpstr>When solubility goes wrong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Energetics</dc:title>
  <dc:creator>Fiona</dc:creator>
  <cp:lastModifiedBy>Fiona V. Kennard</cp:lastModifiedBy>
  <cp:revision>25</cp:revision>
  <dcterms:created xsi:type="dcterms:W3CDTF">2014-04-01T09:58:58Z</dcterms:created>
  <dcterms:modified xsi:type="dcterms:W3CDTF">2017-09-13T15:07:56Z</dcterms:modified>
</cp:coreProperties>
</file>