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84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70" r:id="rId4"/>
    <p:sldId id="257" r:id="rId5"/>
    <p:sldId id="271" r:id="rId6"/>
    <p:sldId id="258" r:id="rId7"/>
    <p:sldId id="259" r:id="rId8"/>
    <p:sldId id="272" r:id="rId9"/>
    <p:sldId id="262" r:id="rId10"/>
    <p:sldId id="264" r:id="rId11"/>
    <p:sldId id="265" r:id="rId12"/>
    <p:sldId id="268" r:id="rId13"/>
    <p:sldId id="273" r:id="rId14"/>
    <p:sldId id="267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000D2B-99BF-60E4-9842-A2DC515B7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E88D5-A723-316B-7702-A19C547398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38DCB9-1AAE-B84B-AB77-E65A7B559C55}" type="datetimeFigureOut">
              <a:rPr lang="en-GB"/>
              <a:pPr>
                <a:defRPr/>
              </a:pPr>
              <a:t>18/10/2023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A04B6-6184-A554-8849-7FCA597585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C5400-CD35-73E4-52EA-8977605E93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1BE680-8966-304C-8DFF-1A557CF39A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292023-C48A-6FCA-B869-2E938D7C1B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FAD44-19EA-FC19-5EC4-6F0D4F17C0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E330C6-9178-714D-9E17-86344140197D}" type="datetimeFigureOut">
              <a:rPr lang="en-GB"/>
              <a:pPr>
                <a:defRPr/>
              </a:pPr>
              <a:t>18/10/2023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664113-F3DF-B90F-3965-79BA515E07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A089586-9985-AB1E-E2EB-F012270D8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03DDE-376B-1B0F-5073-3C85B3ED90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7A94B-B1F8-AD33-C2EB-87B4DCA8F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174793A-1D44-FE4B-BB48-CD794BF9BAB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organizations use </a:t>
            </a:r>
            <a:r>
              <a:rPr lang="en-US" dirty="0" err="1"/>
              <a:t>r&amp;d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4793A-1D44-FE4B-BB48-CD794BF9BAB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657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– </a:t>
            </a:r>
            <a:r>
              <a:rPr lang="en-US" dirty="0" err="1"/>
              <a:t>netflixs</a:t>
            </a:r>
            <a:r>
              <a:rPr lang="en-US" dirty="0"/>
              <a:t> use of analytics to drive business</a:t>
            </a:r>
          </a:p>
          <a:p>
            <a:r>
              <a:rPr lang="en-US" dirty="0"/>
              <a:t>Link in image – how audience research is being used by streamers.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4793A-1D44-FE4B-BB48-CD794BF9BAB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656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 in pictures – Red media pack / Bluey – how students are watching too / Blue Story – how marketing helped reach young black audiences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4793A-1D44-FE4B-BB48-CD794BF9BAB6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168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0F1E96A-32DA-0DAC-0561-E4BDA22CB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2DF4B19-6BF2-9EE8-6C8F-94A7B69CE9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398 participants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A2E652A-983C-F318-4055-5016ABF65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9CE6C5-01C1-4E4D-A631-72704A6095F7}" type="slidenum">
              <a:rPr lang="en-GB" altLang="en-US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34C17716-A20F-7742-8925-A188C283D1AF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87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950-2B1C-824F-BBC0-EF5FCEE399C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021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9135-D79A-3149-B025-7126171BC0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1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79B8-4D82-9944-BF73-0B33F8B726E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596-4FC6-9740-A219-EF9AE37FD46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5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2DE9-4756-154E-9B3D-CA7CDB8B9940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6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0F8-FE38-1241-A230-AF3462E741F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85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844E-4AC7-3A40-A6B8-B78324F4364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08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165-1F5E-E64B-A6B0-1EAE7830AE7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187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0EA-F090-3E41-A966-8C19C302FE6B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93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CA64-BE48-9C4D-A6E9-5B828E037AE0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46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1E9F29-C3FC-044B-B697-BFB7711F00D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260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eendaily.com/news/how-paramount-uk-worked-with-rapman-and-exhibitors-to-ensure-blue-story-reached-a-wide-audience/5147856.article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arstcouk.wp.cdnds.net/tmp/wpro1410508012414047/2014/07/RedMedia_Aug_14.pdf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dailyfreepress.com/2023/03/03/why-is-bluey-on-the-mind-of-college-students/" TargetMode="Externa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ra5d4bs22Y?start=49&amp;feature=oembed" TargetMode="External"/><Relationship Id="rId6" Type="http://schemas.openxmlformats.org/officeDocument/2006/relationships/image" Target="../media/image5.png"/><Relationship Id="rId5" Type="http://schemas.openxmlformats.org/officeDocument/2006/relationships/hyperlink" Target="https://marketingmovies.net/2022/netflix-audience-research/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DE01-DD8D-46F7-A67C-148440C01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3861048"/>
            <a:ext cx="7772401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GB" dirty="0"/>
            </a:br>
            <a:br>
              <a:rPr lang="en-GB" dirty="0"/>
            </a:br>
            <a:r>
              <a:rPr lang="en-GB" dirty="0"/>
              <a:t>Methods of Research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2E029-2052-BD02-CC26-A85D1584E0AC}"/>
              </a:ext>
            </a:extLst>
          </p:cNvPr>
          <p:cNvSpPr txBox="1"/>
          <p:nvPr/>
        </p:nvSpPr>
        <p:spPr>
          <a:xfrm>
            <a:off x="107504" y="188640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BTEC Creative Digital Media</a:t>
            </a:r>
          </a:p>
          <a:p>
            <a:r>
              <a:rPr lang="en-US" dirty="0"/>
              <a:t>UNIT 8 – Responding to a Commission</a:t>
            </a:r>
          </a:p>
        </p:txBody>
      </p:sp>
      <p:pic>
        <p:nvPicPr>
          <p:cNvPr id="2050" name="Picture 2" descr="TikTok vs Instagram Influencers - Social Cat Blog | Get better at  Influencer Marketing">
            <a:extLst>
              <a:ext uri="{FF2B5EF4-FFF2-40B4-BE49-F238E27FC236}">
                <a16:creationId xmlns:a16="http://schemas.microsoft.com/office/drawing/2014/main" id="{BA5C6E01-9D04-9147-ABD5-2A156E482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6950" r="16926" b="13251"/>
          <a:stretch/>
        </p:blipFill>
        <p:spPr bwMode="auto">
          <a:xfrm>
            <a:off x="5305680" y="188641"/>
            <a:ext cx="33426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4B8A1BA-0C2B-21CF-4373-C21992CF8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8356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Audience Segmentation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F835BAB-6FDF-DFB7-C46F-C0E3A659AF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060848"/>
            <a:ext cx="8183562" cy="4187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dirty="0"/>
              <a:t>	Segmenting the audience into different categories makes it easier for media producers to identify and target groups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GB" altLang="en-US" b="1" dirty="0"/>
              <a:t>Q.</a:t>
            </a:r>
            <a:r>
              <a:rPr lang="en-GB" altLang="en-US" dirty="0"/>
              <a:t> Which 4 categories are the most commonly used?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7F36AF8-9866-3B5C-3115-FE0D8F347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18356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Audience categories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E0682F6-B322-670B-D27E-2E1A320978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219" y="2060848"/>
            <a:ext cx="8183562" cy="41878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n-GB" altLang="en-US" dirty="0"/>
              <a:t>Age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n-GB" altLang="en-US" dirty="0"/>
              <a:t>Gender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n-GB" altLang="en-US" dirty="0"/>
              <a:t>Culture / Ethnicity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n-GB" altLang="en-US" dirty="0"/>
              <a:t>Income / Social Class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endParaRPr lang="en-GB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en-US" dirty="0"/>
          </a:p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n-GB" altLang="en-US" dirty="0">
                <a:solidFill>
                  <a:srgbClr val="92D050"/>
                </a:solidFill>
              </a:rPr>
              <a:t>…otherwise known as Audience Demographics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CA9A82F-5805-79F6-0864-3FA220901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678" y="290512"/>
            <a:ext cx="8183563" cy="10509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Audience Demographics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49990D-E453-0692-5CE8-BEAAF05C0D22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341438"/>
          <a:ext cx="8207375" cy="405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4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38">
                <a:tc>
                  <a:txBody>
                    <a:bodyPr/>
                    <a:lstStyle/>
                    <a:p>
                      <a:r>
                        <a:rPr lang="en-GB" sz="2000" dirty="0"/>
                        <a:t>Social Grade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Social Status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Chief Income</a:t>
                      </a:r>
                      <a:r>
                        <a:rPr lang="en-GB" sz="2000" baseline="0" dirty="0"/>
                        <a:t> Earner’s Occupations</a:t>
                      </a:r>
                      <a:endParaRPr lang="en-GB" sz="2000" dirty="0"/>
                    </a:p>
                  </a:txBody>
                  <a:tcPr marL="91423" marR="91423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Upper middle class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Higher managerial,</a:t>
                      </a:r>
                      <a:r>
                        <a:rPr lang="en-GB" sz="1600" baseline="0" dirty="0"/>
                        <a:t> administrative or professional</a:t>
                      </a:r>
                      <a:endParaRPr lang="en-GB" sz="1600" dirty="0"/>
                    </a:p>
                  </a:txBody>
                  <a:tcPr marL="91423" marR="91423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B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Middle class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Intermediate managerial, administrative or professional</a:t>
                      </a:r>
                    </a:p>
                  </a:txBody>
                  <a:tcPr marL="91423" marR="91423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C1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Lower middle</a:t>
                      </a:r>
                      <a:r>
                        <a:rPr lang="en-GB" sz="1800" baseline="0" dirty="0"/>
                        <a:t> class</a:t>
                      </a:r>
                      <a:endParaRPr lang="en-GB" sz="1800" dirty="0"/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Supervisory or clerical and junior managerial</a:t>
                      </a:r>
                      <a:r>
                        <a:rPr lang="en-GB" sz="1600" baseline="0" dirty="0"/>
                        <a:t> etc.</a:t>
                      </a:r>
                      <a:endParaRPr lang="en-GB" sz="1600" dirty="0"/>
                    </a:p>
                  </a:txBody>
                  <a:tcPr marL="91423" marR="91423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C2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Skilled working class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Skilled</a:t>
                      </a:r>
                      <a:r>
                        <a:rPr lang="en-GB" sz="1600" baseline="0" dirty="0"/>
                        <a:t> manual workers</a:t>
                      </a:r>
                      <a:endParaRPr lang="en-GB" sz="1600" dirty="0"/>
                    </a:p>
                  </a:txBody>
                  <a:tcPr marL="91423" marR="91423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D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Working class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Semi and unskilled manual workers</a:t>
                      </a:r>
                    </a:p>
                  </a:txBody>
                  <a:tcPr marL="91423" marR="91423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E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Those at the lowest levels of existence</a:t>
                      </a:r>
                    </a:p>
                  </a:txBody>
                  <a:tcPr marL="91423" marR="91423" marT="45715" marB="4571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State pensioners or widows, students,</a:t>
                      </a:r>
                      <a:r>
                        <a:rPr lang="en-GB" sz="1600" baseline="0" dirty="0"/>
                        <a:t> zero hours contracts and lowest grade workers.</a:t>
                      </a:r>
                      <a:endParaRPr lang="en-GB" sz="1600" dirty="0"/>
                    </a:p>
                  </a:txBody>
                  <a:tcPr marL="91423" marR="91423"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9118-DD17-34AA-6D2A-E6AA77F3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7109C-44B4-367C-7C41-C9A440D64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Watch It's Always Sunny in Philadelphia | Disney+">
            <a:extLst>
              <a:ext uri="{FF2B5EF4-FFF2-40B4-BE49-F238E27FC236}">
                <a16:creationId xmlns:a16="http://schemas.microsoft.com/office/drawing/2014/main" id="{276811C4-BB82-E0FE-D214-991CEF4D8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716016" cy="26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is 'Bluey' on the mind of college students? – The Daily Free Press">
            <a:hlinkClick r:id="rId4"/>
            <a:extLst>
              <a:ext uri="{FF2B5EF4-FFF2-40B4-BE49-F238E27FC236}">
                <a16:creationId xmlns:a16="http://schemas.microsoft.com/office/drawing/2014/main" id="{46C28C4D-1A5B-EA73-A86F-848A9B23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95299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lly Willoughby's 'really looking forward' to turning 40">
            <a:hlinkClick r:id="rId6"/>
            <a:extLst>
              <a:ext uri="{FF2B5EF4-FFF2-40B4-BE49-F238E27FC236}">
                <a16:creationId xmlns:a16="http://schemas.microsoft.com/office/drawing/2014/main" id="{B3932F77-4910-D4D0-6E3A-70E31A5F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16" y="3284984"/>
            <a:ext cx="2559987" cy="34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 Story (DVD) [2019]: Amazon.co.uk: DVD &amp; Blu-ray">
            <a:hlinkClick r:id="rId8"/>
            <a:extLst>
              <a:ext uri="{FF2B5EF4-FFF2-40B4-BE49-F238E27FC236}">
                <a16:creationId xmlns:a16="http://schemas.microsoft.com/office/drawing/2014/main" id="{C6187B2B-E11E-2287-16D1-82F8BEBF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82" y="3298145"/>
            <a:ext cx="2436197" cy="34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9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7D69F8-7EA8-1F88-0990-9DAB83594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4533900"/>
            <a:ext cx="8183562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Example of Audience Research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1AB9EF-34EE-1EA3-F2C3-C0BFD789A70B}"/>
              </a:ext>
            </a:extLst>
          </p:cNvPr>
          <p:cNvGraphicFramePr>
            <a:graphicFrameLocks noGrp="1"/>
          </p:cNvGraphicFramePr>
          <p:nvPr/>
        </p:nvGraphicFramePr>
        <p:xfrm>
          <a:off x="277813" y="1484313"/>
          <a:ext cx="8686802" cy="2014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8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8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Total %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 </a:t>
                      </a:r>
                      <a:endParaRPr lang="en-GB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 – 24 year olds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 – 44 year olds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45 – 64 year olds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65+ year olds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Less than 1 hour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1 - 2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16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2 - 3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23.5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3 - 4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4 - 5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15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5 - 6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8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 –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7+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10.5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521" name="TextBox 2">
            <a:extLst>
              <a:ext uri="{FF2B5EF4-FFF2-40B4-BE49-F238E27FC236}">
                <a16:creationId xmlns:a16="http://schemas.microsoft.com/office/drawing/2014/main" id="{E9C4826D-FA2D-CBE8-CF96-A5E07EAE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012825"/>
            <a:ext cx="865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Average number of hours a day spent watching Television according to age</a:t>
            </a:r>
          </a:p>
        </p:txBody>
      </p:sp>
      <p:sp>
        <p:nvSpPr>
          <p:cNvPr id="18522" name="TextBox 3">
            <a:extLst>
              <a:ext uri="{FF2B5EF4-FFF2-40B4-BE49-F238E27FC236}">
                <a16:creationId xmlns:a16="http://schemas.microsoft.com/office/drawing/2014/main" id="{92B8AF5B-9B66-7879-C621-CC6121833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3500438"/>
            <a:ext cx="190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Source: OFCOM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76824-D245-6412-794F-6234A31E21C8}"/>
              </a:ext>
            </a:extLst>
          </p:cNvPr>
          <p:cNvSpPr/>
          <p:nvPr/>
        </p:nvSpPr>
        <p:spPr>
          <a:xfrm>
            <a:off x="1692275" y="1484313"/>
            <a:ext cx="1511300" cy="2014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A445D534-1618-EB0C-8BC7-5D8CD3662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itchFamily="2" charset="2"/>
              <a:buNone/>
            </a:pPr>
            <a:r>
              <a:rPr lang="en-GB" altLang="en-US" sz="6000" dirty="0"/>
              <a:t>Why is research carried out in the Media? </a:t>
            </a:r>
            <a:endParaRPr lang="en-GB" altLang="en-US" sz="6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E34E-082F-6327-6F2B-5FE0BC14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C1279FF-0F49-06C9-FAE1-AA3B892FB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C97FD-CB82-6CE7-9ED1-271EBE60D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0" y="188640"/>
            <a:ext cx="8754560" cy="54385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B216C8C-3986-3F92-5958-76514BA535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Why is research carried out in the media?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0AC8DFB-AA9A-3B2C-E4A7-FBA5B95F0130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11560" y="1340768"/>
            <a:ext cx="8183562" cy="46799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n-GB" altLang="en-US" sz="2000" dirty="0"/>
              <a:t>To establish how large the audience is for a media product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endParaRPr lang="en-GB" altLang="en-US" sz="2000" dirty="0"/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n-GB" altLang="en-US" sz="2000" dirty="0"/>
              <a:t>To establish who the audience is in terms of age, gender, ethnicity, class, region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endParaRPr lang="en-GB" altLang="en-US" sz="2000" dirty="0"/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n-GB" altLang="en-US" sz="2000" dirty="0"/>
              <a:t>To find out what audiences like/dislike about a product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endParaRPr lang="en-GB" altLang="en-US" sz="2000" dirty="0"/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n-GB" altLang="en-US" sz="2000" dirty="0"/>
              <a:t>To find out about aspects of lifestyle, hobbies etc. of audiences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endParaRPr lang="en-GB" altLang="en-US" sz="2000" dirty="0"/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n-GB" altLang="en-US" sz="2000" dirty="0"/>
              <a:t>To find out about how and when people use the media or particular media products (e.g. television viewing habits)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en-US" sz="2000" dirty="0"/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n-GB" altLang="en-US" sz="2000" b="1" u="sng" dirty="0"/>
              <a:t>To help generate ideas for new media products</a:t>
            </a:r>
            <a:r>
              <a:rPr lang="en-GB" altLang="en-US" sz="2000" dirty="0"/>
              <a:t>.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C360-7F8A-937D-F637-41DECAB9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What is Netflix Research?">
            <a:hlinkClick r:id="" action="ppaction://media"/>
            <a:extLst>
              <a:ext uri="{FF2B5EF4-FFF2-40B4-BE49-F238E27FC236}">
                <a16:creationId xmlns:a16="http://schemas.microsoft.com/office/drawing/2014/main" id="{2F721820-DD0C-1032-0213-58F844CA834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55776" y="338359"/>
            <a:ext cx="6105525" cy="3449638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A1A0C305-AA7C-B975-749B-9A2BB3BCB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933095"/>
            <a:ext cx="5688632" cy="28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1F6669E-9238-82C1-96A4-D3BB5837747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18882" y="598954"/>
            <a:ext cx="8385175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Types of Research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4DE6804-670E-7C48-1329-1E35C7049186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27630" y="2060848"/>
            <a:ext cx="8183563" cy="41878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/>
              <a:t>Primary Research</a:t>
            </a: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GB" altLang="en-US" sz="2000" dirty="0"/>
              <a:t>Original research gathered by the researcher themselves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/>
              <a:t>Secondary Research</a:t>
            </a: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GB" altLang="en-US" sz="2000" dirty="0"/>
              <a:t>Using research already carried out by other people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/>
              <a:t>Quantitative Research</a:t>
            </a: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GB" altLang="en-US" sz="2000" dirty="0"/>
              <a:t>Research based on numbers, statistic or tables, producing “hard” data. Usually involves working with large groups of people.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/>
              <a:t>Qualitative Research</a:t>
            </a: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GB" altLang="en-US" sz="2000" dirty="0"/>
              <a:t>More detailed, in-depth research which may involve discussion or analysis of peoples attitudes and behaviour. Usually involves working with smaller groups of people.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792E904-63B5-2712-872B-C494660AE3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11188" y="333375"/>
            <a:ext cx="8183562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Methods of Research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11D9051-27C6-5FCE-8B90-F68AD14D64B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95288" y="1557338"/>
            <a:ext cx="8183562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dirty="0"/>
              <a:t>Questionnaires</a:t>
            </a:r>
            <a:r>
              <a:rPr lang="en-GB" sz="2000" dirty="0"/>
              <a:t> – a list of written questions requiring written answers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dirty="0"/>
              <a:t>Structured interviews</a:t>
            </a:r>
            <a:r>
              <a:rPr lang="en-GB" sz="2000" dirty="0"/>
              <a:t> – Basically a spoken questionnaire, where the interviewer writes down the responses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dirty="0"/>
              <a:t>Unstructured interviews</a:t>
            </a:r>
            <a:r>
              <a:rPr lang="en-GB" sz="2000" dirty="0"/>
              <a:t> – Much less formal interviews where the interviewer is able to change the order of questions, re-phrase them or just provide a general guide  for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3D33-6C64-41B5-DE30-4CF324A7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0332-38F3-8A7D-288B-1EA208BD2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04864"/>
            <a:ext cx="8014834" cy="3450613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dirty="0"/>
              <a:t>Focus groups</a:t>
            </a:r>
            <a:r>
              <a:rPr lang="en-GB" sz="2000" dirty="0"/>
              <a:t> – Interviews carried out with groups of people rather than individuals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sz="2000" dirty="0"/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dirty="0"/>
              <a:t>Content analysis </a:t>
            </a:r>
            <a:r>
              <a:rPr lang="en-GB" sz="2000" dirty="0"/>
              <a:t>– Analysis of the content of media products. Can be quantitative or qualitative (</a:t>
            </a:r>
            <a:r>
              <a:rPr lang="en-GB" sz="2000" dirty="0" err="1"/>
              <a:t>e.g</a:t>
            </a:r>
            <a:r>
              <a:rPr lang="en-GB" sz="2000" dirty="0"/>
              <a:t> film language, analysis…a bit like LA A Unit 10)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sz="2000" b="1" dirty="0"/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dirty="0"/>
              <a:t>Books/internet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sz="2000" b="1" dirty="0"/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dirty="0"/>
              <a:t>Audience research organisations’ data</a:t>
            </a:r>
            <a:r>
              <a:rPr lang="en-GB" sz="2000" dirty="0"/>
              <a:t> – Using data produced by various research organisations.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5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863BC87-2288-6C4C-2037-528C556A835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9750" y="288925"/>
            <a:ext cx="8183563" cy="10525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Sources of Secondary Research Organisations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EDBD8E7-9814-A30D-49F4-18EEC317869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39750" y="1484313"/>
            <a:ext cx="8183563" cy="41878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Char char=""/>
              <a:defRPr/>
            </a:pPr>
            <a:endParaRPr lang="en-GB" altLang="en-US" sz="2000" i="1" dirty="0"/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r>
              <a:rPr lang="en-GB" altLang="en-US" i="1" dirty="0"/>
              <a:t>Television – </a:t>
            </a:r>
            <a:r>
              <a:rPr lang="en-GB" altLang="en-US" i="1" dirty="0">
                <a:solidFill>
                  <a:srgbClr val="92D050"/>
                </a:solidFill>
              </a:rPr>
              <a:t>BARB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r>
              <a:rPr lang="en-GB" altLang="en-US" i="1" dirty="0"/>
              <a:t>Radio - </a:t>
            </a:r>
            <a:r>
              <a:rPr lang="en-GB" altLang="en-US" i="1" dirty="0">
                <a:solidFill>
                  <a:srgbClr val="92D050"/>
                </a:solidFill>
              </a:rPr>
              <a:t>RAJAR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r>
              <a:rPr lang="en-GB" altLang="en-US" i="1" dirty="0"/>
              <a:t>Film – </a:t>
            </a:r>
            <a:r>
              <a:rPr lang="en-GB" altLang="en-US" i="1" dirty="0">
                <a:solidFill>
                  <a:srgbClr val="92D050"/>
                </a:solidFill>
              </a:rPr>
              <a:t>Box Office Mojo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en-US" i="1" dirty="0"/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endParaRPr lang="en-GB" alt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{E057D6B2-D1F4-0D4D-A945-796B5AA418B4}tf10001119_mac</Template>
  <TotalTime>541</TotalTime>
  <Words>632</Words>
  <Application>Microsoft Macintosh PowerPoint</Application>
  <PresentationFormat>On-screen Show (4:3)</PresentationFormat>
  <Paragraphs>152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Wingdings</vt:lpstr>
      <vt:lpstr>Wingdings 2</vt:lpstr>
      <vt:lpstr>Gallery</vt:lpstr>
      <vt:lpstr>  Methods of Research </vt:lpstr>
      <vt:lpstr>PowerPoint Presentation</vt:lpstr>
      <vt:lpstr>PowerPoint Presentation</vt:lpstr>
      <vt:lpstr>Why is research carried out in the media?</vt:lpstr>
      <vt:lpstr>PowerPoint Presentation</vt:lpstr>
      <vt:lpstr>Types of Research</vt:lpstr>
      <vt:lpstr>Methods of Research</vt:lpstr>
      <vt:lpstr>PowerPoint Presentation</vt:lpstr>
      <vt:lpstr>Sources of Secondary Research Organisations</vt:lpstr>
      <vt:lpstr>Audience Segmentation</vt:lpstr>
      <vt:lpstr>Audience categories</vt:lpstr>
      <vt:lpstr>Audience Demographics</vt:lpstr>
      <vt:lpstr>PowerPoint Presentation</vt:lpstr>
      <vt:lpstr>Example of Audience Research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Audience Research</dc:title>
  <dc:creator>pdc</dc:creator>
  <cp:lastModifiedBy>Mark Piper</cp:lastModifiedBy>
  <cp:revision>32</cp:revision>
  <cp:lastPrinted>2017-09-13T17:32:27Z</cp:lastPrinted>
  <dcterms:created xsi:type="dcterms:W3CDTF">2005-10-10T08:20:29Z</dcterms:created>
  <dcterms:modified xsi:type="dcterms:W3CDTF">2023-10-18T09:34:29Z</dcterms:modified>
</cp:coreProperties>
</file>