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4"/>
    <p:sldMasterId id="2147483696" r:id="rId5"/>
  </p:sldMasterIdLst>
  <p:sldIdLst>
    <p:sldId id="263" r:id="rId6"/>
    <p:sldId id="260" r:id="rId7"/>
    <p:sldId id="265" r:id="rId8"/>
    <p:sldId id="264" r:id="rId9"/>
    <p:sldId id="269" r:id="rId10"/>
    <p:sldId id="270" r:id="rId11"/>
    <p:sldId id="267" r:id="rId12"/>
    <p:sldId id="262" r:id="rId13"/>
    <p:sldId id="274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753E-5FFB-4453-B580-A68F34799E03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F503-FFFA-46D6-AAEE-168EA4EAE7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736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753E-5FFB-4453-B580-A68F34799E03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F503-FFFA-46D6-AAEE-168EA4EAE7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793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753E-5FFB-4453-B580-A68F34799E03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F503-FFFA-46D6-AAEE-168EA4EAE7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652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753E-5FFB-4453-B580-A68F34799E03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F503-FFFA-46D6-AAEE-168EA4EAE7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885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753E-5FFB-4453-B580-A68F34799E03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F503-FFFA-46D6-AAEE-168EA4EAE7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301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753E-5FFB-4453-B580-A68F34799E03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F503-FFFA-46D6-AAEE-168EA4EAE7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141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753E-5FFB-4453-B580-A68F34799E03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F503-FFFA-46D6-AAEE-168EA4EAE7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665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753E-5FFB-4453-B580-A68F34799E03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F503-FFFA-46D6-AAEE-168EA4EAE7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22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753E-5FFB-4453-B580-A68F34799E03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F503-FFFA-46D6-AAEE-168EA4EAE7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798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753E-5FFB-4453-B580-A68F34799E03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F503-FFFA-46D6-AAEE-168EA4EAE7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978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753E-5FFB-4453-B580-A68F34799E03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DF503-FFFA-46D6-AAEE-168EA4EAE7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67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753E-5FFB-4453-B580-A68F34799E03}" type="datetimeFigureOut">
              <a:rPr lang="fr-FR" smtClean="0"/>
              <a:t>07/10/2021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DF503-FFFA-46D6-AAEE-168EA4EAE7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35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Diversité</a:t>
            </a:r>
            <a:r>
              <a:rPr lang="en-GB" dirty="0"/>
              <a:t>, tolerance et respect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463469"/>
          </a:xfrm>
        </p:spPr>
        <p:txBody>
          <a:bodyPr>
            <a:noAutofit/>
          </a:bodyPr>
          <a:lstStyle/>
          <a:p>
            <a:r>
              <a:rPr lang="en-GB" sz="6000" dirty="0" err="1"/>
              <a:t>Leçon</a:t>
            </a:r>
            <a:r>
              <a:rPr lang="en-GB" sz="6000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414044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666" y="369916"/>
            <a:ext cx="11425843" cy="6163887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/>
              <a:t>La </a:t>
            </a:r>
            <a:r>
              <a:rPr lang="fr-FR" b="1" dirty="0" err="1"/>
              <a:t>transidentité</a:t>
            </a:r>
            <a:endParaRPr lang="en-GB" dirty="0"/>
          </a:p>
          <a:p>
            <a:r>
              <a:rPr lang="fr-FR" b="1" dirty="0"/>
              <a:t>acitivité1 : Regardez la vidéo et répondez Vrai, Faux ou ND pour les phrases ci-dessous. Corrigez quand c’est Faux. </a:t>
            </a:r>
            <a:endParaRPr lang="en-GB" dirty="0"/>
          </a:p>
          <a:p>
            <a:pPr lvl="0"/>
            <a:r>
              <a:rPr lang="fr-FR" dirty="0"/>
              <a:t>La </a:t>
            </a:r>
            <a:r>
              <a:rPr lang="fr-FR" dirty="0" err="1"/>
              <a:t>transidentité</a:t>
            </a:r>
            <a:r>
              <a:rPr lang="fr-FR" dirty="0"/>
              <a:t> est quand son genre est différent du sexe assigné à sa naissance</a:t>
            </a:r>
            <a:r>
              <a:rPr lang="fr-FR" dirty="0">
                <a:solidFill>
                  <a:srgbClr val="FF0000"/>
                </a:solidFill>
              </a:rPr>
              <a:t>. V</a:t>
            </a:r>
            <a:endParaRPr lang="en-GB" dirty="0">
              <a:solidFill>
                <a:srgbClr val="FF0000"/>
              </a:solidFill>
            </a:endParaRPr>
          </a:p>
          <a:p>
            <a:pPr lvl="0"/>
            <a:r>
              <a:rPr lang="fr-FR" dirty="0"/>
              <a:t>Une femme </a:t>
            </a:r>
            <a:r>
              <a:rPr lang="fr-FR" dirty="0" err="1"/>
              <a:t>trans</a:t>
            </a:r>
            <a:r>
              <a:rPr lang="fr-FR" dirty="0"/>
              <a:t> est quand on se sent fille dans un corps de garçon. </a:t>
            </a:r>
            <a:r>
              <a:rPr lang="fr-FR" dirty="0">
                <a:solidFill>
                  <a:srgbClr val="FF0000"/>
                </a:solidFill>
              </a:rPr>
              <a:t>V</a:t>
            </a:r>
            <a:endParaRPr lang="en-GB" dirty="0">
              <a:solidFill>
                <a:srgbClr val="FF0000"/>
              </a:solidFill>
            </a:endParaRPr>
          </a:p>
          <a:p>
            <a:pPr lvl="0"/>
            <a:r>
              <a:rPr lang="fr-FR" dirty="0"/>
              <a:t>Il existe 5 étapes obligatoires pour compléter sa transition. </a:t>
            </a:r>
            <a:r>
              <a:rPr lang="fr-FR" dirty="0">
                <a:solidFill>
                  <a:srgbClr val="FF0000"/>
                </a:solidFill>
              </a:rPr>
              <a:t>F</a:t>
            </a:r>
            <a:r>
              <a:rPr lang="fr-FR" dirty="0"/>
              <a:t> : </a:t>
            </a:r>
            <a:r>
              <a:rPr lang="fr-FR" dirty="0">
                <a:solidFill>
                  <a:srgbClr val="FF0000"/>
                </a:solidFill>
              </a:rPr>
              <a:t>la chirurgie n’est pas obligatoire pour compléter sa transition</a:t>
            </a:r>
            <a:endParaRPr lang="en-GB" dirty="0">
              <a:solidFill>
                <a:srgbClr val="FF0000"/>
              </a:solidFill>
            </a:endParaRPr>
          </a:p>
          <a:p>
            <a:pPr lvl="0"/>
            <a:r>
              <a:rPr lang="fr-FR" dirty="0"/>
              <a:t>En général, les personnes prennent conscience de leur </a:t>
            </a:r>
            <a:r>
              <a:rPr lang="fr-FR" dirty="0" err="1"/>
              <a:t>transidentité</a:t>
            </a:r>
            <a:r>
              <a:rPr lang="fr-FR" dirty="0"/>
              <a:t> lorsqu’elles sont enfants. </a:t>
            </a:r>
            <a:r>
              <a:rPr lang="fr-FR" dirty="0">
                <a:solidFill>
                  <a:srgbClr val="FF0000"/>
                </a:solidFill>
              </a:rPr>
              <a:t>F. à tout âge</a:t>
            </a:r>
            <a:endParaRPr lang="en-GB" dirty="0">
              <a:solidFill>
                <a:srgbClr val="FF0000"/>
              </a:solidFill>
            </a:endParaRPr>
          </a:p>
          <a:p>
            <a:pPr lvl="0"/>
            <a:r>
              <a:rPr lang="fr-FR" dirty="0"/>
              <a:t>Les associations </a:t>
            </a:r>
            <a:r>
              <a:rPr lang="fr-FR" dirty="0" err="1"/>
              <a:t>trans</a:t>
            </a:r>
            <a:r>
              <a:rPr lang="fr-FR" dirty="0"/>
              <a:t> réclament plus d’intervention en milieu scolaire. </a:t>
            </a:r>
            <a:r>
              <a:rPr lang="fr-FR" dirty="0">
                <a:solidFill>
                  <a:srgbClr val="FF0000"/>
                </a:solidFill>
              </a:rPr>
              <a:t>V</a:t>
            </a:r>
            <a:endParaRPr lang="en-GB" dirty="0">
              <a:solidFill>
                <a:srgbClr val="FF0000"/>
              </a:solidFill>
            </a:endParaRPr>
          </a:p>
          <a:p>
            <a:pPr lvl="0"/>
            <a:r>
              <a:rPr lang="fr-FR" dirty="0"/>
              <a:t>Les associations </a:t>
            </a:r>
            <a:r>
              <a:rPr lang="fr-FR" dirty="0" err="1"/>
              <a:t>trans</a:t>
            </a:r>
            <a:r>
              <a:rPr lang="fr-FR" dirty="0"/>
              <a:t> pensent que devoir consulter un psychiatre lors de la transition équivaut à considérer la </a:t>
            </a:r>
            <a:r>
              <a:rPr lang="fr-FR" dirty="0" err="1"/>
              <a:t>transidentité</a:t>
            </a:r>
            <a:r>
              <a:rPr lang="fr-FR" dirty="0"/>
              <a:t> comme une maladie psychiatrique. </a:t>
            </a:r>
            <a:r>
              <a:rPr lang="fr-FR" dirty="0">
                <a:solidFill>
                  <a:srgbClr val="FF0000"/>
                </a:solidFill>
              </a:rPr>
              <a:t>V</a:t>
            </a:r>
            <a:endParaRPr lang="en-GB" dirty="0">
              <a:solidFill>
                <a:srgbClr val="FF0000"/>
              </a:solidFill>
            </a:endParaRPr>
          </a:p>
          <a:p>
            <a:pPr lvl="0"/>
            <a:r>
              <a:rPr lang="fr-FR" dirty="0"/>
              <a:t>La dysphorie du genre doit être diagnostiquée avant de pouvoir recevoir un traitement hormonal. </a:t>
            </a:r>
            <a:r>
              <a:rPr lang="fr-FR" dirty="0">
                <a:solidFill>
                  <a:srgbClr val="FF0000"/>
                </a:solidFill>
              </a:rPr>
              <a:t>V</a:t>
            </a:r>
            <a:endParaRPr lang="en-GB" dirty="0">
              <a:solidFill>
                <a:srgbClr val="FF0000"/>
              </a:solidFill>
            </a:endParaRPr>
          </a:p>
          <a:p>
            <a:pPr lvl="0"/>
            <a:r>
              <a:rPr lang="fr-FR" dirty="0"/>
              <a:t>La dysphorie est le malaise ressenti par les personnes </a:t>
            </a:r>
            <a:r>
              <a:rPr lang="fr-FR" dirty="0" err="1"/>
              <a:t>transidentitaire</a:t>
            </a:r>
            <a:r>
              <a:rPr lang="fr-FR" dirty="0"/>
              <a:t>. </a:t>
            </a:r>
            <a:r>
              <a:rPr lang="fr-FR" dirty="0">
                <a:solidFill>
                  <a:srgbClr val="FF0000"/>
                </a:solidFill>
              </a:rPr>
              <a:t>V</a:t>
            </a:r>
            <a:endParaRPr lang="en-GB" dirty="0">
              <a:solidFill>
                <a:srgbClr val="FF0000"/>
              </a:solidFill>
            </a:endParaRPr>
          </a:p>
          <a:p>
            <a:pPr lvl="0"/>
            <a:r>
              <a:rPr lang="fr-FR" dirty="0"/>
              <a:t>les interventions chirurgicales coûtent très chères.  </a:t>
            </a:r>
            <a:r>
              <a:rPr lang="fr-FR" dirty="0">
                <a:solidFill>
                  <a:srgbClr val="FF0000"/>
                </a:solidFill>
              </a:rPr>
              <a:t>F, c’est remboursé par la sécurité sociale</a:t>
            </a:r>
            <a:endParaRPr lang="en-GB" dirty="0">
              <a:solidFill>
                <a:srgbClr val="FF0000"/>
              </a:solidFill>
            </a:endParaRPr>
          </a:p>
          <a:p>
            <a:pPr lvl="0"/>
            <a:r>
              <a:rPr lang="fr-FR" dirty="0"/>
              <a:t>Il est possible de changer le prénom et le sexe de son état civil directement à la mairie. </a:t>
            </a:r>
            <a:r>
              <a:rPr lang="fr-FR" dirty="0">
                <a:solidFill>
                  <a:srgbClr val="FF0000"/>
                </a:solidFill>
              </a:rPr>
              <a:t>F, seulement de prénom</a:t>
            </a:r>
            <a:endParaRPr lang="en-GB" dirty="0">
              <a:solidFill>
                <a:srgbClr val="FF0000"/>
              </a:solidFill>
            </a:endParaRPr>
          </a:p>
          <a:p>
            <a:pPr lvl="0"/>
            <a:r>
              <a:rPr lang="fr-FR" dirty="0"/>
              <a:t>Depuis 2011, les juges n’ont plus le droit d’exiger des preuves médicales pour autoriser le changement de sexe se son état civil. </a:t>
            </a:r>
            <a:r>
              <a:rPr lang="fr-FR" dirty="0">
                <a:solidFill>
                  <a:srgbClr val="FF0000"/>
                </a:solidFill>
              </a:rPr>
              <a:t>F, depuis 2016</a:t>
            </a:r>
            <a:endParaRPr lang="en-GB" dirty="0">
              <a:solidFill>
                <a:srgbClr val="FF0000"/>
              </a:solidFill>
            </a:endParaRPr>
          </a:p>
          <a:p>
            <a:pPr lvl="0"/>
            <a:r>
              <a:rPr lang="fr-FR" dirty="0"/>
              <a:t>Les personnes en transition font parfois des tentatives de suicides. </a:t>
            </a:r>
            <a:r>
              <a:rPr lang="fr-FR" dirty="0">
                <a:solidFill>
                  <a:srgbClr val="FF0000"/>
                </a:solidFill>
              </a:rPr>
              <a:t>ND</a:t>
            </a:r>
            <a:endParaRPr lang="en-GB" dirty="0">
              <a:solidFill>
                <a:srgbClr val="FF0000"/>
              </a:solidFill>
            </a:endParaRPr>
          </a:p>
          <a:p>
            <a:pPr lvl="0"/>
            <a:r>
              <a:rPr lang="fr-FR" dirty="0"/>
              <a:t>En France, on estime qu’une personne sur mille est </a:t>
            </a:r>
            <a:r>
              <a:rPr lang="fr-FR" dirty="0" err="1"/>
              <a:t>trans</a:t>
            </a:r>
            <a:r>
              <a:rPr lang="fr-FR" dirty="0"/>
              <a:t>. </a:t>
            </a:r>
            <a:r>
              <a:rPr lang="fr-FR" dirty="0">
                <a:solidFill>
                  <a:srgbClr val="FF0000"/>
                </a:solidFill>
              </a:rPr>
              <a:t>F, une personne sur 500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fr-FR" dirty="0"/>
              <a:t> 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08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817" t="28714" r="28966" b="19211"/>
          <a:stretch/>
        </p:blipFill>
        <p:spPr>
          <a:xfrm>
            <a:off x="1587730" y="232755"/>
            <a:ext cx="8919557" cy="633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99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89" t="49709" r="30819" b="4802"/>
          <a:stretch/>
        </p:blipFill>
        <p:spPr>
          <a:xfrm>
            <a:off x="1088968" y="390697"/>
            <a:ext cx="9252065" cy="621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2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83" y="550285"/>
            <a:ext cx="5044967" cy="5509861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041" y="550286"/>
            <a:ext cx="6303810" cy="55098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E1E8F75-629F-4002-A75E-337B7FFE590A}"/>
              </a:ext>
            </a:extLst>
          </p:cNvPr>
          <p:cNvSpPr/>
          <p:nvPr/>
        </p:nvSpPr>
        <p:spPr>
          <a:xfrm>
            <a:off x="1905456" y="5771123"/>
            <a:ext cx="1746669" cy="240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46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81" y="0"/>
            <a:ext cx="771525" cy="771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706" y="45224"/>
            <a:ext cx="960294" cy="8067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4771" y="448580"/>
            <a:ext cx="95457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/>
              <a:t>Pour commencer</a:t>
            </a:r>
          </a:p>
          <a:p>
            <a:r>
              <a:rPr lang="fr-FR" sz="3400" b="1" dirty="0"/>
              <a:t>Les agressions physiques contre les homosexuels:</a:t>
            </a:r>
          </a:p>
          <a:p>
            <a:r>
              <a:rPr lang="fr-FR" sz="2800" b="1" dirty="0"/>
              <a:t>Faîtes des phrases pour résumer les informations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95" y="2791931"/>
            <a:ext cx="2958500" cy="24688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242" y="2664809"/>
            <a:ext cx="2804652" cy="27230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7323" y="2541587"/>
            <a:ext cx="2695575" cy="28380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7225" y="2565187"/>
            <a:ext cx="32766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0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977" y="120375"/>
            <a:ext cx="7732848" cy="1325563"/>
          </a:xfrm>
        </p:spPr>
        <p:txBody>
          <a:bodyPr>
            <a:normAutofit/>
          </a:bodyPr>
          <a:lstStyle/>
          <a:p>
            <a:r>
              <a:rPr lang="fr-FR" sz="2700" b="1" dirty="0"/>
              <a:t>Discutez ces faits avec un partenaire: lesquels trouvez-vous les plus choquants</a:t>
            </a:r>
            <a:r>
              <a:rPr lang="fr-FR" sz="3600" b="1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7031" y="1307104"/>
            <a:ext cx="4433455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En France, l’homosexualité n’est plus considérée comme un trouble psychologique depuis 1992.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7030" y="3041888"/>
            <a:ext cx="443345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Selon l’ONS (Office National des Statistiques), 1.5% des plus de 16 ans seraient attirés par les personnes du même sexe.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2824" y="3041888"/>
            <a:ext cx="4856018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/>
              <a:t>En France, une agression a lieu tous les trois jours contre une personne homosexuelle.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7031" y="4794334"/>
            <a:ext cx="4433455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En Europe, les jeunes homosexuels sont exposés à un risque de suicide à peu prés 13 fois plus élevé que les autres.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5875" y="1307104"/>
            <a:ext cx="4856019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/>
              <a:t>Aujourd’hui, plus de 70 pays pénalisent encore l’homosexualité.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3815" y="4600700"/>
            <a:ext cx="4856019" cy="1938992"/>
          </a:xfrm>
          <a:prstGeom prst="rect">
            <a:avLst/>
          </a:prstGeom>
          <a:solidFill>
            <a:srgbClr val="D472B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Les actes homosexuels sont passibles de mort dans 6 pays: L'Arabie Saoudite, l’Iran, le Nigéria, la Mauritanie, le Soudan et le Yémen.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385" y="0"/>
            <a:ext cx="1077191" cy="107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64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8931"/>
            <a:ext cx="5385619" cy="528171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fr-FR" sz="2200" b="1" dirty="0"/>
              <a:t>Des études montrent que les préjugés…</a:t>
            </a:r>
          </a:p>
          <a:p>
            <a:pPr marL="514350" indent="-514350">
              <a:buAutoNum type="arabicPeriod"/>
            </a:pPr>
            <a:endParaRPr lang="fr-FR" sz="2200" b="1" dirty="0"/>
          </a:p>
          <a:p>
            <a:pPr marL="514350" indent="-514350">
              <a:buAutoNum type="arabicPeriod"/>
            </a:pPr>
            <a:r>
              <a:rPr lang="fr-FR" sz="2200" b="1" dirty="0"/>
              <a:t>L’encouragement de la diversité apporte des bénéfices à la société…</a:t>
            </a:r>
          </a:p>
          <a:p>
            <a:pPr marL="514350" indent="-514350">
              <a:buAutoNum type="arabicPeriod"/>
            </a:pPr>
            <a:endParaRPr lang="fr-FR" sz="2200" b="1" dirty="0"/>
          </a:p>
          <a:p>
            <a:pPr marL="514350" indent="-514350">
              <a:buAutoNum type="arabicPeriod"/>
            </a:pPr>
            <a:r>
              <a:rPr lang="fr-FR" sz="2200" b="1" dirty="0"/>
              <a:t>Pour permettre à une société d’exister sans conflit,…</a:t>
            </a:r>
          </a:p>
          <a:p>
            <a:pPr marL="514350" indent="-514350">
              <a:buAutoNum type="arabicPeriod"/>
            </a:pPr>
            <a:endParaRPr lang="fr-FR" sz="2200" b="1" dirty="0"/>
          </a:p>
          <a:p>
            <a:pPr marL="514350" indent="-514350">
              <a:buAutoNum type="arabicPeriod"/>
            </a:pPr>
            <a:r>
              <a:rPr lang="fr-FR" sz="2200" b="1" dirty="0"/>
              <a:t>La lutte contre l’inégalité consiste à s’assurer qu’on traite…</a:t>
            </a:r>
          </a:p>
          <a:p>
            <a:pPr marL="514350" indent="-514350">
              <a:buAutoNum type="arabicPeriod"/>
            </a:pPr>
            <a:endParaRPr lang="fr-FR" sz="2200" b="1" dirty="0"/>
          </a:p>
          <a:p>
            <a:pPr marL="514350" indent="-514350">
              <a:buAutoNum type="arabicPeriod"/>
            </a:pPr>
            <a:r>
              <a:rPr lang="fr-FR" sz="2200" b="1" dirty="0"/>
              <a:t>Les préjugés reflètent les attitudes négatives…</a:t>
            </a:r>
          </a:p>
          <a:p>
            <a:pPr marL="514350" indent="-514350">
              <a:buAutoNum type="arabicPeriod"/>
            </a:pPr>
            <a:endParaRPr lang="fr-FR" sz="2200" b="1" dirty="0"/>
          </a:p>
          <a:p>
            <a:pPr marL="514350" indent="-514350">
              <a:buAutoNum type="arabicPeriod"/>
            </a:pPr>
            <a:r>
              <a:rPr lang="fr-FR" sz="2200" b="1" dirty="0"/>
              <a:t>La violence et le harcèlement sont une réalité…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6916"/>
          </a:xfrm>
        </p:spPr>
        <p:txBody>
          <a:bodyPr>
            <a:normAutofit/>
          </a:bodyPr>
          <a:lstStyle/>
          <a:p>
            <a:r>
              <a:rPr lang="fr-FR" b="1" dirty="0"/>
              <a:t>Reliez le début des phrases à leur fin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02246" y="898931"/>
            <a:ext cx="4572000" cy="4708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…il faut accepter la diversité humaine.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…sont la cause principale de la discrimination.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…toutes les personnes de la même manière.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pour beaucoup de jeunes homosexuels.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…donc nous ne devrions pas en être effrayés.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…envers les différences d’identité.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615473" y="5954088"/>
          <a:ext cx="514554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5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11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8931"/>
            <a:ext cx="5385619" cy="528171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fr-FR" sz="2200" b="1" dirty="0"/>
              <a:t>Des études montrent que les préjugés…</a:t>
            </a:r>
          </a:p>
          <a:p>
            <a:pPr marL="514350" indent="-514350">
              <a:buAutoNum type="arabicPeriod"/>
            </a:pPr>
            <a:endParaRPr lang="fr-FR" sz="2200" b="1" dirty="0"/>
          </a:p>
          <a:p>
            <a:pPr marL="514350" indent="-514350">
              <a:buAutoNum type="arabicPeriod"/>
            </a:pPr>
            <a:r>
              <a:rPr lang="fr-FR" sz="2200" b="1" dirty="0"/>
              <a:t>L’encouragement de la diversité apporte des bénéfices à la société…</a:t>
            </a:r>
          </a:p>
          <a:p>
            <a:pPr marL="514350" indent="-514350">
              <a:buAutoNum type="arabicPeriod"/>
            </a:pPr>
            <a:endParaRPr lang="fr-FR" sz="2200" b="1" dirty="0"/>
          </a:p>
          <a:p>
            <a:pPr marL="514350" indent="-514350">
              <a:buAutoNum type="arabicPeriod"/>
            </a:pPr>
            <a:r>
              <a:rPr lang="fr-FR" sz="2200" b="1" dirty="0"/>
              <a:t>Pour permettre à une société d’exister sans conflit,…</a:t>
            </a:r>
          </a:p>
          <a:p>
            <a:pPr marL="514350" indent="-514350">
              <a:buAutoNum type="arabicPeriod"/>
            </a:pPr>
            <a:endParaRPr lang="fr-FR" sz="2200" b="1" dirty="0"/>
          </a:p>
          <a:p>
            <a:pPr marL="514350" indent="-514350">
              <a:buAutoNum type="arabicPeriod"/>
            </a:pPr>
            <a:r>
              <a:rPr lang="fr-FR" sz="2200" b="1" dirty="0"/>
              <a:t>La lutte contre l’inégalité consiste à s’assurer qu’on traite…</a:t>
            </a:r>
          </a:p>
          <a:p>
            <a:pPr marL="514350" indent="-514350">
              <a:buAutoNum type="arabicPeriod"/>
            </a:pPr>
            <a:endParaRPr lang="fr-FR" sz="2200" b="1" dirty="0"/>
          </a:p>
          <a:p>
            <a:pPr marL="514350" indent="-514350">
              <a:buAutoNum type="arabicPeriod"/>
            </a:pPr>
            <a:r>
              <a:rPr lang="fr-FR" sz="2200" b="1" dirty="0"/>
              <a:t>Les préjugés reflètent les attitudes négatives…</a:t>
            </a:r>
          </a:p>
          <a:p>
            <a:pPr marL="514350" indent="-514350">
              <a:buAutoNum type="arabicPeriod"/>
            </a:pPr>
            <a:endParaRPr lang="fr-FR" sz="2200" b="1" dirty="0"/>
          </a:p>
          <a:p>
            <a:pPr marL="514350" indent="-514350">
              <a:buAutoNum type="arabicPeriod"/>
            </a:pPr>
            <a:r>
              <a:rPr lang="fr-FR" sz="2200" b="1" dirty="0"/>
              <a:t>La violence et le harcèlement sont une réalité…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6916"/>
          </a:xfrm>
        </p:spPr>
        <p:txBody>
          <a:bodyPr>
            <a:normAutofit/>
          </a:bodyPr>
          <a:lstStyle/>
          <a:p>
            <a:r>
              <a:rPr lang="fr-FR" b="1" dirty="0"/>
              <a:t>Reliez le début des phrases à leur fin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02246" y="898931"/>
            <a:ext cx="4572000" cy="47089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…il faut accepter la diversité humaine.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…sont la cause principale de la discrimination.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…toutes les personnes de la même manière.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pour beaucoup de jeunes homosexuels.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…donc nous ne devrions pas en être effrayés.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…envers les différences d’identité.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615473" y="5954088"/>
          <a:ext cx="514554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5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767297">
            <a:off x="10068626" y="464233"/>
            <a:ext cx="2091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réponses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229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439" y="0"/>
            <a:ext cx="10515600" cy="858271"/>
          </a:xfrm>
        </p:spPr>
        <p:txBody>
          <a:bodyPr/>
          <a:lstStyle/>
          <a:p>
            <a:r>
              <a:rPr lang="fr-FR" b="1" dirty="0"/>
              <a:t>Maintenant traduisez-les en anglais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08704" y="858271"/>
            <a:ext cx="11019503" cy="528171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GB" sz="2400" b="1" dirty="0"/>
              <a:t>Studies show /that prejudice is /the main cause of discrimination. 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GB" sz="2400" b="1" dirty="0"/>
              <a:t>Encouraging diversity/ brings benefits to society,/ so we should not be afraid of it.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GB" sz="2400" b="1" dirty="0"/>
              <a:t>To enable a society/ to exist without conflict,/ human diversity must be accepted. 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GB" sz="2400" b="1" dirty="0"/>
              <a:t>The fight against inequality/ is to ensure that everyone/ is treated in the same way.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GB" sz="2400" b="1" dirty="0"/>
              <a:t> Prejudices reflect/ negative attitudes towards/ differences in identity. 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GB" sz="2400" b="1" dirty="0"/>
              <a:t>Violence and harassment/ are a reality/ for many young homosexuals.</a:t>
            </a:r>
            <a:endParaRPr lang="fr-FR" sz="2200" b="1" dirty="0"/>
          </a:p>
        </p:txBody>
      </p:sp>
      <p:sp>
        <p:nvSpPr>
          <p:cNvPr id="3" name="TextBox 2"/>
          <p:cNvSpPr txBox="1"/>
          <p:nvPr/>
        </p:nvSpPr>
        <p:spPr>
          <a:xfrm rot="1150593">
            <a:off x="10338054" y="1060718"/>
            <a:ext cx="1821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réponses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54046" y="6139985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21" y="25699"/>
            <a:ext cx="1665143" cy="83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50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49427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Traduction</a:t>
            </a:r>
            <a:r>
              <a:rPr lang="en-GB" dirty="0"/>
              <a:t> en </a:t>
            </a:r>
            <a:r>
              <a:rPr lang="en-GB" dirty="0" err="1"/>
              <a:t>français</a:t>
            </a:r>
            <a:r>
              <a:rPr lang="en-GB" dirty="0"/>
              <a:t> - </a:t>
            </a:r>
            <a:r>
              <a:rPr lang="en-GB" dirty="0" err="1"/>
              <a:t>réponses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60120" y="1410789"/>
            <a:ext cx="9872871" cy="42280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>
                <a:solidFill>
                  <a:schemeClr val="tx1"/>
                </a:solidFill>
              </a:rPr>
              <a:t>1.Des recherches récentes / De récentes recherches ont fourni un aperçu utile (1) du rôle que peuvent jouer les médias sociaux (1) pour promouvoir / dans la promotion de la tolérance (1).</a:t>
            </a:r>
            <a:endParaRPr lang="en-GB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FR" dirty="0">
                <a:solidFill>
                  <a:schemeClr val="tx1"/>
                </a:solidFill>
              </a:rPr>
              <a:t>2.Nous vivons dans une société où / dans laquelle (1) il est de plus en plus important (1) d’accepter une diversité des cultures (1).</a:t>
            </a:r>
            <a:endParaRPr lang="en-GB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FR" dirty="0">
                <a:solidFill>
                  <a:schemeClr val="tx1"/>
                </a:solidFill>
              </a:rPr>
              <a:t>3.Nous devrions / Il nous faudrait (constamment) essayer constamment (1) de lutter contre la discrimination et la haine (1) dans le monde actuel/d’aujourd’hui (1).</a:t>
            </a:r>
            <a:endParaRPr lang="en-GB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FR" dirty="0">
                <a:solidFill>
                  <a:schemeClr val="tx1"/>
                </a:solidFill>
              </a:rPr>
              <a:t>4.Une compréhension internationale est la base / le fondement (1) du respect pour les autres (1) en dépit de leur milieu / origine ethnique (1).</a:t>
            </a:r>
            <a:endParaRPr lang="en-GB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FR" dirty="0">
                <a:solidFill>
                  <a:schemeClr val="tx1"/>
                </a:solidFill>
              </a:rPr>
              <a:t>5.Quels sont les bénéfices (1) de la technologie numérique? </a:t>
            </a:r>
            <a:r>
              <a:rPr lang="en-GB" dirty="0">
                <a:solidFill>
                  <a:schemeClr val="tx1"/>
                </a:solidFill>
              </a:rPr>
              <a:t>(1)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034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28255"/>
          </a:xfrm>
        </p:spPr>
        <p:txBody>
          <a:bodyPr/>
          <a:lstStyle/>
          <a:p>
            <a:r>
              <a:rPr lang="en-GB" dirty="0" err="1" smtClean="0"/>
              <a:t>Réponses</a:t>
            </a:r>
            <a:r>
              <a:rPr lang="en-GB" dirty="0" smtClean="0"/>
              <a:t> de </a:t>
            </a:r>
            <a:r>
              <a:rPr lang="en-GB" dirty="0" err="1" smtClean="0"/>
              <a:t>l’exercice</a:t>
            </a:r>
            <a:r>
              <a:rPr lang="en-GB" dirty="0" smtClean="0"/>
              <a:t> sur </a:t>
            </a:r>
            <a:r>
              <a:rPr lang="en-GB" dirty="0" err="1" smtClean="0"/>
              <a:t>l’homophobie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GB" dirty="0" smtClean="0"/>
              <a:t>1.  Emilie</a:t>
            </a:r>
          </a:p>
          <a:p>
            <a:pPr marL="45720" indent="0">
              <a:buNone/>
            </a:pPr>
            <a:r>
              <a:rPr lang="en-GB" dirty="0" smtClean="0"/>
              <a:t>2 Etienne</a:t>
            </a:r>
          </a:p>
          <a:p>
            <a:pPr marL="45720" indent="0">
              <a:buNone/>
            </a:pPr>
            <a:r>
              <a:rPr lang="en-GB" dirty="0" smtClean="0"/>
              <a:t>3 Christine</a:t>
            </a:r>
          </a:p>
          <a:p>
            <a:pPr marL="45720" indent="0">
              <a:buNone/>
            </a:pPr>
            <a:r>
              <a:rPr lang="en-GB" dirty="0" smtClean="0"/>
              <a:t>4 Antoine</a:t>
            </a:r>
          </a:p>
          <a:p>
            <a:pPr marL="45720" indent="0">
              <a:buNone/>
            </a:pPr>
            <a:r>
              <a:rPr lang="en-GB" dirty="0" smtClean="0"/>
              <a:t>5 Marco</a:t>
            </a:r>
          </a:p>
          <a:p>
            <a:pPr marL="45720" indent="0">
              <a:buNone/>
            </a:pPr>
            <a:r>
              <a:rPr lang="en-GB" dirty="0" smtClean="0"/>
              <a:t>6 Etienne / Marco</a:t>
            </a:r>
          </a:p>
          <a:p>
            <a:pPr marL="45720" indent="0">
              <a:buNone/>
            </a:pPr>
            <a:r>
              <a:rPr lang="en-GB" dirty="0" smtClean="0"/>
              <a:t>8.  Emilie</a:t>
            </a:r>
          </a:p>
          <a:p>
            <a:pPr marL="45720" indent="0">
              <a:buNone/>
            </a:pPr>
            <a:r>
              <a:rPr lang="en-GB" dirty="0" smtClean="0"/>
              <a:t>9. Christiane</a:t>
            </a:r>
          </a:p>
          <a:p>
            <a:pPr marL="45720" indent="0">
              <a:buNone/>
            </a:pPr>
            <a:r>
              <a:rPr lang="en-GB" dirty="0" smtClean="0"/>
              <a:t>10/ Antoine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88246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3F7CF89D0DA24182D8BD5910AD89F4" ma:contentTypeVersion="1" ma:contentTypeDescription="Create a new document." ma:contentTypeScope="" ma:versionID="567ae329f6d48215cd46cf3b313343d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EC4FA6-362A-42FF-85DB-A62BE9DA65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F2E36F-B78E-4BC5-AE5B-27C0CE28A856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sharepoint/v3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FD38481-1F3B-4EB6-8412-7B679486D0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110</TotalTime>
  <Words>930</Words>
  <Application>Microsoft Office PowerPoint</Application>
  <PresentationFormat>Widescreen</PresentationFormat>
  <Paragraphs>108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Basis</vt:lpstr>
      <vt:lpstr>Office Theme</vt:lpstr>
      <vt:lpstr>Diversité, tolerance et respect</vt:lpstr>
      <vt:lpstr>PowerPoint Presentation</vt:lpstr>
      <vt:lpstr>PowerPoint Presentation</vt:lpstr>
      <vt:lpstr>Discutez ces faits avec un partenaire: lesquels trouvez-vous les plus choquants?</vt:lpstr>
      <vt:lpstr>Reliez le début des phrases à leur fin</vt:lpstr>
      <vt:lpstr>Reliez le début des phrases à leur fin</vt:lpstr>
      <vt:lpstr>Maintenant traduisez-les en anglais</vt:lpstr>
      <vt:lpstr>Traduction en français - réponses</vt:lpstr>
      <vt:lpstr>Réponses de l’exercice sur l’homophobie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Diversité, tolerance et respect</dc:title>
  <dc:creator>Françoise Marteel</dc:creator>
  <cp:lastModifiedBy>Françoise Marteel</cp:lastModifiedBy>
  <cp:revision>15</cp:revision>
  <dcterms:created xsi:type="dcterms:W3CDTF">2017-09-07T14:22:00Z</dcterms:created>
  <dcterms:modified xsi:type="dcterms:W3CDTF">2021-10-07T08:59:56Z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0x010100793F7CF89D0DA24182D8BD5910AD89F4</vt:lpwstr>
  </property>
</Properties>
</file>