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7" r:id="rId5"/>
    <p:sldId id="258" r:id="rId6"/>
    <p:sldId id="259" r:id="rId7"/>
    <p:sldId id="262" r:id="rId8"/>
    <p:sldId id="278" r:id="rId9"/>
    <p:sldId id="279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66" r:id="rId22"/>
    <p:sldId id="26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5A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16" autoAdjust="0"/>
  </p:normalViewPr>
  <p:slideViewPr>
    <p:cSldViewPr>
      <p:cViewPr varScale="1">
        <p:scale>
          <a:sx n="53" d="100"/>
          <a:sy n="53" d="100"/>
        </p:scale>
        <p:origin x="-72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731AB8-46F9-4AB8-9BD8-0183D389CC54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90BD1E5-6DD1-4D57-AF13-D8E98A313C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80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72CD50-0019-4013-BED8-C91B35396A58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E2E704-CE5B-4FE9-ACAE-47280B641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29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4C370F-74DC-4D19-AAF9-161285AD518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EAFAE6-0B99-4F65-ABA3-387B3B3F273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EBD52E-2097-4F1D-8E41-52FCECC7F13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E71E5B-27C4-46E1-8DA9-C5CC129DEFF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A75046-137B-47D7-A962-A3C964C6601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F94972-478F-40FF-B6F8-54F90FDCB54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A52D6-40B6-406C-9BAF-19268D18D7B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AF01C5-2DAC-4E75-AED1-92BB5F3489E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80F4BC-0460-4477-B2F7-9F7E6FDD412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180B40-70B0-44B3-A3FD-55ADBEB1E557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5D26-6A3C-46EE-9809-5A72F7C8E8A7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87ED4-BF7F-441E-8E87-070AD9BDC9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66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F52AB-3E67-40F2-8D5B-3FB78700BB8B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1A0A7-1CBD-47A7-9218-25D01C1E2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3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CDBF-6D42-4D4B-BCCA-6FC14FBE6769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A3F2-E208-4C39-A556-A94F14A6E3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34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B986-09D7-4223-8437-00C9EA533671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5BE0-B488-41F1-98B5-8817F09D26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7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E66D8-007C-4FA7-A8EE-AAB9646A2A63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8B3FB-314E-4683-AD3C-0CD488A568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1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DF9ED-F258-4BC9-A59E-FE9EC44241E2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873D6-F85F-4EDC-B512-7ABFC1AD65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A664-FDD0-428D-AE7E-A4D18491B8FB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D0256-5739-4E18-B4D1-B2C3CA4967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4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823BF-7A2E-4E11-8B35-722528B827C3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1B15A-2455-4C07-94E6-365C3343C2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0A81-21AA-4656-A467-2FE1B69040B1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9363-3D52-44ED-BEE5-EA65AEEC08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06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A46E8-5739-4474-90FD-A0C7BA4A70C6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47C0E-EBB7-4F59-850A-386865C451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E814-F3CA-45CA-AE98-6C5ABD1C3D57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B297-B562-44E5-92D7-344FA1CAFB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14322-5468-401E-9E5F-8E46F8C6D779}" type="datetimeFigureOut">
              <a:rPr lang="en-GB"/>
              <a:pPr>
                <a:defRPr/>
              </a:pPr>
              <a:t>27/09/2013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0F1F97-C4BB-4485-9263-C25BE15B44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L’objectif de la leçon: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1547813" y="1341438"/>
            <a:ext cx="6192837" cy="146843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Grammaire</a:t>
            </a:r>
            <a:r>
              <a:rPr lang="en-GB" dirty="0" smtClean="0"/>
              <a:t>:</a:t>
            </a:r>
            <a:r>
              <a:rPr lang="en-GB" b="1" dirty="0" smtClean="0">
                <a:solidFill>
                  <a:srgbClr val="FF0000"/>
                </a:solidFill>
              </a:rPr>
              <a:t> Le </a:t>
            </a:r>
            <a:r>
              <a:rPr lang="en-GB" b="1" dirty="0" err="1" smtClean="0">
                <a:solidFill>
                  <a:srgbClr val="FF0000"/>
                </a:solidFill>
              </a:rPr>
              <a:t>futur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antérieur</a:t>
            </a:r>
            <a:endParaRPr lang="en-GB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                         </a:t>
            </a:r>
            <a:r>
              <a:rPr lang="en-GB" i="1" dirty="0" smtClean="0"/>
              <a:t>(the future perfect)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pic>
        <p:nvPicPr>
          <p:cNvPr id="7" name="Picture 6" descr="TokoroYukiyos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24175"/>
            <a:ext cx="266541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fr-FR" altLang="en-US" sz="2800" smtClean="0"/>
              <a:t>Complétez avec la </a:t>
            </a:r>
            <a:r>
              <a:rPr lang="fr-FR" altLang="en-US" sz="2800" b="1" smtClean="0">
                <a:solidFill>
                  <a:srgbClr val="FF0000"/>
                </a:solidFill>
              </a:rPr>
              <a:t>forme correcte </a:t>
            </a:r>
            <a:r>
              <a:rPr lang="fr-FR" altLang="en-US" sz="2800" smtClean="0"/>
              <a:t>de l</a:t>
            </a:r>
            <a:r>
              <a:rPr lang="fr-FR" altLang="en-US" sz="2800" b="1" smtClean="0">
                <a:solidFill>
                  <a:srgbClr val="FF0000"/>
                </a:solidFill>
              </a:rPr>
              <a:t>’auxiliaire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5329237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GB" altLang="en-US" sz="2800" smtClean="0"/>
              <a:t>Il </a:t>
            </a:r>
            <a:r>
              <a:rPr lang="fr-FR" altLang="en-US" sz="2800" smtClean="0"/>
              <a:t>........... trouvé un logement.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Nous .................... gagné assez d’argent.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Je n’ .......................pas perdu confiance en moi.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Ses parents ............... appris le français.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Vous n’......................... pas cessé d’espérer.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Il .......................... allé à l’ANPE.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Je ............................. retournée au travail.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Ils ne ............................... pas venus pour rien.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Nous nous .......................... inscrits au chômage.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La situation ne se ................. pas aggravée.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800" smtClean="0"/>
          </a:p>
          <a:p>
            <a:pPr marL="457200" indent="-457200" eaLnBrk="1" hangingPunct="1">
              <a:buFont typeface="Arial" charset="0"/>
              <a:buNone/>
            </a:pPr>
            <a:endParaRPr lang="en-GB" altLang="en-US" sz="2000" smtClean="0"/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576263"/>
          </a:xfrm>
        </p:spPr>
        <p:txBody>
          <a:bodyPr/>
          <a:lstStyle/>
          <a:p>
            <a:pPr eaLnBrk="1" hangingPunct="1"/>
            <a:r>
              <a:rPr lang="fr-FR" altLang="en-US" sz="2800" smtClean="0"/>
              <a:t>Mettez les verbes donnés au futur antérieur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518525" cy="6165850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Elle sera moins démunie quand elle ............................  du travail  (</a:t>
            </a:r>
            <a:r>
              <a:rPr lang="fr-FR" altLang="en-US" sz="2000" i="1" smtClean="0">
                <a:solidFill>
                  <a:srgbClr val="FF0000"/>
                </a:solidFill>
              </a:rPr>
              <a:t>trouver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Quand ils ......................... de prison, ils essayeront de rester sur le droit chemin ( </a:t>
            </a:r>
            <a:r>
              <a:rPr lang="fr-FR" altLang="en-US" sz="2000" i="1" smtClean="0">
                <a:solidFill>
                  <a:srgbClr val="FF0000"/>
                </a:solidFill>
              </a:rPr>
              <a:t>sortir</a:t>
            </a:r>
            <a:r>
              <a:rPr lang="fr-FR" altLang="en-US" sz="2000" smtClean="0"/>
              <a:t>).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Dès que nous ............................. nos passeports, nous partirons en Afrique. (</a:t>
            </a:r>
            <a:r>
              <a:rPr lang="fr-FR" altLang="en-US" sz="2000" i="1" smtClean="0">
                <a:solidFill>
                  <a:srgbClr val="FF0000"/>
                </a:solidFill>
              </a:rPr>
              <a:t>recevoir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Comme d’habitude, la police arrivera quand les délinquants .......................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disparaître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Quand vous ...................................tout, la cité sera encore pire (</a:t>
            </a:r>
            <a:r>
              <a:rPr lang="fr-FR" altLang="en-US" sz="2000" i="1" smtClean="0">
                <a:solidFill>
                  <a:srgbClr val="FF0000"/>
                </a:solidFill>
              </a:rPr>
              <a:t>casser</a:t>
            </a:r>
            <a:r>
              <a:rPr lang="fr-FR" altLang="en-US" sz="2000" smtClean="0"/>
              <a:t>).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Nous ne sortirons que quand la police ............................... le calme (</a:t>
            </a:r>
            <a:r>
              <a:rPr lang="fr-FR" altLang="en-US" sz="2000" i="1" smtClean="0">
                <a:solidFill>
                  <a:srgbClr val="FF0000"/>
                </a:solidFill>
              </a:rPr>
              <a:t>ramener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Lorsque tu ............................. assez d’argent, tu pourras aller vivre ailleurs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économiser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8"/>
            </a:pPr>
            <a:r>
              <a:rPr lang="fr-FR" altLang="en-US" sz="2000" smtClean="0"/>
              <a:t>Aussitôt que tout le monde .............................la pétition, nous la porterons au maire </a:t>
            </a:r>
            <a:r>
              <a:rPr lang="fr-FR" altLang="en-US" sz="2000" i="1" smtClean="0"/>
              <a:t>(</a:t>
            </a:r>
            <a:r>
              <a:rPr lang="fr-FR" altLang="en-US" sz="2000" i="1" smtClean="0">
                <a:solidFill>
                  <a:srgbClr val="FF0000"/>
                </a:solidFill>
              </a:rPr>
              <a:t>signer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8"/>
            </a:pPr>
            <a:r>
              <a:rPr lang="fr-FR" altLang="en-US" sz="2000" smtClean="0"/>
              <a:t>Quand ils ................................ de la drogue, ils se sentiront encore plus mal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prendre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800225"/>
          </a:xfrm>
        </p:spPr>
        <p:txBody>
          <a:bodyPr/>
          <a:lstStyle/>
          <a:p>
            <a:pPr algn="l" eaLnBrk="1" hangingPunct="1"/>
            <a:r>
              <a:rPr lang="fr-FR" altLang="en-US" sz="2000" smtClean="0"/>
              <a:t>Réécrivez les phrases en utilisant les conjonctions entre parenthèses + le futur antérieur.</a:t>
            </a:r>
            <a:br>
              <a:rPr lang="fr-FR" altLang="en-US" sz="2000" smtClean="0"/>
            </a:br>
            <a:r>
              <a:rPr lang="fr-FR" altLang="en-US" sz="2000" smtClean="0">
                <a:solidFill>
                  <a:srgbClr val="FF0000"/>
                </a:solidFill>
              </a:rPr>
              <a:t>Attention l’ordre des phrases peut changer.</a:t>
            </a:r>
            <a:br>
              <a:rPr lang="fr-FR" altLang="en-US" sz="2000" smtClean="0">
                <a:solidFill>
                  <a:srgbClr val="FF0000"/>
                </a:solidFill>
              </a:rPr>
            </a:br>
            <a:r>
              <a:rPr lang="fr-FR" altLang="en-US" sz="2000" smtClean="0"/>
              <a:t/>
            </a:r>
            <a:br>
              <a:rPr lang="fr-FR" altLang="en-US" sz="2000" smtClean="0"/>
            </a:br>
            <a:r>
              <a:rPr lang="fr-FR" altLang="en-US" sz="2000" smtClean="0"/>
              <a:t>Ex:   Je mangerai.  Je sortirai. (quand)</a:t>
            </a:r>
            <a:br>
              <a:rPr lang="fr-FR" altLang="en-US" sz="2000" smtClean="0"/>
            </a:br>
            <a:r>
              <a:rPr lang="fr-FR" altLang="en-US" sz="2000" smtClean="0"/>
              <a:t>         Je sortirai</a:t>
            </a:r>
            <a:r>
              <a:rPr lang="fr-FR" altLang="en-US" sz="2000" b="1" smtClean="0">
                <a:solidFill>
                  <a:srgbClr val="0070C0"/>
                </a:solidFill>
              </a:rPr>
              <a:t> quand </a:t>
            </a:r>
            <a:r>
              <a:rPr lang="fr-FR" altLang="en-US" sz="2000" b="1" smtClean="0">
                <a:solidFill>
                  <a:srgbClr val="FF0000"/>
                </a:solidFill>
              </a:rPr>
              <a:t>j’aurai mangé </a:t>
            </a:r>
            <a:r>
              <a:rPr lang="fr-FR" altLang="en-US" sz="2000" smtClean="0"/>
              <a:t>(I shall go out when </a:t>
            </a:r>
            <a:r>
              <a:rPr lang="fr-FR" altLang="en-US" sz="2000" b="1" smtClean="0"/>
              <a:t>I have eaten</a:t>
            </a:r>
            <a:r>
              <a:rPr lang="fr-FR" altLang="en-US" sz="2000" smtClean="0"/>
              <a:t>)</a:t>
            </a:r>
            <a:br>
              <a:rPr lang="fr-FR" altLang="en-US" sz="2000" smtClean="0"/>
            </a:br>
            <a:r>
              <a:rPr lang="fr-FR" altLang="en-US" sz="2000" smtClean="0"/>
              <a:t>       </a:t>
            </a:r>
            <a:r>
              <a:rPr lang="en-GB" altLang="en-US" sz="2000" smtClean="0"/>
              <a:t/>
            </a:r>
            <a:br>
              <a:rPr lang="en-GB" altLang="en-US" sz="2000" smtClean="0"/>
            </a:br>
            <a:r>
              <a:rPr lang="en-GB" altLang="en-US" sz="2000" smtClean="0"/>
              <a:t>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36825"/>
            <a:ext cx="9144000" cy="4321175"/>
          </a:xfrm>
          <a:solidFill>
            <a:schemeClr val="bg1"/>
          </a:solidFill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000" dirty="0" smtClean="0"/>
              <a:t>Vous trouverez un emploi.  Vous aurez plus d’argent. (</a:t>
            </a:r>
            <a:r>
              <a:rPr lang="fr-FR" sz="2000" i="1" dirty="0" smtClean="0"/>
              <a:t>quand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000" i="1" dirty="0" smtClean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000" dirty="0" smtClean="0"/>
              <a:t>Il préparera les repas.  Il ouvrira les portes du centre aux vagabonds. (</a:t>
            </a:r>
            <a:r>
              <a:rPr lang="fr-FR" sz="2000" i="1" dirty="0" smtClean="0"/>
              <a:t>dès que</a:t>
            </a:r>
            <a:r>
              <a:rPr lang="fr-FR" sz="2000" dirty="0" smtClean="0"/>
              <a:t>)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000" dirty="0" smtClean="0"/>
              <a:t>3.     Elle ira au marché.  Elle aura de quoi manger. (</a:t>
            </a:r>
            <a:r>
              <a:rPr lang="fr-FR" sz="2000" i="1" dirty="0" smtClean="0"/>
              <a:t>quand</a:t>
            </a:r>
            <a:r>
              <a:rPr lang="fr-FR" sz="2000" dirty="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000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000" dirty="0" smtClean="0"/>
              <a:t>4.      Ils serviront des repas chauds.   Ils nettoieront le centre (</a:t>
            </a:r>
            <a:r>
              <a:rPr lang="fr-FR" sz="2000" i="1" dirty="0" smtClean="0"/>
              <a:t>aussitôt que</a:t>
            </a:r>
            <a:r>
              <a:rPr lang="fr-FR" sz="2000" dirty="0" smtClean="0"/>
              <a:t>)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000" dirty="0" smtClean="0"/>
              <a:t>5.     Nous finirons notre stage.  Nous deviendrons volontaires. (</a:t>
            </a:r>
            <a:r>
              <a:rPr lang="fr-FR" sz="2000" i="1" dirty="0" smtClean="0"/>
              <a:t>lorsque)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000" i="1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000" dirty="0" smtClean="0"/>
              <a:t>6.      Ils s’installeront dans un endroit sec.  Ils dormiront. </a:t>
            </a:r>
            <a:r>
              <a:rPr lang="fr-FR" sz="2000" i="1" dirty="0" smtClean="0"/>
              <a:t>(lorsque</a:t>
            </a:r>
            <a:r>
              <a:rPr lang="fr-FR" sz="2000" dirty="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000" dirty="0" smtClean="0"/>
          </a:p>
          <a:p>
            <a:pPr eaLnBrk="1" hangingPunct="1">
              <a:defRPr/>
            </a:pPr>
            <a:endParaRPr lang="fr-FR" sz="2000" dirty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0" y="0"/>
            <a:ext cx="252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  <a:latin typeface="Arial" charset="0"/>
              </a:rPr>
              <a:t>PLUS DIFFICILE!!!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fr-FR" altLang="en-US" sz="2800" smtClean="0"/>
              <a:t>Correction des 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5538"/>
            <a:ext cx="7570787" cy="7272337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Il aura quitté </a:t>
            </a:r>
            <a:r>
              <a:rPr lang="fr-FR" sz="2400" dirty="0" smtClean="0"/>
              <a:t>sa ville.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Tu auras réussi </a:t>
            </a:r>
            <a:r>
              <a:rPr lang="fr-FR" sz="2400" dirty="0" smtClean="0"/>
              <a:t>à trouver un emploi.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Elle ne se sera pas battu</a:t>
            </a:r>
            <a:r>
              <a:rPr lang="fr-FR" sz="2400" b="1" dirty="0" smtClean="0">
                <a:solidFill>
                  <a:srgbClr val="FF0000"/>
                </a:solidFill>
              </a:rPr>
              <a:t>e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pour rien.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Je n’aurai pas perdu </a:t>
            </a:r>
            <a:r>
              <a:rPr lang="fr-FR" sz="2400" dirty="0" smtClean="0"/>
              <a:t>espoir.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Il sera descend</a:t>
            </a:r>
            <a:r>
              <a:rPr lang="fr-FR" sz="2400" b="1" dirty="0" smtClean="0">
                <a:solidFill>
                  <a:srgbClr val="FF0000"/>
                </a:solidFill>
              </a:rPr>
              <a:t>u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dans la rue.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400" dirty="0" smtClean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Nous aurons mis </a:t>
            </a:r>
            <a:r>
              <a:rPr lang="fr-FR" sz="2400" dirty="0" smtClean="0"/>
              <a:t>fin à la bagarre.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Les propriétaires n’auront pas augmenté</a:t>
            </a:r>
            <a:r>
              <a:rPr lang="fr-FR" sz="2400" dirty="0" smtClean="0"/>
              <a:t> le loyer.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Mes voisins ne se seront pas disput</a:t>
            </a:r>
            <a:r>
              <a:rPr lang="fr-FR" sz="2400" b="1" dirty="0" smtClean="0">
                <a:solidFill>
                  <a:srgbClr val="FF0000"/>
                </a:solidFill>
              </a:rPr>
              <a:t>és</a:t>
            </a:r>
            <a:r>
              <a:rPr lang="fr-FR" sz="2400" dirty="0" smtClean="0"/>
              <a:t> avec elle.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 Vous aurez choisi </a:t>
            </a:r>
            <a:r>
              <a:rPr lang="fr-FR" sz="2400" dirty="0" smtClean="0"/>
              <a:t>des meilleurs copains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dirty="0" smtClean="0">
                <a:solidFill>
                  <a:srgbClr val="FF0000"/>
                </a:solidFill>
              </a:rPr>
              <a:t>Nous serons sort</a:t>
            </a:r>
            <a:r>
              <a:rPr lang="fr-FR" sz="2400" b="1" dirty="0" smtClean="0">
                <a:solidFill>
                  <a:srgbClr val="FF0000"/>
                </a:solidFill>
              </a:rPr>
              <a:t>is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 la misère.</a:t>
            </a:r>
          </a:p>
          <a:p>
            <a:pPr eaLnBrk="1" hangingPunct="1">
              <a:defRPr/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fr-FR" altLang="en-US" sz="2800" smtClean="0"/>
              <a:t>Complétez avec la </a:t>
            </a:r>
            <a:r>
              <a:rPr lang="fr-FR" altLang="en-US" sz="2800" b="1" smtClean="0">
                <a:solidFill>
                  <a:srgbClr val="FF0000"/>
                </a:solidFill>
              </a:rPr>
              <a:t>forme correcte </a:t>
            </a:r>
            <a:r>
              <a:rPr lang="fr-FR" altLang="en-US" sz="2800" smtClean="0"/>
              <a:t>de l</a:t>
            </a:r>
            <a:r>
              <a:rPr lang="fr-FR" altLang="en-US" sz="2800" b="1" smtClean="0">
                <a:solidFill>
                  <a:srgbClr val="FF0000"/>
                </a:solidFill>
              </a:rPr>
              <a:t>’auxiliaire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5329237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GB" altLang="en-US" sz="2800" smtClean="0"/>
              <a:t>Il </a:t>
            </a:r>
            <a:r>
              <a:rPr lang="fr-FR" altLang="en-US" sz="2800" smtClean="0">
                <a:solidFill>
                  <a:srgbClr val="FF0000"/>
                </a:solidFill>
              </a:rPr>
              <a:t>aura</a:t>
            </a:r>
            <a:r>
              <a:rPr lang="fr-FR" altLang="en-US" sz="2800" smtClean="0"/>
              <a:t> trouvé un logement.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Nous </a:t>
            </a:r>
            <a:r>
              <a:rPr lang="fr-FR" altLang="en-US" sz="2800" smtClean="0">
                <a:solidFill>
                  <a:srgbClr val="FF0000"/>
                </a:solidFill>
              </a:rPr>
              <a:t>aurons</a:t>
            </a:r>
            <a:r>
              <a:rPr lang="fr-FR" altLang="en-US" sz="2800" smtClean="0"/>
              <a:t> gagné assez d’argent.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Je n’ </a:t>
            </a:r>
            <a:r>
              <a:rPr lang="fr-FR" altLang="en-US" sz="2800" smtClean="0">
                <a:solidFill>
                  <a:srgbClr val="FF0000"/>
                </a:solidFill>
              </a:rPr>
              <a:t>aurai</a:t>
            </a:r>
            <a:r>
              <a:rPr lang="fr-FR" altLang="en-US" sz="2800" smtClean="0"/>
              <a:t> pas perdu confiance en moi.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Ses parents </a:t>
            </a:r>
            <a:r>
              <a:rPr lang="fr-FR" altLang="en-US" sz="2800" smtClean="0">
                <a:solidFill>
                  <a:srgbClr val="FF0000"/>
                </a:solidFill>
              </a:rPr>
              <a:t>auront</a:t>
            </a:r>
            <a:r>
              <a:rPr lang="fr-FR" altLang="en-US" sz="2800" smtClean="0"/>
              <a:t> appris le français.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Vous n’</a:t>
            </a:r>
            <a:r>
              <a:rPr lang="fr-FR" altLang="en-US" sz="2800" smtClean="0">
                <a:solidFill>
                  <a:srgbClr val="FF0000"/>
                </a:solidFill>
              </a:rPr>
              <a:t>aurez</a:t>
            </a:r>
            <a:r>
              <a:rPr lang="fr-FR" altLang="en-US" sz="2800" smtClean="0"/>
              <a:t> pas cessé d’espérer.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Il </a:t>
            </a:r>
            <a:r>
              <a:rPr lang="fr-FR" altLang="en-US" sz="2800" smtClean="0">
                <a:solidFill>
                  <a:srgbClr val="FF0000"/>
                </a:solidFill>
              </a:rPr>
              <a:t>sera</a:t>
            </a:r>
            <a:r>
              <a:rPr lang="fr-FR" altLang="en-US" sz="2800" smtClean="0"/>
              <a:t> allé à l’ANPE.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Je </a:t>
            </a:r>
            <a:r>
              <a:rPr lang="fr-FR" altLang="en-US" sz="2800" smtClean="0">
                <a:solidFill>
                  <a:srgbClr val="FF0000"/>
                </a:solidFill>
              </a:rPr>
              <a:t>serai</a:t>
            </a:r>
            <a:r>
              <a:rPr lang="fr-FR" altLang="en-US" sz="2800" smtClean="0"/>
              <a:t> retournée au travail.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Ils ne</a:t>
            </a:r>
            <a:r>
              <a:rPr lang="fr-FR" altLang="en-US" sz="2800" smtClean="0">
                <a:solidFill>
                  <a:srgbClr val="FF0000"/>
                </a:solidFill>
              </a:rPr>
              <a:t> seront </a:t>
            </a:r>
            <a:r>
              <a:rPr lang="fr-FR" altLang="en-US" sz="2800" smtClean="0"/>
              <a:t>pas venus pour rien.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Nous nous</a:t>
            </a:r>
            <a:r>
              <a:rPr lang="fr-FR" altLang="en-US" sz="2800" smtClean="0">
                <a:solidFill>
                  <a:srgbClr val="FF0000"/>
                </a:solidFill>
              </a:rPr>
              <a:t> serons </a:t>
            </a:r>
            <a:r>
              <a:rPr lang="fr-FR" altLang="en-US" sz="2800" smtClean="0"/>
              <a:t>inscrits au chômage.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800" smtClean="0"/>
              <a:t>La situation ne se </a:t>
            </a:r>
            <a:r>
              <a:rPr lang="fr-FR" altLang="en-US" sz="2800" smtClean="0">
                <a:solidFill>
                  <a:srgbClr val="FF0000"/>
                </a:solidFill>
              </a:rPr>
              <a:t>sera</a:t>
            </a:r>
            <a:r>
              <a:rPr lang="fr-FR" altLang="en-US" sz="2800" smtClean="0"/>
              <a:t> pas aggravée.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800" smtClean="0"/>
          </a:p>
          <a:p>
            <a:pPr marL="457200" indent="-457200" eaLnBrk="1" hangingPunct="1">
              <a:buFont typeface="Arial" charset="0"/>
              <a:buNone/>
            </a:pPr>
            <a:endParaRPr lang="en-GB" altLang="en-US" sz="2000" smtClean="0"/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576263"/>
          </a:xfrm>
        </p:spPr>
        <p:txBody>
          <a:bodyPr/>
          <a:lstStyle/>
          <a:p>
            <a:pPr eaLnBrk="1" hangingPunct="1"/>
            <a:r>
              <a:rPr lang="fr-FR" altLang="en-US" sz="2800" smtClean="0"/>
              <a:t>Mettez les verbes donnés au futur antérieur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518525" cy="6165850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Elle sera moins démunie quand elle </a:t>
            </a:r>
            <a:r>
              <a:rPr lang="fr-FR" altLang="en-US" sz="2000" b="1" smtClean="0">
                <a:solidFill>
                  <a:srgbClr val="FF0000"/>
                </a:solidFill>
              </a:rPr>
              <a:t>aura trouvé  </a:t>
            </a:r>
            <a:r>
              <a:rPr lang="fr-FR" altLang="en-US" sz="2000" smtClean="0"/>
              <a:t>du travail  (</a:t>
            </a:r>
            <a:r>
              <a:rPr lang="fr-FR" altLang="en-US" sz="2000" i="1" smtClean="0">
                <a:solidFill>
                  <a:srgbClr val="FF0000"/>
                </a:solidFill>
              </a:rPr>
              <a:t>trouver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Quand ils </a:t>
            </a:r>
            <a:r>
              <a:rPr lang="fr-FR" altLang="en-US" sz="2000" b="1" smtClean="0">
                <a:solidFill>
                  <a:srgbClr val="FF0000"/>
                </a:solidFill>
              </a:rPr>
              <a:t>seront sortis </a:t>
            </a:r>
            <a:r>
              <a:rPr lang="fr-FR" altLang="en-US" sz="2000" smtClean="0"/>
              <a:t>de prison, ils essayeront de rester sur le droit chemin ( </a:t>
            </a:r>
            <a:r>
              <a:rPr lang="fr-FR" altLang="en-US" sz="2000" i="1" smtClean="0">
                <a:solidFill>
                  <a:srgbClr val="FF0000"/>
                </a:solidFill>
              </a:rPr>
              <a:t>sortir</a:t>
            </a:r>
            <a:r>
              <a:rPr lang="fr-FR" altLang="en-US" sz="2000" smtClean="0"/>
              <a:t>).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Dès que nous </a:t>
            </a:r>
            <a:r>
              <a:rPr lang="fr-FR" altLang="en-US" sz="2000" b="1" smtClean="0">
                <a:solidFill>
                  <a:srgbClr val="FF0000"/>
                </a:solidFill>
              </a:rPr>
              <a:t>aurons reçu </a:t>
            </a:r>
            <a:r>
              <a:rPr lang="fr-FR" altLang="en-US" sz="2000" smtClean="0"/>
              <a:t>nos passeports, nous partirons en Afrique. (</a:t>
            </a:r>
            <a:r>
              <a:rPr lang="fr-FR" altLang="en-US" sz="2000" i="1" smtClean="0">
                <a:solidFill>
                  <a:srgbClr val="FF0000"/>
                </a:solidFill>
              </a:rPr>
              <a:t>recevoir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Comme d’habitude, la police arrivera quand les délinquants</a:t>
            </a:r>
            <a:r>
              <a:rPr lang="fr-FR" altLang="en-US" sz="2000" b="1" smtClean="0">
                <a:solidFill>
                  <a:srgbClr val="FF0000"/>
                </a:solidFill>
              </a:rPr>
              <a:t> auront disparus.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disparaître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Quand vous </a:t>
            </a:r>
            <a:r>
              <a:rPr lang="fr-FR" altLang="en-US" sz="2000" b="1" smtClean="0">
                <a:solidFill>
                  <a:srgbClr val="FF0000"/>
                </a:solidFill>
              </a:rPr>
              <a:t>aurez cassé </a:t>
            </a:r>
            <a:r>
              <a:rPr lang="fr-FR" altLang="en-US" sz="2000" smtClean="0"/>
              <a:t>tout, la cité sera encore pire (</a:t>
            </a:r>
            <a:r>
              <a:rPr lang="fr-FR" altLang="en-US" sz="2000" i="1" smtClean="0">
                <a:solidFill>
                  <a:srgbClr val="FF0000"/>
                </a:solidFill>
              </a:rPr>
              <a:t>casser</a:t>
            </a:r>
            <a:r>
              <a:rPr lang="fr-FR" altLang="en-US" sz="2000" smtClean="0"/>
              <a:t>).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Nous ne sortirons que quand la police </a:t>
            </a:r>
            <a:r>
              <a:rPr lang="fr-FR" altLang="en-US" sz="2000" smtClean="0">
                <a:solidFill>
                  <a:srgbClr val="FF0000"/>
                </a:solidFill>
              </a:rPr>
              <a:t>aura ramené  </a:t>
            </a:r>
            <a:r>
              <a:rPr lang="fr-FR" altLang="en-US" sz="2000" smtClean="0"/>
              <a:t>le calme (</a:t>
            </a:r>
            <a:r>
              <a:rPr lang="fr-FR" altLang="en-US" sz="2000" i="1" smtClean="0">
                <a:solidFill>
                  <a:srgbClr val="FF0000"/>
                </a:solidFill>
              </a:rPr>
              <a:t>ramener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5"/>
            </a:pPr>
            <a:r>
              <a:rPr lang="fr-FR" altLang="en-US" sz="2000" smtClean="0"/>
              <a:t>Lorsque tu </a:t>
            </a:r>
            <a:r>
              <a:rPr lang="fr-FR" altLang="en-US" sz="2000" b="1" smtClean="0">
                <a:solidFill>
                  <a:srgbClr val="FF0000"/>
                </a:solidFill>
              </a:rPr>
              <a:t>auras économisé </a:t>
            </a:r>
            <a:r>
              <a:rPr lang="fr-FR" altLang="en-US" sz="2000" smtClean="0"/>
              <a:t>assez d’argent, tu pourras aller vivre ailleurs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économiser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8"/>
            </a:pPr>
            <a:r>
              <a:rPr lang="fr-FR" altLang="en-US" sz="2000" smtClean="0"/>
              <a:t>Aussitôt que tout le monde </a:t>
            </a:r>
            <a:r>
              <a:rPr lang="fr-FR" altLang="en-US" sz="2000" b="1" smtClean="0">
                <a:solidFill>
                  <a:srgbClr val="FF0000"/>
                </a:solidFill>
              </a:rPr>
              <a:t>aura signé </a:t>
            </a:r>
            <a:r>
              <a:rPr lang="fr-FR" altLang="en-US" sz="2000" smtClean="0"/>
              <a:t>la pétition, nous la porterons au maire </a:t>
            </a:r>
            <a:r>
              <a:rPr lang="fr-FR" altLang="en-US" sz="2000" i="1" smtClean="0"/>
              <a:t>(</a:t>
            </a:r>
            <a:r>
              <a:rPr lang="fr-FR" altLang="en-US" sz="2000" i="1" smtClean="0">
                <a:solidFill>
                  <a:srgbClr val="FF0000"/>
                </a:solidFill>
              </a:rPr>
              <a:t>signer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 startAt="8"/>
            </a:pPr>
            <a:r>
              <a:rPr lang="fr-FR" altLang="en-US" sz="2000" smtClean="0"/>
              <a:t>Quand ils </a:t>
            </a:r>
            <a:r>
              <a:rPr lang="fr-FR" altLang="en-US" sz="2000" b="1" smtClean="0">
                <a:solidFill>
                  <a:srgbClr val="FF0000"/>
                </a:solidFill>
              </a:rPr>
              <a:t>auront pris </a:t>
            </a:r>
            <a:r>
              <a:rPr lang="fr-FR" altLang="en-US" sz="2000" smtClean="0"/>
              <a:t>de la drogue, ils se sentiront encore plus mal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fr-FR" altLang="en-US" sz="2000" smtClean="0"/>
              <a:t>         (</a:t>
            </a:r>
            <a:r>
              <a:rPr lang="fr-FR" altLang="en-US" sz="2000" i="1" smtClean="0">
                <a:solidFill>
                  <a:srgbClr val="FF0000"/>
                </a:solidFill>
              </a:rPr>
              <a:t>prendre</a:t>
            </a:r>
            <a:r>
              <a:rPr lang="fr-FR" altLang="en-US" sz="2000" smtClean="0"/>
              <a:t>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  <a:p>
            <a:pPr marL="457200" indent="-457200" eaLnBrk="1" hangingPunct="1">
              <a:buFont typeface="Arial" charset="0"/>
              <a:buAutoNum type="arabicPeriod"/>
            </a:pPr>
            <a:endParaRPr lang="en-GB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288925"/>
          </a:xfrm>
        </p:spPr>
        <p:txBody>
          <a:bodyPr/>
          <a:lstStyle/>
          <a:p>
            <a:r>
              <a:rPr lang="fr-FR" altLang="en-US" sz="2400" smtClean="0"/>
              <a:t>Dernier exercice: un peu plus difficile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413"/>
            <a:ext cx="8686800" cy="514508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 smtClean="0"/>
              <a:t>1.     </a:t>
            </a:r>
            <a:r>
              <a:rPr lang="fr-FR" sz="2000" dirty="0" smtClean="0"/>
              <a:t>Quand </a:t>
            </a:r>
            <a:r>
              <a:rPr lang="fr-FR" sz="2000" b="1" dirty="0" smtClean="0">
                <a:solidFill>
                  <a:srgbClr val="FF0000"/>
                </a:solidFill>
              </a:rPr>
              <a:t>vous aurez trouvé </a:t>
            </a:r>
            <a:r>
              <a:rPr lang="fr-FR" sz="2000" dirty="0" smtClean="0"/>
              <a:t>un emploi, vous aurez plus d’argent.</a:t>
            </a:r>
          </a:p>
          <a:p>
            <a:pPr>
              <a:buFont typeface="Arial" charset="0"/>
              <a:buNone/>
              <a:defRPr/>
            </a:pPr>
            <a:endParaRPr lang="fr-FR" sz="2000" dirty="0" smtClean="0"/>
          </a:p>
          <a:p>
            <a:pPr marL="457200" indent="-457200">
              <a:buFont typeface="Arial" charset="0"/>
              <a:buAutoNum type="arabicPeriod" startAt="2"/>
              <a:defRPr/>
            </a:pPr>
            <a:r>
              <a:rPr lang="fr-FR" sz="2000" dirty="0" smtClean="0"/>
              <a:t>Dès qu’</a:t>
            </a:r>
            <a:r>
              <a:rPr lang="fr-FR" sz="2000" b="1" dirty="0" smtClean="0">
                <a:solidFill>
                  <a:srgbClr val="FF0000"/>
                </a:solidFill>
              </a:rPr>
              <a:t>il aura préparé </a:t>
            </a:r>
            <a:r>
              <a:rPr lang="fr-FR" sz="2000" dirty="0" smtClean="0"/>
              <a:t>les repas, il ouvrira les portes du centre aux vagabonds.</a:t>
            </a:r>
          </a:p>
          <a:p>
            <a:pPr marL="457200" indent="-457200">
              <a:buFont typeface="Arial" charset="0"/>
              <a:buAutoNum type="arabicPeriod" startAt="2"/>
              <a:defRPr/>
            </a:pPr>
            <a:endParaRPr lang="fr-FR" sz="2000" dirty="0" smtClean="0"/>
          </a:p>
          <a:p>
            <a:pPr marL="457200" indent="-457200">
              <a:buFont typeface="Arial" charset="0"/>
              <a:buAutoNum type="arabicPeriod" startAt="2"/>
              <a:defRPr/>
            </a:pPr>
            <a:r>
              <a:rPr lang="fr-FR" sz="2000" dirty="0" smtClean="0"/>
              <a:t> Quand </a:t>
            </a:r>
            <a:r>
              <a:rPr lang="fr-FR" sz="2000" b="1" dirty="0" smtClean="0">
                <a:solidFill>
                  <a:srgbClr val="FF0000"/>
                </a:solidFill>
              </a:rPr>
              <a:t>elle sera allée </a:t>
            </a:r>
            <a:r>
              <a:rPr lang="fr-FR" sz="2000" dirty="0" smtClean="0"/>
              <a:t>au marché, elle aura de quoi manger.</a:t>
            </a:r>
          </a:p>
          <a:p>
            <a:pPr marL="457200" indent="-457200">
              <a:buFont typeface="Arial" charset="0"/>
              <a:buAutoNum type="arabicPeriod" startAt="2"/>
              <a:defRPr/>
            </a:pPr>
            <a:endParaRPr lang="fr-FR" sz="2000" dirty="0" smtClean="0"/>
          </a:p>
          <a:p>
            <a:pPr marL="457200" indent="-457200">
              <a:buFont typeface="Arial" charset="0"/>
              <a:buAutoNum type="arabicPeriod" startAt="2"/>
              <a:defRPr/>
            </a:pPr>
            <a:r>
              <a:rPr lang="fr-FR" sz="2000" dirty="0" smtClean="0"/>
              <a:t>Aussitôt qu’</a:t>
            </a:r>
            <a:r>
              <a:rPr lang="fr-FR" sz="2000" b="1" dirty="0" smtClean="0">
                <a:solidFill>
                  <a:srgbClr val="FF0000"/>
                </a:solidFill>
              </a:rPr>
              <a:t>ils auront nettoyé </a:t>
            </a:r>
            <a:r>
              <a:rPr lang="fr-FR" sz="2000" dirty="0" smtClean="0"/>
              <a:t>le centre, ils serviront des repas chauds.</a:t>
            </a:r>
          </a:p>
          <a:p>
            <a:pPr marL="457200" indent="-457200">
              <a:buFont typeface="Arial" charset="0"/>
              <a:buAutoNum type="arabicPeriod" startAt="2"/>
              <a:defRPr/>
            </a:pPr>
            <a:endParaRPr lang="fr-FR" sz="2000" dirty="0" smtClean="0"/>
          </a:p>
          <a:p>
            <a:pPr marL="457200" indent="-457200">
              <a:buFont typeface="Arial" charset="0"/>
              <a:buAutoNum type="arabicPeriod" startAt="2"/>
              <a:defRPr/>
            </a:pPr>
            <a:r>
              <a:rPr lang="fr-FR" sz="2000" dirty="0" smtClean="0"/>
              <a:t>Lorsque </a:t>
            </a:r>
            <a:r>
              <a:rPr lang="fr-FR" sz="2000" b="1" dirty="0" smtClean="0">
                <a:solidFill>
                  <a:srgbClr val="FF0000"/>
                </a:solidFill>
              </a:rPr>
              <a:t>nous aurons fini </a:t>
            </a:r>
            <a:r>
              <a:rPr lang="fr-FR" sz="2000" dirty="0" smtClean="0"/>
              <a:t>notre stage, </a:t>
            </a:r>
            <a:r>
              <a:rPr lang="fr-FR" sz="2000" smtClean="0"/>
              <a:t>nous </a:t>
            </a:r>
            <a:r>
              <a:rPr lang="fr-FR" sz="2000" smtClean="0"/>
              <a:t>deviendrons </a:t>
            </a:r>
            <a:r>
              <a:rPr lang="fr-FR" sz="2000" dirty="0" smtClean="0"/>
              <a:t>volontaires.</a:t>
            </a:r>
          </a:p>
          <a:p>
            <a:pPr marL="457200" indent="-457200">
              <a:buFont typeface="Arial" charset="0"/>
              <a:buAutoNum type="arabicPeriod" startAt="2"/>
              <a:defRPr/>
            </a:pPr>
            <a:endParaRPr lang="fr-FR" sz="2000" dirty="0" smtClean="0"/>
          </a:p>
          <a:p>
            <a:pPr marL="457200" indent="-457200">
              <a:buFont typeface="Arial" charset="0"/>
              <a:buAutoNum type="arabicPeriod" startAt="2"/>
              <a:defRPr/>
            </a:pPr>
            <a:r>
              <a:rPr lang="fr-FR" sz="2000" dirty="0" err="1" smtClean="0"/>
              <a:t>Lorqu’ils</a:t>
            </a:r>
            <a:r>
              <a:rPr lang="fr-FR" sz="2000" dirty="0" smtClean="0"/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se seront installés </a:t>
            </a:r>
            <a:r>
              <a:rPr lang="fr-FR" sz="2000" dirty="0" smtClean="0"/>
              <a:t>dans un endroit sec, ils dormiront.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490538"/>
          </a:xfrm>
        </p:spPr>
        <p:txBody>
          <a:bodyPr/>
          <a:lstStyle/>
          <a:p>
            <a:pPr eaLnBrk="1" hangingPunct="1"/>
            <a:r>
              <a:rPr lang="fr-FR" altLang="en-US" sz="2800" smtClean="0">
                <a:latin typeface="Jokerman" pitchFamily="82" charset="0"/>
              </a:rPr>
              <a:t>Devoirs pour la semaine  prochaine!!!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1628775"/>
            <a:ext cx="9144000" cy="32400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normAutofit fontScale="55000" lnSpcReduction="20000"/>
          </a:bodyPr>
          <a:lstStyle/>
          <a:p>
            <a:pPr marL="342900" indent="-34290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atin typeface="+mn-lt"/>
                <a:cs typeface="+mn-cs"/>
              </a:rPr>
              <a:t>By 2050 the Sahara will have reached (</a:t>
            </a:r>
            <a:r>
              <a:rPr lang="en-GB" sz="3200" b="1" i="1" dirty="0" err="1">
                <a:latin typeface="+mn-lt"/>
                <a:cs typeface="+mn-cs"/>
              </a:rPr>
              <a:t>gagner</a:t>
            </a:r>
            <a:r>
              <a:rPr lang="en-GB" sz="3200" dirty="0">
                <a:latin typeface="+mn-lt"/>
                <a:cs typeface="+mn-cs"/>
              </a:rPr>
              <a:t>) the south of Spain</a:t>
            </a:r>
          </a:p>
          <a:p>
            <a:pPr marL="342900" indent="-34290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atin typeface="+mn-lt"/>
                <a:cs typeface="+mn-cs"/>
              </a:rPr>
              <a:t>The sea level will have risen (</a:t>
            </a:r>
            <a:r>
              <a:rPr lang="en-GB" sz="3200" b="1" i="1" dirty="0" err="1">
                <a:latin typeface="+mn-lt"/>
                <a:cs typeface="+mn-cs"/>
              </a:rPr>
              <a:t>monter</a:t>
            </a:r>
            <a:r>
              <a:rPr lang="en-GB" sz="3200" dirty="0">
                <a:latin typeface="+mn-lt"/>
                <a:cs typeface="+mn-cs"/>
              </a:rPr>
              <a:t>)</a:t>
            </a:r>
          </a:p>
          <a:p>
            <a:pPr marL="342900" indent="-34290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atin typeface="+mn-lt"/>
                <a:cs typeface="+mn-cs"/>
              </a:rPr>
              <a:t>The number of cars on the roads will have doubled (</a:t>
            </a:r>
            <a:r>
              <a:rPr lang="en-GB" sz="3200" b="1" i="1" dirty="0">
                <a:latin typeface="+mn-lt"/>
                <a:cs typeface="+mn-cs"/>
              </a:rPr>
              <a:t>doubler)</a:t>
            </a:r>
          </a:p>
          <a:p>
            <a:pPr marL="342900" indent="-34290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atin typeface="+mn-lt"/>
                <a:cs typeface="+mn-cs"/>
              </a:rPr>
              <a:t>We will buy another car when I have passed  (</a:t>
            </a:r>
            <a:r>
              <a:rPr lang="en-GB" sz="3200" b="1" i="1" dirty="0" err="1">
                <a:latin typeface="+mn-lt"/>
                <a:cs typeface="+mn-cs"/>
              </a:rPr>
              <a:t>réussir</a:t>
            </a:r>
            <a:r>
              <a:rPr lang="en-GB" sz="3200" dirty="0">
                <a:latin typeface="+mn-lt"/>
                <a:cs typeface="+mn-cs"/>
              </a:rPr>
              <a:t>) my test.</a:t>
            </a:r>
          </a:p>
          <a:p>
            <a:pPr marL="342900" indent="-34290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latin typeface="+mn-lt"/>
                <a:cs typeface="+mn-cs"/>
              </a:rPr>
              <a:t>They will understand what they have done when they have destroyed  (</a:t>
            </a:r>
            <a:r>
              <a:rPr lang="en-GB" sz="3200" b="1" i="1" dirty="0" err="1">
                <a:latin typeface="+mn-lt"/>
                <a:cs typeface="+mn-cs"/>
              </a:rPr>
              <a:t>détruire</a:t>
            </a:r>
            <a:r>
              <a:rPr lang="en-GB" sz="3200" dirty="0">
                <a:latin typeface="+mn-lt"/>
                <a:cs typeface="+mn-cs"/>
              </a:rPr>
              <a:t>) the forests.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00338" y="836613"/>
            <a:ext cx="2951162" cy="369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  Traduisez ces phrases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5084763"/>
            <a:ext cx="8496300" cy="120015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 smtClean="0">
                <a:ln>
                  <a:solidFill>
                    <a:srgbClr val="FFFF00"/>
                  </a:solidFill>
                </a:ln>
              </a:rPr>
              <a:t>+  </a:t>
            </a:r>
            <a:r>
              <a:rPr lang="fr-FR" altLang="en-US" dirty="0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écrivez un paragraphe en utilisant le futur antérieur sur:</a:t>
            </a:r>
          </a:p>
          <a:p>
            <a:pPr eaLnBrk="1" hangingPunct="1">
              <a:defRPr/>
            </a:pPr>
            <a:endParaRPr lang="fr-FR" altLang="en-US" dirty="0" smtClean="0">
              <a:ln>
                <a:solidFill>
                  <a:srgbClr val="FFFF00"/>
                </a:solidFill>
              </a:ln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fr-FR" altLang="en-US" dirty="0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En 2050 le lycée de </a:t>
            </a:r>
            <a:r>
              <a:rPr lang="fr-FR" altLang="en-US" dirty="0" err="1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Godalming</a:t>
            </a:r>
            <a:r>
              <a:rPr lang="fr-FR" altLang="en-US" dirty="0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 aura recommencé à enseigner le latin et le grec  </a:t>
            </a:r>
            <a:r>
              <a:rPr lang="fr-FR" altLang="en-US" dirty="0" err="1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etc</a:t>
            </a:r>
            <a:r>
              <a:rPr lang="fr-FR" altLang="en-US" dirty="0" smtClean="0">
                <a:ln>
                  <a:solidFill>
                    <a:srgbClr val="FFFF00"/>
                  </a:solidFill>
                </a:ln>
                <a:solidFill>
                  <a:srgbClr val="000000"/>
                </a:solidFill>
              </a:rPr>
              <a:t> .... , et ............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4911725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By 2050 the Sahara will have reached (</a:t>
            </a:r>
            <a:r>
              <a:rPr lang="en-GB" b="1" i="1" dirty="0" err="1" smtClean="0"/>
              <a:t>gagner</a:t>
            </a:r>
            <a:r>
              <a:rPr lang="en-GB" dirty="0" smtClean="0"/>
              <a:t>) the south of Spain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sea level will have risen (</a:t>
            </a:r>
            <a:r>
              <a:rPr lang="en-GB" b="1" i="1" dirty="0" err="1" smtClean="0"/>
              <a:t>monter</a:t>
            </a:r>
            <a:r>
              <a:rPr lang="en-GB" dirty="0" smtClean="0"/>
              <a:t>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number of cars on the roads will have doubled (</a:t>
            </a:r>
            <a:r>
              <a:rPr lang="en-GB" b="1" i="1" dirty="0" smtClean="0"/>
              <a:t>doubler)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We will buy another car when I have passed  (</a:t>
            </a:r>
            <a:r>
              <a:rPr lang="en-GB" b="1" i="1" dirty="0" err="1" smtClean="0"/>
              <a:t>réussir</a:t>
            </a:r>
            <a:r>
              <a:rPr lang="en-GB" dirty="0" smtClean="0"/>
              <a:t>) my test.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They will understand what they have done when they have destroyed  (</a:t>
            </a:r>
            <a:r>
              <a:rPr lang="en-GB" b="1" i="1" dirty="0" err="1" smtClean="0"/>
              <a:t>détruire</a:t>
            </a:r>
            <a:r>
              <a:rPr lang="en-GB" dirty="0" smtClean="0"/>
              <a:t>) the forests.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827088" y="692150"/>
            <a:ext cx="7129462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en-US" sz="2800"/>
              <a:t>Traduisez</a:t>
            </a:r>
            <a:r>
              <a:rPr lang="en-GB" altLang="en-US" sz="2800"/>
              <a:t> les phrases </a:t>
            </a:r>
            <a:r>
              <a:rPr lang="fr-FR" altLang="en-US" sz="2800"/>
              <a:t>suivantes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404813"/>
            <a:ext cx="5184775" cy="503237"/>
          </a:xfrm>
          <a:solidFill>
            <a:srgbClr val="FF0000"/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Réponses</a:t>
            </a:r>
            <a:endParaRPr lang="fr-FR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388" y="1412875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/>
              <a:t>1.  D’ici 2050, le Sahara </a:t>
            </a:r>
            <a:r>
              <a:rPr lang="fr-FR" altLang="en-US" sz="2800" b="1" i="1">
                <a:solidFill>
                  <a:srgbClr val="FF0000"/>
                </a:solidFill>
              </a:rPr>
              <a:t>aura gagné </a:t>
            </a:r>
            <a:r>
              <a:rPr lang="fr-FR" altLang="en-US" sz="2800"/>
              <a:t>le sud de l’Espagne.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276475"/>
            <a:ext cx="8066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2.  </a:t>
            </a:r>
            <a:r>
              <a:rPr lang="fr-FR" altLang="en-US" sz="2800"/>
              <a:t>Le niveau de la mer </a:t>
            </a:r>
            <a:r>
              <a:rPr lang="fr-FR" altLang="en-US" sz="2800" b="1" i="1">
                <a:solidFill>
                  <a:srgbClr val="FF0000"/>
                </a:solidFill>
              </a:rPr>
              <a:t>sera monté.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9388" y="3068638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/>
              <a:t>3.  Le nombre de voitures sur les routes </a:t>
            </a:r>
            <a:r>
              <a:rPr lang="fr-FR" altLang="en-US" sz="2800" b="1" i="1">
                <a:solidFill>
                  <a:srgbClr val="FF0000"/>
                </a:solidFill>
              </a:rPr>
              <a:t>aura doublé.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9388" y="3860800"/>
            <a:ext cx="89646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 startAt="4"/>
            </a:pPr>
            <a:r>
              <a:rPr lang="fr-FR" altLang="en-US" sz="2800"/>
              <a:t>Nous achèterons une autre voiture quand </a:t>
            </a:r>
            <a:r>
              <a:rPr lang="fr-FR" altLang="en-US" sz="2800" b="1" i="1">
                <a:solidFill>
                  <a:srgbClr val="FF0000"/>
                </a:solidFill>
              </a:rPr>
              <a:t>j’aurai réussi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/>
              <a:t>       mon permis.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9388" y="5157788"/>
            <a:ext cx="82089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 startAt="5"/>
            </a:pPr>
            <a:r>
              <a:rPr lang="fr-FR" altLang="en-US" sz="2800"/>
              <a:t>Ils comprendront ce qu’ils ont fait quand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/>
              <a:t>       </a:t>
            </a:r>
            <a:r>
              <a:rPr lang="fr-FR" altLang="en-US" sz="2800" b="1" i="1">
                <a:solidFill>
                  <a:srgbClr val="FF0000"/>
                </a:solidFill>
              </a:rPr>
              <a:t>ils auront détruit </a:t>
            </a:r>
            <a:r>
              <a:rPr lang="fr-FR" altLang="en-US" sz="2800"/>
              <a:t>toutes les forêts.</a:t>
            </a:r>
          </a:p>
        </p:txBody>
      </p:sp>
      <p:pic>
        <p:nvPicPr>
          <p:cNvPr id="10" name="Picture 9" descr="TokoroYukiyos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724400"/>
            <a:ext cx="15113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en-US" smtClean="0"/>
              <a:t>Travaillez en groupe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  <a:blipFill>
            <a:blip r:embed="rId3" cstate="print"/>
            <a:tile tx="0" ty="0" sx="100000" sy="100000" flip="none" algn="tl"/>
          </a:blipFill>
          <a:ln>
            <a:solidFill>
              <a:schemeClr val="accent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Lisez les phrases, traduisez les en anglais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Expliquez en français , si possible, comment on forme le futur antérieur.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     Vocabulaire pour vous aider:</a:t>
            </a:r>
            <a:r>
              <a:rPr lang="fr-FR" i="1" dirty="0" smtClean="0">
                <a:solidFill>
                  <a:srgbClr val="FF0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i="1" dirty="0">
                <a:solidFill>
                  <a:srgbClr val="FF0000"/>
                </a:solidFill>
              </a:rPr>
              <a:t> </a:t>
            </a:r>
            <a:r>
              <a:rPr lang="fr-FR" i="1" dirty="0" smtClean="0">
                <a:solidFill>
                  <a:srgbClr val="FF0000"/>
                </a:solidFill>
              </a:rPr>
              <a:t>    l’auxiliaire </a:t>
            </a:r>
            <a:r>
              <a:rPr lang="fr-FR" dirty="0" smtClean="0"/>
              <a:t>= the </a:t>
            </a:r>
            <a:r>
              <a:rPr lang="fr-FR" dirty="0" err="1" smtClean="0"/>
              <a:t>auxiliary</a:t>
            </a:r>
            <a:r>
              <a:rPr lang="fr-FR" dirty="0" smtClean="0"/>
              <a:t> </a:t>
            </a:r>
            <a:r>
              <a:rPr lang="fr-FR" dirty="0" err="1" smtClean="0"/>
              <a:t>verb</a:t>
            </a: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     </a:t>
            </a:r>
            <a:r>
              <a:rPr lang="fr-FR" i="1" dirty="0" smtClean="0">
                <a:solidFill>
                  <a:srgbClr val="FF0000"/>
                </a:solidFill>
              </a:rPr>
              <a:t>le participe passé </a:t>
            </a:r>
            <a:r>
              <a:rPr lang="en-GB" dirty="0"/>
              <a:t>=</a:t>
            </a:r>
            <a:r>
              <a:rPr lang="en-GB" dirty="0" smtClean="0"/>
              <a:t> the past participle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     </a:t>
            </a:r>
            <a:r>
              <a:rPr lang="fr-FR" i="1" dirty="0" smtClean="0">
                <a:solidFill>
                  <a:srgbClr val="FF0000"/>
                </a:solidFill>
              </a:rPr>
              <a:t>l’accord</a:t>
            </a:r>
            <a:r>
              <a:rPr lang="fr-FR" dirty="0" smtClean="0"/>
              <a:t> </a:t>
            </a:r>
            <a:r>
              <a:rPr lang="en-GB" dirty="0" smtClean="0"/>
              <a:t>= the agreement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artoon_global_warm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60350"/>
            <a:ext cx="2606675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9750" y="260350"/>
            <a:ext cx="8280400" cy="659765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800" dirty="0" smtClean="0">
                <a:solidFill>
                  <a:srgbClr val="FF0000"/>
                </a:solidFill>
              </a:rPr>
              <a:t> Dans  cinquante ans... 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endParaRPr lang="fr-FR" sz="2400" dirty="0" smtClean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La banquise </a:t>
            </a:r>
            <a:r>
              <a:rPr lang="fr-FR" sz="2400" b="1" dirty="0" smtClean="0">
                <a:solidFill>
                  <a:srgbClr val="05AB05"/>
                </a:solidFill>
              </a:rPr>
              <a:t>aura rétréci </a:t>
            </a:r>
            <a:r>
              <a:rPr lang="fr-FR" sz="2400" b="1" dirty="0" smtClean="0">
                <a:solidFill>
                  <a:srgbClr val="FF0000"/>
                </a:solidFill>
              </a:rPr>
              <a:t>de moitié.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……………………………………………………………………………………………………</a:t>
            </a:r>
          </a:p>
          <a:p>
            <a:pPr marL="457200" indent="-457200" eaLnBrk="1" hangingPunct="1">
              <a:buFont typeface="Arial" charset="0"/>
              <a:buAutoNum type="arabicPeriod" startAt="2"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Les ours polaires </a:t>
            </a:r>
            <a:r>
              <a:rPr lang="fr-FR" sz="2400" b="1" dirty="0" smtClean="0">
                <a:solidFill>
                  <a:srgbClr val="05AB05"/>
                </a:solidFill>
              </a:rPr>
              <a:t>auront disparu</a:t>
            </a:r>
            <a:r>
              <a:rPr lang="fr-FR" sz="2400" b="1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…………………………………………………………………………………………………</a:t>
            </a:r>
          </a:p>
          <a:p>
            <a:pPr marL="457200" indent="-457200" eaLnBrk="1" hangingPunct="1">
              <a:buFont typeface="Arial" charset="0"/>
              <a:buAutoNum type="arabicPeriod" startAt="3"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1200 espèces menacées </a:t>
            </a:r>
            <a:r>
              <a:rPr lang="fr-FR" sz="2400" b="1" dirty="0" smtClean="0">
                <a:solidFill>
                  <a:srgbClr val="05AB05"/>
                </a:solidFill>
              </a:rPr>
              <a:t>auront perdu </a:t>
            </a:r>
            <a:r>
              <a:rPr lang="fr-FR" sz="2400" b="1" dirty="0" smtClean="0">
                <a:solidFill>
                  <a:srgbClr val="FF0000"/>
                </a:solidFill>
              </a:rPr>
              <a:t>leur habitat.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........................................................................................................</a:t>
            </a:r>
          </a:p>
          <a:p>
            <a:pPr marL="457200" indent="-457200" eaLnBrk="1" hangingPunct="1">
              <a:buFont typeface="Arial" charset="0"/>
              <a:buAutoNum type="arabicPeriod" startAt="4"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La température de la France </a:t>
            </a:r>
            <a:r>
              <a:rPr lang="fr-FR" sz="2400" b="1" dirty="0" smtClean="0">
                <a:solidFill>
                  <a:srgbClr val="05AB05"/>
                </a:solidFill>
              </a:rPr>
              <a:t>sera montée </a:t>
            </a:r>
            <a:r>
              <a:rPr lang="fr-FR" sz="2400" b="1" dirty="0" smtClean="0">
                <a:solidFill>
                  <a:srgbClr val="FF0000"/>
                </a:solidFill>
              </a:rPr>
              <a:t>jusqu’à 35 degrés.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……………………………………………………………………………………………………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5.   La Chine et l’Inde </a:t>
            </a:r>
            <a:r>
              <a:rPr lang="fr-FR" sz="2400" b="1" dirty="0" smtClean="0">
                <a:solidFill>
                  <a:srgbClr val="05AB05"/>
                </a:solidFill>
              </a:rPr>
              <a:t>n’auront pas diminué </a:t>
            </a:r>
            <a:r>
              <a:rPr lang="fr-FR" sz="2400" b="1" dirty="0" smtClean="0">
                <a:solidFill>
                  <a:srgbClr val="FF0000"/>
                </a:solidFill>
              </a:rPr>
              <a:t>leurs émissions de CO2.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……………………………………………………………………………………………………</a:t>
            </a:r>
          </a:p>
          <a:p>
            <a:pPr marL="457200" indent="-457200" eaLnBrk="1" hangingPunct="1">
              <a:buFont typeface="Arial" charset="0"/>
              <a:buAutoNum type="arabicPeriod" startAt="6"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Les voitures d’aujourd’hui </a:t>
            </a:r>
            <a:r>
              <a:rPr lang="fr-FR" sz="2400" b="1" dirty="0" smtClean="0">
                <a:solidFill>
                  <a:srgbClr val="05AB05"/>
                </a:solidFill>
              </a:rPr>
              <a:t>seront tombées </a:t>
            </a:r>
            <a:r>
              <a:rPr lang="fr-FR" sz="2400" b="1" dirty="0" smtClean="0">
                <a:solidFill>
                  <a:srgbClr val="FF0000"/>
                </a:solidFill>
              </a:rPr>
              <a:t>dans l’oubli (</a:t>
            </a:r>
            <a:r>
              <a:rPr lang="fr-FR" sz="2400" b="1" dirty="0" err="1" smtClean="0">
                <a:solidFill>
                  <a:srgbClr val="FF0000"/>
                </a:solidFill>
              </a:rPr>
              <a:t>into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oblivion</a:t>
            </a:r>
            <a:r>
              <a:rPr lang="fr-FR" sz="2400" b="1" dirty="0" smtClean="0">
                <a:solidFill>
                  <a:srgbClr val="FF0000"/>
                </a:solidFill>
              </a:rPr>
              <a:t>). </a:t>
            </a:r>
            <a:r>
              <a:rPr lang="fr-FR" sz="2400" dirty="0" smtClean="0"/>
              <a:t>……………………………………………………………………………..</a:t>
            </a:r>
          </a:p>
          <a:p>
            <a:pPr marL="457200" indent="-457200" eaLnBrk="1" hangingPunct="1">
              <a:buFont typeface="Arial" charset="0"/>
              <a:buNone/>
              <a:defRPr/>
            </a:pPr>
            <a:r>
              <a:rPr lang="fr-FR" sz="2400" dirty="0" smtClean="0"/>
              <a:t> …………………………………………………………………………………………………………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313" y="704850"/>
            <a:ext cx="89296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 err="1" smtClean="0"/>
              <a:t>Grammaire</a:t>
            </a:r>
            <a:r>
              <a:rPr lang="en-GB" sz="4800" dirty="0" smtClean="0"/>
              <a:t> -  </a:t>
            </a:r>
            <a:r>
              <a:rPr lang="en-GB" sz="4800" dirty="0" smtClean="0">
                <a:solidFill>
                  <a:srgbClr val="FF0000"/>
                </a:solidFill>
              </a:rPr>
              <a:t>Le </a:t>
            </a:r>
            <a:r>
              <a:rPr lang="en-GB" sz="4800" dirty="0" err="1" smtClean="0">
                <a:solidFill>
                  <a:srgbClr val="FF0000"/>
                </a:solidFill>
              </a:rPr>
              <a:t>futur</a:t>
            </a:r>
            <a:r>
              <a:rPr lang="en-GB" sz="4800" dirty="0" smtClean="0">
                <a:solidFill>
                  <a:srgbClr val="FF0000"/>
                </a:solidFill>
              </a:rPr>
              <a:t> </a:t>
            </a:r>
            <a:r>
              <a:rPr lang="en-GB" sz="4800" dirty="0" err="1" smtClean="0">
                <a:solidFill>
                  <a:srgbClr val="FF0000"/>
                </a:solidFill>
              </a:rPr>
              <a:t>antérieur</a:t>
            </a:r>
            <a:r>
              <a:rPr lang="en-GB" sz="4800" dirty="0" smtClean="0">
                <a:solidFill>
                  <a:srgbClr val="FF0000"/>
                </a:solidFill>
              </a:rPr>
              <a:t> </a:t>
            </a:r>
            <a:r>
              <a:rPr lang="en-GB" sz="4000" i="1" dirty="0" smtClean="0">
                <a:solidFill>
                  <a:schemeClr val="bg1"/>
                </a:solidFill>
              </a:rPr>
              <a:t>(Future perfect)</a:t>
            </a:r>
            <a:endParaRPr lang="en-GB" sz="4800" i="1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935163"/>
            <a:ext cx="8643937" cy="4708525"/>
          </a:xfrm>
          <a:solidFill>
            <a:srgbClr val="FF0000"/>
          </a:solidFill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The future perfect translates as </a:t>
            </a:r>
            <a:r>
              <a:rPr lang="en-GB" b="1" u="sng" dirty="0" smtClean="0">
                <a:solidFill>
                  <a:schemeClr val="bg1"/>
                </a:solidFill>
              </a:rPr>
              <a:t>will have</a:t>
            </a:r>
            <a:r>
              <a:rPr lang="en-GB" dirty="0" smtClean="0"/>
              <a:t>. It is a compound tense you form by using the future tense of the appropriate </a:t>
            </a:r>
            <a:r>
              <a:rPr lang="en-GB" dirty="0" smtClean="0">
                <a:solidFill>
                  <a:srgbClr val="FFFF00"/>
                </a:solidFill>
              </a:rPr>
              <a:t>auxiliary + the past participle</a:t>
            </a:r>
            <a:r>
              <a:rPr lang="en-GB" dirty="0" smtClean="0"/>
              <a:t>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err="1" smtClean="0"/>
              <a:t>E.g</a:t>
            </a:r>
            <a:r>
              <a:rPr lang="en-GB" dirty="0" smtClean="0"/>
              <a:t>:</a:t>
            </a:r>
            <a:r>
              <a:rPr lang="en-GB" dirty="0" smtClean="0">
                <a:solidFill>
                  <a:srgbClr val="FFC000"/>
                </a:solidFill>
              </a:rPr>
              <a:t>	Les glaciers </a:t>
            </a:r>
            <a:r>
              <a:rPr lang="en-GB" dirty="0" err="1" smtClean="0">
                <a:solidFill>
                  <a:srgbClr val="FFC000"/>
                </a:solidFill>
              </a:rPr>
              <a:t>auront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smtClean="0">
                <a:solidFill>
                  <a:srgbClr val="FFC000"/>
                </a:solidFill>
              </a:rPr>
              <a:t>fondu</a:t>
            </a:r>
            <a:endParaRPr lang="en-GB" dirty="0" smtClean="0">
              <a:solidFill>
                <a:srgbClr val="FFC000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FFC000"/>
                </a:solidFill>
              </a:rPr>
              <a:t>                    </a:t>
            </a:r>
            <a:r>
              <a:rPr lang="en-GB" sz="2200" i="1" dirty="0" smtClean="0">
                <a:solidFill>
                  <a:schemeClr val="bg1"/>
                </a:solidFill>
              </a:rPr>
              <a:t>The  glaciers will have melted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The future perfect is sometimes used in French where we would not use it in English, after certain conjunctions like </a:t>
            </a:r>
            <a:r>
              <a:rPr lang="en-GB" dirty="0" err="1" smtClean="0">
                <a:solidFill>
                  <a:srgbClr val="FFFF00"/>
                </a:solidFill>
              </a:rPr>
              <a:t>quand</a:t>
            </a:r>
            <a:r>
              <a:rPr lang="en-GB" dirty="0" smtClean="0">
                <a:solidFill>
                  <a:srgbClr val="FFFF00"/>
                </a:solidFill>
              </a:rPr>
              <a:t>, </a:t>
            </a:r>
            <a:r>
              <a:rPr lang="en-GB" dirty="0" err="1" smtClean="0">
                <a:solidFill>
                  <a:srgbClr val="FFFF00"/>
                </a:solidFill>
              </a:rPr>
              <a:t>lorsque</a:t>
            </a:r>
            <a:r>
              <a:rPr lang="en-GB" dirty="0" smtClean="0">
                <a:solidFill>
                  <a:srgbClr val="FFFF00"/>
                </a:solidFill>
              </a:rPr>
              <a:t>, </a:t>
            </a:r>
            <a:r>
              <a:rPr lang="en-GB" dirty="0" err="1" smtClean="0">
                <a:solidFill>
                  <a:srgbClr val="FFFF00"/>
                </a:solidFill>
              </a:rPr>
              <a:t>dès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que</a:t>
            </a:r>
            <a:r>
              <a:rPr lang="en-GB" dirty="0" smtClean="0">
                <a:solidFill>
                  <a:srgbClr val="FFFF00"/>
                </a:solidFill>
              </a:rPr>
              <a:t>, </a:t>
            </a:r>
            <a:r>
              <a:rPr lang="en-GB" dirty="0" err="1" smtClean="0">
                <a:solidFill>
                  <a:srgbClr val="FFFF00"/>
                </a:solidFill>
              </a:rPr>
              <a:t>aussitôt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que</a:t>
            </a:r>
            <a:r>
              <a:rPr lang="en-GB" dirty="0" smtClean="0"/>
              <a:t>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sz="3600" dirty="0" err="1" smtClean="0"/>
              <a:t>Exemples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507288" cy="511256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 will go out when I have finished my homework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Je </a:t>
            </a:r>
            <a:r>
              <a:rPr lang="en-GB" dirty="0" err="1" smtClean="0">
                <a:solidFill>
                  <a:srgbClr val="FF0000"/>
                </a:solidFill>
              </a:rPr>
              <a:t>sortirai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quand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j’aurai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fini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mes</a:t>
            </a:r>
            <a:r>
              <a:rPr lang="en-GB" dirty="0" smtClean="0">
                <a:solidFill>
                  <a:srgbClr val="FF0000"/>
                </a:solidFill>
              </a:rPr>
              <a:t> devoirs.</a:t>
            </a:r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i="1" dirty="0" smtClean="0"/>
              <a:t>I will go out when “ I shall have finished” my HW.)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4" name="Right Arrow 3"/>
          <p:cNvSpPr/>
          <p:nvPr/>
        </p:nvSpPr>
        <p:spPr>
          <a:xfrm>
            <a:off x="827584" y="3501008"/>
            <a:ext cx="72728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20072" y="3609020"/>
            <a:ext cx="0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164288" y="3609020"/>
            <a:ext cx="0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11960" y="501317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Will have finished </a:t>
            </a:r>
            <a:r>
              <a:rPr lang="en-GB" dirty="0" err="1" smtClean="0"/>
              <a:t>hw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569893" y="525543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Will go out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6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err="1" smtClean="0"/>
              <a:t>Autres</a:t>
            </a:r>
            <a:r>
              <a:rPr lang="en-GB" dirty="0" smtClean="0"/>
              <a:t> </a:t>
            </a:r>
            <a:r>
              <a:rPr lang="en-GB" dirty="0" err="1" smtClean="0"/>
              <a:t>exemples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err="1" smtClean="0"/>
              <a:t>Quand</a:t>
            </a:r>
            <a:r>
              <a:rPr lang="en-GB" sz="2400" dirty="0" smtClean="0"/>
              <a:t> </a:t>
            </a:r>
            <a:r>
              <a:rPr lang="en-GB" sz="2400" dirty="0" err="1" smtClean="0"/>
              <a:t>j</a:t>
            </a:r>
            <a:r>
              <a:rPr lang="en-GB" sz="2400" b="1" dirty="0" err="1" smtClean="0">
                <a:solidFill>
                  <a:srgbClr val="FF0000"/>
                </a:solidFill>
              </a:rPr>
              <a:t>’aurai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compris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la </a:t>
            </a:r>
            <a:r>
              <a:rPr lang="en-GB" sz="2400" dirty="0" err="1" smtClean="0"/>
              <a:t>grammaire</a:t>
            </a:r>
            <a:r>
              <a:rPr lang="en-GB" sz="2400" dirty="0" smtClean="0"/>
              <a:t>, je ne </a:t>
            </a:r>
            <a:r>
              <a:rPr lang="en-GB" sz="2400" b="1" dirty="0" err="1" smtClean="0">
                <a:solidFill>
                  <a:srgbClr val="FF0000"/>
                </a:solidFill>
              </a:rPr>
              <a:t>ferai</a:t>
            </a:r>
            <a:r>
              <a:rPr lang="en-GB" sz="2400" dirty="0" smtClean="0"/>
              <a:t> plus de </a:t>
            </a:r>
            <a:r>
              <a:rPr lang="en-GB" sz="2400" dirty="0" err="1" smtClean="0"/>
              <a:t>fautes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When I “will” have understood the grammar, I shan’t make any more mistakes.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err="1" smtClean="0"/>
              <a:t>Dès</a:t>
            </a:r>
            <a:r>
              <a:rPr lang="en-GB" sz="2400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j’</a:t>
            </a:r>
            <a:r>
              <a:rPr lang="en-GB" sz="2400" b="1" dirty="0" err="1" smtClean="0">
                <a:solidFill>
                  <a:srgbClr val="FF0000"/>
                </a:solidFill>
              </a:rPr>
              <a:t>aurai</a:t>
            </a:r>
            <a:r>
              <a:rPr lang="en-GB" sz="2400" b="1" dirty="0" smtClean="0">
                <a:solidFill>
                  <a:srgbClr val="FF0000"/>
                </a:solidFill>
              </a:rPr>
              <a:t> passé </a:t>
            </a:r>
            <a:r>
              <a:rPr lang="en-GB" sz="2400" dirty="0" err="1" smtClean="0"/>
              <a:t>mes</a:t>
            </a:r>
            <a:r>
              <a:rPr lang="en-GB" sz="2400" dirty="0" smtClean="0"/>
              <a:t> </a:t>
            </a:r>
            <a:r>
              <a:rPr lang="en-GB" sz="2400" dirty="0" err="1" smtClean="0"/>
              <a:t>examens</a:t>
            </a:r>
            <a:r>
              <a:rPr lang="en-GB" sz="2400" dirty="0" smtClean="0"/>
              <a:t>, </a:t>
            </a:r>
            <a:r>
              <a:rPr lang="en-GB" sz="2400" dirty="0" err="1" smtClean="0"/>
              <a:t>j’</a:t>
            </a:r>
            <a:r>
              <a:rPr lang="en-GB" sz="2400" b="1" dirty="0" err="1" smtClean="0">
                <a:solidFill>
                  <a:srgbClr val="FF0000"/>
                </a:solidFill>
              </a:rPr>
              <a:t>irai</a:t>
            </a:r>
            <a:r>
              <a:rPr lang="en-GB" sz="2400" dirty="0" smtClean="0"/>
              <a:t> à Ibiza avec </a:t>
            </a:r>
            <a:r>
              <a:rPr lang="en-GB" sz="2400" dirty="0" err="1" smtClean="0"/>
              <a:t>mes</a:t>
            </a:r>
            <a:r>
              <a:rPr lang="en-GB" sz="2400" dirty="0" smtClean="0"/>
              <a:t> </a:t>
            </a:r>
            <a:r>
              <a:rPr lang="en-GB" sz="2400" dirty="0" err="1" smtClean="0"/>
              <a:t>copains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As soon as I “will” have taken my exams, I shall go to Ibiza.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/>
              <a:t>Lorsque</a:t>
            </a:r>
            <a:r>
              <a:rPr lang="en-GB" sz="2400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je </a:t>
            </a:r>
            <a:r>
              <a:rPr lang="en-GB" sz="2400" b="1" dirty="0" err="1" smtClean="0">
                <a:solidFill>
                  <a:srgbClr val="FF0000"/>
                </a:solidFill>
              </a:rPr>
              <a:t>serai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arrivé</a:t>
            </a:r>
            <a:r>
              <a:rPr lang="en-GB" sz="2400" b="1" dirty="0" smtClean="0">
                <a:solidFill>
                  <a:srgbClr val="FF0000"/>
                </a:solidFill>
              </a:rPr>
              <a:t> (e) </a:t>
            </a:r>
            <a:r>
              <a:rPr lang="en-GB" sz="2400" dirty="0" smtClean="0"/>
              <a:t>en France, je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téléphonerai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à </a:t>
            </a:r>
            <a:r>
              <a:rPr lang="en-GB" sz="2400" dirty="0" err="1" smtClean="0"/>
              <a:t>mes</a:t>
            </a:r>
            <a:r>
              <a:rPr lang="en-GB" sz="2400" dirty="0" smtClean="0"/>
              <a:t> parents.</a:t>
            </a:r>
          </a:p>
          <a:p>
            <a:pPr marL="0" indent="0">
              <a:buNone/>
            </a:pPr>
            <a:r>
              <a:rPr lang="en-GB" sz="2400" dirty="0" smtClean="0"/>
              <a:t>As soon as I “will” have arrived in France, I shall ring my parents.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511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625" y="2000250"/>
          <a:ext cx="8215313" cy="3741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132"/>
                <a:gridCol w="1276118"/>
                <a:gridCol w="1571625"/>
                <a:gridCol w="1643063"/>
                <a:gridCol w="1214438"/>
                <a:gridCol w="642937"/>
              </a:tblGrid>
              <a:tr h="64018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Auxiliary </a:t>
                      </a:r>
                      <a:r>
                        <a:rPr lang="en-GB" sz="1800" dirty="0" err="1" smtClean="0"/>
                        <a:t>avoir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 +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Past participle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Auxiliary  </a:t>
                      </a:r>
                      <a:r>
                        <a:rPr lang="en-GB" sz="1800" dirty="0" err="1" smtClean="0"/>
                        <a:t>être</a:t>
                      </a:r>
                      <a:endParaRPr lang="en-GB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 </a:t>
                      </a:r>
                    </a:p>
                  </a:txBody>
                  <a:tcPr marL="91439" marR="91439" marT="45728" marB="45728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+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Past participle</a:t>
                      </a:r>
                      <a:endParaRPr lang="en-GB" sz="16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Endings</a:t>
                      </a:r>
                      <a:endParaRPr lang="en-GB" sz="1000" dirty="0"/>
                    </a:p>
                  </a:txBody>
                  <a:tcPr marL="91439" marR="91439" marT="45728" marB="45728"/>
                </a:tc>
              </a:tr>
              <a:tr h="37090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J’ </a:t>
                      </a:r>
                      <a:r>
                        <a:rPr lang="en-GB" sz="1800" dirty="0" err="1" smtClean="0"/>
                        <a:t>aur</a:t>
                      </a:r>
                      <a:r>
                        <a:rPr lang="en-GB" sz="1800" dirty="0" err="1" smtClean="0">
                          <a:solidFill>
                            <a:srgbClr val="FF0000"/>
                          </a:solidFill>
                        </a:rPr>
                        <a:t>ai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parlé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Je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serai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Je</a:t>
                      </a:r>
                      <a:r>
                        <a:rPr lang="en-GB" sz="1800" baseline="0" dirty="0" smtClean="0"/>
                        <a:t>  me </a:t>
                      </a:r>
                      <a:r>
                        <a:rPr lang="en-GB" sz="1800" baseline="0" dirty="0" err="1" smtClean="0"/>
                        <a:t>serai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mort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rowSpan="6">
                  <a:txBody>
                    <a:bodyPr/>
                    <a:lstStyle/>
                    <a:p>
                      <a:r>
                        <a:rPr lang="en-GB" sz="1800" dirty="0" smtClean="0"/>
                        <a:t>+ </a:t>
                      </a:r>
                      <a:r>
                        <a:rPr lang="en-GB" sz="1800" dirty="0" err="1" smtClean="0"/>
                        <a:t>e/s/es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</a:tr>
              <a:tr h="370901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Tu</a:t>
                      </a:r>
                      <a:r>
                        <a:rPr lang="en-GB" sz="1800" dirty="0" smtClean="0"/>
                        <a:t> aur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diminué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Tu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seras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Tu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te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seras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retourné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90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Il/</a:t>
                      </a:r>
                      <a:r>
                        <a:rPr lang="en-GB" sz="1800" dirty="0" err="1" smtClean="0"/>
                        <a:t>elle</a:t>
                      </a:r>
                      <a:r>
                        <a:rPr lang="en-GB" sz="1800" dirty="0" smtClean="0"/>
                        <a:t>/on aur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augmenté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Il/</a:t>
                      </a:r>
                      <a:r>
                        <a:rPr lang="en-GB" sz="1800" dirty="0" err="1" smtClean="0"/>
                        <a:t>elle</a:t>
                      </a:r>
                      <a:r>
                        <a:rPr lang="en-GB" sz="1800" dirty="0" smtClean="0"/>
                        <a:t>/on sera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Il/</a:t>
                      </a:r>
                      <a:r>
                        <a:rPr lang="en-GB" sz="1800" dirty="0" err="1" smtClean="0"/>
                        <a:t>elle</a:t>
                      </a:r>
                      <a:r>
                        <a:rPr lang="en-GB" sz="1800" dirty="0" smtClean="0"/>
                        <a:t> se sera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réchauffé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08479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Nous</a:t>
                      </a:r>
                      <a:r>
                        <a:rPr lang="en-GB" sz="1800" dirty="0" smtClean="0"/>
                        <a:t>  </a:t>
                      </a:r>
                      <a:r>
                        <a:rPr lang="en-GB" sz="1800" dirty="0" err="1" smtClean="0"/>
                        <a:t>aur</a:t>
                      </a:r>
                      <a:r>
                        <a:rPr lang="en-GB" sz="180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vu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Nous</a:t>
                      </a:r>
                      <a:r>
                        <a:rPr lang="en-GB" sz="1800" dirty="0" smtClean="0"/>
                        <a:t>  </a:t>
                      </a:r>
                      <a:r>
                        <a:rPr lang="en-GB" sz="1800" dirty="0" err="1" smtClean="0"/>
                        <a:t>serons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Nous</a:t>
                      </a:r>
                      <a:r>
                        <a:rPr lang="en-GB" sz="1800" dirty="0" smtClean="0"/>
                        <a:t>  </a:t>
                      </a:r>
                      <a:r>
                        <a:rPr lang="en-GB" sz="1800" dirty="0" err="1" smtClean="0"/>
                        <a:t>nous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serons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refroidi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40185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Vous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aur</a:t>
                      </a:r>
                      <a:r>
                        <a:rPr lang="en-GB" sz="180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perdu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Vous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serez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Vous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vous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serez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épaissi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40185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Ils/elles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aur</a:t>
                      </a:r>
                      <a:r>
                        <a:rPr lang="en-GB" sz="1800" dirty="0" err="1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disparu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Ils/elles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seront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Ils/elles</a:t>
                      </a:r>
                      <a:r>
                        <a:rPr lang="en-GB" sz="1800" dirty="0" smtClean="0"/>
                        <a:t> se </a:t>
                      </a:r>
                      <a:r>
                        <a:rPr lang="en-GB" sz="1800" dirty="0" err="1" smtClean="0"/>
                        <a:t>seront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parti</a:t>
                      </a:r>
                      <a:endParaRPr lang="en-GB" sz="1800" dirty="0"/>
                    </a:p>
                  </a:txBody>
                  <a:tcPr marL="91439" marR="91439" marT="45728" marB="45728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62" name="Title 1"/>
          <p:cNvSpPr>
            <a:spLocks noGrp="1"/>
          </p:cNvSpPr>
          <p:nvPr>
            <p:ph type="title"/>
          </p:nvPr>
        </p:nvSpPr>
        <p:spPr>
          <a:xfrm>
            <a:off x="214313" y="704850"/>
            <a:ext cx="8929687" cy="723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rgbClr val="FF0000"/>
                </a:solidFill>
              </a:rPr>
              <a:t>                Le </a:t>
            </a:r>
            <a:r>
              <a:rPr lang="en-GB" dirty="0" err="1" smtClean="0">
                <a:solidFill>
                  <a:srgbClr val="FF0000"/>
                </a:solidFill>
              </a:rPr>
              <a:t>futur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antérieur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sz="3600" i="1" dirty="0" smtClean="0">
                <a:solidFill>
                  <a:schemeClr val="bg1"/>
                </a:solidFill>
              </a:rPr>
              <a:t>(Future perfect)</a:t>
            </a:r>
            <a:endParaRPr lang="en-GB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6477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fr-FR" altLang="en-US" sz="2400" smtClean="0"/>
              <a:t>Quelle est la phrase au futur antérieur? .....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0825" y="1196975"/>
            <a:ext cx="83534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GB" altLang="en-US" sz="1800">
                <a:latin typeface="Arial" charset="0"/>
              </a:rPr>
              <a:t>a</a:t>
            </a:r>
            <a:r>
              <a:rPr lang="fr-FR" altLang="en-US" sz="1800">
                <a:latin typeface="Arial" charset="0"/>
              </a:rPr>
              <a:t>)  La planète a souffert de la bêtise des hommes.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b)  La planète avait souffert de la bêtise des hommes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c)  La planète aura souffert de la bêtise des hommes.</a:t>
            </a:r>
          </a:p>
        </p:txBody>
      </p:sp>
      <p:pic>
        <p:nvPicPr>
          <p:cNvPr id="26626" name="Picture 2" descr="C:\Users\Sharon\AppData\Local\Microsoft\Windows\Temporary Internet Files\Content.IE5\OYBOILC5\MC9004338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844675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5288" y="5300663"/>
            <a:ext cx="8353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4.   a</a:t>
            </a:r>
            <a:r>
              <a:rPr lang="fr-FR" altLang="en-US" sz="1800">
                <a:latin typeface="Arial" charset="0"/>
              </a:rPr>
              <a:t>)  Le nombre d’étudiants au lycée de Godalming aura triplé.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b)  Le nombre d’étudiants au lycée de Godalming triplera.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c)  Le nombre d’étudiants au lycée de Godalming a triplé.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0825" y="3933825"/>
            <a:ext cx="83534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3.   a</a:t>
            </a:r>
            <a:r>
              <a:rPr lang="fr-FR" altLang="en-US" sz="1800">
                <a:latin typeface="Arial" charset="0"/>
              </a:rPr>
              <a:t>)  La Lune serait devenue une destination de vacances.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fr-FR" altLang="en-US" sz="1800">
                <a:latin typeface="Arial" charset="0"/>
              </a:rPr>
              <a:t>b)  La Lune sera devenue une destination de vacances.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c)  La Lune devient une destination de vacances.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7825" y="2673350"/>
            <a:ext cx="8353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2.   a</a:t>
            </a:r>
            <a:r>
              <a:rPr lang="fr-FR" altLang="en-US" sz="1800">
                <a:latin typeface="Arial" charset="0"/>
              </a:rPr>
              <a:t>)  Les habitants des Pays-Bas déménageront.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charset="0"/>
              </a:rPr>
              <a:t>      b)  Les habitants des Pays-Bas auront déménagé.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80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fr-FR" altLang="en-US" sz="1800">
                <a:latin typeface="Arial" charset="0"/>
              </a:rPr>
              <a:t>c)  Les habitants des Pays-Bas déménageaient.</a:t>
            </a:r>
          </a:p>
        </p:txBody>
      </p:sp>
      <p:pic>
        <p:nvPicPr>
          <p:cNvPr id="11" name="Picture 2" descr="C:\Users\Sharon\AppData\Local\Microsoft\Windows\Temporary Internet Files\Content.IE5\OYBOILC5\MC9004338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292600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Sharon\AppData\Local\Microsoft\Windows\Temporary Internet Files\Content.IE5\OYBOILC5\MC9004338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373688"/>
            <a:ext cx="279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Sharon\AppData\Local\Microsoft\Windows\Temporary Internet Files\Content.IE5\OYBOILC5\MC90043380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997200"/>
            <a:ext cx="2778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fr-FR" altLang="en-US" sz="2400" smtClean="0"/>
              <a:t>Maintenant écrivez les </a:t>
            </a:r>
            <a:r>
              <a:rPr lang="fr-FR" altLang="en-US" sz="2400" b="1" smtClean="0">
                <a:solidFill>
                  <a:srgbClr val="FF0000"/>
                </a:solidFill>
              </a:rPr>
              <a:t>5 premières phrases </a:t>
            </a:r>
            <a:r>
              <a:rPr lang="fr-FR" altLang="en-US" sz="2400" smtClean="0"/>
              <a:t>au</a:t>
            </a:r>
            <a:r>
              <a:rPr lang="fr-FR" altLang="en-US" sz="2400" smtClean="0">
                <a:solidFill>
                  <a:srgbClr val="0070C0"/>
                </a:solidFill>
              </a:rPr>
              <a:t> </a:t>
            </a:r>
            <a:r>
              <a:rPr lang="fr-FR" altLang="en-US" sz="2400" b="1" smtClean="0">
                <a:solidFill>
                  <a:srgbClr val="0070C0"/>
                </a:solidFill>
              </a:rPr>
              <a:t>singulier</a:t>
            </a:r>
            <a:r>
              <a:rPr lang="fr-FR" altLang="en-US" sz="2400" smtClean="0"/>
              <a:t/>
            </a:r>
            <a:br>
              <a:rPr lang="fr-FR" altLang="en-US" sz="2400" smtClean="0"/>
            </a:br>
            <a:r>
              <a:rPr lang="fr-FR" altLang="en-US" sz="2400" smtClean="0"/>
              <a:t>                               et </a:t>
            </a:r>
            <a:r>
              <a:rPr lang="fr-FR" altLang="en-US" sz="2400" b="1" smtClean="0">
                <a:solidFill>
                  <a:srgbClr val="FF0000"/>
                </a:solidFill>
              </a:rPr>
              <a:t>les 5 autres phrases </a:t>
            </a:r>
            <a:r>
              <a:rPr lang="fr-FR" altLang="en-US" sz="2400" smtClean="0"/>
              <a:t>au</a:t>
            </a:r>
            <a:r>
              <a:rPr lang="fr-FR" altLang="en-US" sz="2400" b="1" smtClean="0">
                <a:solidFill>
                  <a:srgbClr val="0070C0"/>
                </a:solidFill>
              </a:rPr>
              <a:t> pluriel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Ils auront quitté leur ville.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Vous aurez réussi à trouver un emploi.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Elles ne se seront pas battues pour rien.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Nous n’aurons pas perdu espoir.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Ils seront descendus dans la rue.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fr-FR" altLang="en-US" sz="2000" smtClean="0"/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J’aurai mis fin à la bagarre.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Tu auras choisi un meilleur copain.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Le propriétaire n’aura pas augmenté le loyer.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Mon voisin ne se sera pas disputé avec elle.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fr-FR" altLang="en-US" sz="2000" smtClean="0"/>
              <a:t>Je serai sorti de la misère.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endParaRPr lang="fr-F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A315DE-F9EE-4FEF-A95D-567FA9EDDC5E}">
  <ds:schemaRefs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0C1F7EB-2766-4CCD-BA77-C6AD40D6EA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5CE80C-FBFB-41CF-8DBD-D3FBDD589F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1601</Words>
  <Application>Microsoft Office PowerPoint</Application>
  <PresentationFormat>On-screen Show (4:3)</PresentationFormat>
  <Paragraphs>233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L’objectif de la leçon:</vt:lpstr>
      <vt:lpstr>Travaillez en groupe</vt:lpstr>
      <vt:lpstr>PowerPoint Presentation</vt:lpstr>
      <vt:lpstr>Grammaire -  Le futur antérieur (Future perfect)</vt:lpstr>
      <vt:lpstr>Exemples</vt:lpstr>
      <vt:lpstr>Autres exemples</vt:lpstr>
      <vt:lpstr>                Le futur antérieur (Future perfect)</vt:lpstr>
      <vt:lpstr>Quelle est la phrase au futur antérieur? .....</vt:lpstr>
      <vt:lpstr>Maintenant écrivez les 5 premières phrases au singulier                                et les 5 autres phrases au pluriel</vt:lpstr>
      <vt:lpstr>Complétez avec la forme correcte de l’auxiliaire</vt:lpstr>
      <vt:lpstr>Mettez les verbes donnés au futur antérieur</vt:lpstr>
      <vt:lpstr>Réécrivez les phrases en utilisant les conjonctions entre parenthèses + le futur antérieur. Attention l’ordre des phrases peut changer.  Ex:   Je mangerai.  Je sortirai. (quand)          Je sortirai quand j’aurai mangé (I shall go out when I have eaten)                 </vt:lpstr>
      <vt:lpstr>Correction des exercices</vt:lpstr>
      <vt:lpstr>Complétez avec la forme correcte de l’auxiliaire</vt:lpstr>
      <vt:lpstr>Mettez les verbes donnés au futur antérieur</vt:lpstr>
      <vt:lpstr>Dernier exercice: un peu plus difficile</vt:lpstr>
      <vt:lpstr>Devoirs pour la semaine  prochaine!!!</vt:lpstr>
      <vt:lpstr>PowerPoint Presentation</vt:lpstr>
      <vt:lpstr>Réponses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futur antérieur</dc:title>
  <dc:creator>lotty1605</dc:creator>
  <cp:lastModifiedBy>Françoise Marteel</cp:lastModifiedBy>
  <cp:revision>51</cp:revision>
  <dcterms:created xsi:type="dcterms:W3CDTF">2010-12-02T14:30:52Z</dcterms:created>
  <dcterms:modified xsi:type="dcterms:W3CDTF">2013-09-27T14:36:39Z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