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6" r:id="rId3"/>
    <p:sldId id="268" r:id="rId4"/>
    <p:sldId id="284" r:id="rId5"/>
    <p:sldId id="277" r:id="rId6"/>
    <p:sldId id="278" r:id="rId7"/>
    <p:sldId id="279" r:id="rId8"/>
    <p:sldId id="280" r:id="rId9"/>
    <p:sldId id="281" r:id="rId10"/>
    <p:sldId id="282" r:id="rId11"/>
    <p:sldId id="283" r:id="rId12"/>
    <p:sldId id="285" r:id="rId13"/>
    <p:sldId id="260"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126"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BFB72-B61E-459D-B4A6-E830AA38A8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6550B38-4A1F-4768-9025-92495A36E3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6FE5DE8-67AB-4E60-BAA4-1A6F02892AFE}"/>
              </a:ext>
            </a:extLst>
          </p:cNvPr>
          <p:cNvSpPr>
            <a:spLocks noGrp="1"/>
          </p:cNvSpPr>
          <p:nvPr>
            <p:ph type="dt" sz="half" idx="10"/>
          </p:nvPr>
        </p:nvSpPr>
        <p:spPr/>
        <p:txBody>
          <a:bodyPr/>
          <a:lstStyle/>
          <a:p>
            <a:fld id="{7F64D74F-49C3-4902-99E8-3D78DB097781}" type="datetimeFigureOut">
              <a:rPr lang="en-GB" smtClean="0"/>
              <a:t>02/11/2020</a:t>
            </a:fld>
            <a:endParaRPr lang="en-GB"/>
          </a:p>
        </p:txBody>
      </p:sp>
      <p:sp>
        <p:nvSpPr>
          <p:cNvPr id="5" name="Footer Placeholder 4">
            <a:extLst>
              <a:ext uri="{FF2B5EF4-FFF2-40B4-BE49-F238E27FC236}">
                <a16:creationId xmlns:a16="http://schemas.microsoft.com/office/drawing/2014/main" id="{DE8B0793-806E-4EEB-9FD9-4A38A703AD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1D9ED5-88CC-461A-868C-C3790DAD417C}"/>
              </a:ext>
            </a:extLst>
          </p:cNvPr>
          <p:cNvSpPr>
            <a:spLocks noGrp="1"/>
          </p:cNvSpPr>
          <p:nvPr>
            <p:ph type="sldNum" sz="quarter" idx="12"/>
          </p:nvPr>
        </p:nvSpPr>
        <p:spPr/>
        <p:txBody>
          <a:bodyPr/>
          <a:lstStyle/>
          <a:p>
            <a:fld id="{BBE63B62-C58E-4B15-8977-A6DF00D935EB}" type="slidenum">
              <a:rPr lang="en-GB" smtClean="0"/>
              <a:t>‹#›</a:t>
            </a:fld>
            <a:endParaRPr lang="en-GB"/>
          </a:p>
        </p:txBody>
      </p:sp>
    </p:spTree>
    <p:extLst>
      <p:ext uri="{BB962C8B-B14F-4D97-AF65-F5344CB8AC3E}">
        <p14:creationId xmlns:p14="http://schemas.microsoft.com/office/powerpoint/2010/main" val="308452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2954-B5CC-46A9-A93C-BE739DDA377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3CEE77-5F79-4AF3-A1FF-AFFFE319A4F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08541D-004F-4276-A866-CB502DE20609}"/>
              </a:ext>
            </a:extLst>
          </p:cNvPr>
          <p:cNvSpPr>
            <a:spLocks noGrp="1"/>
          </p:cNvSpPr>
          <p:nvPr>
            <p:ph type="dt" sz="half" idx="10"/>
          </p:nvPr>
        </p:nvSpPr>
        <p:spPr/>
        <p:txBody>
          <a:bodyPr/>
          <a:lstStyle/>
          <a:p>
            <a:fld id="{7F64D74F-49C3-4902-99E8-3D78DB097781}" type="datetimeFigureOut">
              <a:rPr lang="en-GB" smtClean="0"/>
              <a:t>02/11/2020</a:t>
            </a:fld>
            <a:endParaRPr lang="en-GB"/>
          </a:p>
        </p:txBody>
      </p:sp>
      <p:sp>
        <p:nvSpPr>
          <p:cNvPr id="5" name="Footer Placeholder 4">
            <a:extLst>
              <a:ext uri="{FF2B5EF4-FFF2-40B4-BE49-F238E27FC236}">
                <a16:creationId xmlns:a16="http://schemas.microsoft.com/office/drawing/2014/main" id="{DCBCDD26-DE5F-4D02-8733-BEEB7CC464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2A5A7D-F6B1-4CBE-9588-E7F6943A6EAE}"/>
              </a:ext>
            </a:extLst>
          </p:cNvPr>
          <p:cNvSpPr>
            <a:spLocks noGrp="1"/>
          </p:cNvSpPr>
          <p:nvPr>
            <p:ph type="sldNum" sz="quarter" idx="12"/>
          </p:nvPr>
        </p:nvSpPr>
        <p:spPr/>
        <p:txBody>
          <a:bodyPr/>
          <a:lstStyle/>
          <a:p>
            <a:fld id="{BBE63B62-C58E-4B15-8977-A6DF00D935EB}" type="slidenum">
              <a:rPr lang="en-GB" smtClean="0"/>
              <a:t>‹#›</a:t>
            </a:fld>
            <a:endParaRPr lang="en-GB"/>
          </a:p>
        </p:txBody>
      </p:sp>
    </p:spTree>
    <p:extLst>
      <p:ext uri="{BB962C8B-B14F-4D97-AF65-F5344CB8AC3E}">
        <p14:creationId xmlns:p14="http://schemas.microsoft.com/office/powerpoint/2010/main" val="2304908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0182C-F869-4513-A751-83B9392EEC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400F9E-6897-4883-B027-9AD69D105E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F66439-468A-4402-8DF3-6E5A1560458D}"/>
              </a:ext>
            </a:extLst>
          </p:cNvPr>
          <p:cNvSpPr>
            <a:spLocks noGrp="1"/>
          </p:cNvSpPr>
          <p:nvPr>
            <p:ph type="dt" sz="half" idx="10"/>
          </p:nvPr>
        </p:nvSpPr>
        <p:spPr/>
        <p:txBody>
          <a:bodyPr/>
          <a:lstStyle/>
          <a:p>
            <a:fld id="{7F64D74F-49C3-4902-99E8-3D78DB097781}" type="datetimeFigureOut">
              <a:rPr lang="en-GB" smtClean="0"/>
              <a:t>02/11/2020</a:t>
            </a:fld>
            <a:endParaRPr lang="en-GB"/>
          </a:p>
        </p:txBody>
      </p:sp>
      <p:sp>
        <p:nvSpPr>
          <p:cNvPr id="5" name="Footer Placeholder 4">
            <a:extLst>
              <a:ext uri="{FF2B5EF4-FFF2-40B4-BE49-F238E27FC236}">
                <a16:creationId xmlns:a16="http://schemas.microsoft.com/office/drawing/2014/main" id="{64EF5A5A-3982-4D97-9D1E-692BB7F13D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3E1BF5-D922-4165-82FD-8B0785E2292E}"/>
              </a:ext>
            </a:extLst>
          </p:cNvPr>
          <p:cNvSpPr>
            <a:spLocks noGrp="1"/>
          </p:cNvSpPr>
          <p:nvPr>
            <p:ph type="sldNum" sz="quarter" idx="12"/>
          </p:nvPr>
        </p:nvSpPr>
        <p:spPr/>
        <p:txBody>
          <a:bodyPr/>
          <a:lstStyle/>
          <a:p>
            <a:fld id="{BBE63B62-C58E-4B15-8977-A6DF00D935EB}" type="slidenum">
              <a:rPr lang="en-GB" smtClean="0"/>
              <a:t>‹#›</a:t>
            </a:fld>
            <a:endParaRPr lang="en-GB"/>
          </a:p>
        </p:txBody>
      </p:sp>
    </p:spTree>
    <p:extLst>
      <p:ext uri="{BB962C8B-B14F-4D97-AF65-F5344CB8AC3E}">
        <p14:creationId xmlns:p14="http://schemas.microsoft.com/office/powerpoint/2010/main" val="3790977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4D8A1-B16C-4AD3-AF19-088F05D53F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83F8FA-54ED-465D-8363-877AA7101F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D93FD7-1245-4312-AD5C-5BD0991D85C2}"/>
              </a:ext>
            </a:extLst>
          </p:cNvPr>
          <p:cNvSpPr>
            <a:spLocks noGrp="1"/>
          </p:cNvSpPr>
          <p:nvPr>
            <p:ph type="dt" sz="half" idx="10"/>
          </p:nvPr>
        </p:nvSpPr>
        <p:spPr/>
        <p:txBody>
          <a:bodyPr/>
          <a:lstStyle/>
          <a:p>
            <a:fld id="{7F64D74F-49C3-4902-99E8-3D78DB097781}" type="datetimeFigureOut">
              <a:rPr lang="en-GB" smtClean="0"/>
              <a:t>02/11/2020</a:t>
            </a:fld>
            <a:endParaRPr lang="en-GB"/>
          </a:p>
        </p:txBody>
      </p:sp>
      <p:sp>
        <p:nvSpPr>
          <p:cNvPr id="5" name="Footer Placeholder 4">
            <a:extLst>
              <a:ext uri="{FF2B5EF4-FFF2-40B4-BE49-F238E27FC236}">
                <a16:creationId xmlns:a16="http://schemas.microsoft.com/office/drawing/2014/main" id="{CBE13281-A296-4AEC-844F-D46B0B53B7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24DCE4-772A-4CDF-8504-8DB9D8EC7E46}"/>
              </a:ext>
            </a:extLst>
          </p:cNvPr>
          <p:cNvSpPr>
            <a:spLocks noGrp="1"/>
          </p:cNvSpPr>
          <p:nvPr>
            <p:ph type="sldNum" sz="quarter" idx="12"/>
          </p:nvPr>
        </p:nvSpPr>
        <p:spPr/>
        <p:txBody>
          <a:bodyPr/>
          <a:lstStyle/>
          <a:p>
            <a:fld id="{BBE63B62-C58E-4B15-8977-A6DF00D935EB}" type="slidenum">
              <a:rPr lang="en-GB" smtClean="0"/>
              <a:t>‹#›</a:t>
            </a:fld>
            <a:endParaRPr lang="en-GB"/>
          </a:p>
        </p:txBody>
      </p:sp>
    </p:spTree>
    <p:extLst>
      <p:ext uri="{BB962C8B-B14F-4D97-AF65-F5344CB8AC3E}">
        <p14:creationId xmlns:p14="http://schemas.microsoft.com/office/powerpoint/2010/main" val="257586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EC888-3769-4BC6-A06A-653BB6B1ED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B6211EA-A24D-4BC6-9C31-FBD99A9E9A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DA6C522-DBFF-485E-94A8-50EBCB00E163}"/>
              </a:ext>
            </a:extLst>
          </p:cNvPr>
          <p:cNvSpPr>
            <a:spLocks noGrp="1"/>
          </p:cNvSpPr>
          <p:nvPr>
            <p:ph type="dt" sz="half" idx="10"/>
          </p:nvPr>
        </p:nvSpPr>
        <p:spPr/>
        <p:txBody>
          <a:bodyPr/>
          <a:lstStyle/>
          <a:p>
            <a:fld id="{7F64D74F-49C3-4902-99E8-3D78DB097781}" type="datetimeFigureOut">
              <a:rPr lang="en-GB" smtClean="0"/>
              <a:t>02/11/2020</a:t>
            </a:fld>
            <a:endParaRPr lang="en-GB"/>
          </a:p>
        </p:txBody>
      </p:sp>
      <p:sp>
        <p:nvSpPr>
          <p:cNvPr id="5" name="Footer Placeholder 4">
            <a:extLst>
              <a:ext uri="{FF2B5EF4-FFF2-40B4-BE49-F238E27FC236}">
                <a16:creationId xmlns:a16="http://schemas.microsoft.com/office/drawing/2014/main" id="{78911F58-C2EF-48E2-B656-A8F9765294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FDAF53-0705-4EB2-ABE9-F6663F317E6C}"/>
              </a:ext>
            </a:extLst>
          </p:cNvPr>
          <p:cNvSpPr>
            <a:spLocks noGrp="1"/>
          </p:cNvSpPr>
          <p:nvPr>
            <p:ph type="sldNum" sz="quarter" idx="12"/>
          </p:nvPr>
        </p:nvSpPr>
        <p:spPr/>
        <p:txBody>
          <a:bodyPr/>
          <a:lstStyle/>
          <a:p>
            <a:fld id="{BBE63B62-C58E-4B15-8977-A6DF00D935EB}" type="slidenum">
              <a:rPr lang="en-GB" smtClean="0"/>
              <a:t>‹#›</a:t>
            </a:fld>
            <a:endParaRPr lang="en-GB"/>
          </a:p>
        </p:txBody>
      </p:sp>
    </p:spTree>
    <p:extLst>
      <p:ext uri="{BB962C8B-B14F-4D97-AF65-F5344CB8AC3E}">
        <p14:creationId xmlns:p14="http://schemas.microsoft.com/office/powerpoint/2010/main" val="1538876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7CD5-A52C-4601-90FA-8D0E4CCD35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E70352-68AD-4282-91E4-2E3BB236B99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C53C2D-22D8-4826-8A5B-E942DA2749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B71E2F3-7C71-49EA-9F9F-327F4E70A317}"/>
              </a:ext>
            </a:extLst>
          </p:cNvPr>
          <p:cNvSpPr>
            <a:spLocks noGrp="1"/>
          </p:cNvSpPr>
          <p:nvPr>
            <p:ph type="dt" sz="half" idx="10"/>
          </p:nvPr>
        </p:nvSpPr>
        <p:spPr/>
        <p:txBody>
          <a:bodyPr/>
          <a:lstStyle/>
          <a:p>
            <a:fld id="{7F64D74F-49C3-4902-99E8-3D78DB097781}" type="datetimeFigureOut">
              <a:rPr lang="en-GB" smtClean="0"/>
              <a:t>02/11/2020</a:t>
            </a:fld>
            <a:endParaRPr lang="en-GB"/>
          </a:p>
        </p:txBody>
      </p:sp>
      <p:sp>
        <p:nvSpPr>
          <p:cNvPr id="6" name="Footer Placeholder 5">
            <a:extLst>
              <a:ext uri="{FF2B5EF4-FFF2-40B4-BE49-F238E27FC236}">
                <a16:creationId xmlns:a16="http://schemas.microsoft.com/office/drawing/2014/main" id="{0E99A7B8-F977-4D51-B2B2-44DEC14C38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D60CA6-CBEB-4731-BC0B-10AB8C8FE24E}"/>
              </a:ext>
            </a:extLst>
          </p:cNvPr>
          <p:cNvSpPr>
            <a:spLocks noGrp="1"/>
          </p:cNvSpPr>
          <p:nvPr>
            <p:ph type="sldNum" sz="quarter" idx="12"/>
          </p:nvPr>
        </p:nvSpPr>
        <p:spPr/>
        <p:txBody>
          <a:bodyPr/>
          <a:lstStyle/>
          <a:p>
            <a:fld id="{BBE63B62-C58E-4B15-8977-A6DF00D935EB}" type="slidenum">
              <a:rPr lang="en-GB" smtClean="0"/>
              <a:t>‹#›</a:t>
            </a:fld>
            <a:endParaRPr lang="en-GB"/>
          </a:p>
        </p:txBody>
      </p:sp>
    </p:spTree>
    <p:extLst>
      <p:ext uri="{BB962C8B-B14F-4D97-AF65-F5344CB8AC3E}">
        <p14:creationId xmlns:p14="http://schemas.microsoft.com/office/powerpoint/2010/main" val="91514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3AF9E-A4E2-4D62-A141-FBD73C9FEC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510C69-E776-47B2-8C92-9DC1BE48E2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759879F-45A2-4220-9123-7263DB0E7EC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B6AA88F-96F7-4F67-BBDA-D7C89E7841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3C6B0A-2E05-4FA1-A4BE-6CB383AB755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F1E9CC-C2D1-4B74-9220-BA2C141447AE}"/>
              </a:ext>
            </a:extLst>
          </p:cNvPr>
          <p:cNvSpPr>
            <a:spLocks noGrp="1"/>
          </p:cNvSpPr>
          <p:nvPr>
            <p:ph type="dt" sz="half" idx="10"/>
          </p:nvPr>
        </p:nvSpPr>
        <p:spPr/>
        <p:txBody>
          <a:bodyPr/>
          <a:lstStyle/>
          <a:p>
            <a:fld id="{7F64D74F-49C3-4902-99E8-3D78DB097781}" type="datetimeFigureOut">
              <a:rPr lang="en-GB" smtClean="0"/>
              <a:t>02/11/2020</a:t>
            </a:fld>
            <a:endParaRPr lang="en-GB"/>
          </a:p>
        </p:txBody>
      </p:sp>
      <p:sp>
        <p:nvSpPr>
          <p:cNvPr id="8" name="Footer Placeholder 7">
            <a:extLst>
              <a:ext uri="{FF2B5EF4-FFF2-40B4-BE49-F238E27FC236}">
                <a16:creationId xmlns:a16="http://schemas.microsoft.com/office/drawing/2014/main" id="{6A21C599-49F0-4E10-99BA-CB4F33CD3D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558A023-4A39-43F4-AF26-DBF3B80267FC}"/>
              </a:ext>
            </a:extLst>
          </p:cNvPr>
          <p:cNvSpPr>
            <a:spLocks noGrp="1"/>
          </p:cNvSpPr>
          <p:nvPr>
            <p:ph type="sldNum" sz="quarter" idx="12"/>
          </p:nvPr>
        </p:nvSpPr>
        <p:spPr/>
        <p:txBody>
          <a:bodyPr/>
          <a:lstStyle/>
          <a:p>
            <a:fld id="{BBE63B62-C58E-4B15-8977-A6DF00D935EB}" type="slidenum">
              <a:rPr lang="en-GB" smtClean="0"/>
              <a:t>‹#›</a:t>
            </a:fld>
            <a:endParaRPr lang="en-GB"/>
          </a:p>
        </p:txBody>
      </p:sp>
    </p:spTree>
    <p:extLst>
      <p:ext uri="{BB962C8B-B14F-4D97-AF65-F5344CB8AC3E}">
        <p14:creationId xmlns:p14="http://schemas.microsoft.com/office/powerpoint/2010/main" val="1776016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DEFF7-9CEB-418A-BA8F-9C9F19961F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15F0EBD-C174-41A5-815A-FA1AE42D19B8}"/>
              </a:ext>
            </a:extLst>
          </p:cNvPr>
          <p:cNvSpPr>
            <a:spLocks noGrp="1"/>
          </p:cNvSpPr>
          <p:nvPr>
            <p:ph type="dt" sz="half" idx="10"/>
          </p:nvPr>
        </p:nvSpPr>
        <p:spPr/>
        <p:txBody>
          <a:bodyPr/>
          <a:lstStyle/>
          <a:p>
            <a:fld id="{7F64D74F-49C3-4902-99E8-3D78DB097781}" type="datetimeFigureOut">
              <a:rPr lang="en-GB" smtClean="0"/>
              <a:t>02/11/2020</a:t>
            </a:fld>
            <a:endParaRPr lang="en-GB"/>
          </a:p>
        </p:txBody>
      </p:sp>
      <p:sp>
        <p:nvSpPr>
          <p:cNvPr id="4" name="Footer Placeholder 3">
            <a:extLst>
              <a:ext uri="{FF2B5EF4-FFF2-40B4-BE49-F238E27FC236}">
                <a16:creationId xmlns:a16="http://schemas.microsoft.com/office/drawing/2014/main" id="{D0988E7F-D3AB-4908-8936-9C906F44B8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8009D3-0989-4831-AA6C-D040401FC9ED}"/>
              </a:ext>
            </a:extLst>
          </p:cNvPr>
          <p:cNvSpPr>
            <a:spLocks noGrp="1"/>
          </p:cNvSpPr>
          <p:nvPr>
            <p:ph type="sldNum" sz="quarter" idx="12"/>
          </p:nvPr>
        </p:nvSpPr>
        <p:spPr/>
        <p:txBody>
          <a:bodyPr/>
          <a:lstStyle/>
          <a:p>
            <a:fld id="{BBE63B62-C58E-4B15-8977-A6DF00D935EB}" type="slidenum">
              <a:rPr lang="en-GB" smtClean="0"/>
              <a:t>‹#›</a:t>
            </a:fld>
            <a:endParaRPr lang="en-GB"/>
          </a:p>
        </p:txBody>
      </p:sp>
    </p:spTree>
    <p:extLst>
      <p:ext uri="{BB962C8B-B14F-4D97-AF65-F5344CB8AC3E}">
        <p14:creationId xmlns:p14="http://schemas.microsoft.com/office/powerpoint/2010/main" val="2534800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B9BB3C-19A6-4487-8B90-5689159B3990}"/>
              </a:ext>
            </a:extLst>
          </p:cNvPr>
          <p:cNvSpPr>
            <a:spLocks noGrp="1"/>
          </p:cNvSpPr>
          <p:nvPr>
            <p:ph type="dt" sz="half" idx="10"/>
          </p:nvPr>
        </p:nvSpPr>
        <p:spPr/>
        <p:txBody>
          <a:bodyPr/>
          <a:lstStyle/>
          <a:p>
            <a:fld id="{7F64D74F-49C3-4902-99E8-3D78DB097781}" type="datetimeFigureOut">
              <a:rPr lang="en-GB" smtClean="0"/>
              <a:t>02/11/2020</a:t>
            </a:fld>
            <a:endParaRPr lang="en-GB"/>
          </a:p>
        </p:txBody>
      </p:sp>
      <p:sp>
        <p:nvSpPr>
          <p:cNvPr id="3" name="Footer Placeholder 2">
            <a:extLst>
              <a:ext uri="{FF2B5EF4-FFF2-40B4-BE49-F238E27FC236}">
                <a16:creationId xmlns:a16="http://schemas.microsoft.com/office/drawing/2014/main" id="{3CF07AC6-0A95-47CA-83E1-B10C3BC6892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521E484-4A10-4EE2-AC5C-D7610E9E65D5}"/>
              </a:ext>
            </a:extLst>
          </p:cNvPr>
          <p:cNvSpPr>
            <a:spLocks noGrp="1"/>
          </p:cNvSpPr>
          <p:nvPr>
            <p:ph type="sldNum" sz="quarter" idx="12"/>
          </p:nvPr>
        </p:nvSpPr>
        <p:spPr/>
        <p:txBody>
          <a:bodyPr/>
          <a:lstStyle/>
          <a:p>
            <a:fld id="{BBE63B62-C58E-4B15-8977-A6DF00D935EB}" type="slidenum">
              <a:rPr lang="en-GB" smtClean="0"/>
              <a:t>‹#›</a:t>
            </a:fld>
            <a:endParaRPr lang="en-GB"/>
          </a:p>
        </p:txBody>
      </p:sp>
    </p:spTree>
    <p:extLst>
      <p:ext uri="{BB962C8B-B14F-4D97-AF65-F5344CB8AC3E}">
        <p14:creationId xmlns:p14="http://schemas.microsoft.com/office/powerpoint/2010/main" val="2753676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0AE9-F6EE-45ED-9C1C-09F1856E51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D0DFAD3-DA74-422D-A77F-95944C11C0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6CE83A-54F8-4D8C-9BED-44163E2C5B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B335E6-B7B7-4E0E-AC01-435D1519DEA8}"/>
              </a:ext>
            </a:extLst>
          </p:cNvPr>
          <p:cNvSpPr>
            <a:spLocks noGrp="1"/>
          </p:cNvSpPr>
          <p:nvPr>
            <p:ph type="dt" sz="half" idx="10"/>
          </p:nvPr>
        </p:nvSpPr>
        <p:spPr/>
        <p:txBody>
          <a:bodyPr/>
          <a:lstStyle/>
          <a:p>
            <a:fld id="{7F64D74F-49C3-4902-99E8-3D78DB097781}" type="datetimeFigureOut">
              <a:rPr lang="en-GB" smtClean="0"/>
              <a:t>02/11/2020</a:t>
            </a:fld>
            <a:endParaRPr lang="en-GB"/>
          </a:p>
        </p:txBody>
      </p:sp>
      <p:sp>
        <p:nvSpPr>
          <p:cNvPr id="6" name="Footer Placeholder 5">
            <a:extLst>
              <a:ext uri="{FF2B5EF4-FFF2-40B4-BE49-F238E27FC236}">
                <a16:creationId xmlns:a16="http://schemas.microsoft.com/office/drawing/2014/main" id="{8A6EDF34-3543-4882-A352-84FED1880E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BD46CE-673F-4121-9EFD-482D12BAFE13}"/>
              </a:ext>
            </a:extLst>
          </p:cNvPr>
          <p:cNvSpPr>
            <a:spLocks noGrp="1"/>
          </p:cNvSpPr>
          <p:nvPr>
            <p:ph type="sldNum" sz="quarter" idx="12"/>
          </p:nvPr>
        </p:nvSpPr>
        <p:spPr/>
        <p:txBody>
          <a:bodyPr/>
          <a:lstStyle/>
          <a:p>
            <a:fld id="{BBE63B62-C58E-4B15-8977-A6DF00D935EB}" type="slidenum">
              <a:rPr lang="en-GB" smtClean="0"/>
              <a:t>‹#›</a:t>
            </a:fld>
            <a:endParaRPr lang="en-GB"/>
          </a:p>
        </p:txBody>
      </p:sp>
    </p:spTree>
    <p:extLst>
      <p:ext uri="{BB962C8B-B14F-4D97-AF65-F5344CB8AC3E}">
        <p14:creationId xmlns:p14="http://schemas.microsoft.com/office/powerpoint/2010/main" val="414897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51B18-66AD-4F0D-97A7-46113E6869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33D980-4CC9-4EE5-A06C-3308688678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ED3193-2DC5-420C-8FE2-FCA4591FE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7504E9-842F-482C-B558-752824CB1AC0}"/>
              </a:ext>
            </a:extLst>
          </p:cNvPr>
          <p:cNvSpPr>
            <a:spLocks noGrp="1"/>
          </p:cNvSpPr>
          <p:nvPr>
            <p:ph type="dt" sz="half" idx="10"/>
          </p:nvPr>
        </p:nvSpPr>
        <p:spPr/>
        <p:txBody>
          <a:bodyPr/>
          <a:lstStyle/>
          <a:p>
            <a:fld id="{7F64D74F-49C3-4902-99E8-3D78DB097781}" type="datetimeFigureOut">
              <a:rPr lang="en-GB" smtClean="0"/>
              <a:t>02/11/2020</a:t>
            </a:fld>
            <a:endParaRPr lang="en-GB"/>
          </a:p>
        </p:txBody>
      </p:sp>
      <p:sp>
        <p:nvSpPr>
          <p:cNvPr id="6" name="Footer Placeholder 5">
            <a:extLst>
              <a:ext uri="{FF2B5EF4-FFF2-40B4-BE49-F238E27FC236}">
                <a16:creationId xmlns:a16="http://schemas.microsoft.com/office/drawing/2014/main" id="{C9389D9C-6C46-4034-9D81-7B93E2CBD3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CCB05F-631F-4D2C-A2EF-2FA56108A6C6}"/>
              </a:ext>
            </a:extLst>
          </p:cNvPr>
          <p:cNvSpPr>
            <a:spLocks noGrp="1"/>
          </p:cNvSpPr>
          <p:nvPr>
            <p:ph type="sldNum" sz="quarter" idx="12"/>
          </p:nvPr>
        </p:nvSpPr>
        <p:spPr/>
        <p:txBody>
          <a:bodyPr/>
          <a:lstStyle/>
          <a:p>
            <a:fld id="{BBE63B62-C58E-4B15-8977-A6DF00D935EB}" type="slidenum">
              <a:rPr lang="en-GB" smtClean="0"/>
              <a:t>‹#›</a:t>
            </a:fld>
            <a:endParaRPr lang="en-GB"/>
          </a:p>
        </p:txBody>
      </p:sp>
    </p:spTree>
    <p:extLst>
      <p:ext uri="{BB962C8B-B14F-4D97-AF65-F5344CB8AC3E}">
        <p14:creationId xmlns:p14="http://schemas.microsoft.com/office/powerpoint/2010/main" val="3159062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BE8FB3-3C6C-4027-AA71-9092B85B1D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D2E110-CC3C-46BA-9FF2-D8FD0491A0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B2DD4A-B04B-4319-9CF6-CA0244CAF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4D74F-49C3-4902-99E8-3D78DB097781}" type="datetimeFigureOut">
              <a:rPr lang="en-GB" smtClean="0"/>
              <a:t>02/11/2020</a:t>
            </a:fld>
            <a:endParaRPr lang="en-GB"/>
          </a:p>
        </p:txBody>
      </p:sp>
      <p:sp>
        <p:nvSpPr>
          <p:cNvPr id="5" name="Footer Placeholder 4">
            <a:extLst>
              <a:ext uri="{FF2B5EF4-FFF2-40B4-BE49-F238E27FC236}">
                <a16:creationId xmlns:a16="http://schemas.microsoft.com/office/drawing/2014/main" id="{40E733B4-EFBF-4B98-9C7F-58C4CC38A0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5573BB8-9F5F-4618-83B1-6A2CA41A69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63B62-C58E-4B15-8977-A6DF00D935EB}" type="slidenum">
              <a:rPr lang="en-GB" smtClean="0"/>
              <a:t>‹#›</a:t>
            </a:fld>
            <a:endParaRPr lang="en-GB"/>
          </a:p>
        </p:txBody>
      </p:sp>
    </p:spTree>
    <p:extLst>
      <p:ext uri="{BB962C8B-B14F-4D97-AF65-F5344CB8AC3E}">
        <p14:creationId xmlns:p14="http://schemas.microsoft.com/office/powerpoint/2010/main" val="559327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52" y="-274652"/>
            <a:ext cx="10515600" cy="1325563"/>
          </a:xfrm>
        </p:spPr>
        <p:txBody>
          <a:bodyPr/>
          <a:lstStyle/>
          <a:p>
            <a:r>
              <a:rPr lang="en-GB" u="sng" dirty="0" smtClean="0"/>
              <a:t>Checklist</a:t>
            </a:r>
            <a:endParaRPr lang="en-GB" u="sng" dirty="0"/>
          </a:p>
        </p:txBody>
      </p:sp>
      <p:sp>
        <p:nvSpPr>
          <p:cNvPr id="3" name="Content Placeholder 2"/>
          <p:cNvSpPr>
            <a:spLocks noGrp="1"/>
          </p:cNvSpPr>
          <p:nvPr>
            <p:ph idx="1"/>
          </p:nvPr>
        </p:nvSpPr>
        <p:spPr>
          <a:xfrm>
            <a:off x="124852" y="776259"/>
            <a:ext cx="10515600" cy="4351338"/>
          </a:xfrm>
        </p:spPr>
        <p:txBody>
          <a:bodyPr/>
          <a:lstStyle/>
          <a:p>
            <a:r>
              <a:rPr lang="en-GB" dirty="0" smtClean="0"/>
              <a:t>By now you should have completed: </a:t>
            </a:r>
          </a:p>
          <a:p>
            <a:endParaRPr lang="en-GB" dirty="0"/>
          </a:p>
          <a:p>
            <a:pPr marL="0" indent="0">
              <a:buNone/>
            </a:pPr>
            <a:r>
              <a:rPr lang="en-GB" dirty="0" smtClean="0"/>
              <a:t>Production Overview</a:t>
            </a:r>
          </a:p>
          <a:p>
            <a:pPr marL="0" indent="0">
              <a:buNone/>
            </a:pPr>
            <a:r>
              <a:rPr lang="en-GB" dirty="0" smtClean="0"/>
              <a:t>Target Audience </a:t>
            </a:r>
            <a:r>
              <a:rPr lang="en-GB" dirty="0" smtClean="0"/>
              <a:t>Research</a:t>
            </a:r>
          </a:p>
          <a:p>
            <a:pPr marL="0" indent="0">
              <a:buNone/>
            </a:pPr>
            <a:r>
              <a:rPr lang="en-GB" dirty="0" smtClean="0"/>
              <a:t>Primary Research</a:t>
            </a:r>
            <a:endParaRPr lang="en-GB" dirty="0" smtClean="0"/>
          </a:p>
          <a:p>
            <a:pPr marL="0" indent="0">
              <a:buNone/>
            </a:pPr>
            <a:r>
              <a:rPr lang="en-GB" smtClean="0"/>
              <a:t>Secondary Research</a:t>
            </a:r>
            <a:endParaRPr lang="en-GB" dirty="0"/>
          </a:p>
        </p:txBody>
      </p:sp>
      <p:pic>
        <p:nvPicPr>
          <p:cNvPr id="4" name="Picture 3"/>
          <p:cNvPicPr>
            <a:picLocks noChangeAspect="1"/>
          </p:cNvPicPr>
          <p:nvPr/>
        </p:nvPicPr>
        <p:blipFill rotWithShape="1">
          <a:blip r:embed="rId2"/>
          <a:srcRect l="29304" t="35501" r="27114" b="6230"/>
          <a:stretch/>
        </p:blipFill>
        <p:spPr>
          <a:xfrm>
            <a:off x="3197372" y="2951928"/>
            <a:ext cx="4084424" cy="3413011"/>
          </a:xfrm>
          <a:prstGeom prst="rect">
            <a:avLst/>
          </a:prstGeom>
        </p:spPr>
      </p:pic>
      <p:pic>
        <p:nvPicPr>
          <p:cNvPr id="6" name="Picture 5"/>
          <p:cNvPicPr>
            <a:picLocks noChangeAspect="1"/>
          </p:cNvPicPr>
          <p:nvPr/>
        </p:nvPicPr>
        <p:blipFill rotWithShape="1">
          <a:blip r:embed="rId3"/>
          <a:srcRect l="32545" t="16396" r="30952" b="7322"/>
          <a:stretch/>
        </p:blipFill>
        <p:spPr>
          <a:xfrm>
            <a:off x="8228808" y="2312065"/>
            <a:ext cx="3103095" cy="4052874"/>
          </a:xfrm>
          <a:prstGeom prst="rect">
            <a:avLst/>
          </a:prstGeom>
        </p:spPr>
      </p:pic>
    </p:spTree>
    <p:extLst>
      <p:ext uri="{BB962C8B-B14F-4D97-AF65-F5344CB8AC3E}">
        <p14:creationId xmlns:p14="http://schemas.microsoft.com/office/powerpoint/2010/main" val="461670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5AC09-0B69-4E26-8DC6-FE14A4A3B2C2}"/>
              </a:ext>
            </a:extLst>
          </p:cNvPr>
          <p:cNvSpPr>
            <a:spLocks noGrp="1"/>
          </p:cNvSpPr>
          <p:nvPr>
            <p:ph type="title"/>
          </p:nvPr>
        </p:nvSpPr>
        <p:spPr>
          <a:xfrm>
            <a:off x="245770" y="133304"/>
            <a:ext cx="10752786" cy="1325563"/>
          </a:xfrm>
        </p:spPr>
        <p:txBody>
          <a:bodyPr>
            <a:noAutofit/>
          </a:bodyPr>
          <a:lstStyle/>
          <a:p>
            <a:r>
              <a:rPr lang="en-GB" b="1" dirty="0"/>
              <a:t>Geographical and Demographical opportunities</a:t>
            </a:r>
            <a:br>
              <a:rPr lang="en-GB" b="1" dirty="0"/>
            </a:br>
            <a:endParaRPr lang="en-GB" b="1" dirty="0"/>
          </a:p>
        </p:txBody>
      </p:sp>
      <p:sp>
        <p:nvSpPr>
          <p:cNvPr id="3" name="Content Placeholder 2">
            <a:extLst>
              <a:ext uri="{FF2B5EF4-FFF2-40B4-BE49-F238E27FC236}">
                <a16:creationId xmlns:a16="http://schemas.microsoft.com/office/drawing/2014/main" id="{F8DA0167-7ECB-451B-8A69-4830C5A47840}"/>
              </a:ext>
            </a:extLst>
          </p:cNvPr>
          <p:cNvSpPr>
            <a:spLocks noGrp="1"/>
          </p:cNvSpPr>
          <p:nvPr>
            <p:ph idx="1"/>
          </p:nvPr>
        </p:nvSpPr>
        <p:spPr/>
        <p:txBody>
          <a:bodyPr>
            <a:normAutofit lnSpcReduction="10000"/>
          </a:bodyPr>
          <a:lstStyle/>
          <a:p>
            <a:pPr marL="0" indent="0">
              <a:buNone/>
            </a:pPr>
            <a:r>
              <a:rPr lang="en-GB" dirty="0"/>
              <a:t>A </a:t>
            </a:r>
            <a:r>
              <a:rPr lang="en-GB" b="1" u="sng" dirty="0"/>
              <a:t>detailed sentence </a:t>
            </a:r>
            <a:r>
              <a:rPr lang="en-GB" dirty="0"/>
              <a:t>that references </a:t>
            </a:r>
            <a:r>
              <a:rPr lang="en-GB" dirty="0">
                <a:solidFill>
                  <a:schemeClr val="accent1">
                    <a:lumMod val="75000"/>
                  </a:schemeClr>
                </a:solidFill>
              </a:rPr>
              <a:t>specifics</a:t>
            </a:r>
            <a:r>
              <a:rPr lang="en-GB" dirty="0"/>
              <a:t> about </a:t>
            </a:r>
            <a:r>
              <a:rPr lang="en-GB" dirty="0">
                <a:solidFill>
                  <a:schemeClr val="accent1">
                    <a:lumMod val="75000"/>
                  </a:schemeClr>
                </a:solidFill>
              </a:rPr>
              <a:t>target audience</a:t>
            </a:r>
            <a:r>
              <a:rPr lang="en-GB" dirty="0"/>
              <a:t>. As the above subheading suggests, you need to refer to </a:t>
            </a:r>
            <a:r>
              <a:rPr lang="en-GB" i="1" dirty="0"/>
              <a:t>location</a:t>
            </a:r>
            <a:r>
              <a:rPr lang="en-GB" dirty="0"/>
              <a:t> and </a:t>
            </a:r>
            <a:r>
              <a:rPr lang="en-GB" i="1" dirty="0"/>
              <a:t>type</a:t>
            </a:r>
            <a:r>
              <a:rPr lang="en-GB" dirty="0"/>
              <a:t> of audience your short film is trying to reach.</a:t>
            </a:r>
          </a:p>
          <a:p>
            <a:pPr marL="0" indent="0">
              <a:buNone/>
            </a:pPr>
            <a:endParaRPr lang="en-GB" dirty="0"/>
          </a:p>
          <a:p>
            <a:pPr marL="0" indent="0">
              <a:buNone/>
            </a:pPr>
            <a:r>
              <a:rPr lang="en-GB" i="1" dirty="0">
                <a:solidFill>
                  <a:schemeClr val="bg1">
                    <a:lumMod val="50000"/>
                  </a:schemeClr>
                </a:solidFill>
              </a:rPr>
              <a:t>Example: Our promotional video will be shown across the UK in schools and colleges to bring the important message across to as many people as we can. It is also important to all demographics and so therefore it will fit for every age group and will be posted on </a:t>
            </a:r>
            <a:r>
              <a:rPr lang="en-GB" i="1" dirty="0" smtClean="0">
                <a:solidFill>
                  <a:schemeClr val="bg1">
                    <a:lumMod val="50000"/>
                  </a:schemeClr>
                </a:solidFill>
              </a:rPr>
              <a:t>YouTube. We will aim to target those in the North of England as well as the Greater London area, as these were given as areas with the highest number of </a:t>
            </a:r>
            <a:r>
              <a:rPr lang="en-GB" i="1" smtClean="0">
                <a:solidFill>
                  <a:schemeClr val="bg1">
                    <a:lumMod val="50000"/>
                  </a:schemeClr>
                </a:solidFill>
              </a:rPr>
              <a:t>inactive people </a:t>
            </a:r>
            <a:endParaRPr lang="en-GB" i="1" dirty="0">
              <a:solidFill>
                <a:schemeClr val="bg1">
                  <a:lumMod val="50000"/>
                </a:schemeClr>
              </a:solidFill>
            </a:endParaRPr>
          </a:p>
        </p:txBody>
      </p:sp>
    </p:spTree>
    <p:extLst>
      <p:ext uri="{BB962C8B-B14F-4D97-AF65-F5344CB8AC3E}">
        <p14:creationId xmlns:p14="http://schemas.microsoft.com/office/powerpoint/2010/main" val="188196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20FA-E367-4DB2-B1B6-CD3EEA31C606}"/>
              </a:ext>
            </a:extLst>
          </p:cNvPr>
          <p:cNvSpPr>
            <a:spLocks noGrp="1"/>
          </p:cNvSpPr>
          <p:nvPr>
            <p:ph type="title"/>
          </p:nvPr>
        </p:nvSpPr>
        <p:spPr>
          <a:xfrm>
            <a:off x="271527" y="-59877"/>
            <a:ext cx="10515600" cy="1325563"/>
          </a:xfrm>
        </p:spPr>
        <p:txBody>
          <a:bodyPr/>
          <a:lstStyle/>
          <a:p>
            <a:r>
              <a:rPr lang="en-GB" b="1" dirty="0"/>
              <a:t>Restrictions on the client</a:t>
            </a:r>
          </a:p>
        </p:txBody>
      </p:sp>
      <p:sp>
        <p:nvSpPr>
          <p:cNvPr id="3" name="Content Placeholder 2">
            <a:extLst>
              <a:ext uri="{FF2B5EF4-FFF2-40B4-BE49-F238E27FC236}">
                <a16:creationId xmlns:a16="http://schemas.microsoft.com/office/drawing/2014/main" id="{81B316C4-2A34-4989-A1C0-68E1F69742EF}"/>
              </a:ext>
            </a:extLst>
          </p:cNvPr>
          <p:cNvSpPr>
            <a:spLocks noGrp="1"/>
          </p:cNvSpPr>
          <p:nvPr>
            <p:ph idx="1"/>
          </p:nvPr>
        </p:nvSpPr>
        <p:spPr/>
        <p:txBody>
          <a:bodyPr>
            <a:normAutofit lnSpcReduction="10000"/>
          </a:bodyPr>
          <a:lstStyle/>
          <a:p>
            <a:pPr marL="0" indent="0">
              <a:buNone/>
            </a:pPr>
            <a:r>
              <a:rPr lang="en-GB" dirty="0"/>
              <a:t>A </a:t>
            </a:r>
            <a:r>
              <a:rPr lang="en-GB" b="1" u="sng" dirty="0"/>
              <a:t>detailed sentence </a:t>
            </a:r>
            <a:r>
              <a:rPr lang="en-GB" dirty="0"/>
              <a:t>on the video’s </a:t>
            </a:r>
            <a:r>
              <a:rPr lang="en-GB" dirty="0">
                <a:solidFill>
                  <a:schemeClr val="accent1">
                    <a:lumMod val="75000"/>
                  </a:schemeClr>
                </a:solidFill>
              </a:rPr>
              <a:t>content</a:t>
            </a:r>
            <a:r>
              <a:rPr lang="en-GB" dirty="0"/>
              <a:t>, in regards to whether or not it is </a:t>
            </a:r>
            <a:r>
              <a:rPr lang="en-GB" dirty="0">
                <a:solidFill>
                  <a:schemeClr val="accent1">
                    <a:lumMod val="75000"/>
                  </a:schemeClr>
                </a:solidFill>
              </a:rPr>
              <a:t>suitable</a:t>
            </a:r>
            <a:r>
              <a:rPr lang="en-GB" dirty="0"/>
              <a:t> for the target audience’s age. </a:t>
            </a:r>
          </a:p>
          <a:p>
            <a:pPr marL="0" indent="0">
              <a:buNone/>
            </a:pPr>
            <a:endParaRPr lang="en-GB" dirty="0"/>
          </a:p>
          <a:p>
            <a:pPr marL="0" indent="0">
              <a:buNone/>
            </a:pPr>
            <a:r>
              <a:rPr lang="en-GB" i="1" dirty="0">
                <a:solidFill>
                  <a:schemeClr val="bg1">
                    <a:lumMod val="50000"/>
                  </a:schemeClr>
                </a:solidFill>
              </a:rPr>
              <a:t>Example: The video will be suitable for the age group and we will make sure that it is safe and therefore not informing the audience watching of facts that aren’t true as this could perhaps lead someone in the wrong direction or drive them too much into an unsafe environment. We will not be telling them what to eat but we will be giving them suggestions on how to live a healthy lifestyle, but balancing this with their social lives and making sure that they are getting the correct nutrients in their body to make them healthy and nourished.</a:t>
            </a:r>
          </a:p>
        </p:txBody>
      </p:sp>
    </p:spTree>
    <p:extLst>
      <p:ext uri="{BB962C8B-B14F-4D97-AF65-F5344CB8AC3E}">
        <p14:creationId xmlns:p14="http://schemas.microsoft.com/office/powerpoint/2010/main" val="219578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466" y="0"/>
            <a:ext cx="10515600" cy="1325563"/>
          </a:xfrm>
        </p:spPr>
        <p:txBody>
          <a:bodyPr/>
          <a:lstStyle/>
          <a:p>
            <a:r>
              <a:rPr lang="en-GB" dirty="0" smtClean="0"/>
              <a:t>Rationale: </a:t>
            </a:r>
            <a:endParaRPr lang="en-GB" dirty="0"/>
          </a:p>
        </p:txBody>
      </p:sp>
      <p:sp>
        <p:nvSpPr>
          <p:cNvPr id="3" name="Content Placeholder 2"/>
          <p:cNvSpPr>
            <a:spLocks noGrp="1"/>
          </p:cNvSpPr>
          <p:nvPr>
            <p:ph idx="1"/>
          </p:nvPr>
        </p:nvSpPr>
        <p:spPr>
          <a:xfrm>
            <a:off x="626301" y="1352811"/>
            <a:ext cx="11060483" cy="5311036"/>
          </a:xfrm>
        </p:spPr>
        <p:txBody>
          <a:bodyPr>
            <a:normAutofit lnSpcReduction="10000"/>
          </a:bodyPr>
          <a:lstStyle/>
          <a:p>
            <a:r>
              <a:rPr lang="en-GB" dirty="0" smtClean="0">
                <a:solidFill>
                  <a:schemeClr val="accent6">
                    <a:lumMod val="75000"/>
                  </a:schemeClr>
                </a:solidFill>
              </a:rPr>
              <a:t>Production Overview</a:t>
            </a:r>
          </a:p>
          <a:p>
            <a:r>
              <a:rPr lang="en-GB" dirty="0" smtClean="0">
                <a:solidFill>
                  <a:schemeClr val="accent6">
                    <a:lumMod val="75000"/>
                  </a:schemeClr>
                </a:solidFill>
              </a:rPr>
              <a:t>Target Audience Research</a:t>
            </a:r>
          </a:p>
          <a:p>
            <a:r>
              <a:rPr lang="en-GB" dirty="0" smtClean="0">
                <a:solidFill>
                  <a:schemeClr val="accent6">
                    <a:lumMod val="75000"/>
                  </a:schemeClr>
                </a:solidFill>
              </a:rPr>
              <a:t>Primary Research</a:t>
            </a:r>
          </a:p>
          <a:p>
            <a:r>
              <a:rPr lang="en-GB" dirty="0" smtClean="0">
                <a:solidFill>
                  <a:schemeClr val="accent6"/>
                </a:solidFill>
              </a:rPr>
              <a:t>Secondary Research</a:t>
            </a:r>
          </a:p>
          <a:p>
            <a:r>
              <a:rPr lang="en-GB" dirty="0" smtClean="0">
                <a:solidFill>
                  <a:schemeClr val="accent2"/>
                </a:solidFill>
              </a:rPr>
              <a:t>Understanding Client Commission</a:t>
            </a:r>
          </a:p>
          <a:p>
            <a:r>
              <a:rPr lang="en-GB" dirty="0" smtClean="0"/>
              <a:t>Competitors</a:t>
            </a:r>
          </a:p>
          <a:p>
            <a:r>
              <a:rPr lang="en-GB" dirty="0" smtClean="0"/>
              <a:t>Ideas Generation</a:t>
            </a:r>
          </a:p>
          <a:p>
            <a:endParaRPr lang="en-GB" dirty="0">
              <a:solidFill>
                <a:srgbClr val="C00000"/>
              </a:solidFill>
            </a:endParaRPr>
          </a:p>
          <a:p>
            <a:r>
              <a:rPr lang="en-GB" dirty="0" smtClean="0"/>
              <a:t>Pitch</a:t>
            </a:r>
          </a:p>
          <a:p>
            <a:r>
              <a:rPr lang="en-GB" dirty="0" smtClean="0"/>
              <a:t>Proposal</a:t>
            </a:r>
          </a:p>
          <a:p>
            <a:r>
              <a:rPr lang="en-GB" dirty="0" smtClean="0"/>
              <a:t>Treatment</a:t>
            </a:r>
            <a:endParaRPr lang="en-GB" dirty="0"/>
          </a:p>
        </p:txBody>
      </p:sp>
    </p:spTree>
    <p:extLst>
      <p:ext uri="{BB962C8B-B14F-4D97-AF65-F5344CB8AC3E}">
        <p14:creationId xmlns:p14="http://schemas.microsoft.com/office/powerpoint/2010/main" val="3953099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558" y="270123"/>
            <a:ext cx="10515600" cy="1325563"/>
          </a:xfrm>
        </p:spPr>
        <p:txBody>
          <a:bodyPr>
            <a:noAutofit/>
          </a:bodyPr>
          <a:lstStyle/>
          <a:p>
            <a:r>
              <a:rPr lang="en-GB" b="1" dirty="0"/>
              <a:t>Competitors within the same industry and their products</a:t>
            </a:r>
            <a:br>
              <a:rPr lang="en-GB" b="1" dirty="0"/>
            </a:br>
            <a:endParaRPr lang="en-GB" b="1" dirty="0"/>
          </a:p>
        </p:txBody>
      </p:sp>
      <p:sp>
        <p:nvSpPr>
          <p:cNvPr id="3" name="Content Placeholder 2"/>
          <p:cNvSpPr>
            <a:spLocks noGrp="1"/>
          </p:cNvSpPr>
          <p:nvPr>
            <p:ph idx="1"/>
          </p:nvPr>
        </p:nvSpPr>
        <p:spPr/>
        <p:txBody>
          <a:bodyPr>
            <a:normAutofit/>
          </a:bodyPr>
          <a:lstStyle/>
          <a:p>
            <a:pPr marL="0" indent="0">
              <a:buNone/>
            </a:pPr>
            <a:r>
              <a:rPr lang="en-GB" sz="3200" dirty="0" smtClean="0">
                <a:solidFill>
                  <a:schemeClr val="bg1">
                    <a:lumMod val="50000"/>
                  </a:schemeClr>
                </a:solidFill>
              </a:rPr>
              <a:t>See task sheet for details.</a:t>
            </a:r>
            <a:endParaRPr lang="en-GB" sz="3200" dirty="0">
              <a:solidFill>
                <a:schemeClr val="bg1">
                  <a:lumMod val="50000"/>
                </a:schemeClr>
              </a:solidFill>
            </a:endParaRPr>
          </a:p>
        </p:txBody>
      </p:sp>
    </p:spTree>
    <p:extLst>
      <p:ext uri="{BB962C8B-B14F-4D97-AF65-F5344CB8AC3E}">
        <p14:creationId xmlns:p14="http://schemas.microsoft.com/office/powerpoint/2010/main" val="905997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862" t="11484" r="30015" b="8413"/>
          <a:stretch/>
        </p:blipFill>
        <p:spPr>
          <a:xfrm>
            <a:off x="3507475" y="-10869"/>
            <a:ext cx="5230638" cy="6868869"/>
          </a:xfrm>
          <a:prstGeom prst="rect">
            <a:avLst/>
          </a:prstGeom>
        </p:spPr>
      </p:pic>
    </p:spTree>
    <p:extLst>
      <p:ext uri="{BB962C8B-B14F-4D97-AF65-F5344CB8AC3E}">
        <p14:creationId xmlns:p14="http://schemas.microsoft.com/office/powerpoint/2010/main" val="2936547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466" y="0"/>
            <a:ext cx="10515600" cy="1325563"/>
          </a:xfrm>
        </p:spPr>
        <p:txBody>
          <a:bodyPr/>
          <a:lstStyle/>
          <a:p>
            <a:r>
              <a:rPr lang="en-GB" dirty="0" smtClean="0"/>
              <a:t>Rationale: </a:t>
            </a:r>
            <a:endParaRPr lang="en-GB" dirty="0"/>
          </a:p>
        </p:txBody>
      </p:sp>
      <p:sp>
        <p:nvSpPr>
          <p:cNvPr id="3" name="Content Placeholder 2"/>
          <p:cNvSpPr>
            <a:spLocks noGrp="1"/>
          </p:cNvSpPr>
          <p:nvPr>
            <p:ph idx="1"/>
          </p:nvPr>
        </p:nvSpPr>
        <p:spPr>
          <a:xfrm>
            <a:off x="626301" y="1352811"/>
            <a:ext cx="11060483" cy="5311036"/>
          </a:xfrm>
        </p:spPr>
        <p:txBody>
          <a:bodyPr>
            <a:normAutofit lnSpcReduction="10000"/>
          </a:bodyPr>
          <a:lstStyle/>
          <a:p>
            <a:r>
              <a:rPr lang="en-GB" dirty="0" smtClean="0">
                <a:solidFill>
                  <a:schemeClr val="accent6">
                    <a:lumMod val="75000"/>
                  </a:schemeClr>
                </a:solidFill>
              </a:rPr>
              <a:t>Production Overview</a:t>
            </a:r>
          </a:p>
          <a:p>
            <a:r>
              <a:rPr lang="en-GB" dirty="0" smtClean="0">
                <a:solidFill>
                  <a:schemeClr val="accent6">
                    <a:lumMod val="75000"/>
                  </a:schemeClr>
                </a:solidFill>
              </a:rPr>
              <a:t>Target Audience Research</a:t>
            </a:r>
          </a:p>
          <a:p>
            <a:r>
              <a:rPr lang="en-GB" dirty="0" smtClean="0">
                <a:solidFill>
                  <a:schemeClr val="accent6">
                    <a:lumMod val="75000"/>
                  </a:schemeClr>
                </a:solidFill>
              </a:rPr>
              <a:t>Primary Research</a:t>
            </a:r>
          </a:p>
          <a:p>
            <a:r>
              <a:rPr lang="en-GB" dirty="0" smtClean="0">
                <a:solidFill>
                  <a:schemeClr val="accent6"/>
                </a:solidFill>
              </a:rPr>
              <a:t>Secondary Research</a:t>
            </a:r>
          </a:p>
          <a:p>
            <a:r>
              <a:rPr lang="en-GB" dirty="0" smtClean="0">
                <a:solidFill>
                  <a:schemeClr val="accent2"/>
                </a:solidFill>
              </a:rPr>
              <a:t>Understanding Client Commission</a:t>
            </a:r>
          </a:p>
          <a:p>
            <a:r>
              <a:rPr lang="en-GB" dirty="0" smtClean="0"/>
              <a:t>Competitors</a:t>
            </a:r>
          </a:p>
          <a:p>
            <a:r>
              <a:rPr lang="en-GB" dirty="0" smtClean="0"/>
              <a:t>Ideas Generation</a:t>
            </a:r>
          </a:p>
          <a:p>
            <a:endParaRPr lang="en-GB" dirty="0">
              <a:solidFill>
                <a:srgbClr val="C00000"/>
              </a:solidFill>
            </a:endParaRPr>
          </a:p>
          <a:p>
            <a:r>
              <a:rPr lang="en-GB" dirty="0" smtClean="0"/>
              <a:t>Pitch</a:t>
            </a:r>
          </a:p>
          <a:p>
            <a:r>
              <a:rPr lang="en-GB" dirty="0" smtClean="0"/>
              <a:t>Proposal</a:t>
            </a:r>
          </a:p>
          <a:p>
            <a:r>
              <a:rPr lang="en-GB" dirty="0" smtClean="0"/>
              <a:t>Treatment</a:t>
            </a:r>
            <a:endParaRPr lang="en-GB" dirty="0"/>
          </a:p>
        </p:txBody>
      </p:sp>
    </p:spTree>
    <p:extLst>
      <p:ext uri="{BB962C8B-B14F-4D97-AF65-F5344CB8AC3E}">
        <p14:creationId xmlns:p14="http://schemas.microsoft.com/office/powerpoint/2010/main" val="4267694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31777" t="12849" r="29843" b="5410"/>
          <a:stretch/>
        </p:blipFill>
        <p:spPr>
          <a:xfrm>
            <a:off x="3398293" y="4064"/>
            <a:ext cx="5149034" cy="6853936"/>
          </a:xfrm>
          <a:prstGeom prst="rect">
            <a:avLst/>
          </a:prstGeom>
        </p:spPr>
      </p:pic>
    </p:spTree>
    <p:extLst>
      <p:ext uri="{BB962C8B-B14F-4D97-AF65-F5344CB8AC3E}">
        <p14:creationId xmlns:p14="http://schemas.microsoft.com/office/powerpoint/2010/main" val="275896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862" t="11484" r="30015" b="8413"/>
          <a:stretch/>
        </p:blipFill>
        <p:spPr>
          <a:xfrm>
            <a:off x="3507475" y="-10869"/>
            <a:ext cx="5230638" cy="6868869"/>
          </a:xfrm>
          <a:prstGeom prst="rect">
            <a:avLst/>
          </a:prstGeom>
        </p:spPr>
      </p:pic>
    </p:spTree>
    <p:extLst>
      <p:ext uri="{BB962C8B-B14F-4D97-AF65-F5344CB8AC3E}">
        <p14:creationId xmlns:p14="http://schemas.microsoft.com/office/powerpoint/2010/main" val="1920266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Purpose of the Commission</a:t>
            </a:r>
          </a:p>
        </p:txBody>
      </p:sp>
      <p:sp>
        <p:nvSpPr>
          <p:cNvPr id="3" name="Content Placeholder 2"/>
          <p:cNvSpPr>
            <a:spLocks noGrp="1"/>
          </p:cNvSpPr>
          <p:nvPr>
            <p:ph idx="1"/>
          </p:nvPr>
        </p:nvSpPr>
        <p:spPr/>
        <p:txBody>
          <a:bodyPr>
            <a:normAutofit lnSpcReduction="10000"/>
          </a:bodyPr>
          <a:lstStyle/>
          <a:p>
            <a:pPr marL="0" indent="0">
              <a:buNone/>
            </a:pPr>
            <a:r>
              <a:rPr lang="en-GB" dirty="0"/>
              <a:t>A </a:t>
            </a:r>
            <a:r>
              <a:rPr lang="en-GB" b="1" u="sng" dirty="0"/>
              <a:t>detailed sentence </a:t>
            </a:r>
            <a:r>
              <a:rPr lang="en-GB" dirty="0"/>
              <a:t>outlining the desired </a:t>
            </a:r>
            <a:r>
              <a:rPr lang="en-GB" dirty="0">
                <a:solidFill>
                  <a:schemeClr val="accent1">
                    <a:lumMod val="75000"/>
                  </a:schemeClr>
                </a:solidFill>
              </a:rPr>
              <a:t>end-result</a:t>
            </a:r>
            <a:r>
              <a:rPr lang="en-GB" dirty="0"/>
              <a:t> of the commission and the method used in order to do this. What </a:t>
            </a:r>
            <a:r>
              <a:rPr lang="en-GB" dirty="0">
                <a:solidFill>
                  <a:schemeClr val="accent1">
                    <a:lumMod val="75000"/>
                  </a:schemeClr>
                </a:solidFill>
              </a:rPr>
              <a:t>platform</a:t>
            </a:r>
            <a:r>
              <a:rPr lang="en-GB" dirty="0"/>
              <a:t> it will be on and where it will be seen. </a:t>
            </a:r>
          </a:p>
          <a:p>
            <a:pPr marL="0" indent="0">
              <a:buNone/>
            </a:pPr>
            <a:endParaRPr lang="en-GB" dirty="0"/>
          </a:p>
          <a:p>
            <a:pPr marL="0" indent="0">
              <a:buNone/>
            </a:pPr>
            <a:r>
              <a:rPr lang="en-GB" i="1" dirty="0">
                <a:solidFill>
                  <a:schemeClr val="tx1">
                    <a:lumMod val="50000"/>
                    <a:lumOff val="50000"/>
                  </a:schemeClr>
                </a:solidFill>
              </a:rPr>
              <a:t>Example: We are making this video to encourage students and adults to do as much exercise as they can fit into their daily life and to try and eat as healthy as they can. This is to cut down on the statistic being that 63% of adults in England were overweight or obese in 2015. Because this is over half, it is important for us to now take action and hopefully help some of the people watching the video, alongside motivating them into a happy lifestyle.</a:t>
            </a:r>
          </a:p>
        </p:txBody>
      </p:sp>
    </p:spTree>
    <p:extLst>
      <p:ext uri="{BB962C8B-B14F-4D97-AF65-F5344CB8AC3E}">
        <p14:creationId xmlns:p14="http://schemas.microsoft.com/office/powerpoint/2010/main" val="76302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Ethos and Reputation of the Client</a:t>
            </a:r>
          </a:p>
        </p:txBody>
      </p:sp>
      <p:sp>
        <p:nvSpPr>
          <p:cNvPr id="3" name="Content Placeholder 2"/>
          <p:cNvSpPr>
            <a:spLocks noGrp="1"/>
          </p:cNvSpPr>
          <p:nvPr>
            <p:ph idx="1"/>
          </p:nvPr>
        </p:nvSpPr>
        <p:spPr/>
        <p:txBody>
          <a:bodyPr>
            <a:normAutofit/>
          </a:bodyPr>
          <a:lstStyle/>
          <a:p>
            <a:pPr marL="0" indent="0">
              <a:buNone/>
            </a:pPr>
            <a:r>
              <a:rPr lang="en-GB" dirty="0"/>
              <a:t>A </a:t>
            </a:r>
            <a:r>
              <a:rPr lang="en-GB" b="1" u="sng" dirty="0"/>
              <a:t>detailed sentence </a:t>
            </a:r>
            <a:r>
              <a:rPr lang="en-GB" dirty="0"/>
              <a:t>highlighting the </a:t>
            </a:r>
            <a:r>
              <a:rPr lang="en-GB" dirty="0">
                <a:solidFill>
                  <a:schemeClr val="accent1">
                    <a:lumMod val="75000"/>
                  </a:schemeClr>
                </a:solidFill>
              </a:rPr>
              <a:t>intended interaction </a:t>
            </a:r>
            <a:r>
              <a:rPr lang="en-GB" dirty="0"/>
              <a:t>between the </a:t>
            </a:r>
            <a:r>
              <a:rPr lang="en-GB" i="1" dirty="0"/>
              <a:t>audience</a:t>
            </a:r>
            <a:r>
              <a:rPr lang="en-GB" dirty="0"/>
              <a:t> and the </a:t>
            </a:r>
            <a:r>
              <a:rPr lang="en-GB" i="1" dirty="0"/>
              <a:t>client</a:t>
            </a:r>
            <a:r>
              <a:rPr lang="en-GB" dirty="0"/>
              <a:t>. How will they use </a:t>
            </a:r>
            <a:r>
              <a:rPr lang="en-GB" dirty="0" err="1" smtClean="0"/>
              <a:t>MoveIT</a:t>
            </a:r>
            <a:r>
              <a:rPr lang="en-GB" dirty="0" smtClean="0"/>
              <a:t> as </a:t>
            </a:r>
            <a:r>
              <a:rPr lang="en-GB" dirty="0"/>
              <a:t>a charity? </a:t>
            </a:r>
          </a:p>
          <a:p>
            <a:pPr marL="0" indent="0">
              <a:buNone/>
            </a:pPr>
            <a:endParaRPr lang="en-GB" dirty="0"/>
          </a:p>
          <a:p>
            <a:pPr marL="0" indent="0">
              <a:buNone/>
            </a:pPr>
            <a:r>
              <a:rPr lang="en-GB" i="1" dirty="0">
                <a:solidFill>
                  <a:schemeClr val="tx1">
                    <a:lumMod val="50000"/>
                    <a:lumOff val="50000"/>
                  </a:schemeClr>
                </a:solidFill>
              </a:rPr>
              <a:t>Example: This promotional video will be aimed at 15-24 year olds and will be created to bring the message across that being active is extremely important. By giving the target audience facts about fitness outcomes, this will hopefully persuade and lead them into the right direction of a healthy life. By also giving the audience a glimpse of happiness that this different lifestyle could give them will hopefully make a change.</a:t>
            </a:r>
          </a:p>
        </p:txBody>
      </p:sp>
    </p:spTree>
    <p:extLst>
      <p:ext uri="{BB962C8B-B14F-4D97-AF65-F5344CB8AC3E}">
        <p14:creationId xmlns:p14="http://schemas.microsoft.com/office/powerpoint/2010/main" val="127728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Themes or subjects they wish you to explore</a:t>
            </a:r>
          </a:p>
        </p:txBody>
      </p:sp>
      <p:sp>
        <p:nvSpPr>
          <p:cNvPr id="3" name="Content Placeholder 2"/>
          <p:cNvSpPr>
            <a:spLocks noGrp="1"/>
          </p:cNvSpPr>
          <p:nvPr>
            <p:ph idx="1"/>
          </p:nvPr>
        </p:nvSpPr>
        <p:spPr/>
        <p:txBody>
          <a:bodyPr>
            <a:normAutofit lnSpcReduction="10000"/>
          </a:bodyPr>
          <a:lstStyle/>
          <a:p>
            <a:pPr marL="0" indent="0">
              <a:buNone/>
            </a:pPr>
            <a:r>
              <a:rPr lang="en-GB" dirty="0"/>
              <a:t>A </a:t>
            </a:r>
            <a:r>
              <a:rPr lang="en-GB" b="1" u="sng" dirty="0"/>
              <a:t>detailed sentence </a:t>
            </a:r>
            <a:r>
              <a:rPr lang="en-GB" dirty="0"/>
              <a:t>outlining the </a:t>
            </a:r>
            <a:r>
              <a:rPr lang="en-GB" dirty="0">
                <a:solidFill>
                  <a:schemeClr val="accent1">
                    <a:lumMod val="75000"/>
                  </a:schemeClr>
                </a:solidFill>
              </a:rPr>
              <a:t>theme</a:t>
            </a:r>
            <a:r>
              <a:rPr lang="en-GB" dirty="0"/>
              <a:t> of the video commission. Responding to what the client asks for in the 1</a:t>
            </a:r>
            <a:r>
              <a:rPr lang="en-GB" baseline="30000" dirty="0"/>
              <a:t>st</a:t>
            </a:r>
            <a:r>
              <a:rPr lang="en-GB" dirty="0"/>
              <a:t> paragraph of the Press Release.</a:t>
            </a:r>
          </a:p>
          <a:p>
            <a:pPr marL="0" indent="0">
              <a:buNone/>
            </a:pPr>
            <a:endParaRPr lang="en-GB" dirty="0"/>
          </a:p>
          <a:p>
            <a:pPr marL="0" indent="0">
              <a:buNone/>
            </a:pPr>
            <a:r>
              <a:rPr lang="en-GB" i="1" dirty="0">
                <a:solidFill>
                  <a:schemeClr val="tx1">
                    <a:lumMod val="50000"/>
                    <a:lumOff val="50000"/>
                  </a:schemeClr>
                </a:solidFill>
              </a:rPr>
              <a:t>Example: The primary target audience for this brief is 15-24 year olds. Although there is a specific demographic, in the video I will provide facts and interesting clips that will encourage adults also. The charity ‘Move It’, try to provide information and explain a wide range of benefits for the audience of the students. This is because it is more important for them to maintain a fit lifestyle so that they have lots of energy to focus on their education and mental health.</a:t>
            </a:r>
          </a:p>
        </p:txBody>
      </p:sp>
    </p:spTree>
    <p:extLst>
      <p:ext uri="{BB962C8B-B14F-4D97-AF65-F5344CB8AC3E}">
        <p14:creationId xmlns:p14="http://schemas.microsoft.com/office/powerpoint/2010/main" val="185752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message they want you to communicate</a:t>
            </a:r>
          </a:p>
        </p:txBody>
      </p:sp>
      <p:sp>
        <p:nvSpPr>
          <p:cNvPr id="3" name="Content Placeholder 2"/>
          <p:cNvSpPr>
            <a:spLocks noGrp="1"/>
          </p:cNvSpPr>
          <p:nvPr>
            <p:ph idx="1"/>
          </p:nvPr>
        </p:nvSpPr>
        <p:spPr/>
        <p:txBody>
          <a:bodyPr/>
          <a:lstStyle/>
          <a:p>
            <a:pPr marL="0" indent="0">
              <a:buNone/>
            </a:pPr>
            <a:r>
              <a:rPr lang="en-GB" dirty="0"/>
              <a:t>A </a:t>
            </a:r>
            <a:r>
              <a:rPr lang="en-GB" b="1" u="sng" dirty="0"/>
              <a:t>detailed sentence </a:t>
            </a:r>
            <a:r>
              <a:rPr lang="en-GB" dirty="0"/>
              <a:t>giving the </a:t>
            </a:r>
            <a:r>
              <a:rPr lang="en-GB" dirty="0">
                <a:solidFill>
                  <a:schemeClr val="accent1">
                    <a:lumMod val="75000"/>
                  </a:schemeClr>
                </a:solidFill>
              </a:rPr>
              <a:t>final thoughts </a:t>
            </a:r>
            <a:r>
              <a:rPr lang="en-GB" dirty="0"/>
              <a:t>the audience will have </a:t>
            </a:r>
            <a:r>
              <a:rPr lang="en-GB" i="1" dirty="0"/>
              <a:t>after</a:t>
            </a:r>
            <a:r>
              <a:rPr lang="en-GB" dirty="0"/>
              <a:t> watching the video. </a:t>
            </a:r>
          </a:p>
          <a:p>
            <a:pPr marL="0" indent="0">
              <a:buNone/>
            </a:pPr>
            <a:endParaRPr lang="en-GB" dirty="0"/>
          </a:p>
          <a:p>
            <a:pPr marL="0" indent="0">
              <a:buNone/>
            </a:pPr>
            <a:r>
              <a:rPr lang="en-GB" i="1" dirty="0">
                <a:solidFill>
                  <a:schemeClr val="tx1">
                    <a:lumMod val="50000"/>
                    <a:lumOff val="50000"/>
                  </a:schemeClr>
                </a:solidFill>
              </a:rPr>
              <a:t>Example: Doing sports and eating clean is important for students as they will get a good feeling after which could improve their mental health and attitude towards things that they perhaps didn’t enjoy before such as PE. Exercising also helps when students when they have exams on that they need to study for as it is important to have a break and to release the stress.</a:t>
            </a:r>
          </a:p>
        </p:txBody>
      </p:sp>
    </p:spTree>
    <p:extLst>
      <p:ext uri="{BB962C8B-B14F-4D97-AF65-F5344CB8AC3E}">
        <p14:creationId xmlns:p14="http://schemas.microsoft.com/office/powerpoint/2010/main" val="232702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Who or What they are targeting (Impact) </a:t>
            </a:r>
          </a:p>
        </p:txBody>
      </p:sp>
      <p:sp>
        <p:nvSpPr>
          <p:cNvPr id="3" name="Content Placeholder 2"/>
          <p:cNvSpPr>
            <a:spLocks noGrp="1"/>
          </p:cNvSpPr>
          <p:nvPr>
            <p:ph idx="1"/>
          </p:nvPr>
        </p:nvSpPr>
        <p:spPr/>
        <p:txBody>
          <a:bodyPr/>
          <a:lstStyle/>
          <a:p>
            <a:pPr marL="0" indent="0">
              <a:buNone/>
            </a:pPr>
            <a:r>
              <a:rPr lang="en-GB" dirty="0"/>
              <a:t>A broad sentence</a:t>
            </a:r>
            <a:r>
              <a:rPr lang="en-GB" b="1" dirty="0"/>
              <a:t> </a:t>
            </a:r>
            <a:r>
              <a:rPr lang="en-GB" dirty="0"/>
              <a:t>explaining who the </a:t>
            </a:r>
            <a:r>
              <a:rPr lang="en-GB" dirty="0">
                <a:solidFill>
                  <a:schemeClr val="accent1">
                    <a:lumMod val="75000"/>
                  </a:schemeClr>
                </a:solidFill>
              </a:rPr>
              <a:t>target audience </a:t>
            </a:r>
            <a:r>
              <a:rPr lang="en-GB" dirty="0"/>
              <a:t>is.</a:t>
            </a:r>
          </a:p>
          <a:p>
            <a:pPr marL="0" indent="0">
              <a:buNone/>
            </a:pPr>
            <a:endParaRPr lang="en-GB" dirty="0"/>
          </a:p>
          <a:p>
            <a:pPr marL="0" indent="0">
              <a:buNone/>
            </a:pPr>
            <a:r>
              <a:rPr lang="en-GB" i="1" dirty="0">
                <a:solidFill>
                  <a:schemeClr val="tx1">
                    <a:lumMod val="50000"/>
                    <a:lumOff val="50000"/>
                  </a:schemeClr>
                </a:solidFill>
              </a:rPr>
              <a:t>Example: Although fitness and eating good can be something that all ages can participate in, the specific demographic for this particular brief will be ages 15-24. The main aim of the </a:t>
            </a:r>
            <a:r>
              <a:rPr lang="en-GB" i="1" dirty="0" smtClean="0">
                <a:solidFill>
                  <a:schemeClr val="tx1">
                    <a:lumMod val="50000"/>
                    <a:lumOff val="50000"/>
                  </a:schemeClr>
                </a:solidFill>
              </a:rPr>
              <a:t>organisation </a:t>
            </a:r>
            <a:r>
              <a:rPr lang="en-GB" i="1" dirty="0">
                <a:solidFill>
                  <a:schemeClr val="tx1">
                    <a:lumMod val="50000"/>
                    <a:lumOff val="50000"/>
                  </a:schemeClr>
                </a:solidFill>
              </a:rPr>
              <a:t>is to help the least active group of people in the UK to feel confident about what they can do to be more active.</a:t>
            </a:r>
          </a:p>
        </p:txBody>
      </p:sp>
    </p:spTree>
    <p:extLst>
      <p:ext uri="{BB962C8B-B14F-4D97-AF65-F5344CB8AC3E}">
        <p14:creationId xmlns:p14="http://schemas.microsoft.com/office/powerpoint/2010/main" val="145258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TotalTime>
  <Words>859</Words>
  <Application>Microsoft Office PowerPoint</Application>
  <PresentationFormat>Widescreen</PresentationFormat>
  <Paragraphs>61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Checklist</vt:lpstr>
      <vt:lpstr>Rationale: </vt:lpstr>
      <vt:lpstr>PowerPoint Presentation</vt:lpstr>
      <vt:lpstr>PowerPoint Presentation</vt:lpstr>
      <vt:lpstr>The Purpose of the Commission</vt:lpstr>
      <vt:lpstr>Ethos and Reputation of the Client</vt:lpstr>
      <vt:lpstr>Themes or subjects they wish you to explore</vt:lpstr>
      <vt:lpstr>The message they want you to communicate</vt:lpstr>
      <vt:lpstr>Who or What they are targeting (Impact) </vt:lpstr>
      <vt:lpstr>Geographical and Demographical opportunities </vt:lpstr>
      <vt:lpstr>Restrictions on the client</vt:lpstr>
      <vt:lpstr>Rationale: </vt:lpstr>
      <vt:lpstr>Competitors within the same industry and their products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18-09-17 BTEC</dc:title>
  <dc:creator>Steve</dc:creator>
  <cp:lastModifiedBy>Matt Toogood</cp:lastModifiedBy>
  <cp:revision>36</cp:revision>
  <dcterms:created xsi:type="dcterms:W3CDTF">2017-09-17T17:32:22Z</dcterms:created>
  <dcterms:modified xsi:type="dcterms:W3CDTF">2020-11-02T11:11:45Z</dcterms:modified>
</cp:coreProperties>
</file>