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92" r:id="rId3"/>
    <p:sldId id="293" r:id="rId4"/>
    <p:sldId id="262" r:id="rId5"/>
    <p:sldId id="263" r:id="rId6"/>
    <p:sldId id="264" r:id="rId7"/>
    <p:sldId id="265" r:id="rId8"/>
    <p:sldId id="266" r:id="rId9"/>
    <p:sldId id="268" r:id="rId10"/>
    <p:sldId id="267" r:id="rId11"/>
    <p:sldId id="269" r:id="rId12"/>
    <p:sldId id="270" r:id="rId13"/>
    <p:sldId id="256" r:id="rId14"/>
    <p:sldId id="257" r:id="rId15"/>
    <p:sldId id="258" r:id="rId16"/>
    <p:sldId id="259" r:id="rId17"/>
    <p:sldId id="260" r:id="rId18"/>
    <p:sldId id="261" r:id="rId19"/>
    <p:sldId id="291" r:id="rId20"/>
    <p:sldId id="271" r:id="rId21"/>
    <p:sldId id="278" r:id="rId22"/>
    <p:sldId id="279" r:id="rId23"/>
    <p:sldId id="280" r:id="rId24"/>
    <p:sldId id="272" r:id="rId25"/>
    <p:sldId id="281" r:id="rId26"/>
    <p:sldId id="273" r:id="rId27"/>
    <p:sldId id="282" r:id="rId28"/>
    <p:sldId id="274" r:id="rId29"/>
    <p:sldId id="283" r:id="rId30"/>
    <p:sldId id="284" r:id="rId31"/>
    <p:sldId id="285" r:id="rId32"/>
    <p:sldId id="275" r:id="rId33"/>
    <p:sldId id="286" r:id="rId34"/>
    <p:sldId id="287" r:id="rId35"/>
    <p:sldId id="276" r:id="rId36"/>
    <p:sldId id="288" r:id="rId37"/>
    <p:sldId id="277" r:id="rId38"/>
    <p:sldId id="289" r:id="rId39"/>
    <p:sldId id="29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p:scale>
          <a:sx n="50" d="100"/>
          <a:sy n="50" d="100"/>
        </p:scale>
        <p:origin x="1086" y="13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9DC184-FE18-44E9-8E88-DA03E1B4F8DA}" type="datetimeFigureOut">
              <a:rPr lang="en-GB" smtClean="0"/>
              <a:t>22/09/2017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BC5500-B79E-4A27-967E-3113DD6D3230}" type="slidenum">
              <a:rPr lang="en-GB" smtClean="0"/>
              <a:t>‹#›</a:t>
            </a:fld>
            <a:endParaRPr lang="en-GB"/>
          </a:p>
        </p:txBody>
      </p:sp>
    </p:spTree>
    <p:extLst>
      <p:ext uri="{BB962C8B-B14F-4D97-AF65-F5344CB8AC3E}">
        <p14:creationId xmlns:p14="http://schemas.microsoft.com/office/powerpoint/2010/main" val="150775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9DC184-FE18-44E9-8E88-DA03E1B4F8DA}" type="datetimeFigureOut">
              <a:rPr lang="en-GB" smtClean="0"/>
              <a:t>22/09/2017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BC5500-B79E-4A27-967E-3113DD6D3230}" type="slidenum">
              <a:rPr lang="en-GB" smtClean="0"/>
              <a:t>‹#›</a:t>
            </a:fld>
            <a:endParaRPr lang="en-GB"/>
          </a:p>
        </p:txBody>
      </p:sp>
    </p:spTree>
    <p:extLst>
      <p:ext uri="{BB962C8B-B14F-4D97-AF65-F5344CB8AC3E}">
        <p14:creationId xmlns:p14="http://schemas.microsoft.com/office/powerpoint/2010/main" val="338647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9DC184-FE18-44E9-8E88-DA03E1B4F8DA}" type="datetimeFigureOut">
              <a:rPr lang="en-GB" smtClean="0"/>
              <a:t>22/09/2017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BC5500-B79E-4A27-967E-3113DD6D3230}" type="slidenum">
              <a:rPr lang="en-GB" smtClean="0"/>
              <a:t>‹#›</a:t>
            </a:fld>
            <a:endParaRPr lang="en-GB"/>
          </a:p>
        </p:txBody>
      </p:sp>
    </p:spTree>
    <p:extLst>
      <p:ext uri="{BB962C8B-B14F-4D97-AF65-F5344CB8AC3E}">
        <p14:creationId xmlns:p14="http://schemas.microsoft.com/office/powerpoint/2010/main" val="240496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9DC184-FE18-44E9-8E88-DA03E1B4F8DA}" type="datetimeFigureOut">
              <a:rPr lang="en-GB" smtClean="0"/>
              <a:t>22/09/2017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BC5500-B79E-4A27-967E-3113DD6D3230}" type="slidenum">
              <a:rPr lang="en-GB" smtClean="0"/>
              <a:t>‹#›</a:t>
            </a:fld>
            <a:endParaRPr lang="en-GB"/>
          </a:p>
        </p:txBody>
      </p:sp>
    </p:spTree>
    <p:extLst>
      <p:ext uri="{BB962C8B-B14F-4D97-AF65-F5344CB8AC3E}">
        <p14:creationId xmlns:p14="http://schemas.microsoft.com/office/powerpoint/2010/main" val="287351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9DC184-FE18-44E9-8E88-DA03E1B4F8DA}" type="datetimeFigureOut">
              <a:rPr lang="en-GB" smtClean="0"/>
              <a:t>22/09/2017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BC5500-B79E-4A27-967E-3113DD6D3230}" type="slidenum">
              <a:rPr lang="en-GB" smtClean="0"/>
              <a:t>‹#›</a:t>
            </a:fld>
            <a:endParaRPr lang="en-GB"/>
          </a:p>
        </p:txBody>
      </p:sp>
    </p:spTree>
    <p:extLst>
      <p:ext uri="{BB962C8B-B14F-4D97-AF65-F5344CB8AC3E}">
        <p14:creationId xmlns:p14="http://schemas.microsoft.com/office/powerpoint/2010/main" val="409050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9DC184-FE18-44E9-8E88-DA03E1B4F8DA}" type="datetimeFigureOut">
              <a:rPr lang="en-GB" smtClean="0"/>
              <a:t>22/09/2017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BC5500-B79E-4A27-967E-3113DD6D3230}" type="slidenum">
              <a:rPr lang="en-GB" smtClean="0"/>
              <a:t>‹#›</a:t>
            </a:fld>
            <a:endParaRPr lang="en-GB"/>
          </a:p>
        </p:txBody>
      </p:sp>
    </p:spTree>
    <p:extLst>
      <p:ext uri="{BB962C8B-B14F-4D97-AF65-F5344CB8AC3E}">
        <p14:creationId xmlns:p14="http://schemas.microsoft.com/office/powerpoint/2010/main" val="223520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9DC184-FE18-44E9-8E88-DA03E1B4F8DA}" type="datetimeFigureOut">
              <a:rPr lang="en-GB" smtClean="0"/>
              <a:t>22/09/2017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BC5500-B79E-4A27-967E-3113DD6D3230}" type="slidenum">
              <a:rPr lang="en-GB" smtClean="0"/>
              <a:t>‹#›</a:t>
            </a:fld>
            <a:endParaRPr lang="en-GB"/>
          </a:p>
        </p:txBody>
      </p:sp>
    </p:spTree>
    <p:extLst>
      <p:ext uri="{BB962C8B-B14F-4D97-AF65-F5344CB8AC3E}">
        <p14:creationId xmlns:p14="http://schemas.microsoft.com/office/powerpoint/2010/main" val="390846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9DC184-FE18-44E9-8E88-DA03E1B4F8DA}" type="datetimeFigureOut">
              <a:rPr lang="en-GB" smtClean="0"/>
              <a:t>22/09/2017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BC5500-B79E-4A27-967E-3113DD6D3230}" type="slidenum">
              <a:rPr lang="en-GB" smtClean="0"/>
              <a:t>‹#›</a:t>
            </a:fld>
            <a:endParaRPr lang="en-GB"/>
          </a:p>
        </p:txBody>
      </p:sp>
    </p:spTree>
    <p:extLst>
      <p:ext uri="{BB962C8B-B14F-4D97-AF65-F5344CB8AC3E}">
        <p14:creationId xmlns:p14="http://schemas.microsoft.com/office/powerpoint/2010/main" val="39478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DC184-FE18-44E9-8E88-DA03E1B4F8DA}" type="datetimeFigureOut">
              <a:rPr lang="en-GB" smtClean="0"/>
              <a:t>22/09/2017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BC5500-B79E-4A27-967E-3113DD6D3230}" type="slidenum">
              <a:rPr lang="en-GB" smtClean="0"/>
              <a:t>‹#›</a:t>
            </a:fld>
            <a:endParaRPr lang="en-GB"/>
          </a:p>
        </p:txBody>
      </p:sp>
    </p:spTree>
    <p:extLst>
      <p:ext uri="{BB962C8B-B14F-4D97-AF65-F5344CB8AC3E}">
        <p14:creationId xmlns:p14="http://schemas.microsoft.com/office/powerpoint/2010/main" val="1587455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9DC184-FE18-44E9-8E88-DA03E1B4F8DA}" type="datetimeFigureOut">
              <a:rPr lang="en-GB" smtClean="0"/>
              <a:t>22/09/2017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BC5500-B79E-4A27-967E-3113DD6D3230}" type="slidenum">
              <a:rPr lang="en-GB" smtClean="0"/>
              <a:t>‹#›</a:t>
            </a:fld>
            <a:endParaRPr lang="en-GB"/>
          </a:p>
        </p:txBody>
      </p:sp>
    </p:spTree>
    <p:extLst>
      <p:ext uri="{BB962C8B-B14F-4D97-AF65-F5344CB8AC3E}">
        <p14:creationId xmlns:p14="http://schemas.microsoft.com/office/powerpoint/2010/main" val="160898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9DC184-FE18-44E9-8E88-DA03E1B4F8DA}" type="datetimeFigureOut">
              <a:rPr lang="en-GB" smtClean="0"/>
              <a:t>22/09/2017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BC5500-B79E-4A27-967E-3113DD6D3230}" type="slidenum">
              <a:rPr lang="en-GB" smtClean="0"/>
              <a:t>‹#›</a:t>
            </a:fld>
            <a:endParaRPr lang="en-GB"/>
          </a:p>
        </p:txBody>
      </p:sp>
    </p:spTree>
    <p:extLst>
      <p:ext uri="{BB962C8B-B14F-4D97-AF65-F5344CB8AC3E}">
        <p14:creationId xmlns:p14="http://schemas.microsoft.com/office/powerpoint/2010/main" val="272171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DC184-FE18-44E9-8E88-DA03E1B4F8DA}" type="datetimeFigureOut">
              <a:rPr lang="en-GB" smtClean="0"/>
              <a:t>22/09/2017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C5500-B79E-4A27-967E-3113DD6D3230}" type="slidenum">
              <a:rPr lang="en-GB" smtClean="0"/>
              <a:t>‹#›</a:t>
            </a:fld>
            <a:endParaRPr lang="en-GB"/>
          </a:p>
        </p:txBody>
      </p:sp>
    </p:spTree>
    <p:extLst>
      <p:ext uri="{BB962C8B-B14F-4D97-AF65-F5344CB8AC3E}">
        <p14:creationId xmlns:p14="http://schemas.microsoft.com/office/powerpoint/2010/main" val="263041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IP5_E3Ye2o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5-Qq-DeEXh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youtube.com/watch?v=qMSgzuTA38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WvejdHpyof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53RwokMkgq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roh.org.uk/people/leah-hausman" TargetMode="External"/><Relationship Id="rId3" Type="http://schemas.openxmlformats.org/officeDocument/2006/relationships/hyperlink" Target="http://www.roh.org.uk/people/wolfgang-amadeus-mozart" TargetMode="External"/><Relationship Id="rId7" Type="http://schemas.openxmlformats.org/officeDocument/2006/relationships/hyperlink" Target="http://www.roh.org.uk/people/paule-constable"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www.roh.org.uk/people/john-macfarlane" TargetMode="External"/><Relationship Id="rId5" Type="http://schemas.openxmlformats.org/officeDocument/2006/relationships/hyperlink" Target="http://www.roh.org.uk/people/david-mcvicar" TargetMode="External"/><Relationship Id="rId4" Type="http://schemas.openxmlformats.org/officeDocument/2006/relationships/hyperlink" Target="http://www.roh.org.uk/people/emanuel-schikanede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roh.org.uk/people/roderick-williams" TargetMode="External"/><Relationship Id="rId13" Type="http://schemas.openxmlformats.org/officeDocument/2006/relationships/hyperlink" Target="http://www.roh.org.uk/people/susan-platts" TargetMode="External"/><Relationship Id="rId18" Type="http://schemas.openxmlformats.org/officeDocument/2006/relationships/hyperlink" Target="http://www.roh.org.uk/people/donald-maxwell" TargetMode="External"/><Relationship Id="rId26" Type="http://schemas.openxmlformats.org/officeDocument/2006/relationships/hyperlink" Target="http://www.roh.org.uk/people/paule-constable" TargetMode="External"/><Relationship Id="rId3" Type="http://schemas.openxmlformats.org/officeDocument/2006/relationships/hyperlink" Target="http://www.roh.org.uk/people/emanuel-schikaneder" TargetMode="External"/><Relationship Id="rId21" Type="http://schemas.openxmlformats.org/officeDocument/2006/relationships/hyperlink" Target="http://www.roh.org.uk/about/the-royal-opera-chorus" TargetMode="External"/><Relationship Id="rId7" Type="http://schemas.openxmlformats.org/officeDocument/2006/relationships/hyperlink" Target="http://www.roh.org.uk/people/mauro-peter" TargetMode="External"/><Relationship Id="rId12" Type="http://schemas.openxmlformats.org/officeDocument/2006/relationships/hyperlink" Target="http://www.roh.org.uk/people/angela-simkin" TargetMode="External"/><Relationship Id="rId17" Type="http://schemas.openxmlformats.org/officeDocument/2006/relationships/hyperlink" Target="http://www.roh.org.uk/people/harry-nicoll" TargetMode="External"/><Relationship Id="rId25" Type="http://schemas.openxmlformats.org/officeDocument/2006/relationships/hyperlink" Target="http://www.roh.org.uk/people/john-macfarlane" TargetMode="External"/><Relationship Id="rId2" Type="http://schemas.openxmlformats.org/officeDocument/2006/relationships/hyperlink" Target="http://www.roh.org.uk/people/wolfgang-amadeus-mozart" TargetMode="External"/><Relationship Id="rId16" Type="http://schemas.openxmlformats.org/officeDocument/2006/relationships/hyperlink" Target="http://www.roh.org.uk/people/sebastian-holecek" TargetMode="External"/><Relationship Id="rId20" Type="http://schemas.openxmlformats.org/officeDocument/2006/relationships/hyperlink" Target="http://www.roh.org.uk/people/simon-shibambu" TargetMode="External"/><Relationship Id="rId1" Type="http://schemas.openxmlformats.org/officeDocument/2006/relationships/slideLayout" Target="../slideLayouts/slideLayout1.xml"/><Relationship Id="rId6" Type="http://schemas.openxmlformats.org/officeDocument/2006/relationships/hyperlink" Target="http://www.roh.org.uk/people/siobhan-stagg" TargetMode="External"/><Relationship Id="rId11" Type="http://schemas.openxmlformats.org/officeDocument/2006/relationships/hyperlink" Target="http://www.roh.org.uk/people/rebecca-evans" TargetMode="External"/><Relationship Id="rId24" Type="http://schemas.openxmlformats.org/officeDocument/2006/relationships/image" Target="../media/image4.jpg"/><Relationship Id="rId5" Type="http://schemas.openxmlformats.org/officeDocument/2006/relationships/hyperlink" Target="http://www.roh.org.uk/people/julia-jones" TargetMode="External"/><Relationship Id="rId15" Type="http://schemas.openxmlformats.org/officeDocument/2006/relationships/hyperlink" Target="http://www.roh.org.uk/people/christina-gansch" TargetMode="External"/><Relationship Id="rId23" Type="http://schemas.openxmlformats.org/officeDocument/2006/relationships/hyperlink" Target="http://www.roh.org.uk/about/the-orchestra-of-the-royal-opera-house/artists" TargetMode="External"/><Relationship Id="rId10" Type="http://schemas.openxmlformats.org/officeDocument/2006/relationships/hyperlink" Target="http://www.roh.org.uk/people/sabine-devieilhe" TargetMode="External"/><Relationship Id="rId19" Type="http://schemas.openxmlformats.org/officeDocument/2006/relationships/hyperlink" Target="http://www.roh.org.uk/people/thomas-atkins" TargetMode="External"/><Relationship Id="rId4" Type="http://schemas.openxmlformats.org/officeDocument/2006/relationships/hyperlink" Target="http://www.roh.org.uk/people/david-mcvicar" TargetMode="External"/><Relationship Id="rId9" Type="http://schemas.openxmlformats.org/officeDocument/2006/relationships/hyperlink" Target="http://www.roh.org.uk/people/mika-kares" TargetMode="External"/><Relationship Id="rId14" Type="http://schemas.openxmlformats.org/officeDocument/2006/relationships/hyperlink" Target="http://www.roh.org.uk/people/peter-bronder" TargetMode="External"/><Relationship Id="rId22" Type="http://schemas.openxmlformats.org/officeDocument/2006/relationships/hyperlink" Target="http://www.roh.org.uk/people/vasko-vassilev" TargetMode="External"/><Relationship Id="rId27" Type="http://schemas.openxmlformats.org/officeDocument/2006/relationships/hyperlink" Target="http://www.roh.org.uk/people/leah-hausman"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roh.org.uk/productions/die-zauberflote-by-david-mcvicar" TargetMode="External"/><Relationship Id="rId2" Type="http://schemas.openxmlformats.org/officeDocument/2006/relationships/hyperlink" Target="http://www.roh.org.uk/people/david-mcvicar" TargetMode="External"/><Relationship Id="rId1" Type="http://schemas.openxmlformats.org/officeDocument/2006/relationships/slideLayout" Target="../slideLayouts/slideLayout2.xml"/><Relationship Id="rId4" Type="http://schemas.openxmlformats.org/officeDocument/2006/relationships/hyperlink" Target="http://www.roh.org.uk/people/wolfgang-amadeus-mozar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roh.org.uk/news/a-beautiful-fusion-of-maths-and-music-marcus-du-sautoy-on-the-magic-flute" TargetMode="External"/><Relationship Id="rId2" Type="http://schemas.openxmlformats.org/officeDocument/2006/relationships/hyperlink" Target="https://www.youtube.com/watch?v=fH9occwIeIo" TargetMode="External"/><Relationship Id="rId1" Type="http://schemas.openxmlformats.org/officeDocument/2006/relationships/slideLayout" Target="../slideLayouts/slideLayout2.xml"/><Relationship Id="rId6" Type="http://schemas.openxmlformats.org/officeDocument/2006/relationships/hyperlink" Target="http://en.wikipedia.org/wiki/Antonio_Salieri" TargetMode="External"/><Relationship Id="rId5" Type="http://schemas.openxmlformats.org/officeDocument/2006/relationships/hyperlink" Target="http://www.roh.org.uk/people/emanuel-schikaneder" TargetMode="External"/><Relationship Id="rId4" Type="http://schemas.openxmlformats.org/officeDocument/2006/relationships/hyperlink" Target="http://en.wikipedia.org/wiki/Ignaz_von_Bor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roh.org.uk/productions/die-zauberflote-by-david-mcvicar" TargetMode="External"/><Relationship Id="rId7" Type="http://schemas.openxmlformats.org/officeDocument/2006/relationships/image" Target="../media/image6.jpg"/><Relationship Id="rId2" Type="http://schemas.openxmlformats.org/officeDocument/2006/relationships/hyperlink" Target="http://www.roh.org.uk/news/authors/marcus-du-sautoy" TargetMode="External"/><Relationship Id="rId1" Type="http://schemas.openxmlformats.org/officeDocument/2006/relationships/slideLayout" Target="../slideLayouts/slideLayout2.xml"/><Relationship Id="rId6" Type="http://schemas.openxmlformats.org/officeDocument/2006/relationships/hyperlink" Target="http://www.roh.org.uk/news/a-glimpse-of-mozarts-vienna" TargetMode="External"/><Relationship Id="rId5" Type="http://schemas.openxmlformats.org/officeDocument/2006/relationships/hyperlink" Target="http://www.roh.org.uk/productions/le-nozze-di-figaro-by-david-mcvicar" TargetMode="External"/><Relationship Id="rId4" Type="http://schemas.openxmlformats.org/officeDocument/2006/relationships/hyperlink" Target="http://www.roh.org.uk/productions/don-giovanni-by-kasper-holte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970" r="6030"/>
          <a:stretch/>
        </p:blipFill>
        <p:spPr>
          <a:xfrm>
            <a:off x="171450" y="171450"/>
            <a:ext cx="7772400" cy="6477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852" y="4058739"/>
            <a:ext cx="2228850" cy="2589711"/>
          </a:xfrm>
          <a:prstGeom prst="rect">
            <a:avLst/>
          </a:prstGeom>
        </p:spPr>
      </p:pic>
      <p:sp>
        <p:nvSpPr>
          <p:cNvPr id="7" name="TextBox 6"/>
          <p:cNvSpPr txBox="1"/>
          <p:nvPr/>
        </p:nvSpPr>
        <p:spPr>
          <a:xfrm>
            <a:off x="8191500" y="381000"/>
            <a:ext cx="3886201" cy="2031325"/>
          </a:xfrm>
          <a:prstGeom prst="rect">
            <a:avLst/>
          </a:prstGeom>
          <a:noFill/>
        </p:spPr>
        <p:txBody>
          <a:bodyPr wrap="square" rtlCol="0">
            <a:spAutoFit/>
          </a:bodyPr>
          <a:lstStyle/>
          <a:p>
            <a:r>
              <a:rPr lang="en-GB" sz="4000" b="1" dirty="0" smtClean="0"/>
              <a:t>The Magic Flute</a:t>
            </a:r>
          </a:p>
          <a:p>
            <a:r>
              <a:rPr lang="en-GB" sz="3200" dirty="0" smtClean="0"/>
              <a:t>September 2017</a:t>
            </a:r>
          </a:p>
          <a:p>
            <a:endParaRPr lang="en-GB" dirty="0"/>
          </a:p>
          <a:p>
            <a:r>
              <a:rPr lang="en-GB" dirty="0" smtClean="0"/>
              <a:t>All information taken from digital programme given out at performance</a:t>
            </a:r>
            <a:endParaRPr lang="en-GB" dirty="0"/>
          </a:p>
        </p:txBody>
      </p:sp>
    </p:spTree>
    <p:extLst>
      <p:ext uri="{BB962C8B-B14F-4D97-AF65-F5344CB8AC3E}">
        <p14:creationId xmlns:p14="http://schemas.microsoft.com/office/powerpoint/2010/main" val="35634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342007"/>
            <a:ext cx="11601450" cy="5047536"/>
          </a:xfrm>
          <a:prstGeom prst="rect">
            <a:avLst/>
          </a:prstGeom>
        </p:spPr>
        <p:txBody>
          <a:bodyPr wrap="square">
            <a:spAutoFit/>
          </a:bodyPr>
          <a:lstStyle/>
          <a:p>
            <a:r>
              <a:rPr lang="en-GB" sz="1400" b="1" dirty="0" smtClean="0"/>
              <a:t>Act II</a:t>
            </a:r>
          </a:p>
          <a:p>
            <a:endParaRPr lang="en-GB" sz="1400" dirty="0" smtClean="0"/>
          </a:p>
          <a:p>
            <a:r>
              <a:rPr lang="en-GB" sz="1400" dirty="0" smtClean="0"/>
              <a:t>The Priests assemble and </a:t>
            </a:r>
            <a:r>
              <a:rPr lang="en-GB" sz="1400" dirty="0" err="1" smtClean="0"/>
              <a:t>Sarastro</a:t>
            </a:r>
            <a:r>
              <a:rPr lang="en-GB" sz="1400" dirty="0" smtClean="0"/>
              <a:t> tells them that </a:t>
            </a:r>
            <a:r>
              <a:rPr lang="en-GB" sz="1400" dirty="0" err="1" smtClean="0"/>
              <a:t>Tamino</a:t>
            </a:r>
            <a:r>
              <a:rPr lang="en-GB" sz="1400" dirty="0" smtClean="0"/>
              <a:t> wants to undergo the ordeals that will allow him to become enlightened. </a:t>
            </a:r>
            <a:r>
              <a:rPr lang="en-GB" sz="1400" dirty="0" err="1" smtClean="0"/>
              <a:t>Sarastro</a:t>
            </a:r>
            <a:r>
              <a:rPr lang="en-GB" sz="1400" dirty="0" smtClean="0"/>
              <a:t> says that </a:t>
            </a:r>
            <a:r>
              <a:rPr lang="en-GB" sz="1400" dirty="0" err="1" smtClean="0"/>
              <a:t>Pamina</a:t>
            </a:r>
            <a:r>
              <a:rPr lang="en-GB" sz="1400" dirty="0" smtClean="0"/>
              <a:t> has been chosen as </a:t>
            </a:r>
            <a:r>
              <a:rPr lang="en-GB" sz="1400" dirty="0" err="1" smtClean="0"/>
              <a:t>Tamino’s</a:t>
            </a:r>
            <a:r>
              <a:rPr lang="en-GB" sz="1400" dirty="0" smtClean="0"/>
              <a:t> bride, and together the couple will defend the brotherhood against the evil of the Queen of the Night. The Speaker enquires whether </a:t>
            </a:r>
            <a:r>
              <a:rPr lang="en-GB" sz="1400" dirty="0" err="1" smtClean="0"/>
              <a:t>Tamino</a:t>
            </a:r>
            <a:r>
              <a:rPr lang="en-GB" sz="1400" dirty="0" smtClean="0"/>
              <a:t> is equal to the ordeal, as he is a prince. </a:t>
            </a:r>
            <a:r>
              <a:rPr lang="en-GB" sz="1400" dirty="0" err="1" smtClean="0"/>
              <a:t>Sarastro</a:t>
            </a:r>
            <a:r>
              <a:rPr lang="en-GB" sz="1400" dirty="0" smtClean="0"/>
              <a:t> replies that he is more: he is a man. The brotherhood calls on Isis and Osiris to give the couple courage to achieve their goal (</a:t>
            </a:r>
            <a:r>
              <a:rPr lang="en-GB" sz="1400" i="1" dirty="0" smtClean="0"/>
              <a:t>O Isis und Osiris</a:t>
            </a:r>
            <a:r>
              <a:rPr lang="en-GB" sz="1400" dirty="0" smtClean="0"/>
              <a:t>).</a:t>
            </a:r>
          </a:p>
          <a:p>
            <a:r>
              <a:rPr lang="en-GB" sz="1400" dirty="0" err="1" smtClean="0"/>
              <a:t>Tamino</a:t>
            </a:r>
            <a:r>
              <a:rPr lang="en-GB" sz="1400" dirty="0" smtClean="0"/>
              <a:t> and </a:t>
            </a:r>
            <a:r>
              <a:rPr lang="en-GB" sz="1400" dirty="0" err="1" smtClean="0"/>
              <a:t>Papageno</a:t>
            </a:r>
            <a:r>
              <a:rPr lang="en-GB" sz="1400" dirty="0" smtClean="0"/>
              <a:t>, blindfolded, are led in with their tutor-priests. </a:t>
            </a:r>
            <a:r>
              <a:rPr lang="en-GB" sz="1400" dirty="0" err="1" smtClean="0"/>
              <a:t>Papageno</a:t>
            </a:r>
            <a:r>
              <a:rPr lang="en-GB" sz="1400" dirty="0" smtClean="0"/>
              <a:t> is frightened. The Priests test their commitment to the trials ahead. </a:t>
            </a:r>
            <a:r>
              <a:rPr lang="en-GB" sz="1400" dirty="0" err="1" smtClean="0"/>
              <a:t>Papageno</a:t>
            </a:r>
            <a:r>
              <a:rPr lang="en-GB" sz="1400" dirty="0" smtClean="0"/>
              <a:t> is hesitant until he is told that he will not otherwise find a wife. The Priests warn </a:t>
            </a:r>
            <a:r>
              <a:rPr lang="en-GB" sz="1400" dirty="0" err="1" smtClean="0"/>
              <a:t>Tamino</a:t>
            </a:r>
            <a:r>
              <a:rPr lang="en-GB" sz="1400" dirty="0" smtClean="0"/>
              <a:t> and </a:t>
            </a:r>
            <a:r>
              <a:rPr lang="en-GB" sz="1400" dirty="0" err="1" smtClean="0"/>
              <a:t>Papageno</a:t>
            </a:r>
            <a:r>
              <a:rPr lang="en-GB" sz="1400" dirty="0" smtClean="0"/>
              <a:t> of the temptations ahead and the risks of failure and swear them to silence (</a:t>
            </a:r>
            <a:r>
              <a:rPr lang="en-GB" sz="1400" i="1" dirty="0" err="1" smtClean="0"/>
              <a:t>Bewahret</a:t>
            </a:r>
            <a:r>
              <a:rPr lang="en-GB" sz="1400" i="1" dirty="0" smtClean="0"/>
              <a:t> </a:t>
            </a:r>
            <a:r>
              <a:rPr lang="en-GB" sz="1400" i="1" dirty="0" err="1" smtClean="0"/>
              <a:t>euch</a:t>
            </a:r>
            <a:r>
              <a:rPr lang="en-GB" sz="1400" i="1" dirty="0" smtClean="0"/>
              <a:t> </a:t>
            </a:r>
            <a:r>
              <a:rPr lang="en-GB" sz="1400" i="1" dirty="0" err="1" smtClean="0"/>
              <a:t>vor</a:t>
            </a:r>
            <a:r>
              <a:rPr lang="en-GB" sz="1400" i="1" dirty="0" smtClean="0"/>
              <a:t> </a:t>
            </a:r>
            <a:r>
              <a:rPr lang="en-GB" sz="1400" i="1" dirty="0" err="1" smtClean="0"/>
              <a:t>Weibertücken</a:t>
            </a:r>
            <a:r>
              <a:rPr lang="en-GB" sz="1400" dirty="0" smtClean="0"/>
              <a:t>). The Priests leave and the Three Ladies appear. They ask why </a:t>
            </a:r>
            <a:r>
              <a:rPr lang="en-GB" sz="1400" dirty="0" err="1" smtClean="0"/>
              <a:t>Tamino</a:t>
            </a:r>
            <a:r>
              <a:rPr lang="en-GB" sz="1400" dirty="0" smtClean="0"/>
              <a:t> and </a:t>
            </a:r>
            <a:r>
              <a:rPr lang="en-GB" sz="1400" dirty="0" err="1" smtClean="0"/>
              <a:t>Papageno</a:t>
            </a:r>
            <a:r>
              <a:rPr lang="en-GB" sz="1400" dirty="0" smtClean="0"/>
              <a:t> are in this place of death: the pair are doomed if they disobey the Queen of the Night. </a:t>
            </a:r>
            <a:r>
              <a:rPr lang="en-GB" sz="1400" dirty="0" err="1" smtClean="0"/>
              <a:t>Papageno</a:t>
            </a:r>
            <a:r>
              <a:rPr lang="en-GB" sz="1400" dirty="0" smtClean="0"/>
              <a:t> starts to respond but </a:t>
            </a:r>
            <a:r>
              <a:rPr lang="en-GB" sz="1400" dirty="0" err="1" smtClean="0"/>
              <a:t>Tamino</a:t>
            </a:r>
            <a:r>
              <a:rPr lang="en-GB" sz="1400" dirty="0" smtClean="0"/>
              <a:t> silences him. The Ladies try tempting them, but admit defeat and disappear. </a:t>
            </a:r>
            <a:r>
              <a:rPr lang="en-GB" sz="1400" dirty="0" err="1" smtClean="0"/>
              <a:t>Papageno</a:t>
            </a:r>
            <a:r>
              <a:rPr lang="en-GB" sz="1400" dirty="0" smtClean="0"/>
              <a:t> faints. The Priests return to lead </a:t>
            </a:r>
            <a:r>
              <a:rPr lang="en-GB" sz="1400" dirty="0" err="1" smtClean="0"/>
              <a:t>Tamino</a:t>
            </a:r>
            <a:r>
              <a:rPr lang="en-GB" sz="1400" dirty="0" smtClean="0"/>
              <a:t> and </a:t>
            </a:r>
            <a:r>
              <a:rPr lang="en-GB" sz="1400" dirty="0" err="1" smtClean="0"/>
              <a:t>Papageno</a:t>
            </a:r>
            <a:r>
              <a:rPr lang="en-GB" sz="1400" dirty="0" smtClean="0"/>
              <a:t> to the next trial.</a:t>
            </a:r>
          </a:p>
          <a:p>
            <a:r>
              <a:rPr lang="en-GB" sz="1400" dirty="0" err="1" smtClean="0"/>
              <a:t>Monostatos</a:t>
            </a:r>
            <a:r>
              <a:rPr lang="en-GB" sz="1400" dirty="0" smtClean="0"/>
              <a:t> discovers </a:t>
            </a:r>
            <a:r>
              <a:rPr lang="en-GB" sz="1400" dirty="0" err="1" smtClean="0"/>
              <a:t>Pamina</a:t>
            </a:r>
            <a:r>
              <a:rPr lang="en-GB" sz="1400" dirty="0" smtClean="0"/>
              <a:t> asleep and resolves to rape her. He asks the moon to close its eyes while he kisses her (</a:t>
            </a:r>
            <a:r>
              <a:rPr lang="en-GB" sz="1400" i="1" dirty="0" err="1" smtClean="0"/>
              <a:t>Alles</a:t>
            </a:r>
            <a:r>
              <a:rPr lang="en-GB" sz="1400" i="1" dirty="0" smtClean="0"/>
              <a:t> </a:t>
            </a:r>
            <a:r>
              <a:rPr lang="en-GB" sz="1400" i="1" dirty="0" err="1" smtClean="0"/>
              <a:t>fühlt</a:t>
            </a:r>
            <a:r>
              <a:rPr lang="en-GB" sz="1400" i="1" dirty="0" smtClean="0"/>
              <a:t> der </a:t>
            </a:r>
            <a:r>
              <a:rPr lang="en-GB" sz="1400" i="1" dirty="0" err="1" smtClean="0"/>
              <a:t>Liebe</a:t>
            </a:r>
            <a:r>
              <a:rPr lang="en-GB" sz="1400" i="1" dirty="0" smtClean="0"/>
              <a:t> </a:t>
            </a:r>
            <a:r>
              <a:rPr lang="en-GB" sz="1400" i="1" dirty="0" err="1" smtClean="0"/>
              <a:t>Freuden</a:t>
            </a:r>
            <a:r>
              <a:rPr lang="en-GB" sz="1400" dirty="0" smtClean="0"/>
              <a:t>). He is stopped by the Queen of the Night, who asks her daughter where </a:t>
            </a:r>
            <a:r>
              <a:rPr lang="en-GB" sz="1400" dirty="0" err="1" smtClean="0"/>
              <a:t>Tamino</a:t>
            </a:r>
            <a:r>
              <a:rPr lang="en-GB" sz="1400" dirty="0" smtClean="0"/>
              <a:t> is. When </a:t>
            </a:r>
            <a:r>
              <a:rPr lang="en-GB" sz="1400" dirty="0" err="1" smtClean="0"/>
              <a:t>Pamina</a:t>
            </a:r>
            <a:r>
              <a:rPr lang="en-GB" sz="1400" dirty="0" smtClean="0"/>
              <a:t> replies that he has joined the brotherhood her mother reveals her true plan: her dying husband gave up the sevenfold circle of the sun to the brotherhood and she wants to regain its power (</a:t>
            </a:r>
            <a:r>
              <a:rPr lang="en-GB" sz="1400" i="1" dirty="0" smtClean="0"/>
              <a:t>Der </a:t>
            </a:r>
            <a:r>
              <a:rPr lang="en-GB" sz="1400" i="1" dirty="0" err="1" smtClean="0"/>
              <a:t>Hölle</a:t>
            </a:r>
            <a:r>
              <a:rPr lang="en-GB" sz="1400" i="1" dirty="0" smtClean="0"/>
              <a:t> </a:t>
            </a:r>
            <a:r>
              <a:rPr lang="en-GB" sz="1400" i="1" dirty="0" err="1" smtClean="0"/>
              <a:t>Rache</a:t>
            </a:r>
            <a:r>
              <a:rPr lang="en-GB" sz="1400" dirty="0" smtClean="0"/>
              <a:t>). The Queen gives </a:t>
            </a:r>
            <a:r>
              <a:rPr lang="en-GB" sz="1400" dirty="0" err="1" smtClean="0"/>
              <a:t>Pamina</a:t>
            </a:r>
            <a:r>
              <a:rPr lang="en-GB" sz="1400" dirty="0" smtClean="0"/>
              <a:t> a knife to kill </a:t>
            </a:r>
            <a:r>
              <a:rPr lang="en-GB" sz="1400" dirty="0" err="1" smtClean="0"/>
              <a:t>Sarastro</a:t>
            </a:r>
            <a:r>
              <a:rPr lang="en-GB" sz="1400" dirty="0" smtClean="0"/>
              <a:t>.</a:t>
            </a:r>
          </a:p>
          <a:p>
            <a:r>
              <a:rPr lang="en-GB" sz="1400" dirty="0" err="1" smtClean="0"/>
              <a:t>Monostatos</a:t>
            </a:r>
            <a:r>
              <a:rPr lang="en-GB" sz="1400" dirty="0" smtClean="0"/>
              <a:t> has overheard and threatens </a:t>
            </a:r>
            <a:r>
              <a:rPr lang="en-GB" sz="1400" dirty="0" err="1" smtClean="0"/>
              <a:t>Pamina</a:t>
            </a:r>
            <a:r>
              <a:rPr lang="en-GB" sz="1400" dirty="0" smtClean="0"/>
              <a:t>. </a:t>
            </a:r>
            <a:r>
              <a:rPr lang="en-GB" sz="1400" dirty="0" err="1" smtClean="0"/>
              <a:t>Sarastro</a:t>
            </a:r>
            <a:r>
              <a:rPr lang="en-GB" sz="1400" dirty="0" smtClean="0"/>
              <a:t> intervenes and sends </a:t>
            </a:r>
            <a:r>
              <a:rPr lang="en-GB" sz="1400" dirty="0" err="1" smtClean="0"/>
              <a:t>Monostatos</a:t>
            </a:r>
            <a:r>
              <a:rPr lang="en-GB" sz="1400" dirty="0" smtClean="0"/>
              <a:t> away. </a:t>
            </a:r>
            <a:r>
              <a:rPr lang="en-GB" sz="1400" dirty="0" err="1" smtClean="0"/>
              <a:t>Pamina</a:t>
            </a:r>
            <a:r>
              <a:rPr lang="en-GB" sz="1400" dirty="0" smtClean="0"/>
              <a:t> begs </a:t>
            </a:r>
            <a:r>
              <a:rPr lang="en-GB" sz="1400" dirty="0" err="1" smtClean="0"/>
              <a:t>Sarastro</a:t>
            </a:r>
            <a:r>
              <a:rPr lang="en-GB" sz="1400" dirty="0" smtClean="0"/>
              <a:t> to spare her mother. He explains that in his sacred halls it is love, not vengeance, that overcomes evil (</a:t>
            </a:r>
            <a:r>
              <a:rPr lang="en-GB" sz="1400" i="1" dirty="0" smtClean="0"/>
              <a:t>In </a:t>
            </a:r>
            <a:r>
              <a:rPr lang="en-GB" sz="1400" i="1" dirty="0" err="1" smtClean="0"/>
              <a:t>diesen</a:t>
            </a:r>
            <a:r>
              <a:rPr lang="en-GB" sz="1400" i="1" dirty="0" smtClean="0"/>
              <a:t> </a:t>
            </a:r>
            <a:r>
              <a:rPr lang="en-GB" sz="1400" i="1" dirty="0" err="1" smtClean="0"/>
              <a:t>heil’gen</a:t>
            </a:r>
            <a:r>
              <a:rPr lang="en-GB" sz="1400" i="1" dirty="0" smtClean="0"/>
              <a:t> </a:t>
            </a:r>
            <a:r>
              <a:rPr lang="en-GB" sz="1400" i="1" dirty="0" err="1" smtClean="0"/>
              <a:t>Hallen</a:t>
            </a:r>
            <a:r>
              <a:rPr lang="en-GB" sz="1400" dirty="0" smtClean="0"/>
              <a:t>).</a:t>
            </a:r>
          </a:p>
          <a:p>
            <a:r>
              <a:rPr lang="en-GB" sz="1400" dirty="0" smtClean="0"/>
              <a:t>The Priests leave </a:t>
            </a:r>
            <a:r>
              <a:rPr lang="en-GB" sz="1400" dirty="0" err="1" smtClean="0"/>
              <a:t>Tamino</a:t>
            </a:r>
            <a:r>
              <a:rPr lang="en-GB" sz="1400" dirty="0" smtClean="0"/>
              <a:t> and </a:t>
            </a:r>
            <a:r>
              <a:rPr lang="en-GB" sz="1400" dirty="0" err="1" smtClean="0"/>
              <a:t>Papageno</a:t>
            </a:r>
            <a:r>
              <a:rPr lang="en-GB" sz="1400" dirty="0" smtClean="0"/>
              <a:t>, telling them to remain silent. </a:t>
            </a:r>
            <a:r>
              <a:rPr lang="en-GB" sz="1400" dirty="0" err="1" smtClean="0"/>
              <a:t>Papageno</a:t>
            </a:r>
            <a:r>
              <a:rPr lang="en-GB" sz="1400" dirty="0" smtClean="0"/>
              <a:t> says he is thirsty. An old woman brings him drink and he forgets his vow of silence: he chats to her and she tells him she is 18 and that her boyfriend is </a:t>
            </a:r>
            <a:r>
              <a:rPr lang="en-GB" sz="1400" dirty="0" err="1" smtClean="0"/>
              <a:t>Papageno</a:t>
            </a:r>
            <a:r>
              <a:rPr lang="en-GB" sz="1400" dirty="0" smtClean="0"/>
              <a:t>.</a:t>
            </a:r>
          </a:p>
          <a:p>
            <a:r>
              <a:rPr lang="en-GB" sz="1400" dirty="0" smtClean="0"/>
              <a:t>The Three Boys bring </a:t>
            </a:r>
            <a:r>
              <a:rPr lang="en-GB" sz="1400" dirty="0" err="1" smtClean="0"/>
              <a:t>Sarastro’s</a:t>
            </a:r>
            <a:r>
              <a:rPr lang="en-GB" sz="1400" dirty="0" smtClean="0"/>
              <a:t> gift of food and drink and the magic flute and bells (</a:t>
            </a:r>
            <a:r>
              <a:rPr lang="en-GB" sz="1400" i="1" dirty="0" err="1" smtClean="0"/>
              <a:t>Seid</a:t>
            </a:r>
            <a:r>
              <a:rPr lang="en-GB" sz="1400" i="1" dirty="0" smtClean="0"/>
              <a:t> </a:t>
            </a:r>
            <a:r>
              <a:rPr lang="en-GB" sz="1400" i="1" dirty="0" err="1" smtClean="0"/>
              <a:t>uns</a:t>
            </a:r>
            <a:r>
              <a:rPr lang="en-GB" sz="1400" i="1" dirty="0" smtClean="0"/>
              <a:t> </a:t>
            </a:r>
            <a:r>
              <a:rPr lang="en-GB" sz="1400" i="1" dirty="0" err="1" smtClean="0"/>
              <a:t>zum</a:t>
            </a:r>
            <a:r>
              <a:rPr lang="en-GB" sz="1400" i="1" dirty="0" smtClean="0"/>
              <a:t> </a:t>
            </a:r>
            <a:r>
              <a:rPr lang="en-GB" sz="1400" i="1" dirty="0" err="1" smtClean="0"/>
              <a:t>zweiten</a:t>
            </a:r>
            <a:r>
              <a:rPr lang="en-GB" sz="1400" i="1" dirty="0" smtClean="0"/>
              <a:t> Mal </a:t>
            </a:r>
            <a:r>
              <a:rPr lang="en-GB" sz="1400" i="1" dirty="0" err="1" smtClean="0"/>
              <a:t>willkommen</a:t>
            </a:r>
            <a:r>
              <a:rPr lang="en-GB" sz="1400" dirty="0" smtClean="0"/>
              <a:t>). As </a:t>
            </a:r>
            <a:r>
              <a:rPr lang="en-GB" sz="1400" dirty="0" err="1" smtClean="0"/>
              <a:t>Papageno</a:t>
            </a:r>
            <a:r>
              <a:rPr lang="en-GB" sz="1400" dirty="0" smtClean="0"/>
              <a:t> eats, </a:t>
            </a:r>
            <a:r>
              <a:rPr lang="en-GB" sz="1400" dirty="0" err="1" smtClean="0"/>
              <a:t>Tamino</a:t>
            </a:r>
            <a:r>
              <a:rPr lang="en-GB" sz="1400" dirty="0" smtClean="0"/>
              <a:t> plays the flute, and </a:t>
            </a:r>
            <a:r>
              <a:rPr lang="en-GB" sz="1400" dirty="0" err="1" smtClean="0"/>
              <a:t>Pamina</a:t>
            </a:r>
            <a:r>
              <a:rPr lang="en-GB" sz="1400" dirty="0" smtClean="0"/>
              <a:t> answers its call. Overjoyed, she tries to talk to him, but he turns away. His rejection of her is worse than death (</a:t>
            </a:r>
            <a:r>
              <a:rPr lang="en-GB" sz="1400" i="1" dirty="0" smtClean="0"/>
              <a:t>Ach, </a:t>
            </a:r>
            <a:r>
              <a:rPr lang="en-GB" sz="1400" i="1" dirty="0" err="1" smtClean="0"/>
              <a:t>ich</a:t>
            </a:r>
            <a:r>
              <a:rPr lang="en-GB" sz="1400" i="1" dirty="0" smtClean="0"/>
              <a:t> </a:t>
            </a:r>
            <a:r>
              <a:rPr lang="en-GB" sz="1400" i="1" dirty="0" err="1" smtClean="0"/>
              <a:t>fühl’s</a:t>
            </a:r>
            <a:r>
              <a:rPr lang="en-GB" sz="1400" dirty="0" smtClean="0"/>
              <a:t>).</a:t>
            </a:r>
          </a:p>
          <a:p>
            <a:r>
              <a:rPr lang="en-GB" sz="1400" dirty="0" smtClean="0"/>
              <a:t>The Priests praise </a:t>
            </a:r>
            <a:r>
              <a:rPr lang="en-GB" sz="1400" dirty="0" err="1" smtClean="0"/>
              <a:t>Tamino’s</a:t>
            </a:r>
            <a:r>
              <a:rPr lang="en-GB" sz="1400" dirty="0" smtClean="0"/>
              <a:t> virtues in a hymn to Isis and Osiris. </a:t>
            </a:r>
            <a:r>
              <a:rPr lang="en-GB" sz="1400" dirty="0" err="1" smtClean="0"/>
              <a:t>Sarastro</a:t>
            </a:r>
            <a:r>
              <a:rPr lang="en-GB" sz="1400" dirty="0" smtClean="0"/>
              <a:t> brings </a:t>
            </a:r>
            <a:r>
              <a:rPr lang="en-GB" sz="1400" dirty="0" err="1" smtClean="0"/>
              <a:t>Pamina</a:t>
            </a:r>
            <a:r>
              <a:rPr lang="en-GB" sz="1400" dirty="0" smtClean="0"/>
              <a:t> to him and tells the couple to bid each other a last farewell before the greater trials ahead. </a:t>
            </a:r>
            <a:r>
              <a:rPr lang="en-GB" sz="1400" dirty="0" err="1" smtClean="0"/>
              <a:t>Tamino</a:t>
            </a:r>
            <a:r>
              <a:rPr lang="en-GB" sz="1400" dirty="0" smtClean="0"/>
              <a:t> is confident but </a:t>
            </a:r>
            <a:r>
              <a:rPr lang="en-GB" sz="1400" dirty="0" err="1" smtClean="0"/>
              <a:t>Pamina</a:t>
            </a:r>
            <a:r>
              <a:rPr lang="en-GB" sz="1400" dirty="0" smtClean="0"/>
              <a:t> is fearful; </a:t>
            </a:r>
            <a:r>
              <a:rPr lang="en-GB" sz="1400" dirty="0" err="1" smtClean="0"/>
              <a:t>Sarastro</a:t>
            </a:r>
            <a:r>
              <a:rPr lang="en-GB" sz="1400" dirty="0" smtClean="0"/>
              <a:t> reassures them. They leave.</a:t>
            </a:r>
          </a:p>
        </p:txBody>
      </p:sp>
    </p:spTree>
    <p:extLst>
      <p:ext uri="{BB962C8B-B14F-4D97-AF65-F5344CB8AC3E}">
        <p14:creationId xmlns:p14="http://schemas.microsoft.com/office/powerpoint/2010/main" val="226999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30503"/>
            <a:ext cx="11372850" cy="3970318"/>
          </a:xfrm>
          <a:prstGeom prst="rect">
            <a:avLst/>
          </a:prstGeom>
        </p:spPr>
        <p:txBody>
          <a:bodyPr wrap="square">
            <a:spAutoFit/>
          </a:bodyPr>
          <a:lstStyle/>
          <a:p>
            <a:r>
              <a:rPr lang="en-GB" sz="1400" b="1" dirty="0" smtClean="0"/>
              <a:t>Act II continued…</a:t>
            </a:r>
          </a:p>
          <a:p>
            <a:endParaRPr lang="en-GB" sz="1400" b="1" dirty="0"/>
          </a:p>
          <a:p>
            <a:r>
              <a:rPr lang="en-GB" sz="1400" dirty="0" err="1" smtClean="0"/>
              <a:t>Papageno</a:t>
            </a:r>
            <a:r>
              <a:rPr lang="en-GB" sz="1400" dirty="0" smtClean="0"/>
              <a:t> runs in, looking for </a:t>
            </a:r>
            <a:r>
              <a:rPr lang="en-GB" sz="1400" dirty="0" err="1" smtClean="0"/>
              <a:t>Tamino</a:t>
            </a:r>
            <a:r>
              <a:rPr lang="en-GB" sz="1400" dirty="0" smtClean="0"/>
              <a:t>. Voices tell him to go back. The Priests tell </a:t>
            </a:r>
            <a:r>
              <a:rPr lang="en-GB" sz="1400" dirty="0" err="1" smtClean="0"/>
              <a:t>Papageno</a:t>
            </a:r>
            <a:r>
              <a:rPr lang="en-GB" sz="1400" dirty="0" smtClean="0"/>
              <a:t> he will never achieve enlightenment, and they grant his one request: for a drink. To the accompaniment of his bells he says that all he really wants is a wife (</a:t>
            </a:r>
            <a:r>
              <a:rPr lang="en-GB" sz="1400" i="1" dirty="0" err="1" smtClean="0"/>
              <a:t>Ein</a:t>
            </a:r>
            <a:r>
              <a:rPr lang="en-GB" sz="1400" i="1" dirty="0" smtClean="0"/>
              <a:t> </a:t>
            </a:r>
            <a:r>
              <a:rPr lang="en-GB" sz="1400" i="1" dirty="0" err="1" smtClean="0"/>
              <a:t>Mädchen</a:t>
            </a:r>
            <a:r>
              <a:rPr lang="en-GB" sz="1400" i="1" dirty="0" smtClean="0"/>
              <a:t> </a:t>
            </a:r>
            <a:r>
              <a:rPr lang="en-GB" sz="1400" i="1" dirty="0" err="1" smtClean="0"/>
              <a:t>oder</a:t>
            </a:r>
            <a:r>
              <a:rPr lang="en-GB" sz="1400" i="1" dirty="0" smtClean="0"/>
              <a:t> </a:t>
            </a:r>
            <a:r>
              <a:rPr lang="en-GB" sz="1400" i="1" dirty="0" err="1" smtClean="0"/>
              <a:t>Weibchen</a:t>
            </a:r>
            <a:r>
              <a:rPr lang="en-GB" sz="1400" dirty="0" smtClean="0"/>
              <a:t>). The old woman dances in and says unless he marries her he will be locked up. When he swears he will be faithful to her she is transformed into </a:t>
            </a:r>
            <a:r>
              <a:rPr lang="en-GB" sz="1400" dirty="0" err="1" smtClean="0"/>
              <a:t>Papagena</a:t>
            </a:r>
            <a:r>
              <a:rPr lang="en-GB" sz="1400" dirty="0" smtClean="0"/>
              <a:t>, but sent away.</a:t>
            </a:r>
          </a:p>
          <a:p>
            <a:r>
              <a:rPr lang="en-GB" sz="1400" dirty="0" smtClean="0"/>
              <a:t>The Three Boys welcome the rising sun, which banishes darkness and death. They see the grief-stricken </a:t>
            </a:r>
            <a:r>
              <a:rPr lang="en-GB" sz="1400" dirty="0" err="1" smtClean="0"/>
              <a:t>Pamina</a:t>
            </a:r>
            <a:r>
              <a:rPr lang="en-GB" sz="1400" dirty="0" smtClean="0"/>
              <a:t>, who is clutching her mother’s knife, vowing to kill herself. The boys stop her and reassure her of </a:t>
            </a:r>
            <a:r>
              <a:rPr lang="en-GB" sz="1400" dirty="0" err="1" smtClean="0"/>
              <a:t>Tamino’s</a:t>
            </a:r>
            <a:r>
              <a:rPr lang="en-GB" sz="1400" dirty="0" smtClean="0"/>
              <a:t> love. Trusting them, </a:t>
            </a:r>
            <a:r>
              <a:rPr lang="en-GB" sz="1400" dirty="0" err="1" smtClean="0"/>
              <a:t>Pamina</a:t>
            </a:r>
            <a:r>
              <a:rPr lang="en-GB" sz="1400" dirty="0" smtClean="0"/>
              <a:t> allows the Boys to lead her to him.</a:t>
            </a:r>
          </a:p>
          <a:p>
            <a:r>
              <a:rPr lang="en-GB" sz="1400" dirty="0" smtClean="0"/>
              <a:t>Two Men in Armour guard the entrance to the place of trial. They recite to </a:t>
            </a:r>
            <a:r>
              <a:rPr lang="en-GB" sz="1400" dirty="0" err="1" smtClean="0"/>
              <a:t>Tamino</a:t>
            </a:r>
            <a:r>
              <a:rPr lang="en-GB" sz="1400" dirty="0" smtClean="0"/>
              <a:t> the words inscribed there: the man who treads this dangerous path will be purified by fire, water, air and earth. </a:t>
            </a:r>
            <a:r>
              <a:rPr lang="en-GB" sz="1400" dirty="0" err="1" smtClean="0"/>
              <a:t>Tamino</a:t>
            </a:r>
            <a:r>
              <a:rPr lang="en-GB" sz="1400" dirty="0" smtClean="0"/>
              <a:t> asks to be let in. </a:t>
            </a:r>
            <a:r>
              <a:rPr lang="en-GB" sz="1400" dirty="0" err="1" smtClean="0"/>
              <a:t>Pamina’s</a:t>
            </a:r>
            <a:r>
              <a:rPr lang="en-GB" sz="1400" dirty="0" smtClean="0"/>
              <a:t> voice is heard, saying she will go with him. </a:t>
            </a:r>
            <a:r>
              <a:rPr lang="en-GB" sz="1400" dirty="0" err="1" smtClean="0"/>
              <a:t>Tamino</a:t>
            </a:r>
            <a:r>
              <a:rPr lang="en-GB" sz="1400" dirty="0" smtClean="0"/>
              <a:t> is overjoyed: even death cannot separate them now. </a:t>
            </a:r>
            <a:r>
              <a:rPr lang="en-GB" sz="1400" dirty="0" err="1" smtClean="0"/>
              <a:t>Pamina</a:t>
            </a:r>
            <a:r>
              <a:rPr lang="en-GB" sz="1400" dirty="0" smtClean="0"/>
              <a:t> rushes in (</a:t>
            </a:r>
            <a:r>
              <a:rPr lang="en-GB" sz="1400" i="1" dirty="0" err="1" smtClean="0"/>
              <a:t>Tamino</a:t>
            </a:r>
            <a:r>
              <a:rPr lang="en-GB" sz="1400" i="1" dirty="0" smtClean="0"/>
              <a:t> </a:t>
            </a:r>
            <a:r>
              <a:rPr lang="en-GB" sz="1400" i="1" dirty="0" err="1" smtClean="0"/>
              <a:t>mein</a:t>
            </a:r>
            <a:r>
              <a:rPr lang="en-GB" sz="1400" i="1" dirty="0" smtClean="0"/>
              <a:t>! o welch </a:t>
            </a:r>
            <a:r>
              <a:rPr lang="en-GB" sz="1400" i="1" dirty="0" err="1" smtClean="0"/>
              <a:t>ein</a:t>
            </a:r>
            <a:r>
              <a:rPr lang="en-GB" sz="1400" i="1" dirty="0" smtClean="0"/>
              <a:t> </a:t>
            </a:r>
            <a:r>
              <a:rPr lang="en-GB" sz="1400" i="1" dirty="0" err="1" smtClean="0"/>
              <a:t>Glück</a:t>
            </a:r>
            <a:r>
              <a:rPr lang="en-GB" sz="1400" dirty="0" smtClean="0"/>
              <a:t>). She tells </a:t>
            </a:r>
            <a:r>
              <a:rPr lang="en-GB" sz="1400" dirty="0" err="1" smtClean="0"/>
              <a:t>Tamino</a:t>
            </a:r>
            <a:r>
              <a:rPr lang="en-GB" sz="1400" dirty="0" smtClean="0"/>
              <a:t> to play the flute, which her father, in a magic hour of violent storms, carved from an ancient tree. Together they pass through the trials of fire and water. Voices from the Temple praise their triumph and welcome the couple inside.</a:t>
            </a:r>
          </a:p>
          <a:p>
            <a:r>
              <a:rPr lang="en-GB" sz="1400" dirty="0" err="1" smtClean="0"/>
              <a:t>Papageno</a:t>
            </a:r>
            <a:r>
              <a:rPr lang="en-GB" sz="1400" dirty="0" smtClean="0"/>
              <a:t> is searching for </a:t>
            </a:r>
            <a:r>
              <a:rPr lang="en-GB" sz="1400" dirty="0" err="1" smtClean="0"/>
              <a:t>Papagena</a:t>
            </a:r>
            <a:r>
              <a:rPr lang="en-GB" sz="1400" dirty="0" smtClean="0"/>
              <a:t> but there is no answer to his pipes. In despair, he prepares to hang himself. The Three Boys stop him and remind him of the bells. Their magic summons </a:t>
            </a:r>
            <a:r>
              <a:rPr lang="en-GB" sz="1400" dirty="0" err="1" smtClean="0"/>
              <a:t>Papagena</a:t>
            </a:r>
            <a:r>
              <a:rPr lang="en-GB" sz="1400" dirty="0" smtClean="0"/>
              <a:t>, and she and </a:t>
            </a:r>
            <a:r>
              <a:rPr lang="en-GB" sz="1400" dirty="0" err="1" smtClean="0"/>
              <a:t>Papageno</a:t>
            </a:r>
            <a:r>
              <a:rPr lang="en-GB" sz="1400" dirty="0" smtClean="0"/>
              <a:t> plan their future, which they hope will be blessed with many children.</a:t>
            </a:r>
          </a:p>
          <a:p>
            <a:r>
              <a:rPr lang="en-GB" sz="1400" dirty="0" err="1" smtClean="0"/>
              <a:t>Monostatos</a:t>
            </a:r>
            <a:r>
              <a:rPr lang="en-GB" sz="1400" dirty="0" smtClean="0"/>
              <a:t> leads the Queen of the Night and her Ladies to attack </a:t>
            </a:r>
            <a:r>
              <a:rPr lang="en-GB" sz="1400" dirty="0" err="1" smtClean="0"/>
              <a:t>Sarastro</a:t>
            </a:r>
            <a:r>
              <a:rPr lang="en-GB" sz="1400" dirty="0" smtClean="0"/>
              <a:t>. The Queen has promised </a:t>
            </a:r>
            <a:r>
              <a:rPr lang="en-GB" sz="1400" dirty="0" err="1" smtClean="0"/>
              <a:t>Pamina</a:t>
            </a:r>
            <a:r>
              <a:rPr lang="en-GB" sz="1400" dirty="0" smtClean="0"/>
              <a:t> to </a:t>
            </a:r>
            <a:r>
              <a:rPr lang="en-GB" sz="1400" dirty="0" err="1" smtClean="0"/>
              <a:t>Monostatos</a:t>
            </a:r>
            <a:r>
              <a:rPr lang="en-GB" sz="1400" dirty="0" smtClean="0"/>
              <a:t>. But the sun shines brightly, banishing the forces of evil to infinite darkness.</a:t>
            </a:r>
          </a:p>
          <a:p>
            <a:r>
              <a:rPr lang="en-GB" sz="1400" dirty="0" err="1" smtClean="0"/>
              <a:t>Sarastro</a:t>
            </a:r>
            <a:r>
              <a:rPr lang="en-GB" sz="1400" dirty="0" smtClean="0"/>
              <a:t>, with </a:t>
            </a:r>
            <a:r>
              <a:rPr lang="en-GB" sz="1400" dirty="0" err="1" smtClean="0"/>
              <a:t>Tamino</a:t>
            </a:r>
            <a:r>
              <a:rPr lang="en-GB" sz="1400" dirty="0" smtClean="0"/>
              <a:t> and </a:t>
            </a:r>
            <a:r>
              <a:rPr lang="en-GB" sz="1400" dirty="0" err="1" smtClean="0"/>
              <a:t>Pamina</a:t>
            </a:r>
            <a:r>
              <a:rPr lang="en-GB" sz="1400" dirty="0" smtClean="0"/>
              <a:t>, proclaims the sun’s victory over the night. Everyone sings a hymn of thanks to Isis and Osiris: virtue has been rewarded (</a:t>
            </a:r>
            <a:r>
              <a:rPr lang="en-GB" sz="1400" i="1" dirty="0" err="1" smtClean="0"/>
              <a:t>Heil</a:t>
            </a:r>
            <a:r>
              <a:rPr lang="en-GB" sz="1400" i="1" dirty="0" smtClean="0"/>
              <a:t> </a:t>
            </a:r>
            <a:r>
              <a:rPr lang="en-GB" sz="1400" i="1" dirty="0" err="1" smtClean="0"/>
              <a:t>sei</a:t>
            </a:r>
            <a:r>
              <a:rPr lang="en-GB" sz="1400" i="1" dirty="0" smtClean="0"/>
              <a:t> </a:t>
            </a:r>
            <a:r>
              <a:rPr lang="en-GB" sz="1400" i="1" dirty="0" err="1" smtClean="0"/>
              <a:t>euch</a:t>
            </a:r>
            <a:r>
              <a:rPr lang="en-GB" sz="1400" i="1" dirty="0" smtClean="0"/>
              <a:t> </a:t>
            </a:r>
            <a:r>
              <a:rPr lang="en-GB" sz="1400" i="1" dirty="0" err="1" smtClean="0"/>
              <a:t>Geweihten</a:t>
            </a:r>
            <a:r>
              <a:rPr lang="en-GB" sz="1400" i="1" dirty="0" smtClean="0"/>
              <a:t>!</a:t>
            </a:r>
            <a:r>
              <a:rPr lang="en-GB" sz="1400" dirty="0" smtClean="0"/>
              <a:t>).</a:t>
            </a:r>
            <a:endParaRPr lang="en-GB" sz="1400" dirty="0" smtClean="0"/>
          </a:p>
        </p:txBody>
      </p:sp>
    </p:spTree>
    <p:extLst>
      <p:ext uri="{BB962C8B-B14F-4D97-AF65-F5344CB8AC3E}">
        <p14:creationId xmlns:p14="http://schemas.microsoft.com/office/powerpoint/2010/main" val="1780636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1472446"/>
            <a:ext cx="3352800" cy="2646878"/>
          </a:xfrm>
          <a:prstGeom prst="rect">
            <a:avLst/>
          </a:prstGeom>
          <a:noFill/>
        </p:spPr>
        <p:txBody>
          <a:bodyPr wrap="square" rtlCol="0">
            <a:spAutoFit/>
          </a:bodyPr>
          <a:lstStyle/>
          <a:p>
            <a:r>
              <a:rPr lang="en-GB" sz="5400" b="1" dirty="0" smtClean="0"/>
              <a:t>Watch the trailer:</a:t>
            </a:r>
          </a:p>
          <a:p>
            <a:endParaRPr lang="en-GB" dirty="0"/>
          </a:p>
          <a:p>
            <a:r>
              <a:rPr lang="en-GB" sz="2000" dirty="0" smtClean="0"/>
              <a:t>https://www.youtube.com/watch?v=6SykVjA1mho</a:t>
            </a:r>
            <a:endParaRPr lang="en-GB"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857250"/>
            <a:ext cx="7315200" cy="5486400"/>
          </a:xfrm>
          <a:prstGeom prst="rect">
            <a:avLst/>
          </a:prstGeom>
        </p:spPr>
      </p:pic>
    </p:spTree>
    <p:extLst>
      <p:ext uri="{BB962C8B-B14F-4D97-AF65-F5344CB8AC3E}">
        <p14:creationId xmlns:p14="http://schemas.microsoft.com/office/powerpoint/2010/main" val="353672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355" y="2940050"/>
            <a:ext cx="3619500" cy="3416320"/>
          </a:xfrm>
          <a:prstGeom prst="rect">
            <a:avLst/>
          </a:prstGeom>
          <a:noFill/>
        </p:spPr>
        <p:txBody>
          <a:bodyPr wrap="square" rtlCol="0">
            <a:spAutoFit/>
          </a:bodyPr>
          <a:lstStyle/>
          <a:p>
            <a:endParaRPr lang="en-GB" sz="3200" b="1" dirty="0" smtClean="0"/>
          </a:p>
          <a:p>
            <a:r>
              <a:rPr lang="en-GB" sz="2800" dirty="0" smtClean="0"/>
              <a:t>Roderick Williams, Julia Jones and cast members discuss the opera</a:t>
            </a:r>
          </a:p>
          <a:p>
            <a:endParaRPr lang="en-GB" dirty="0" smtClean="0"/>
          </a:p>
          <a:p>
            <a:r>
              <a:rPr lang="en-GB" dirty="0" smtClean="0">
                <a:hlinkClick r:id="rId2"/>
              </a:rPr>
              <a:t>https://www.youtube.com/watch?v=IP5_E3Ye2os</a:t>
            </a:r>
            <a:endParaRPr lang="en-GB" dirty="0" smtClean="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182" y="1048166"/>
            <a:ext cx="6650717" cy="4946471"/>
          </a:xfrm>
          <a:prstGeom prst="rect">
            <a:avLst/>
          </a:prstGeom>
        </p:spPr>
      </p:pic>
      <p:sp>
        <p:nvSpPr>
          <p:cNvPr id="7" name="Rectangle 6"/>
          <p:cNvSpPr/>
          <p:nvPr/>
        </p:nvSpPr>
        <p:spPr>
          <a:xfrm>
            <a:off x="226355" y="805934"/>
            <a:ext cx="4155145" cy="2308324"/>
          </a:xfrm>
          <a:prstGeom prst="rect">
            <a:avLst/>
          </a:prstGeom>
        </p:spPr>
        <p:txBody>
          <a:bodyPr wrap="square">
            <a:spAutoFit/>
          </a:bodyPr>
          <a:lstStyle/>
          <a:p>
            <a:r>
              <a:rPr lang="en-GB" sz="4800" b="1" dirty="0" smtClean="0"/>
              <a:t>Watch: Die </a:t>
            </a:r>
            <a:r>
              <a:rPr lang="en-GB" sz="4800" b="1" dirty="0" err="1" smtClean="0"/>
              <a:t>Zauberflöte</a:t>
            </a:r>
            <a:r>
              <a:rPr lang="en-GB" sz="4800" b="1" dirty="0" smtClean="0"/>
              <a:t> Insight</a:t>
            </a:r>
            <a:endParaRPr lang="en-GB" sz="4800" b="1" dirty="0" smtClean="0"/>
          </a:p>
        </p:txBody>
      </p:sp>
    </p:spTree>
    <p:extLst>
      <p:ext uri="{BB962C8B-B14F-4D97-AF65-F5344CB8AC3E}">
        <p14:creationId xmlns:p14="http://schemas.microsoft.com/office/powerpoint/2010/main" val="27102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497" y="283779"/>
            <a:ext cx="11477296" cy="2769989"/>
          </a:xfrm>
          <a:prstGeom prst="rect">
            <a:avLst/>
          </a:prstGeom>
          <a:noFill/>
        </p:spPr>
        <p:txBody>
          <a:bodyPr wrap="square" rtlCol="0">
            <a:spAutoFit/>
          </a:bodyPr>
          <a:lstStyle/>
          <a:p>
            <a:pPr algn="ctr"/>
            <a:r>
              <a:rPr lang="en-GB" sz="6000" b="1" dirty="0" smtClean="0"/>
              <a:t>Listen: musical highlights</a:t>
            </a:r>
          </a:p>
          <a:p>
            <a:pPr algn="ctr"/>
            <a:r>
              <a:rPr lang="en-GB" sz="2400" dirty="0" smtClean="0"/>
              <a:t>Die </a:t>
            </a:r>
            <a:r>
              <a:rPr lang="en-GB" sz="2400" dirty="0" err="1" smtClean="0"/>
              <a:t>Zauberflöte</a:t>
            </a:r>
            <a:r>
              <a:rPr lang="en-GB" sz="2400" dirty="0" smtClean="0"/>
              <a:t> is an opera of musical contrasts creating diverse and vivid characters with some of the best known operatic arias.</a:t>
            </a:r>
          </a:p>
          <a:p>
            <a:pPr algn="ctr"/>
            <a:endParaRPr lang="en-GB" sz="2400" dirty="0"/>
          </a:p>
          <a:p>
            <a:pPr algn="ctr"/>
            <a:r>
              <a:rPr lang="en-GB" sz="2400" dirty="0" smtClean="0"/>
              <a:t>Use the YouTube links to listen to some of the key pieces in this opera</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112" y="2914869"/>
            <a:ext cx="5458065" cy="3641553"/>
          </a:xfrm>
          <a:prstGeom prst="rect">
            <a:avLst/>
          </a:prstGeom>
        </p:spPr>
      </p:pic>
    </p:spTree>
    <p:extLst>
      <p:ext uri="{BB962C8B-B14F-4D97-AF65-F5344CB8AC3E}">
        <p14:creationId xmlns:p14="http://schemas.microsoft.com/office/powerpoint/2010/main" val="3139289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717" y="315310"/>
            <a:ext cx="6684580" cy="3724096"/>
          </a:xfrm>
          <a:prstGeom prst="rect">
            <a:avLst/>
          </a:prstGeom>
          <a:noFill/>
        </p:spPr>
        <p:txBody>
          <a:bodyPr wrap="square" rtlCol="0">
            <a:spAutoFit/>
          </a:bodyPr>
          <a:lstStyle/>
          <a:p>
            <a:pPr algn="ctr"/>
            <a:r>
              <a:rPr lang="en-GB" sz="2800" b="1" dirty="0" smtClean="0"/>
              <a:t>Der </a:t>
            </a:r>
            <a:r>
              <a:rPr lang="en-GB" sz="2800" b="1" dirty="0" err="1" smtClean="0"/>
              <a:t>Vogelfänger</a:t>
            </a:r>
            <a:r>
              <a:rPr lang="en-GB" sz="2800" b="1" dirty="0" smtClean="0"/>
              <a:t> bin </a:t>
            </a:r>
            <a:r>
              <a:rPr lang="en-GB" sz="2800" b="1" dirty="0" err="1" smtClean="0"/>
              <a:t>ich</a:t>
            </a:r>
            <a:r>
              <a:rPr lang="en-GB" sz="2800" b="1" dirty="0" smtClean="0"/>
              <a:t> </a:t>
            </a:r>
            <a:r>
              <a:rPr lang="en-GB" sz="2800" b="1" dirty="0" err="1" smtClean="0"/>
              <a:t>ja</a:t>
            </a:r>
            <a:r>
              <a:rPr lang="en-GB" sz="2800" b="1" dirty="0" smtClean="0"/>
              <a:t>’ (I’m the </a:t>
            </a:r>
            <a:r>
              <a:rPr lang="en-GB" sz="2800" b="1" dirty="0" err="1" smtClean="0"/>
              <a:t>birdcatcher</a:t>
            </a:r>
            <a:r>
              <a:rPr lang="en-GB" sz="2800" b="1" dirty="0" smtClean="0"/>
              <a:t>), Act I – </a:t>
            </a:r>
            <a:r>
              <a:rPr lang="en-GB" sz="2800" b="1" dirty="0" err="1" smtClean="0"/>
              <a:t>Papageno</a:t>
            </a:r>
            <a:endParaRPr lang="en-GB" sz="2800" dirty="0" smtClean="0"/>
          </a:p>
          <a:p>
            <a:pPr algn="ctr"/>
            <a:endParaRPr lang="en-GB" dirty="0" smtClean="0"/>
          </a:p>
          <a:p>
            <a:pPr algn="ctr"/>
            <a:r>
              <a:rPr lang="en-GB" dirty="0" err="1" smtClean="0"/>
              <a:t>Papageno’s</a:t>
            </a:r>
            <a:r>
              <a:rPr lang="en-GB" dirty="0" smtClean="0"/>
              <a:t> first aria is a charming introduction to this bumbling birdman. He’s one of the people, the audience’s representative on stage – and so he sings something like a folksong, with simple short phrases and repeated verses. We learn of his happy daily life and also of his longing for companionship – he wants a wife, to whom he could give as much sugar and as many cuddles as she likes.</a:t>
            </a:r>
          </a:p>
          <a:p>
            <a:pPr algn="ctr"/>
            <a:endParaRPr lang="en-GB" dirty="0" smtClean="0"/>
          </a:p>
          <a:p>
            <a:pPr algn="ctr"/>
            <a:r>
              <a:rPr lang="en-GB" dirty="0" smtClean="0">
                <a:hlinkClick r:id="rId2"/>
              </a:rPr>
              <a:t>https://www.youtube.com/watch?v=5-Qq-DeEXhw</a:t>
            </a:r>
            <a:endParaRPr lang="en-GB" dirty="0" smtClean="0"/>
          </a:p>
          <a:p>
            <a:pPr algn="ct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607" y="315310"/>
            <a:ext cx="4191000" cy="6350000"/>
          </a:xfrm>
          <a:prstGeom prst="rect">
            <a:avLst/>
          </a:prstGeom>
        </p:spPr>
      </p:pic>
    </p:spTree>
    <p:extLst>
      <p:ext uri="{BB962C8B-B14F-4D97-AF65-F5344CB8AC3E}">
        <p14:creationId xmlns:p14="http://schemas.microsoft.com/office/powerpoint/2010/main" val="4285185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310" y="1229711"/>
            <a:ext cx="4729656" cy="4832092"/>
          </a:xfrm>
          <a:prstGeom prst="rect">
            <a:avLst/>
          </a:prstGeom>
          <a:noFill/>
        </p:spPr>
        <p:txBody>
          <a:bodyPr wrap="square" rtlCol="0">
            <a:spAutoFit/>
          </a:bodyPr>
          <a:lstStyle/>
          <a:p>
            <a:pPr algn="ctr"/>
            <a:r>
              <a:rPr lang="en-GB" sz="2800" b="1" dirty="0" smtClean="0"/>
              <a:t>Der </a:t>
            </a:r>
            <a:r>
              <a:rPr lang="en-GB" sz="2800" b="1" dirty="0" err="1" smtClean="0"/>
              <a:t>Hölle</a:t>
            </a:r>
            <a:r>
              <a:rPr lang="en-GB" sz="2800" b="1" dirty="0" smtClean="0"/>
              <a:t> </a:t>
            </a:r>
            <a:r>
              <a:rPr lang="en-GB" sz="2800" b="1" dirty="0" err="1" smtClean="0"/>
              <a:t>Rache</a:t>
            </a:r>
            <a:r>
              <a:rPr lang="en-GB" sz="2800" b="1" dirty="0" smtClean="0"/>
              <a:t>’, Act II – the Queen of the Night</a:t>
            </a:r>
            <a:endParaRPr lang="en-GB" sz="2800" dirty="0" smtClean="0"/>
          </a:p>
          <a:p>
            <a:pPr algn="ctr"/>
            <a:endParaRPr lang="en-GB" dirty="0" smtClean="0"/>
          </a:p>
          <a:p>
            <a:pPr algn="ctr"/>
            <a:r>
              <a:rPr lang="en-GB" dirty="0" smtClean="0"/>
              <a:t>In her second aria the Queen of the Night rains shower after shower of arrow-like notes down on her poor daughter </a:t>
            </a:r>
            <a:r>
              <a:rPr lang="en-GB" dirty="0" err="1" smtClean="0"/>
              <a:t>Pamina</a:t>
            </a:r>
            <a:r>
              <a:rPr lang="en-GB" dirty="0" smtClean="0"/>
              <a:t> in tyrannizing anger. The stratospherically high vocal line illustrates her steely cruelty, as she commands her daughter to kill </a:t>
            </a:r>
            <a:r>
              <a:rPr lang="en-GB" dirty="0" err="1" smtClean="0"/>
              <a:t>Sarastro</a:t>
            </a:r>
            <a:r>
              <a:rPr lang="en-GB" dirty="0" smtClean="0"/>
              <a:t> or be cast off entirely. ‘Der </a:t>
            </a:r>
            <a:r>
              <a:rPr lang="en-GB" dirty="0" err="1" smtClean="0"/>
              <a:t>Hölle</a:t>
            </a:r>
            <a:r>
              <a:rPr lang="en-GB" dirty="0" smtClean="0"/>
              <a:t> </a:t>
            </a:r>
            <a:r>
              <a:rPr lang="en-GB" dirty="0" err="1" smtClean="0"/>
              <a:t>Rache</a:t>
            </a:r>
            <a:r>
              <a:rPr lang="en-GB" dirty="0" smtClean="0"/>
              <a:t>’ has become probably the most famous aria in the coloratura soprano repertory.</a:t>
            </a:r>
          </a:p>
          <a:p>
            <a:pPr algn="ctr"/>
            <a:endParaRPr lang="en-GB" dirty="0" smtClean="0"/>
          </a:p>
          <a:p>
            <a:pPr algn="ctr"/>
            <a:r>
              <a:rPr lang="en-GB" dirty="0" smtClean="0">
                <a:hlinkClick r:id="rId2"/>
              </a:rPr>
              <a:t>https://www.youtube.com/watch?v=qMSgzuTA38A</a:t>
            </a:r>
            <a:endParaRPr lang="en-GB" dirty="0" smtClean="0"/>
          </a:p>
          <a:p>
            <a:pPr algn="ct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371" y="1374885"/>
            <a:ext cx="6350000" cy="4076700"/>
          </a:xfrm>
          <a:prstGeom prst="rect">
            <a:avLst/>
          </a:prstGeom>
        </p:spPr>
      </p:pic>
    </p:spTree>
    <p:extLst>
      <p:ext uri="{BB962C8B-B14F-4D97-AF65-F5344CB8AC3E}">
        <p14:creationId xmlns:p14="http://schemas.microsoft.com/office/powerpoint/2010/main" val="2784370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1090" y="268014"/>
            <a:ext cx="6637282" cy="4124206"/>
          </a:xfrm>
          <a:prstGeom prst="rect">
            <a:avLst/>
          </a:prstGeom>
          <a:noFill/>
        </p:spPr>
        <p:txBody>
          <a:bodyPr wrap="square" rtlCol="0">
            <a:spAutoFit/>
          </a:bodyPr>
          <a:lstStyle/>
          <a:p>
            <a:pPr algn="ctr"/>
            <a:r>
              <a:rPr lang="en-GB" sz="2800" b="1" dirty="0" smtClean="0"/>
              <a:t>O Isis und Osiris’, Act II – </a:t>
            </a:r>
            <a:r>
              <a:rPr lang="en-GB" sz="2800" b="1" dirty="0" err="1" smtClean="0"/>
              <a:t>Sarastro</a:t>
            </a:r>
            <a:endParaRPr lang="en-GB" sz="2800" dirty="0" smtClean="0"/>
          </a:p>
          <a:p>
            <a:pPr algn="ctr"/>
            <a:endParaRPr lang="en-GB" dirty="0" smtClean="0"/>
          </a:p>
          <a:p>
            <a:pPr algn="ctr"/>
            <a:r>
              <a:rPr lang="en-GB" dirty="0" smtClean="0"/>
              <a:t>This majestic aria at the start of Act II is </a:t>
            </a:r>
            <a:r>
              <a:rPr lang="en-GB" dirty="0" err="1" smtClean="0"/>
              <a:t>Sarastro’s</a:t>
            </a:r>
            <a:r>
              <a:rPr lang="en-GB" dirty="0" smtClean="0"/>
              <a:t> first extended solo. Mozart needs to achieve an about-turn with </a:t>
            </a:r>
            <a:r>
              <a:rPr lang="en-GB" dirty="0" err="1" smtClean="0"/>
              <a:t>Sarastro</a:t>
            </a:r>
            <a:r>
              <a:rPr lang="en-GB" dirty="0" smtClean="0"/>
              <a:t>; until the very end of Act I he was the opera’s absent villain, a shadowy figure fiercely reviled by the Queen of the Night. When we finally meet him, we, like </a:t>
            </a:r>
            <a:r>
              <a:rPr lang="en-GB" dirty="0" err="1" smtClean="0"/>
              <a:t>Pamina</a:t>
            </a:r>
            <a:r>
              <a:rPr lang="en-GB" dirty="0" smtClean="0"/>
              <a:t> and </a:t>
            </a:r>
            <a:r>
              <a:rPr lang="en-GB" dirty="0" err="1" smtClean="0"/>
              <a:t>Tamino</a:t>
            </a:r>
            <a:r>
              <a:rPr lang="en-GB" dirty="0" smtClean="0"/>
              <a:t>, must not only understand but believe in his goodness. With an authoritative bass voice </a:t>
            </a:r>
            <a:r>
              <a:rPr lang="en-GB" dirty="0" err="1" smtClean="0"/>
              <a:t>Sarastro</a:t>
            </a:r>
            <a:r>
              <a:rPr lang="en-GB" dirty="0" smtClean="0"/>
              <a:t> sings in long measured lines that convey his serenity and majesty in complete contrast to the Queen of the Night’s aria.</a:t>
            </a:r>
          </a:p>
          <a:p>
            <a:pPr algn="ctr"/>
            <a:endParaRPr lang="en-GB" dirty="0"/>
          </a:p>
          <a:p>
            <a:pPr algn="ctr"/>
            <a:r>
              <a:rPr lang="en-GB" dirty="0" smtClean="0">
                <a:hlinkClick r:id="rId2"/>
              </a:rPr>
              <a:t>https://www.youtube.com/watch?v=WvejdHpyofw</a:t>
            </a:r>
            <a:endParaRPr lang="en-GB" dirty="0" smtClean="0"/>
          </a:p>
          <a:p>
            <a:pPr algn="ctr"/>
            <a:endParaRPr lang="en-GB" dirty="0" smtClean="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10" y="268014"/>
            <a:ext cx="4533900" cy="6350000"/>
          </a:xfrm>
          <a:prstGeom prst="rect">
            <a:avLst/>
          </a:prstGeom>
        </p:spPr>
      </p:pic>
    </p:spTree>
    <p:extLst>
      <p:ext uri="{BB962C8B-B14F-4D97-AF65-F5344CB8AC3E}">
        <p14:creationId xmlns:p14="http://schemas.microsoft.com/office/powerpoint/2010/main" val="3146319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718" y="677917"/>
            <a:ext cx="4792717" cy="5786199"/>
          </a:xfrm>
          <a:prstGeom prst="rect">
            <a:avLst/>
          </a:prstGeom>
          <a:noFill/>
        </p:spPr>
        <p:txBody>
          <a:bodyPr wrap="square" rtlCol="0">
            <a:spAutoFit/>
          </a:bodyPr>
          <a:lstStyle/>
          <a:p>
            <a:pPr algn="ctr"/>
            <a:r>
              <a:rPr lang="en-GB" sz="2800" b="1" dirty="0" smtClean="0"/>
              <a:t>Ach, </a:t>
            </a:r>
            <a:r>
              <a:rPr lang="en-GB" sz="2800" b="1" dirty="0" err="1" smtClean="0"/>
              <a:t>ich</a:t>
            </a:r>
            <a:r>
              <a:rPr lang="en-GB" sz="2800" b="1" dirty="0" smtClean="0"/>
              <a:t> </a:t>
            </a:r>
            <a:r>
              <a:rPr lang="en-GB" sz="2800" b="1" dirty="0" err="1" smtClean="0"/>
              <a:t>fühl’s</a:t>
            </a:r>
            <a:r>
              <a:rPr lang="en-GB" sz="2800" b="1" dirty="0" smtClean="0"/>
              <a:t>’, Act II – </a:t>
            </a:r>
            <a:r>
              <a:rPr lang="en-GB" sz="2800" b="1" dirty="0" err="1" smtClean="0"/>
              <a:t>Pamina</a:t>
            </a:r>
            <a:endParaRPr lang="en-GB" sz="2800" dirty="0" smtClean="0"/>
          </a:p>
          <a:p>
            <a:pPr algn="ctr"/>
            <a:endParaRPr lang="en-GB" dirty="0" smtClean="0"/>
          </a:p>
          <a:p>
            <a:pPr algn="ctr"/>
            <a:r>
              <a:rPr lang="en-GB" dirty="0" err="1" smtClean="0"/>
              <a:t>Pamina</a:t>
            </a:r>
            <a:r>
              <a:rPr lang="en-GB" dirty="0" smtClean="0"/>
              <a:t> has been captured by </a:t>
            </a:r>
            <a:r>
              <a:rPr lang="en-GB" dirty="0" err="1" smtClean="0"/>
              <a:t>Sarastro</a:t>
            </a:r>
            <a:r>
              <a:rPr lang="en-GB" dirty="0" smtClean="0"/>
              <a:t>, assaulted by </a:t>
            </a:r>
            <a:r>
              <a:rPr lang="en-GB" dirty="0" err="1" smtClean="0"/>
              <a:t>Monostatos</a:t>
            </a:r>
            <a:r>
              <a:rPr lang="en-GB" dirty="0" smtClean="0"/>
              <a:t>, tormented by her mother. And now </a:t>
            </a:r>
            <a:r>
              <a:rPr lang="en-GB" dirty="0" err="1" smtClean="0"/>
              <a:t>Tamino</a:t>
            </a:r>
            <a:r>
              <a:rPr lang="en-GB" dirty="0" smtClean="0"/>
              <a:t> will not speak to her – unbeknownst to </a:t>
            </a:r>
            <a:r>
              <a:rPr lang="en-GB" dirty="0" err="1" smtClean="0"/>
              <a:t>Pamina</a:t>
            </a:r>
            <a:r>
              <a:rPr lang="en-GB" dirty="0" smtClean="0"/>
              <a:t>, he has been commanded to undergo a Trial of Silence. Mozart gives her an aria of haunting, anguished beauty – an expression of all the torment she has suffered, with the loss of </a:t>
            </a:r>
            <a:r>
              <a:rPr lang="en-GB" dirty="0" err="1" smtClean="0"/>
              <a:t>Tamino’s</a:t>
            </a:r>
            <a:r>
              <a:rPr lang="en-GB" dirty="0" smtClean="0"/>
              <a:t> love as her greatest pain. Her delicately ornamented line shines out against a bare accompaniment, a symbol of her desolation. Mozart takes the voice higher and higher as </a:t>
            </a:r>
            <a:r>
              <a:rPr lang="en-GB" dirty="0" err="1" smtClean="0"/>
              <a:t>Pamina’s</a:t>
            </a:r>
            <a:r>
              <a:rPr lang="en-GB" dirty="0" smtClean="0"/>
              <a:t> anguish increases before she ends in hushed resolve to take her life.</a:t>
            </a:r>
          </a:p>
          <a:p>
            <a:pPr algn="ctr"/>
            <a:endParaRPr lang="en-GB" dirty="0" smtClean="0"/>
          </a:p>
          <a:p>
            <a:pPr algn="ctr"/>
            <a:r>
              <a:rPr lang="en-GB" dirty="0" smtClean="0">
                <a:hlinkClick r:id="rId2"/>
              </a:rPr>
              <a:t>https://www.youtube.com/watch?v=53RwokMkgqk</a:t>
            </a:r>
            <a:endParaRPr lang="en-GB" dirty="0" smtClean="0"/>
          </a:p>
          <a:p>
            <a:endParaRPr lang="en-GB"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310" y="903013"/>
            <a:ext cx="6350000" cy="4673600"/>
          </a:xfrm>
          <a:prstGeom prst="rect">
            <a:avLst/>
          </a:prstGeom>
        </p:spPr>
      </p:pic>
    </p:spTree>
    <p:extLst>
      <p:ext uri="{BB962C8B-B14F-4D97-AF65-F5344CB8AC3E}">
        <p14:creationId xmlns:p14="http://schemas.microsoft.com/office/powerpoint/2010/main" val="3086411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441575"/>
            <a:ext cx="10515600" cy="1325563"/>
          </a:xfrm>
        </p:spPr>
        <p:txBody>
          <a:bodyPr>
            <a:normAutofit/>
          </a:bodyPr>
          <a:lstStyle/>
          <a:p>
            <a:pPr algn="ctr"/>
            <a:r>
              <a:rPr lang="en-GB" sz="6600" b="1" dirty="0" smtClean="0"/>
              <a:t>Picture Gallery</a:t>
            </a:r>
            <a:endParaRPr lang="en-GB" sz="6600" b="1" dirty="0"/>
          </a:p>
        </p:txBody>
      </p:sp>
    </p:spTree>
    <p:extLst>
      <p:ext uri="{BB962C8B-B14F-4D97-AF65-F5344CB8AC3E}">
        <p14:creationId xmlns:p14="http://schemas.microsoft.com/office/powerpoint/2010/main" val="280322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850" y="1905000"/>
            <a:ext cx="6445249" cy="4419600"/>
          </a:xfrm>
          <a:prstGeom prst="rect">
            <a:avLst/>
          </a:prstGeom>
        </p:spPr>
      </p:pic>
      <p:sp>
        <p:nvSpPr>
          <p:cNvPr id="5" name="Rectangle 1"/>
          <p:cNvSpPr>
            <a:spLocks noChangeArrowheads="1"/>
          </p:cNvSpPr>
          <p:nvPr/>
        </p:nvSpPr>
        <p:spPr bwMode="auto">
          <a:xfrm>
            <a:off x="209550" y="275134"/>
            <a:ext cx="8195449" cy="441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07916"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smtClean="0">
                <a:ln>
                  <a:noFill/>
                </a:ln>
                <a:solidFill>
                  <a:srgbClr val="333333"/>
                </a:solidFill>
                <a:effectLst/>
              </a:rPr>
              <a:t>Performance Information</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333333"/>
                </a:solidFill>
                <a:effectLst/>
              </a:rPr>
              <a:t>Royal Opera House, Covent Garden, London</a:t>
            </a:r>
          </a:p>
          <a:p>
            <a:pPr marL="0" marR="0" lvl="0" indent="0" defTabSz="914400" rtl="0" eaLnBrk="0" fontAlgn="base" latinLnBrk="0" hangingPunct="0">
              <a:lnSpc>
                <a:spcPct val="100000"/>
              </a:lnSpc>
              <a:spcBef>
                <a:spcPct val="0"/>
              </a:spcBef>
              <a:spcAft>
                <a:spcPct val="0"/>
              </a:spcAft>
              <a:buClrTx/>
              <a:buSzTx/>
              <a:buFontTx/>
              <a:buNone/>
              <a:tabLst/>
            </a:pPr>
            <a:r>
              <a:rPr lang="en-US" altLang="en-US" sz="3600" dirty="0" smtClean="0">
                <a:solidFill>
                  <a:srgbClr val="333333"/>
                </a:solidFill>
              </a:rPr>
              <a:t>September 2017</a:t>
            </a:r>
            <a:endParaRPr kumimoji="0" lang="en-US" altLang="en-US" sz="3600" b="0" i="0" u="none" strike="noStrike" cap="none" normalizeH="0" baseline="0" dirty="0" smtClean="0">
              <a:ln>
                <a:noFill/>
              </a:ln>
              <a:solidFill>
                <a:srgbClr val="333333"/>
              </a:solidFill>
              <a:effectLs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Music </a:t>
            </a:r>
            <a:r>
              <a:rPr kumimoji="0" lang="en-US" altLang="en-US" sz="1600" b="1" i="0" u="none" strike="noStrike" cap="none" normalizeH="0" baseline="0" dirty="0" smtClean="0">
                <a:ln>
                  <a:noFill/>
                </a:ln>
                <a:effectLst/>
                <a:hlinkClick r:id="rId3"/>
              </a:rPr>
              <a:t>Wolfgang Amadeus Mozart</a:t>
            </a:r>
            <a:r>
              <a:rPr kumimoji="0" lang="en-US" altLang="en-US" sz="1600" b="0" i="0" u="none" strike="noStrike" cap="none" normalizeH="0" baseline="0" dirty="0" smtClean="0">
                <a:ln>
                  <a:noFill/>
                </a:ln>
                <a:effectLst/>
              </a:rPr>
              <a:t/>
            </a:r>
            <a:br>
              <a:rPr kumimoji="0" lang="en-US" altLang="en-US" sz="1600" b="0" i="0" u="none" strike="noStrike" cap="none" normalizeH="0" baseline="0" dirty="0" smtClean="0">
                <a:ln>
                  <a:noFill/>
                </a:ln>
                <a:effectLst/>
              </a:rPr>
            </a:br>
            <a:r>
              <a:rPr kumimoji="0" lang="en-US" altLang="en-US" sz="1600" b="0" i="0" u="none" strike="noStrike" cap="none" normalizeH="0" baseline="0" dirty="0" smtClean="0">
                <a:ln>
                  <a:noFill/>
                </a:ln>
                <a:effectLst/>
              </a:rPr>
              <a:t>Libretto </a:t>
            </a:r>
            <a:r>
              <a:rPr kumimoji="0" lang="en-US" altLang="en-US" sz="1600" b="1" i="0" u="none" strike="noStrike" cap="none" normalizeH="0" baseline="0" dirty="0" smtClean="0">
                <a:ln>
                  <a:noFill/>
                </a:ln>
                <a:effectLst/>
                <a:hlinkClick r:id="rId4"/>
              </a:rPr>
              <a:t>Emanuel </a:t>
            </a:r>
            <a:r>
              <a:rPr kumimoji="0" lang="en-US" altLang="en-US" sz="1600" b="1" i="0" u="none" strike="noStrike" cap="none" normalizeH="0" baseline="0" dirty="0" err="1" smtClean="0">
                <a:ln>
                  <a:noFill/>
                </a:ln>
                <a:effectLst/>
                <a:hlinkClick r:id="rId4"/>
              </a:rPr>
              <a:t>Schikaneder</a:t>
            </a:r>
            <a:r>
              <a:rPr kumimoji="0" lang="en-US" altLang="en-US" sz="1600" b="0" i="0" u="none" strike="noStrike" cap="none" normalizeH="0" baseline="0" dirty="0" smtClean="0">
                <a:ln>
                  <a:noFill/>
                </a:ln>
                <a:effectLst/>
              </a:rPr>
              <a:t/>
            </a:r>
            <a:br>
              <a:rPr kumimoji="0" lang="en-US" altLang="en-US" sz="1600" b="0" i="0" u="none" strike="noStrike" cap="none" normalizeH="0" baseline="0" dirty="0" smtClean="0">
                <a:ln>
                  <a:noFill/>
                </a:ln>
                <a:effectLst/>
              </a:rPr>
            </a:br>
            <a:r>
              <a:rPr kumimoji="0" lang="en-US" altLang="en-US" sz="1600" b="0" i="0" u="none" strike="noStrike" cap="none" normalizeH="0" baseline="0" dirty="0" smtClean="0">
                <a:ln>
                  <a:noFill/>
                </a:ln>
                <a:effectLst/>
              </a:rPr>
              <a:t>Director </a:t>
            </a:r>
            <a:r>
              <a:rPr kumimoji="0" lang="en-US" altLang="en-US" sz="1600" b="1" i="0" u="none" strike="noStrike" cap="none" normalizeH="0" baseline="0" dirty="0" smtClean="0">
                <a:ln>
                  <a:noFill/>
                </a:ln>
                <a:effectLst/>
                <a:hlinkClick r:id="rId5"/>
              </a:rPr>
              <a:t>David </a:t>
            </a:r>
            <a:r>
              <a:rPr kumimoji="0" lang="en-US" altLang="en-US" sz="1600" b="1" i="0" u="none" strike="noStrike" cap="none" normalizeH="0" baseline="0" dirty="0" err="1" smtClean="0">
                <a:ln>
                  <a:noFill/>
                </a:ln>
                <a:effectLst/>
                <a:hlinkClick r:id="rId5"/>
              </a:rPr>
              <a:t>McVicar</a:t>
            </a:r>
            <a:r>
              <a:rPr kumimoji="0" lang="en-US" altLang="en-US" sz="1600" b="0" i="0" u="none" strike="noStrike" cap="none" normalizeH="0" baseline="0" dirty="0" smtClean="0">
                <a:ln>
                  <a:noFill/>
                </a:ln>
                <a:effectLst/>
              </a:rPr>
              <a:t/>
            </a:r>
            <a:br>
              <a:rPr kumimoji="0" lang="en-US" altLang="en-US" sz="1600" b="0" i="0" u="none" strike="noStrike" cap="none" normalizeH="0" baseline="0" dirty="0" smtClean="0">
                <a:ln>
                  <a:noFill/>
                </a:ln>
                <a:effectLst/>
              </a:rPr>
            </a:br>
            <a:r>
              <a:rPr kumimoji="0" lang="en-US" altLang="en-US" sz="1600" b="0" i="0" u="none" strike="noStrike" cap="none" normalizeH="0" baseline="0" dirty="0" smtClean="0">
                <a:ln>
                  <a:noFill/>
                </a:ln>
                <a:effectLst/>
              </a:rPr>
              <a:t>Revival director </a:t>
            </a:r>
            <a:r>
              <a:rPr kumimoji="0" lang="en-US" altLang="en-US" sz="1600" b="1" i="0" u="none" strike="noStrike" cap="none" normalizeH="0" baseline="0" dirty="0" smtClean="0">
                <a:ln>
                  <a:noFill/>
                </a:ln>
                <a:effectLst/>
              </a:rPr>
              <a:t>Thomas Guthrie</a:t>
            </a:r>
            <a:r>
              <a:rPr kumimoji="0" lang="en-US" altLang="en-US" sz="1600" b="0" i="0" u="none" strike="noStrike" cap="none" normalizeH="0" baseline="0" dirty="0" smtClean="0">
                <a:ln>
                  <a:noFill/>
                </a:ln>
                <a:effectLst/>
              </a:rPr>
              <a:t/>
            </a:r>
            <a:br>
              <a:rPr kumimoji="0" lang="en-US" altLang="en-US" sz="1600" b="0" i="0" u="none" strike="noStrike" cap="none" normalizeH="0" baseline="0" dirty="0" smtClean="0">
                <a:ln>
                  <a:noFill/>
                </a:ln>
                <a:effectLst/>
              </a:rPr>
            </a:br>
            <a:r>
              <a:rPr kumimoji="0" lang="en-US" altLang="en-US" sz="1600" b="0" i="0" u="none" strike="noStrike" cap="none" normalizeH="0" baseline="0" dirty="0" smtClean="0">
                <a:ln>
                  <a:noFill/>
                </a:ln>
                <a:effectLst/>
              </a:rPr>
              <a:t>Designer </a:t>
            </a:r>
            <a:r>
              <a:rPr kumimoji="0" lang="en-US" altLang="en-US" sz="1600" b="1" i="0" u="none" strike="noStrike" cap="none" normalizeH="0" baseline="0" dirty="0" smtClean="0">
                <a:ln>
                  <a:noFill/>
                </a:ln>
                <a:effectLst/>
                <a:hlinkClick r:id="rId6"/>
              </a:rPr>
              <a:t>John Macfarlane</a:t>
            </a:r>
            <a:r>
              <a:rPr kumimoji="0" lang="en-US" altLang="en-US" sz="1600" b="0" i="0" u="none" strike="noStrike" cap="none" normalizeH="0" baseline="0" dirty="0" smtClean="0">
                <a:ln>
                  <a:noFill/>
                </a:ln>
                <a:effectLst/>
              </a:rPr>
              <a:t/>
            </a:r>
            <a:br>
              <a:rPr kumimoji="0" lang="en-US" altLang="en-US" sz="1600" b="0" i="0" u="none" strike="noStrike" cap="none" normalizeH="0" baseline="0" dirty="0" smtClean="0">
                <a:ln>
                  <a:noFill/>
                </a:ln>
                <a:effectLst/>
              </a:rPr>
            </a:br>
            <a:r>
              <a:rPr kumimoji="0" lang="en-US" altLang="en-US" sz="1600" b="0" i="0" u="none" strike="noStrike" cap="none" normalizeH="0" baseline="0" dirty="0" smtClean="0">
                <a:ln>
                  <a:noFill/>
                </a:ln>
                <a:effectLst/>
              </a:rPr>
              <a:t>Lighting designer </a:t>
            </a:r>
            <a:r>
              <a:rPr kumimoji="0" lang="en-US" altLang="en-US" sz="1600" b="1" i="0" u="none" strike="noStrike" cap="none" normalizeH="0" baseline="0" dirty="0" err="1" smtClean="0">
                <a:ln>
                  <a:noFill/>
                </a:ln>
                <a:effectLst/>
                <a:hlinkClick r:id="rId7"/>
              </a:rPr>
              <a:t>Paule</a:t>
            </a:r>
            <a:r>
              <a:rPr kumimoji="0" lang="en-US" altLang="en-US" sz="1600" b="1" i="0" u="none" strike="noStrike" cap="none" normalizeH="0" baseline="0" dirty="0" smtClean="0">
                <a:ln>
                  <a:noFill/>
                </a:ln>
                <a:effectLst/>
                <a:hlinkClick r:id="rId7"/>
              </a:rPr>
              <a:t> Constable</a:t>
            </a:r>
            <a:r>
              <a:rPr kumimoji="0" lang="en-US" altLang="en-US" sz="1600" b="0" i="0" u="none" strike="noStrike" cap="none" normalizeH="0" baseline="0" dirty="0" smtClean="0">
                <a:ln>
                  <a:noFill/>
                </a:ln>
                <a:effectLst/>
              </a:rPr>
              <a:t/>
            </a:r>
            <a:br>
              <a:rPr kumimoji="0" lang="en-US" altLang="en-US" sz="1600" b="0" i="0" u="none" strike="noStrike" cap="none" normalizeH="0" baseline="0" dirty="0" smtClean="0">
                <a:ln>
                  <a:noFill/>
                </a:ln>
                <a:effectLst/>
              </a:rPr>
            </a:br>
            <a:r>
              <a:rPr kumimoji="0" lang="en-US" altLang="en-US" sz="1600" b="0" i="0" u="none" strike="noStrike" cap="none" normalizeH="0" baseline="0" dirty="0" smtClean="0">
                <a:ln>
                  <a:noFill/>
                </a:ln>
                <a:effectLst/>
              </a:rPr>
              <a:t>Movement director </a:t>
            </a:r>
            <a:r>
              <a:rPr kumimoji="0" lang="en-US" altLang="en-US" sz="1600" b="1" i="0" u="none" strike="noStrike" cap="none" normalizeH="0" baseline="0" dirty="0" smtClean="0">
                <a:ln>
                  <a:noFill/>
                </a:ln>
                <a:effectLst/>
                <a:hlinkClick r:id="rId8"/>
              </a:rPr>
              <a:t>Leah </a:t>
            </a:r>
            <a:r>
              <a:rPr kumimoji="0" lang="en-US" altLang="en-US" sz="1600" b="1" i="0" u="none" strike="noStrike" cap="none" normalizeH="0" baseline="0" dirty="0" err="1" smtClean="0">
                <a:ln>
                  <a:noFill/>
                </a:ln>
                <a:effectLst/>
                <a:hlinkClick r:id="rId8"/>
              </a:rPr>
              <a:t>Hausman</a:t>
            </a:r>
            <a:r>
              <a:rPr kumimoji="0" lang="en-US" altLang="en-US" sz="1600" b="0" i="0" u="none" strike="noStrike" cap="none" normalizeH="0" baseline="0" dirty="0" smtClean="0">
                <a:ln>
                  <a:noFill/>
                </a:ln>
                <a:effectLst/>
              </a:rPr>
              <a:t/>
            </a:r>
            <a:br>
              <a:rPr kumimoji="0" lang="en-US" altLang="en-US" sz="1600" b="0" i="0" u="none" strike="noStrike" cap="none" normalizeH="0" baseline="0" dirty="0" smtClean="0">
                <a:ln>
                  <a:noFill/>
                </a:ln>
                <a:effectLst/>
              </a:rPr>
            </a:br>
            <a:r>
              <a:rPr kumimoji="0" lang="en-US" altLang="en-US" sz="1600" b="0" i="0" u="none" strike="noStrike" cap="none" normalizeH="0" baseline="0" dirty="0" smtClean="0">
                <a:ln>
                  <a:noFill/>
                </a:ln>
                <a:effectLst/>
              </a:rPr>
              <a:t>Revival movement director </a:t>
            </a:r>
            <a:r>
              <a:rPr kumimoji="0" lang="en-US" altLang="en-US" sz="1600" b="1" i="0" u="none" strike="noStrike" cap="none" normalizeH="0" baseline="0" dirty="0" smtClean="0">
                <a:ln>
                  <a:noFill/>
                </a:ln>
                <a:effectLst/>
              </a:rPr>
              <a:t>Angelo </a:t>
            </a:r>
            <a:r>
              <a:rPr kumimoji="0" lang="en-US" altLang="en-US" sz="1600" b="1" i="0" u="none" strike="noStrike" cap="none" normalizeH="0" baseline="0" dirty="0" err="1" smtClean="0">
                <a:ln>
                  <a:noFill/>
                </a:ln>
                <a:effectLst/>
              </a:rPr>
              <a:t>Smimmo</a:t>
            </a:r>
            <a:endParaRPr kumimoji="0" lang="en-US" altLang="en-US" sz="1600" b="0" i="0" u="none" strike="noStrike" cap="none" normalizeH="0" baseline="0" dirty="0" smtClean="0">
              <a:ln>
                <a:noFill/>
              </a:ln>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Directed for the screen by </a:t>
            </a:r>
            <a:r>
              <a:rPr kumimoji="0" lang="en-US" altLang="en-US" sz="1600" b="1" i="0" u="none" strike="noStrike" cap="none" normalizeH="0" baseline="0" dirty="0" smtClean="0">
                <a:ln>
                  <a:noFill/>
                </a:ln>
                <a:effectLst/>
              </a:rPr>
              <a:t>Jonathan </a:t>
            </a:r>
            <a:r>
              <a:rPr kumimoji="0" lang="en-US" altLang="en-US" sz="1600" b="1" i="0" u="none" strike="noStrike" cap="none" normalizeH="0" baseline="0" dirty="0" err="1" smtClean="0">
                <a:ln>
                  <a:noFill/>
                </a:ln>
                <a:effectLst/>
              </a:rPr>
              <a:t>Haswell</a:t>
            </a:r>
            <a:endParaRPr kumimoji="0" lang="en-US" altLang="en-US" sz="2400" b="0" i="0" u="none" strike="noStrike" cap="none" normalizeH="0" baseline="0" dirty="0" smtClean="0">
              <a:ln>
                <a:noFill/>
              </a:ln>
              <a:effectLst/>
            </a:endParaRPr>
          </a:p>
        </p:txBody>
      </p:sp>
      <p:sp>
        <p:nvSpPr>
          <p:cNvPr id="7" name="Rectangle 3"/>
          <p:cNvSpPr>
            <a:spLocks noChangeArrowheads="1"/>
          </p:cNvSpPr>
          <p:nvPr/>
        </p:nvSpPr>
        <p:spPr bwMode="auto">
          <a:xfrm>
            <a:off x="209550" y="4620029"/>
            <a:ext cx="1777923" cy="128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53958"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effectLst/>
              </a:rPr>
              <a:t>Approximate timings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Act I </a:t>
            </a:r>
            <a:r>
              <a:rPr kumimoji="0" lang="en-US" altLang="en-US" sz="1600" b="1" i="0" u="none" strike="noStrike" cap="none" normalizeH="0" baseline="0" dirty="0" smtClean="0">
                <a:ln>
                  <a:noFill/>
                </a:ln>
                <a:effectLst/>
              </a:rPr>
              <a:t>65 minutes</a:t>
            </a:r>
            <a:r>
              <a:rPr kumimoji="0" lang="en-US" altLang="en-US" sz="1600" b="0" i="0" u="none" strike="noStrike" cap="none" normalizeH="0" baseline="0" dirty="0" smtClean="0">
                <a:ln>
                  <a:noFill/>
                </a:ln>
                <a:effectLst/>
              </a:rPr>
              <a:t/>
            </a:r>
            <a:br>
              <a:rPr kumimoji="0" lang="en-US" altLang="en-US" sz="1600" b="0" i="0" u="none" strike="noStrike" cap="none" normalizeH="0" baseline="0" dirty="0" smtClean="0">
                <a:ln>
                  <a:noFill/>
                </a:ln>
                <a:effectLst/>
              </a:rPr>
            </a:br>
            <a:r>
              <a:rPr kumimoji="0" lang="en-US" altLang="en-US" sz="1600" b="0" i="0" u="none" strike="noStrike" cap="none" normalizeH="0" baseline="0" dirty="0" smtClean="0">
                <a:ln>
                  <a:noFill/>
                </a:ln>
                <a:effectLst/>
              </a:rPr>
              <a:t>Interval </a:t>
            </a:r>
            <a:r>
              <a:rPr kumimoji="0" lang="en-US" altLang="en-US" sz="1600" b="1" i="0" u="none" strike="noStrike" cap="none" normalizeH="0" baseline="0" dirty="0" smtClean="0">
                <a:ln>
                  <a:noFill/>
                </a:ln>
                <a:effectLst/>
              </a:rPr>
              <a:t>25 minutes</a:t>
            </a:r>
            <a:r>
              <a:rPr kumimoji="0" lang="en-US" altLang="en-US" sz="1600" b="0" i="0" u="none" strike="noStrike" cap="none" normalizeH="0" baseline="0" dirty="0" smtClean="0">
                <a:ln>
                  <a:noFill/>
                </a:ln>
                <a:effectLst/>
              </a:rPr>
              <a:t/>
            </a:r>
            <a:br>
              <a:rPr kumimoji="0" lang="en-US" altLang="en-US" sz="1600" b="0" i="0" u="none" strike="noStrike" cap="none" normalizeH="0" baseline="0" dirty="0" smtClean="0">
                <a:ln>
                  <a:noFill/>
                </a:ln>
                <a:effectLst/>
              </a:rPr>
            </a:br>
            <a:r>
              <a:rPr kumimoji="0" lang="en-US" altLang="en-US" sz="1600" b="0" i="0" u="none" strike="noStrike" cap="none" normalizeH="0" baseline="0" dirty="0" smtClean="0">
                <a:ln>
                  <a:noFill/>
                </a:ln>
                <a:effectLst/>
              </a:rPr>
              <a:t>Act II </a:t>
            </a:r>
            <a:r>
              <a:rPr kumimoji="0" lang="en-US" altLang="en-US" sz="1600" b="1" i="0" u="none" strike="noStrike" cap="none" normalizeH="0" baseline="0" dirty="0" smtClean="0">
                <a:ln>
                  <a:noFill/>
                </a:ln>
                <a:effectLst/>
              </a:rPr>
              <a:t>90 Minutes</a:t>
            </a:r>
            <a:endParaRPr kumimoji="0" lang="en-US" altLang="en-US" sz="2400" b="0" i="0" u="none" strike="noStrike" cap="none" normalizeH="0" baseline="0" dirty="0" smtClean="0">
              <a:ln>
                <a:noFill/>
              </a:ln>
              <a:effectLst/>
            </a:endParaRPr>
          </a:p>
        </p:txBody>
      </p:sp>
    </p:spTree>
    <p:extLst>
      <p:ext uri="{BB962C8B-B14F-4D97-AF65-F5344CB8AC3E}">
        <p14:creationId xmlns:p14="http://schemas.microsoft.com/office/powerpoint/2010/main" val="2028340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254000"/>
            <a:ext cx="9556750" cy="6288342"/>
          </a:xfrm>
          <a:prstGeom prst="rect">
            <a:avLst/>
          </a:prstGeom>
        </p:spPr>
      </p:pic>
    </p:spTree>
    <p:extLst>
      <p:ext uri="{BB962C8B-B14F-4D97-AF65-F5344CB8AC3E}">
        <p14:creationId xmlns:p14="http://schemas.microsoft.com/office/powerpoint/2010/main" val="2381348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0"/>
            <a:ext cx="10610850" cy="6599950"/>
          </a:xfrm>
          <a:prstGeom prst="rect">
            <a:avLst/>
          </a:prstGeom>
        </p:spPr>
      </p:pic>
    </p:spTree>
    <p:extLst>
      <p:ext uri="{BB962C8B-B14F-4D97-AF65-F5344CB8AC3E}">
        <p14:creationId xmlns:p14="http://schemas.microsoft.com/office/powerpoint/2010/main" val="263240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050" y="153193"/>
            <a:ext cx="10147300" cy="6514567"/>
          </a:xfrm>
          <a:prstGeom prst="rect">
            <a:avLst/>
          </a:prstGeom>
        </p:spPr>
      </p:pic>
    </p:spTree>
    <p:extLst>
      <p:ext uri="{BB962C8B-B14F-4D97-AF65-F5344CB8AC3E}">
        <p14:creationId xmlns:p14="http://schemas.microsoft.com/office/powerpoint/2010/main" val="1752005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33350"/>
            <a:ext cx="9791700" cy="6501690"/>
          </a:xfrm>
          <a:prstGeom prst="rect">
            <a:avLst/>
          </a:prstGeom>
        </p:spPr>
      </p:pic>
    </p:spTree>
    <p:extLst>
      <p:ext uri="{BB962C8B-B14F-4D97-AF65-F5344CB8AC3E}">
        <p14:creationId xmlns:p14="http://schemas.microsoft.com/office/powerpoint/2010/main" val="3012899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95249"/>
            <a:ext cx="4400550" cy="6667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100" y="1045107"/>
            <a:ext cx="7137400" cy="4767783"/>
          </a:xfrm>
          <a:prstGeom prst="rect">
            <a:avLst/>
          </a:prstGeom>
        </p:spPr>
      </p:pic>
    </p:spTree>
    <p:extLst>
      <p:ext uri="{BB962C8B-B14F-4D97-AF65-F5344CB8AC3E}">
        <p14:creationId xmlns:p14="http://schemas.microsoft.com/office/powerpoint/2010/main" val="2055992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 y="0"/>
            <a:ext cx="10795000" cy="6865620"/>
          </a:xfrm>
          <a:prstGeom prst="rect">
            <a:avLst/>
          </a:prstGeom>
        </p:spPr>
      </p:pic>
    </p:spTree>
    <p:extLst>
      <p:ext uri="{BB962C8B-B14F-4D97-AF65-F5344CB8AC3E}">
        <p14:creationId xmlns:p14="http://schemas.microsoft.com/office/powerpoint/2010/main" val="547318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00" y="158750"/>
            <a:ext cx="9975850" cy="6504254"/>
          </a:xfrm>
          <a:prstGeom prst="rect">
            <a:avLst/>
          </a:prstGeom>
        </p:spPr>
      </p:pic>
    </p:spTree>
    <p:extLst>
      <p:ext uri="{BB962C8B-B14F-4D97-AF65-F5344CB8AC3E}">
        <p14:creationId xmlns:p14="http://schemas.microsoft.com/office/powerpoint/2010/main" val="2079086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325" y="133350"/>
            <a:ext cx="9658350" cy="6586995"/>
          </a:xfrm>
          <a:prstGeom prst="rect">
            <a:avLst/>
          </a:prstGeom>
        </p:spPr>
      </p:pic>
    </p:spTree>
    <p:extLst>
      <p:ext uri="{BB962C8B-B14F-4D97-AF65-F5344CB8AC3E}">
        <p14:creationId xmlns:p14="http://schemas.microsoft.com/office/powerpoint/2010/main" val="1883940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850" y="0"/>
            <a:ext cx="10109200" cy="6732727"/>
          </a:xfrm>
          <a:prstGeom prst="rect">
            <a:avLst/>
          </a:prstGeom>
        </p:spPr>
      </p:pic>
    </p:spTree>
    <p:extLst>
      <p:ext uri="{BB962C8B-B14F-4D97-AF65-F5344CB8AC3E}">
        <p14:creationId xmlns:p14="http://schemas.microsoft.com/office/powerpoint/2010/main" val="1234234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0"/>
            <a:ext cx="9899650" cy="6791160"/>
          </a:xfrm>
          <a:prstGeom prst="rect">
            <a:avLst/>
          </a:prstGeom>
        </p:spPr>
      </p:pic>
    </p:spTree>
    <p:extLst>
      <p:ext uri="{BB962C8B-B14F-4D97-AF65-F5344CB8AC3E}">
        <p14:creationId xmlns:p14="http://schemas.microsoft.com/office/powerpoint/2010/main" val="373352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47650" y="166303"/>
            <a:ext cx="4145750" cy="158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07916"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4800" b="1" dirty="0" smtClean="0">
                <a:solidFill>
                  <a:srgbClr val="333333"/>
                </a:solidFill>
              </a:rPr>
              <a:t>Cast &amp; </a:t>
            </a:r>
            <a:r>
              <a:rPr lang="en-US" altLang="en-US" sz="4800" b="1" dirty="0" err="1" smtClean="0">
                <a:solidFill>
                  <a:srgbClr val="333333"/>
                </a:solidFill>
              </a:rPr>
              <a:t>Creatives</a:t>
            </a:r>
            <a:endParaRPr kumimoji="0" lang="en-US" altLang="en-US" sz="4800" b="1" i="0" u="none" strike="noStrike" cap="none" normalizeH="0" baseline="0" dirty="0" smtClean="0">
              <a:ln>
                <a:noFill/>
              </a:ln>
              <a:solidFill>
                <a:srgbClr val="333333"/>
              </a:solidFill>
              <a:effectLs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smtClean="0">
              <a:ln>
                <a:noFill/>
              </a:ln>
              <a:solidFill>
                <a:srgbClr val="333333"/>
              </a:solidFill>
              <a:effectLst/>
            </a:endParaRPr>
          </a:p>
        </p:txBody>
      </p:sp>
      <p:sp>
        <p:nvSpPr>
          <p:cNvPr id="2" name="Rectangle 1"/>
          <p:cNvSpPr/>
          <p:nvPr/>
        </p:nvSpPr>
        <p:spPr>
          <a:xfrm>
            <a:off x="406000" y="5385138"/>
            <a:ext cx="3543300" cy="1477328"/>
          </a:xfrm>
          <a:prstGeom prst="rect">
            <a:avLst/>
          </a:prstGeom>
        </p:spPr>
        <p:txBody>
          <a:bodyPr wrap="square">
            <a:spAutoFit/>
          </a:bodyPr>
          <a:lstStyle/>
          <a:p>
            <a:r>
              <a:rPr lang="en-GB" b="1" dirty="0" err="1" smtClean="0"/>
              <a:t>Creatives</a:t>
            </a:r>
            <a:endParaRPr lang="en-GB" b="1" dirty="0" smtClean="0"/>
          </a:p>
          <a:p>
            <a:r>
              <a:rPr lang="en-GB" dirty="0" smtClean="0"/>
              <a:t>Music </a:t>
            </a:r>
            <a:r>
              <a:rPr lang="en-GB" b="1" dirty="0" smtClean="0">
                <a:hlinkClick r:id="rId2"/>
              </a:rPr>
              <a:t>Wolfgang Amadeus Mozart</a:t>
            </a:r>
            <a:r>
              <a:rPr lang="en-GB" dirty="0" smtClean="0"/>
              <a:t/>
            </a:r>
            <a:br>
              <a:rPr lang="en-GB" dirty="0" smtClean="0"/>
            </a:br>
            <a:r>
              <a:rPr lang="en-GB" dirty="0" smtClean="0"/>
              <a:t>Libretto </a:t>
            </a:r>
            <a:r>
              <a:rPr lang="en-GB" b="1" dirty="0" smtClean="0">
                <a:hlinkClick r:id="rId3"/>
              </a:rPr>
              <a:t>Emanuel </a:t>
            </a:r>
            <a:r>
              <a:rPr lang="en-GB" b="1" dirty="0" err="1" smtClean="0">
                <a:hlinkClick r:id="rId3"/>
              </a:rPr>
              <a:t>Schikaneder</a:t>
            </a:r>
            <a:r>
              <a:rPr lang="en-GB" dirty="0" smtClean="0"/>
              <a:t/>
            </a:r>
            <a:br>
              <a:rPr lang="en-GB" dirty="0" smtClean="0"/>
            </a:br>
            <a:r>
              <a:rPr lang="en-GB" dirty="0" smtClean="0"/>
              <a:t>Director </a:t>
            </a:r>
            <a:r>
              <a:rPr lang="en-GB" b="1" dirty="0" smtClean="0">
                <a:hlinkClick r:id="rId4"/>
              </a:rPr>
              <a:t>David </a:t>
            </a:r>
            <a:r>
              <a:rPr lang="en-GB" b="1" dirty="0" err="1" smtClean="0">
                <a:hlinkClick r:id="rId4"/>
              </a:rPr>
              <a:t>McVicar</a:t>
            </a:r>
            <a:r>
              <a:rPr lang="en-GB" dirty="0" smtClean="0"/>
              <a:t/>
            </a:r>
            <a:br>
              <a:rPr lang="en-GB" dirty="0" smtClean="0"/>
            </a:br>
            <a:endParaRPr lang="en-GB" dirty="0"/>
          </a:p>
        </p:txBody>
      </p:sp>
      <p:sp>
        <p:nvSpPr>
          <p:cNvPr id="3" name="Rectangle 2"/>
          <p:cNvSpPr/>
          <p:nvPr/>
        </p:nvSpPr>
        <p:spPr>
          <a:xfrm>
            <a:off x="7747307" y="774839"/>
            <a:ext cx="4444693" cy="5632311"/>
          </a:xfrm>
          <a:prstGeom prst="rect">
            <a:avLst/>
          </a:prstGeom>
        </p:spPr>
        <p:txBody>
          <a:bodyPr wrap="square">
            <a:spAutoFit/>
          </a:bodyPr>
          <a:lstStyle/>
          <a:p>
            <a:r>
              <a:rPr lang="en-GB" b="1" dirty="0" smtClean="0"/>
              <a:t>Cast</a:t>
            </a:r>
          </a:p>
          <a:p>
            <a:r>
              <a:rPr lang="en-GB" dirty="0" smtClean="0"/>
              <a:t>Conductor </a:t>
            </a:r>
            <a:r>
              <a:rPr lang="en-GB" b="1" dirty="0" smtClean="0">
                <a:hlinkClick r:id="rId5"/>
              </a:rPr>
              <a:t>Julia Jones</a:t>
            </a:r>
            <a:r>
              <a:rPr lang="en-GB" dirty="0" smtClean="0"/>
              <a:t/>
            </a:r>
            <a:br>
              <a:rPr lang="en-GB" dirty="0" smtClean="0"/>
            </a:br>
            <a:r>
              <a:rPr lang="en-GB" dirty="0" err="1" smtClean="0"/>
              <a:t>Pamina</a:t>
            </a:r>
            <a:r>
              <a:rPr lang="en-GB" dirty="0" smtClean="0"/>
              <a:t> </a:t>
            </a:r>
            <a:r>
              <a:rPr lang="en-GB" b="1" dirty="0" smtClean="0">
                <a:hlinkClick r:id="rId6"/>
              </a:rPr>
              <a:t>Siobhan Stagg</a:t>
            </a:r>
            <a:r>
              <a:rPr lang="en-GB" dirty="0" smtClean="0"/>
              <a:t/>
            </a:r>
            <a:br>
              <a:rPr lang="en-GB" dirty="0" smtClean="0"/>
            </a:br>
            <a:r>
              <a:rPr lang="en-GB" dirty="0" err="1" smtClean="0"/>
              <a:t>Tamino</a:t>
            </a:r>
            <a:r>
              <a:rPr lang="en-GB" dirty="0" smtClean="0"/>
              <a:t> </a:t>
            </a:r>
            <a:r>
              <a:rPr lang="en-GB" b="1" dirty="0" smtClean="0">
                <a:hlinkClick r:id="rId7"/>
              </a:rPr>
              <a:t>Mauro Peter</a:t>
            </a:r>
            <a:r>
              <a:rPr lang="en-GB" dirty="0" smtClean="0"/>
              <a:t/>
            </a:r>
            <a:br>
              <a:rPr lang="en-GB" dirty="0" smtClean="0"/>
            </a:br>
            <a:r>
              <a:rPr lang="en-GB" dirty="0" err="1" smtClean="0"/>
              <a:t>Papageno</a:t>
            </a:r>
            <a:r>
              <a:rPr lang="en-GB" dirty="0" smtClean="0"/>
              <a:t> </a:t>
            </a:r>
            <a:r>
              <a:rPr lang="en-GB" b="1" dirty="0" smtClean="0">
                <a:hlinkClick r:id="rId8"/>
              </a:rPr>
              <a:t>Roderick Williams</a:t>
            </a:r>
            <a:r>
              <a:rPr lang="en-GB" dirty="0" smtClean="0"/>
              <a:t/>
            </a:r>
            <a:br>
              <a:rPr lang="en-GB" dirty="0" smtClean="0"/>
            </a:br>
            <a:r>
              <a:rPr lang="en-GB" dirty="0" err="1" smtClean="0"/>
              <a:t>Sarastro</a:t>
            </a:r>
            <a:r>
              <a:rPr lang="en-GB" dirty="0" smtClean="0"/>
              <a:t> </a:t>
            </a:r>
            <a:r>
              <a:rPr lang="en-GB" b="1" dirty="0" smtClean="0">
                <a:hlinkClick r:id="rId9"/>
              </a:rPr>
              <a:t>Mika </a:t>
            </a:r>
            <a:r>
              <a:rPr lang="en-GB" b="1" dirty="0" err="1" smtClean="0">
                <a:hlinkClick r:id="rId9"/>
              </a:rPr>
              <a:t>Kares</a:t>
            </a:r>
            <a:r>
              <a:rPr lang="en-GB" dirty="0" smtClean="0"/>
              <a:t/>
            </a:r>
            <a:br>
              <a:rPr lang="en-GB" dirty="0" smtClean="0"/>
            </a:br>
            <a:r>
              <a:rPr lang="en-GB" dirty="0" smtClean="0"/>
              <a:t>Queen of the Night </a:t>
            </a:r>
            <a:r>
              <a:rPr lang="en-GB" b="1" dirty="0" smtClean="0">
                <a:hlinkClick r:id="rId10"/>
              </a:rPr>
              <a:t>Sabine </a:t>
            </a:r>
            <a:r>
              <a:rPr lang="en-GB" b="1" dirty="0" err="1" smtClean="0">
                <a:hlinkClick r:id="rId10"/>
              </a:rPr>
              <a:t>Devieilhe</a:t>
            </a:r>
            <a:r>
              <a:rPr lang="en-GB" dirty="0" smtClean="0"/>
              <a:t/>
            </a:r>
            <a:br>
              <a:rPr lang="en-GB" dirty="0" smtClean="0"/>
            </a:br>
            <a:r>
              <a:rPr lang="en-GB" dirty="0" smtClean="0"/>
              <a:t>First Lady </a:t>
            </a:r>
            <a:r>
              <a:rPr lang="en-GB" b="1" dirty="0" smtClean="0">
                <a:hlinkClick r:id="rId11"/>
              </a:rPr>
              <a:t>Rebecca Evans</a:t>
            </a:r>
            <a:r>
              <a:rPr lang="en-GB" dirty="0" smtClean="0"/>
              <a:t/>
            </a:r>
            <a:br>
              <a:rPr lang="en-GB" dirty="0" smtClean="0"/>
            </a:br>
            <a:r>
              <a:rPr lang="en-GB" dirty="0" smtClean="0"/>
              <a:t>Second Lady </a:t>
            </a:r>
            <a:r>
              <a:rPr lang="en-GB" b="1" dirty="0" smtClean="0">
                <a:hlinkClick r:id="rId12"/>
              </a:rPr>
              <a:t>Angela </a:t>
            </a:r>
            <a:r>
              <a:rPr lang="en-GB" b="1" dirty="0" err="1" smtClean="0">
                <a:hlinkClick r:id="rId12"/>
              </a:rPr>
              <a:t>Simkin</a:t>
            </a:r>
            <a:r>
              <a:rPr lang="en-GB" dirty="0" smtClean="0"/>
              <a:t/>
            </a:r>
            <a:br>
              <a:rPr lang="en-GB" dirty="0" smtClean="0"/>
            </a:br>
            <a:r>
              <a:rPr lang="en-GB" dirty="0" smtClean="0"/>
              <a:t>Third Lady </a:t>
            </a:r>
            <a:r>
              <a:rPr lang="en-GB" b="1" dirty="0" smtClean="0">
                <a:hlinkClick r:id="rId13"/>
              </a:rPr>
              <a:t>Susan </a:t>
            </a:r>
            <a:r>
              <a:rPr lang="en-GB" b="1" dirty="0" err="1" smtClean="0">
                <a:hlinkClick r:id="rId13"/>
              </a:rPr>
              <a:t>Platts</a:t>
            </a:r>
            <a:r>
              <a:rPr lang="en-GB" dirty="0" smtClean="0"/>
              <a:t/>
            </a:r>
            <a:br>
              <a:rPr lang="en-GB" dirty="0" smtClean="0"/>
            </a:br>
            <a:r>
              <a:rPr lang="en-GB" dirty="0" err="1" smtClean="0"/>
              <a:t>Monostatos</a:t>
            </a:r>
            <a:r>
              <a:rPr lang="en-GB" dirty="0" smtClean="0"/>
              <a:t> </a:t>
            </a:r>
            <a:r>
              <a:rPr lang="en-GB" b="1" dirty="0" smtClean="0">
                <a:hlinkClick r:id="rId14"/>
              </a:rPr>
              <a:t>Peter </a:t>
            </a:r>
            <a:r>
              <a:rPr lang="en-GB" b="1" dirty="0" err="1" smtClean="0">
                <a:hlinkClick r:id="rId14"/>
              </a:rPr>
              <a:t>Bronder</a:t>
            </a:r>
            <a:r>
              <a:rPr lang="en-GB" dirty="0" smtClean="0"/>
              <a:t/>
            </a:r>
            <a:br>
              <a:rPr lang="en-GB" dirty="0" smtClean="0"/>
            </a:br>
            <a:r>
              <a:rPr lang="en-GB" dirty="0" err="1" smtClean="0"/>
              <a:t>Papagena</a:t>
            </a:r>
            <a:r>
              <a:rPr lang="en-GB" dirty="0" smtClean="0"/>
              <a:t> </a:t>
            </a:r>
            <a:r>
              <a:rPr lang="en-GB" b="1" dirty="0" smtClean="0">
                <a:hlinkClick r:id="rId15"/>
              </a:rPr>
              <a:t>Christina </a:t>
            </a:r>
            <a:r>
              <a:rPr lang="en-GB" b="1" dirty="0" err="1" smtClean="0">
                <a:hlinkClick r:id="rId15"/>
              </a:rPr>
              <a:t>Gansch</a:t>
            </a:r>
            <a:r>
              <a:rPr lang="en-GB" dirty="0" smtClean="0"/>
              <a:t/>
            </a:r>
            <a:br>
              <a:rPr lang="en-GB" dirty="0" smtClean="0"/>
            </a:br>
            <a:r>
              <a:rPr lang="en-GB" dirty="0" smtClean="0"/>
              <a:t>Speaker of the Temple </a:t>
            </a:r>
            <a:r>
              <a:rPr lang="en-GB" b="1" dirty="0" smtClean="0">
                <a:hlinkClick r:id="rId16"/>
              </a:rPr>
              <a:t>Sebastian </a:t>
            </a:r>
            <a:r>
              <a:rPr lang="en-GB" b="1" dirty="0" err="1" smtClean="0">
                <a:hlinkClick r:id="rId16"/>
              </a:rPr>
              <a:t>Holecek</a:t>
            </a:r>
            <a:r>
              <a:rPr lang="en-GB" dirty="0" smtClean="0"/>
              <a:t/>
            </a:r>
            <a:br>
              <a:rPr lang="en-GB" dirty="0" smtClean="0"/>
            </a:br>
            <a:r>
              <a:rPr lang="en-GB" dirty="0" smtClean="0"/>
              <a:t>First Priest </a:t>
            </a:r>
            <a:r>
              <a:rPr lang="en-GB" b="1" dirty="0" smtClean="0">
                <a:hlinkClick r:id="rId17"/>
              </a:rPr>
              <a:t>Harry Nicoll</a:t>
            </a:r>
            <a:r>
              <a:rPr lang="en-GB" dirty="0" smtClean="0"/>
              <a:t/>
            </a:r>
            <a:br>
              <a:rPr lang="en-GB" dirty="0" smtClean="0"/>
            </a:br>
            <a:r>
              <a:rPr lang="en-GB" dirty="0" smtClean="0"/>
              <a:t>Second Priest </a:t>
            </a:r>
            <a:r>
              <a:rPr lang="en-GB" b="1" dirty="0" smtClean="0">
                <a:hlinkClick r:id="rId18"/>
              </a:rPr>
              <a:t>Donald Maxwell</a:t>
            </a:r>
            <a:r>
              <a:rPr lang="en-GB" dirty="0" smtClean="0"/>
              <a:t/>
            </a:r>
            <a:br>
              <a:rPr lang="en-GB" dirty="0" smtClean="0"/>
            </a:br>
            <a:r>
              <a:rPr lang="en-GB" dirty="0" smtClean="0"/>
              <a:t>First Man in Armour </a:t>
            </a:r>
            <a:r>
              <a:rPr lang="en-GB" b="1" dirty="0" smtClean="0">
                <a:hlinkClick r:id="rId19"/>
              </a:rPr>
              <a:t>Thomas Atkins</a:t>
            </a:r>
            <a:r>
              <a:rPr lang="en-GB" dirty="0" smtClean="0"/>
              <a:t/>
            </a:r>
            <a:br>
              <a:rPr lang="en-GB" dirty="0" smtClean="0"/>
            </a:br>
            <a:r>
              <a:rPr lang="en-GB" dirty="0" smtClean="0"/>
              <a:t>Second Man in Armour </a:t>
            </a:r>
            <a:r>
              <a:rPr lang="en-GB" b="1" dirty="0" smtClean="0">
                <a:hlinkClick r:id="rId20"/>
              </a:rPr>
              <a:t>Simon </a:t>
            </a:r>
            <a:r>
              <a:rPr lang="en-GB" b="1" dirty="0" err="1" smtClean="0">
                <a:hlinkClick r:id="rId20"/>
              </a:rPr>
              <a:t>Shibambu</a:t>
            </a:r>
            <a:endParaRPr lang="en-GB" dirty="0" smtClean="0"/>
          </a:p>
          <a:p>
            <a:r>
              <a:rPr lang="en-GB" b="1" dirty="0" smtClean="0">
                <a:hlinkClick r:id="rId21"/>
              </a:rPr>
              <a:t>Royal Opera Chorus</a:t>
            </a:r>
            <a:r>
              <a:rPr lang="en-GB" dirty="0" smtClean="0"/>
              <a:t/>
            </a:r>
            <a:br>
              <a:rPr lang="en-GB" dirty="0" smtClean="0"/>
            </a:br>
            <a:r>
              <a:rPr lang="en-GB" dirty="0" smtClean="0"/>
              <a:t>Concert Master </a:t>
            </a:r>
            <a:r>
              <a:rPr lang="en-GB" b="1" dirty="0" err="1" smtClean="0">
                <a:hlinkClick r:id="rId22"/>
              </a:rPr>
              <a:t>Vasko</a:t>
            </a:r>
            <a:r>
              <a:rPr lang="en-GB" b="1" dirty="0" smtClean="0">
                <a:hlinkClick r:id="rId22"/>
              </a:rPr>
              <a:t> </a:t>
            </a:r>
            <a:r>
              <a:rPr lang="en-GB" b="1" dirty="0" err="1" smtClean="0">
                <a:hlinkClick r:id="rId22"/>
              </a:rPr>
              <a:t>Vassilev</a:t>
            </a:r>
            <a:r>
              <a:rPr lang="en-GB" dirty="0" smtClean="0"/>
              <a:t/>
            </a:r>
            <a:br>
              <a:rPr lang="en-GB" dirty="0" smtClean="0"/>
            </a:br>
            <a:r>
              <a:rPr lang="en-GB" b="1" dirty="0" smtClean="0">
                <a:hlinkClick r:id="rId23"/>
              </a:rPr>
              <a:t>Orchestra of the Royal Opera House</a:t>
            </a:r>
            <a:endParaRPr lang="en-GB" dirty="0"/>
          </a:p>
        </p:txBody>
      </p:sp>
      <p:pic>
        <p:nvPicPr>
          <p:cNvPr id="6" name="Picture 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47650" y="1032113"/>
            <a:ext cx="7105650" cy="4216400"/>
          </a:xfrm>
          <a:prstGeom prst="rect">
            <a:avLst/>
          </a:prstGeom>
        </p:spPr>
      </p:pic>
      <p:sp>
        <p:nvSpPr>
          <p:cNvPr id="8" name="Rectangle 7"/>
          <p:cNvSpPr/>
          <p:nvPr/>
        </p:nvSpPr>
        <p:spPr>
          <a:xfrm>
            <a:off x="3759907" y="5652658"/>
            <a:ext cx="6096000" cy="923330"/>
          </a:xfrm>
          <a:prstGeom prst="rect">
            <a:avLst/>
          </a:prstGeom>
        </p:spPr>
        <p:txBody>
          <a:bodyPr>
            <a:spAutoFit/>
          </a:bodyPr>
          <a:lstStyle/>
          <a:p>
            <a:r>
              <a:rPr lang="en-GB" dirty="0" smtClean="0"/>
              <a:t>Designer </a:t>
            </a:r>
            <a:r>
              <a:rPr lang="en-GB" b="1" dirty="0" smtClean="0">
                <a:hlinkClick r:id="rId25"/>
              </a:rPr>
              <a:t>John Macfarlane</a:t>
            </a:r>
            <a:r>
              <a:rPr lang="en-GB" dirty="0" smtClean="0"/>
              <a:t/>
            </a:r>
            <a:br>
              <a:rPr lang="en-GB" dirty="0" smtClean="0"/>
            </a:br>
            <a:r>
              <a:rPr lang="en-GB" dirty="0" smtClean="0"/>
              <a:t>Lighting designer </a:t>
            </a:r>
            <a:r>
              <a:rPr lang="en-GB" b="1" dirty="0" err="1" smtClean="0">
                <a:hlinkClick r:id="rId26"/>
              </a:rPr>
              <a:t>Paule</a:t>
            </a:r>
            <a:r>
              <a:rPr lang="en-GB" b="1" dirty="0" smtClean="0">
                <a:hlinkClick r:id="rId26"/>
              </a:rPr>
              <a:t> Constable</a:t>
            </a:r>
            <a:r>
              <a:rPr lang="en-GB" dirty="0" smtClean="0"/>
              <a:t/>
            </a:r>
            <a:br>
              <a:rPr lang="en-GB" dirty="0" smtClean="0"/>
            </a:br>
            <a:r>
              <a:rPr lang="en-GB" dirty="0" smtClean="0"/>
              <a:t>Movement director </a:t>
            </a:r>
            <a:r>
              <a:rPr lang="en-GB" b="1" dirty="0" smtClean="0">
                <a:hlinkClick r:id="rId27"/>
              </a:rPr>
              <a:t>Leah </a:t>
            </a:r>
            <a:r>
              <a:rPr lang="en-GB" b="1" dirty="0" err="1" smtClean="0">
                <a:hlinkClick r:id="rId27"/>
              </a:rPr>
              <a:t>Hausman</a:t>
            </a:r>
            <a:endParaRPr lang="en-GB" dirty="0"/>
          </a:p>
        </p:txBody>
      </p:sp>
    </p:spTree>
    <p:extLst>
      <p:ext uri="{BB962C8B-B14F-4D97-AF65-F5344CB8AC3E}">
        <p14:creationId xmlns:p14="http://schemas.microsoft.com/office/powerpoint/2010/main" val="2430861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0325100" cy="6876517"/>
          </a:xfrm>
          <a:prstGeom prst="rect">
            <a:avLst/>
          </a:prstGeom>
        </p:spPr>
      </p:pic>
    </p:spTree>
    <p:extLst>
      <p:ext uri="{BB962C8B-B14F-4D97-AF65-F5344CB8AC3E}">
        <p14:creationId xmlns:p14="http://schemas.microsoft.com/office/powerpoint/2010/main" val="538245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550" y="0"/>
            <a:ext cx="5010150" cy="70170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 y="0"/>
            <a:ext cx="4978908" cy="6858000"/>
          </a:xfrm>
          <a:prstGeom prst="rect">
            <a:avLst/>
          </a:prstGeom>
        </p:spPr>
      </p:pic>
    </p:spTree>
    <p:extLst>
      <p:ext uri="{BB962C8B-B14F-4D97-AF65-F5344CB8AC3E}">
        <p14:creationId xmlns:p14="http://schemas.microsoft.com/office/powerpoint/2010/main" val="3781030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700" y="14529"/>
            <a:ext cx="9804400" cy="6843471"/>
          </a:xfrm>
          <a:prstGeom prst="rect">
            <a:avLst/>
          </a:prstGeom>
        </p:spPr>
      </p:pic>
    </p:spTree>
    <p:extLst>
      <p:ext uri="{BB962C8B-B14F-4D97-AF65-F5344CB8AC3E}">
        <p14:creationId xmlns:p14="http://schemas.microsoft.com/office/powerpoint/2010/main" val="3150195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50" y="0"/>
            <a:ext cx="10121900" cy="6882892"/>
          </a:xfrm>
          <a:prstGeom prst="rect">
            <a:avLst/>
          </a:prstGeom>
        </p:spPr>
      </p:pic>
    </p:spTree>
    <p:extLst>
      <p:ext uri="{BB962C8B-B14F-4D97-AF65-F5344CB8AC3E}">
        <p14:creationId xmlns:p14="http://schemas.microsoft.com/office/powerpoint/2010/main" val="821808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0"/>
            <a:ext cx="10261600" cy="6649517"/>
          </a:xfrm>
          <a:prstGeom prst="rect">
            <a:avLst/>
          </a:prstGeom>
        </p:spPr>
      </p:pic>
    </p:spTree>
    <p:extLst>
      <p:ext uri="{BB962C8B-B14F-4D97-AF65-F5344CB8AC3E}">
        <p14:creationId xmlns:p14="http://schemas.microsoft.com/office/powerpoint/2010/main" val="3008581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50" y="0"/>
            <a:ext cx="9232900" cy="6869278"/>
          </a:xfrm>
          <a:prstGeom prst="rect">
            <a:avLst/>
          </a:prstGeom>
        </p:spPr>
      </p:pic>
    </p:spTree>
    <p:extLst>
      <p:ext uri="{BB962C8B-B14F-4D97-AF65-F5344CB8AC3E}">
        <p14:creationId xmlns:p14="http://schemas.microsoft.com/office/powerpoint/2010/main" val="447590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2550" y="0"/>
            <a:ext cx="9486900" cy="6982358"/>
          </a:xfrm>
          <a:prstGeom prst="rect">
            <a:avLst/>
          </a:prstGeom>
        </p:spPr>
      </p:pic>
    </p:spTree>
    <p:extLst>
      <p:ext uri="{BB962C8B-B14F-4D97-AF65-F5344CB8AC3E}">
        <p14:creationId xmlns:p14="http://schemas.microsoft.com/office/powerpoint/2010/main" val="3408369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50" y="21590"/>
            <a:ext cx="9766300" cy="6836410"/>
          </a:xfrm>
          <a:prstGeom prst="rect">
            <a:avLst/>
          </a:prstGeom>
        </p:spPr>
      </p:pic>
    </p:spTree>
    <p:extLst>
      <p:ext uri="{BB962C8B-B14F-4D97-AF65-F5344CB8AC3E}">
        <p14:creationId xmlns:p14="http://schemas.microsoft.com/office/powerpoint/2010/main" val="1744666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0185400" cy="7007555"/>
          </a:xfrm>
          <a:prstGeom prst="rect">
            <a:avLst/>
          </a:prstGeom>
        </p:spPr>
      </p:pic>
    </p:spTree>
    <p:extLst>
      <p:ext uri="{BB962C8B-B14F-4D97-AF65-F5344CB8AC3E}">
        <p14:creationId xmlns:p14="http://schemas.microsoft.com/office/powerpoint/2010/main" val="320620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365125"/>
            <a:ext cx="10953750" cy="6484620"/>
          </a:xfrm>
          <a:prstGeom prst="rect">
            <a:avLst/>
          </a:prstGeom>
        </p:spPr>
      </p:pic>
    </p:spTree>
    <p:extLst>
      <p:ext uri="{BB962C8B-B14F-4D97-AF65-F5344CB8AC3E}">
        <p14:creationId xmlns:p14="http://schemas.microsoft.com/office/powerpoint/2010/main" val="332792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900" y="292100"/>
            <a:ext cx="11455400" cy="1415772"/>
          </a:xfrm>
          <a:prstGeom prst="rect">
            <a:avLst/>
          </a:prstGeom>
          <a:noFill/>
        </p:spPr>
        <p:txBody>
          <a:bodyPr wrap="square" rtlCol="0">
            <a:spAutoFit/>
          </a:bodyPr>
          <a:lstStyle/>
          <a:p>
            <a:pPr algn="ctr"/>
            <a:r>
              <a:rPr lang="en-GB" sz="4000" b="1" dirty="0" smtClean="0"/>
              <a:t>Introduction to the opera</a:t>
            </a:r>
          </a:p>
          <a:p>
            <a:pPr algn="ctr"/>
            <a:r>
              <a:rPr lang="en-GB" sz="2800" dirty="0" smtClean="0"/>
              <a:t>Fantasy, fireworks and freemasonry: an introduction to Mozart's </a:t>
            </a:r>
            <a:r>
              <a:rPr lang="en-GB" sz="2800" i="1" dirty="0" smtClean="0"/>
              <a:t>Magic Flute</a:t>
            </a:r>
            <a:endParaRPr lang="en-GB" sz="2800" dirty="0" smtClean="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523206"/>
            <a:ext cx="8128000" cy="4813300"/>
          </a:xfrm>
          <a:prstGeom prst="rect">
            <a:avLst/>
          </a:prstGeom>
        </p:spPr>
      </p:pic>
    </p:spTree>
    <p:extLst>
      <p:ext uri="{BB962C8B-B14F-4D97-AF65-F5344CB8AC3E}">
        <p14:creationId xmlns:p14="http://schemas.microsoft.com/office/powerpoint/2010/main" val="1434996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0" y="730746"/>
            <a:ext cx="11595100" cy="4801314"/>
          </a:xfrm>
          <a:prstGeom prst="rect">
            <a:avLst/>
          </a:prstGeom>
        </p:spPr>
        <p:txBody>
          <a:bodyPr wrap="square">
            <a:spAutoFit/>
          </a:bodyPr>
          <a:lstStyle/>
          <a:p>
            <a:r>
              <a:rPr lang="en-GB" b="1" dirty="0" smtClean="0"/>
              <a:t>The Story Begins…</a:t>
            </a:r>
            <a:br>
              <a:rPr lang="en-GB" b="1" dirty="0" smtClean="0"/>
            </a:br>
            <a:r>
              <a:rPr lang="en-GB" dirty="0" smtClean="0"/>
              <a:t/>
            </a:r>
            <a:br>
              <a:rPr lang="en-GB" dirty="0" smtClean="0"/>
            </a:br>
            <a:r>
              <a:rPr lang="en-GB" dirty="0" err="1" smtClean="0"/>
              <a:t>Tamino</a:t>
            </a:r>
            <a:r>
              <a:rPr lang="en-GB" dirty="0" smtClean="0"/>
              <a:t> promises the Queen of the Night that he will rescue her daughter </a:t>
            </a:r>
            <a:r>
              <a:rPr lang="en-GB" dirty="0" err="1" smtClean="0"/>
              <a:t>Pamina</a:t>
            </a:r>
            <a:r>
              <a:rPr lang="en-GB" dirty="0" smtClean="0"/>
              <a:t> from the enchanter </a:t>
            </a:r>
            <a:r>
              <a:rPr lang="en-GB" dirty="0" err="1" smtClean="0"/>
              <a:t>Sarastro</a:t>
            </a:r>
            <a:r>
              <a:rPr lang="en-GB" dirty="0" smtClean="0"/>
              <a:t>. But as they begin their quest, </a:t>
            </a:r>
            <a:r>
              <a:rPr lang="en-GB" dirty="0" err="1" smtClean="0"/>
              <a:t>Tamino</a:t>
            </a:r>
            <a:r>
              <a:rPr lang="en-GB" dirty="0" smtClean="0"/>
              <a:t> and his companion </a:t>
            </a:r>
            <a:r>
              <a:rPr lang="en-GB" dirty="0" err="1" smtClean="0"/>
              <a:t>Papageno</a:t>
            </a:r>
            <a:r>
              <a:rPr lang="en-GB" dirty="0" smtClean="0"/>
              <a:t> realize that things are not what they seem…</a:t>
            </a:r>
          </a:p>
          <a:p>
            <a:endParaRPr lang="en-GB" dirty="0" smtClean="0"/>
          </a:p>
          <a:p>
            <a:r>
              <a:rPr lang="en-GB" b="1" dirty="0" smtClean="0"/>
              <a:t>An Exquisite Fantasy</a:t>
            </a:r>
            <a:br>
              <a:rPr lang="en-GB" b="1" dirty="0" smtClean="0"/>
            </a:br>
            <a:r>
              <a:rPr lang="en-GB" dirty="0" smtClean="0"/>
              <a:t/>
            </a:r>
            <a:br>
              <a:rPr lang="en-GB" dirty="0" smtClean="0"/>
            </a:br>
            <a:r>
              <a:rPr lang="en-GB" dirty="0" smtClean="0">
                <a:hlinkClick r:id="rId2"/>
              </a:rPr>
              <a:t>David </a:t>
            </a:r>
            <a:r>
              <a:rPr lang="en-GB" dirty="0" err="1" smtClean="0">
                <a:hlinkClick r:id="rId2"/>
              </a:rPr>
              <a:t>McVicar</a:t>
            </a:r>
            <a:r>
              <a:rPr lang="en-GB" dirty="0" err="1" smtClean="0"/>
              <a:t>’s</a:t>
            </a:r>
            <a:r>
              <a:rPr lang="en-GB" dirty="0" smtClean="0"/>
              <a:t> production of </a:t>
            </a:r>
            <a:r>
              <a:rPr lang="en-GB" i="1" dirty="0" smtClean="0">
                <a:hlinkClick r:id="rId3"/>
              </a:rPr>
              <a:t>Die </a:t>
            </a:r>
            <a:r>
              <a:rPr lang="en-GB" i="1" dirty="0" err="1" smtClean="0">
                <a:hlinkClick r:id="rId3"/>
              </a:rPr>
              <a:t>Zauberflöte</a:t>
            </a:r>
            <a:r>
              <a:rPr lang="en-GB" dirty="0" smtClean="0"/>
              <a:t> embraces both the seriousness and the comedy of </a:t>
            </a:r>
            <a:r>
              <a:rPr lang="en-GB" dirty="0" smtClean="0">
                <a:hlinkClick r:id="rId4"/>
              </a:rPr>
              <a:t>Mozart</a:t>
            </a:r>
            <a:r>
              <a:rPr lang="en-GB" dirty="0" smtClean="0"/>
              <a:t>’s opera, and takes the audience into a beautiful dreamlike world, where dancers turn into magical animals at the sound of </a:t>
            </a:r>
            <a:r>
              <a:rPr lang="en-GB" dirty="0" err="1" smtClean="0"/>
              <a:t>Tamino’s</a:t>
            </a:r>
            <a:r>
              <a:rPr lang="en-GB" dirty="0" smtClean="0"/>
              <a:t> flute, three boys arrive by flying machine and a rising golden sun hails a new dawn in the opera’s celebratory final chorus.</a:t>
            </a:r>
          </a:p>
          <a:p>
            <a:endParaRPr lang="en-GB" dirty="0" smtClean="0"/>
          </a:p>
          <a:p>
            <a:r>
              <a:rPr lang="en-GB" b="1" dirty="0" smtClean="0"/>
              <a:t>From Folksong to Fireworks</a:t>
            </a:r>
          </a:p>
          <a:p>
            <a:endParaRPr lang="en-GB" dirty="0" smtClean="0"/>
          </a:p>
          <a:p>
            <a:r>
              <a:rPr lang="en-GB" dirty="0" smtClean="0"/>
              <a:t>The score of </a:t>
            </a:r>
            <a:r>
              <a:rPr lang="en-GB" i="1" dirty="0" smtClean="0"/>
              <a:t>Die </a:t>
            </a:r>
            <a:r>
              <a:rPr lang="en-GB" i="1" dirty="0" err="1" smtClean="0"/>
              <a:t>Zauberflöte</a:t>
            </a:r>
            <a:r>
              <a:rPr lang="en-GB" dirty="0" smtClean="0"/>
              <a:t> is extremely varied. The folksong-like arias of the robust ‘man of nature’ </a:t>
            </a:r>
            <a:r>
              <a:rPr lang="en-GB" dirty="0" err="1" smtClean="0"/>
              <a:t>Papageno</a:t>
            </a:r>
            <a:r>
              <a:rPr lang="en-GB" dirty="0" smtClean="0"/>
              <a:t> contrast with the coloratura fireworks of the Queen of the Night. Much of the music for the priests, and the duet of the Men in Armour, have a stately Baroque simplicity. There are exquisite lyrical solos for </a:t>
            </a:r>
            <a:r>
              <a:rPr lang="en-GB" dirty="0" err="1" smtClean="0"/>
              <a:t>Pamina</a:t>
            </a:r>
            <a:r>
              <a:rPr lang="en-GB" dirty="0" smtClean="0"/>
              <a:t> and </a:t>
            </a:r>
            <a:r>
              <a:rPr lang="en-GB" dirty="0" err="1" smtClean="0"/>
              <a:t>Tamino</a:t>
            </a:r>
            <a:r>
              <a:rPr lang="en-GB" dirty="0" smtClean="0"/>
              <a:t>. Extended passages – such as the finales to both acts, in which there is no spoken dialogue – look forward to German Romantic opera.</a:t>
            </a:r>
            <a:endParaRPr lang="en-GB" dirty="0"/>
          </a:p>
        </p:txBody>
      </p:sp>
    </p:spTree>
    <p:extLst>
      <p:ext uri="{BB962C8B-B14F-4D97-AF65-F5344CB8AC3E}">
        <p14:creationId xmlns:p14="http://schemas.microsoft.com/office/powerpoint/2010/main" val="280096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813" y="717034"/>
            <a:ext cx="10923187" cy="5355312"/>
          </a:xfrm>
          <a:prstGeom prst="rect">
            <a:avLst/>
          </a:prstGeom>
        </p:spPr>
        <p:txBody>
          <a:bodyPr wrap="square">
            <a:spAutoFit/>
          </a:bodyPr>
          <a:lstStyle/>
          <a:p>
            <a:r>
              <a:rPr lang="en-GB" b="1" dirty="0" smtClean="0"/>
              <a:t>Conductor, Sir Colin Davis on Die </a:t>
            </a:r>
            <a:r>
              <a:rPr lang="en-GB" b="1" dirty="0" err="1" smtClean="0"/>
              <a:t>Zauberlote</a:t>
            </a:r>
            <a:r>
              <a:rPr lang="en-GB" b="1" dirty="0" smtClean="0"/>
              <a:t>:</a:t>
            </a:r>
          </a:p>
          <a:p>
            <a:endParaRPr lang="en-GB" dirty="0"/>
          </a:p>
          <a:p>
            <a:r>
              <a:rPr lang="en-GB" dirty="0" smtClean="0">
                <a:hlinkClick r:id="rId2"/>
              </a:rPr>
              <a:t>https://www.youtube.com/watch?v=fH9occwIeIo</a:t>
            </a:r>
            <a:endParaRPr lang="en-GB" dirty="0" smtClean="0"/>
          </a:p>
          <a:p>
            <a:endParaRPr lang="en-GB" dirty="0"/>
          </a:p>
          <a:p>
            <a:endParaRPr lang="en-GB" dirty="0" smtClean="0"/>
          </a:p>
          <a:p>
            <a:r>
              <a:rPr lang="en-GB" b="1" dirty="0" smtClean="0"/>
              <a:t>Mozart and Freemasonry</a:t>
            </a:r>
          </a:p>
          <a:p>
            <a:endParaRPr lang="en-GB" dirty="0" smtClean="0"/>
          </a:p>
          <a:p>
            <a:r>
              <a:rPr lang="en-GB" dirty="0" smtClean="0"/>
              <a:t>Mozart was an enthusiastic member of the Freemasons and many critics have seen </a:t>
            </a:r>
            <a:r>
              <a:rPr lang="en-GB" i="1" dirty="0" smtClean="0"/>
              <a:t>Die </a:t>
            </a:r>
            <a:r>
              <a:rPr lang="en-GB" i="1" dirty="0" err="1" smtClean="0"/>
              <a:t>Zauberflöte</a:t>
            </a:r>
            <a:r>
              <a:rPr lang="en-GB" dirty="0" smtClean="0"/>
              <a:t> as being in part a Masonic allegory. The </a:t>
            </a:r>
            <a:r>
              <a:rPr lang="en-GB" dirty="0" smtClean="0">
                <a:hlinkClick r:id="rId3"/>
              </a:rPr>
              <a:t>use of numbers in the score</a:t>
            </a:r>
            <a:r>
              <a:rPr lang="en-GB" dirty="0" smtClean="0"/>
              <a:t> – particularly the number three – has been linked to Masonic rites, and it is possible that the wise </a:t>
            </a:r>
            <a:r>
              <a:rPr lang="en-GB" dirty="0" err="1" smtClean="0"/>
              <a:t>Sarastro</a:t>
            </a:r>
            <a:r>
              <a:rPr lang="en-GB" dirty="0" smtClean="0"/>
              <a:t> may have been modelled on </a:t>
            </a:r>
            <a:r>
              <a:rPr lang="en-GB" dirty="0" err="1" smtClean="0">
                <a:hlinkClick r:id="rId4"/>
              </a:rPr>
              <a:t>Ignaz</a:t>
            </a:r>
            <a:r>
              <a:rPr lang="en-GB" dirty="0" smtClean="0">
                <a:hlinkClick r:id="rId4"/>
              </a:rPr>
              <a:t> von Born</a:t>
            </a:r>
            <a:r>
              <a:rPr lang="en-GB" dirty="0" smtClean="0"/>
              <a:t>, a scientist and prominent Viennese Freemason.</a:t>
            </a:r>
          </a:p>
          <a:p>
            <a:r>
              <a:rPr lang="en-GB" b="1" dirty="0" smtClean="0"/>
              <a:t>A Popular Success</a:t>
            </a:r>
            <a:br>
              <a:rPr lang="en-GB" b="1" dirty="0" smtClean="0"/>
            </a:br>
            <a:r>
              <a:rPr lang="en-GB" dirty="0" smtClean="0"/>
              <a:t/>
            </a:r>
            <a:br>
              <a:rPr lang="en-GB" dirty="0" smtClean="0"/>
            </a:br>
            <a:r>
              <a:rPr lang="en-GB" dirty="0" smtClean="0"/>
              <a:t>Mozart wrote </a:t>
            </a:r>
            <a:r>
              <a:rPr lang="en-GB" i="1" dirty="0" smtClean="0"/>
              <a:t>Die </a:t>
            </a:r>
            <a:r>
              <a:rPr lang="en-GB" i="1" dirty="0" err="1" smtClean="0"/>
              <a:t>Zauberflöte</a:t>
            </a:r>
            <a:r>
              <a:rPr lang="en-GB" dirty="0" smtClean="0"/>
              <a:t> for the </a:t>
            </a:r>
            <a:r>
              <a:rPr lang="en-GB" dirty="0" err="1" smtClean="0"/>
              <a:t>Theater</a:t>
            </a:r>
            <a:r>
              <a:rPr lang="en-GB" dirty="0" smtClean="0"/>
              <a:t> auf der </a:t>
            </a:r>
            <a:r>
              <a:rPr lang="en-GB" dirty="0" err="1" smtClean="0"/>
              <a:t>Wieden</a:t>
            </a:r>
            <a:r>
              <a:rPr lang="en-GB" dirty="0" smtClean="0"/>
              <a:t>, a suburban theatre in Vienna run by the larger-than-life actor and impresario </a:t>
            </a:r>
            <a:r>
              <a:rPr lang="en-GB" dirty="0" smtClean="0">
                <a:hlinkClick r:id="rId5"/>
              </a:rPr>
              <a:t>Emanuel </a:t>
            </a:r>
            <a:r>
              <a:rPr lang="en-GB" dirty="0" err="1" smtClean="0">
                <a:hlinkClick r:id="rId5"/>
              </a:rPr>
              <a:t>Schikaneder</a:t>
            </a:r>
            <a:r>
              <a:rPr lang="en-GB" dirty="0" smtClean="0"/>
              <a:t>. As well as writing the libretto, </a:t>
            </a:r>
            <a:r>
              <a:rPr lang="en-GB" dirty="0" err="1" smtClean="0"/>
              <a:t>Schikaneder</a:t>
            </a:r>
            <a:r>
              <a:rPr lang="en-GB" dirty="0" smtClean="0"/>
              <a:t> was the first </a:t>
            </a:r>
            <a:r>
              <a:rPr lang="en-GB" dirty="0" err="1" smtClean="0"/>
              <a:t>Papageno</a:t>
            </a:r>
            <a:r>
              <a:rPr lang="en-GB" dirty="0" smtClean="0"/>
              <a:t> in the opera. At its premiere, </a:t>
            </a:r>
            <a:r>
              <a:rPr lang="en-GB" i="1" dirty="0" smtClean="0"/>
              <a:t>Die </a:t>
            </a:r>
            <a:r>
              <a:rPr lang="en-GB" i="1" dirty="0" err="1" smtClean="0"/>
              <a:t>Zauberflöte</a:t>
            </a:r>
            <a:r>
              <a:rPr lang="en-GB" dirty="0" smtClean="0"/>
              <a:t> was acclaimed by the general public and by connoisseurs, including Mozart’s supposed rival </a:t>
            </a:r>
            <a:r>
              <a:rPr lang="en-GB" dirty="0" err="1" smtClean="0">
                <a:hlinkClick r:id="rId6"/>
              </a:rPr>
              <a:t>Salieri</a:t>
            </a:r>
            <a:r>
              <a:rPr lang="en-GB" dirty="0" smtClean="0"/>
              <a:t>, who adored it. </a:t>
            </a:r>
            <a:r>
              <a:rPr lang="en-GB" i="1" dirty="0" smtClean="0"/>
              <a:t>Die </a:t>
            </a:r>
            <a:r>
              <a:rPr lang="en-GB" i="1" dirty="0" err="1" smtClean="0"/>
              <a:t>Zauberflöte</a:t>
            </a:r>
            <a:r>
              <a:rPr lang="en-GB" dirty="0" smtClean="0"/>
              <a:t> has been performed more than 300 times at the Royal Opera House.</a:t>
            </a:r>
          </a:p>
          <a:p>
            <a:endParaRPr lang="en-GB" dirty="0"/>
          </a:p>
        </p:txBody>
      </p:sp>
    </p:spTree>
    <p:extLst>
      <p:ext uri="{BB962C8B-B14F-4D97-AF65-F5344CB8AC3E}">
        <p14:creationId xmlns:p14="http://schemas.microsoft.com/office/powerpoint/2010/main" val="105745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800" y="140564"/>
            <a:ext cx="11622219" cy="4493538"/>
          </a:xfrm>
          <a:prstGeom prst="rect">
            <a:avLst/>
          </a:prstGeom>
        </p:spPr>
        <p:txBody>
          <a:bodyPr wrap="square">
            <a:spAutoFit/>
          </a:bodyPr>
          <a:lstStyle/>
          <a:p>
            <a:r>
              <a:rPr lang="en-GB" sz="2800" b="1" dirty="0" smtClean="0"/>
              <a:t>A beautiful fusion of maths and music’: Marcus du </a:t>
            </a:r>
            <a:r>
              <a:rPr lang="en-GB" sz="2800" b="1" dirty="0" err="1" smtClean="0"/>
              <a:t>Sautoy</a:t>
            </a:r>
            <a:r>
              <a:rPr lang="en-GB" sz="2800" b="1" dirty="0" smtClean="0"/>
              <a:t> on The Magic Flute</a:t>
            </a:r>
          </a:p>
          <a:p>
            <a:r>
              <a:rPr lang="en-GB" sz="1600" dirty="0" smtClean="0"/>
              <a:t>The mathematician and broadcaster on the power of Mozart’s opera. </a:t>
            </a:r>
          </a:p>
          <a:p>
            <a:r>
              <a:rPr lang="en-GB" sz="1600" dirty="0" smtClean="0"/>
              <a:t>By </a:t>
            </a:r>
            <a:r>
              <a:rPr lang="en-GB" sz="1600" dirty="0" smtClean="0">
                <a:hlinkClick r:id="rId2"/>
              </a:rPr>
              <a:t>Marcus du </a:t>
            </a:r>
            <a:r>
              <a:rPr lang="en-GB" sz="1600" dirty="0" err="1" smtClean="0">
                <a:hlinkClick r:id="rId2"/>
              </a:rPr>
              <a:t>Sautoy</a:t>
            </a:r>
            <a:r>
              <a:rPr lang="en-GB" sz="1600" dirty="0" smtClean="0"/>
              <a:t> (Charles Simonyi Professor for the Public Understanding of Science and Professor of Mathematics)</a:t>
            </a:r>
          </a:p>
          <a:p>
            <a:endParaRPr lang="en-GB" dirty="0"/>
          </a:p>
          <a:p>
            <a:r>
              <a:rPr lang="en-GB" sz="1300" i="1" dirty="0" smtClean="0">
                <a:hlinkClick r:id="rId3"/>
              </a:rPr>
              <a:t>The Magic Flute</a:t>
            </a:r>
            <a:r>
              <a:rPr lang="en-GB" sz="1300" dirty="0" smtClean="0"/>
              <a:t> has always fascinated me. The last of Mozart’s operas was written just months before his death and has a very particular flavour. </a:t>
            </a:r>
            <a:r>
              <a:rPr lang="en-GB" sz="1300" i="1" dirty="0" smtClean="0">
                <a:hlinkClick r:id="rId4"/>
              </a:rPr>
              <a:t>Don Giovanni</a:t>
            </a:r>
            <a:r>
              <a:rPr lang="en-GB" sz="1300" dirty="0" smtClean="0"/>
              <a:t> and </a:t>
            </a:r>
            <a:r>
              <a:rPr lang="en-GB" sz="1300" i="1" dirty="0" smtClean="0">
                <a:hlinkClick r:id="rId5"/>
              </a:rPr>
              <a:t>Le </a:t>
            </a:r>
            <a:r>
              <a:rPr lang="en-GB" sz="1300" i="1" dirty="0" err="1" smtClean="0">
                <a:hlinkClick r:id="rId5"/>
              </a:rPr>
              <a:t>nozze</a:t>
            </a:r>
            <a:r>
              <a:rPr lang="en-GB" sz="1300" i="1" dirty="0" smtClean="0">
                <a:hlinkClick r:id="rId5"/>
              </a:rPr>
              <a:t> di Figaro</a:t>
            </a:r>
            <a:r>
              <a:rPr lang="en-GB" sz="1300" dirty="0" smtClean="0"/>
              <a:t> are set in the world around us, full of humanity and realism (and the odd stone statue coming to life). </a:t>
            </a:r>
            <a:r>
              <a:rPr lang="en-GB" sz="1300" i="1" dirty="0" smtClean="0"/>
              <a:t>The Magic Flute</a:t>
            </a:r>
            <a:r>
              <a:rPr lang="en-GB" sz="1300" dirty="0" smtClean="0"/>
              <a:t> is much more abstract piece, less wedded to stories of people and </a:t>
            </a:r>
            <a:r>
              <a:rPr lang="en-GB" sz="1300" dirty="0" err="1" smtClean="0"/>
              <a:t>verismo</a:t>
            </a:r>
            <a:r>
              <a:rPr lang="en-GB" sz="1300" dirty="0" smtClean="0"/>
              <a:t>. It is full of strange symbolism and ideas that challenge the listener to unravel and decode.</a:t>
            </a:r>
          </a:p>
          <a:p>
            <a:r>
              <a:rPr lang="en-GB" sz="1300" dirty="0" smtClean="0"/>
              <a:t>It’s for this reason that I’m thrilled to be leading audiences in the </a:t>
            </a:r>
            <a:r>
              <a:rPr lang="en-GB" sz="1300" dirty="0" err="1" smtClean="0"/>
              <a:t>Linbury</a:t>
            </a:r>
            <a:r>
              <a:rPr lang="en-GB" sz="1300" dirty="0" smtClean="0"/>
              <a:t> Studio Theatre on an interactive performance lecture exploring the significance of the symbols that pepper the opera, their mathematical and philosophical roots and why Mozart might have been drawn to them. Just as </a:t>
            </a:r>
            <a:r>
              <a:rPr lang="en-GB" sz="1300" dirty="0" err="1" smtClean="0"/>
              <a:t>Tamino</a:t>
            </a:r>
            <a:r>
              <a:rPr lang="en-GB" sz="1300" dirty="0" smtClean="0"/>
              <a:t> and </a:t>
            </a:r>
            <a:r>
              <a:rPr lang="en-GB" sz="1300" dirty="0" err="1" smtClean="0"/>
              <a:t>Pamina</a:t>
            </a:r>
            <a:r>
              <a:rPr lang="en-GB" sz="1300" dirty="0" smtClean="0"/>
              <a:t> underwent trials to reach enlightenment, I shall be taking the audience on their own initiation into my mathematical perspective on </a:t>
            </a:r>
            <a:r>
              <a:rPr lang="en-GB" sz="1300" i="1" dirty="0" smtClean="0"/>
              <a:t>The Magic Flute</a:t>
            </a:r>
            <a:r>
              <a:rPr lang="en-GB" sz="1300" dirty="0" smtClean="0"/>
              <a:t>. Mathematics in my view is not a spectator sport, so the audience will be encouraged to join us on stage to explore the mathematical ideas bubbling beneath this beautiful opera. This is an interactive and immersive performance of the mathematics and music of Mozart where everyone in the </a:t>
            </a:r>
            <a:r>
              <a:rPr lang="en-GB" sz="1300" dirty="0" err="1" smtClean="0"/>
              <a:t>Linbury</a:t>
            </a:r>
            <a:r>
              <a:rPr lang="en-GB" sz="1300" dirty="0" smtClean="0"/>
              <a:t> will play a part in creating a piece of mathematical musical theatre.</a:t>
            </a:r>
          </a:p>
          <a:p>
            <a:r>
              <a:rPr lang="en-GB" sz="1300" dirty="0" smtClean="0"/>
              <a:t>One of the central themes - both of Freemasonry and </a:t>
            </a:r>
            <a:r>
              <a:rPr lang="en-GB" sz="1300" i="1" dirty="0" smtClean="0"/>
              <a:t>The Magic Flute -</a:t>
            </a:r>
            <a:r>
              <a:rPr lang="en-GB" sz="1300" dirty="0" smtClean="0"/>
              <a:t> is the movement from chaos to order. This is Mozart writing at a crucial moment in history, both politically and musically. The work had its </a:t>
            </a:r>
            <a:r>
              <a:rPr lang="en-GB" sz="1300" dirty="0" smtClean="0">
                <a:hlinkClick r:id="rId6"/>
              </a:rPr>
              <a:t>premiere in Vienna</a:t>
            </a:r>
            <a:r>
              <a:rPr lang="en-GB" sz="1300" dirty="0" smtClean="0"/>
              <a:t> in 1791, two years after the revolution that swept the streets of Paris. The trials that </a:t>
            </a:r>
            <a:r>
              <a:rPr lang="en-GB" sz="1300" dirty="0" err="1" smtClean="0"/>
              <a:t>Tamino</a:t>
            </a:r>
            <a:r>
              <a:rPr lang="en-GB" sz="1300" dirty="0" smtClean="0"/>
              <a:t> and </a:t>
            </a:r>
            <a:r>
              <a:rPr lang="en-GB" sz="1300" dirty="0" err="1" smtClean="0"/>
              <a:t>Pamina</a:t>
            </a:r>
            <a:r>
              <a:rPr lang="en-GB" sz="1300" dirty="0" smtClean="0"/>
              <a:t> will under go are representative of this transition of a society.</a:t>
            </a:r>
          </a:p>
          <a:p>
            <a:r>
              <a:rPr lang="en-GB" sz="1300" dirty="0" smtClean="0"/>
              <a:t>The opera starts in the realm of the Queen of the Night, a world of chaos and darkness. But </a:t>
            </a:r>
            <a:r>
              <a:rPr lang="en-GB" sz="1300" dirty="0" err="1" smtClean="0"/>
              <a:t>Tamino’s</a:t>
            </a:r>
            <a:r>
              <a:rPr lang="en-GB" sz="1300" dirty="0" smtClean="0"/>
              <a:t> journey brings us to </a:t>
            </a:r>
            <a:r>
              <a:rPr lang="en-GB" sz="1300" dirty="0" err="1" smtClean="0"/>
              <a:t>Sarastro's</a:t>
            </a:r>
            <a:r>
              <a:rPr lang="en-GB" sz="1300" dirty="0" smtClean="0"/>
              <a:t> kingdom where light and order reign. Mozart had been initiated into the Masons seven years before he wrote The Magic Flute and one can detect many parallels between </a:t>
            </a:r>
            <a:r>
              <a:rPr lang="en-GB" sz="1300" dirty="0" err="1" smtClean="0"/>
              <a:t>Sarastro's</a:t>
            </a:r>
            <a:r>
              <a:rPr lang="en-GB" sz="1300" dirty="0" smtClean="0"/>
              <a:t> society and the Masonic order that Mozart had joined. Mathematical ideas are central to the rituals of the masons and we can see Mozart playing with these ideas throughout the opera. The number three for example, crops up often: from the Queen of the Night’s three attendants to the three boys, and even in the key of much of the music – E flat major is a key with three flats.</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5180" y="4476749"/>
            <a:ext cx="3584839" cy="2219455"/>
          </a:xfrm>
          <a:prstGeom prst="rect">
            <a:avLst/>
          </a:prstGeom>
        </p:spPr>
      </p:pic>
      <p:sp>
        <p:nvSpPr>
          <p:cNvPr id="6" name="TextBox 5"/>
          <p:cNvSpPr txBox="1"/>
          <p:nvPr/>
        </p:nvSpPr>
        <p:spPr>
          <a:xfrm>
            <a:off x="177800" y="4634102"/>
            <a:ext cx="7766050" cy="2246769"/>
          </a:xfrm>
          <a:prstGeom prst="rect">
            <a:avLst/>
          </a:prstGeom>
          <a:noFill/>
        </p:spPr>
        <p:txBody>
          <a:bodyPr wrap="square" rtlCol="0">
            <a:spAutoFit/>
          </a:bodyPr>
          <a:lstStyle/>
          <a:p>
            <a:r>
              <a:rPr lang="en-GB" sz="1300" dirty="0" smtClean="0"/>
              <a:t>But this also a statement of a musical revolution. Mozart is a few months from his death. In this opera he is laying out his vision for the music for the future. He is leaving behind the baroque coloratura of the music of the Queen of the Night and taking music into a new dimension.</a:t>
            </a:r>
          </a:p>
          <a:p>
            <a:r>
              <a:rPr lang="en-GB" sz="1300" dirty="0" smtClean="0"/>
              <a:t>One of the rituals of the masons calls on its order to become ‘lovers of the arts and the sciences.’ That is a sentiment I too am passionate to promote. I hope that the event at the </a:t>
            </a:r>
            <a:r>
              <a:rPr lang="en-GB" sz="1300" dirty="0" err="1" smtClean="0"/>
              <a:t>Linbury</a:t>
            </a:r>
            <a:r>
              <a:rPr lang="en-GB" sz="1300" dirty="0" smtClean="0"/>
              <a:t> will help audiences to see the beautiful fusion of mathematics and music that is at the heart of </a:t>
            </a:r>
            <a:r>
              <a:rPr lang="en-GB" sz="1300" i="1" dirty="0" smtClean="0"/>
              <a:t>The Magic Flute</a:t>
            </a:r>
            <a:r>
              <a:rPr lang="en-GB" sz="1300" dirty="0" smtClean="0"/>
              <a:t>. Just as </a:t>
            </a:r>
            <a:r>
              <a:rPr lang="en-GB" sz="1300" dirty="0" err="1" smtClean="0"/>
              <a:t>Sarastro’s</a:t>
            </a:r>
            <a:r>
              <a:rPr lang="en-GB" sz="1300" dirty="0" smtClean="0"/>
              <a:t> order can only continue to a new level through the union of </a:t>
            </a:r>
            <a:r>
              <a:rPr lang="en-GB" sz="1300" dirty="0" err="1" smtClean="0"/>
              <a:t>Tamino</a:t>
            </a:r>
            <a:r>
              <a:rPr lang="en-GB" sz="1300" dirty="0" smtClean="0"/>
              <a:t> and </a:t>
            </a:r>
            <a:r>
              <a:rPr lang="en-GB" sz="1300" dirty="0" err="1" smtClean="0"/>
              <a:t>Pamina</a:t>
            </a:r>
            <a:r>
              <a:rPr lang="en-GB" sz="1300" dirty="0" smtClean="0"/>
              <a:t>, man and woman, both the arts and the sciences need each other to make progress and break new ground.</a:t>
            </a:r>
          </a:p>
          <a:p>
            <a:endParaRPr lang="en-GB" dirty="0" smtClean="0"/>
          </a:p>
          <a:p>
            <a:endParaRPr lang="en-GB" dirty="0"/>
          </a:p>
        </p:txBody>
      </p:sp>
    </p:spTree>
    <p:extLst>
      <p:ext uri="{BB962C8B-B14F-4D97-AF65-F5344CB8AC3E}">
        <p14:creationId xmlns:p14="http://schemas.microsoft.com/office/powerpoint/2010/main" val="2321770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286435"/>
            <a:ext cx="11569700" cy="4031873"/>
          </a:xfrm>
          <a:prstGeom prst="rect">
            <a:avLst/>
          </a:prstGeom>
        </p:spPr>
        <p:txBody>
          <a:bodyPr wrap="square">
            <a:spAutoFit/>
          </a:bodyPr>
          <a:lstStyle/>
          <a:p>
            <a:r>
              <a:rPr lang="en-GB" sz="4800" b="1" dirty="0" smtClean="0"/>
              <a:t>Synopsis</a:t>
            </a:r>
          </a:p>
          <a:p>
            <a:r>
              <a:rPr lang="en-GB" dirty="0" smtClean="0"/>
              <a:t>A full, illustrated synopsis for this production of Die </a:t>
            </a:r>
            <a:r>
              <a:rPr lang="en-GB" dirty="0" err="1" smtClean="0"/>
              <a:t>Zauberflöte</a:t>
            </a:r>
            <a:endParaRPr lang="en-GB" dirty="0" smtClean="0"/>
          </a:p>
          <a:p>
            <a:endParaRPr lang="en-GB" dirty="0"/>
          </a:p>
          <a:p>
            <a:r>
              <a:rPr lang="en-GB" sz="1400" b="1" dirty="0" smtClean="0"/>
              <a:t>Act I</a:t>
            </a:r>
            <a:endParaRPr lang="en-GB" sz="1400" dirty="0" smtClean="0"/>
          </a:p>
          <a:p>
            <a:r>
              <a:rPr lang="en-GB" sz="1400" dirty="0" err="1" smtClean="0"/>
              <a:t>Tamino</a:t>
            </a:r>
            <a:r>
              <a:rPr lang="en-GB" sz="1400" dirty="0" smtClean="0"/>
              <a:t> is pursued by a monstrous serpent and appeals to the gods to save him. He falls unconscious. Three Ladies arrive and slay the monster. They admire the handsome youth and argue about who should go and tell their mistress, the Queen of the Night, about him and who should stay (</a:t>
            </a:r>
            <a:r>
              <a:rPr lang="en-GB" sz="1400" i="1" dirty="0" err="1" smtClean="0"/>
              <a:t>Ich</a:t>
            </a:r>
            <a:r>
              <a:rPr lang="en-GB" sz="1400" i="1" dirty="0" smtClean="0"/>
              <a:t> </a:t>
            </a:r>
            <a:r>
              <a:rPr lang="en-GB" sz="1400" i="1" dirty="0" err="1" smtClean="0"/>
              <a:t>sollte</a:t>
            </a:r>
            <a:r>
              <a:rPr lang="en-GB" sz="1400" i="1" dirty="0" smtClean="0"/>
              <a:t> fort?</a:t>
            </a:r>
            <a:r>
              <a:rPr lang="en-GB" sz="1400" dirty="0" smtClean="0"/>
              <a:t>). They reluctantly decide they must all go.</a:t>
            </a:r>
          </a:p>
          <a:p>
            <a:r>
              <a:rPr lang="en-GB" sz="1400" dirty="0" err="1" smtClean="0"/>
              <a:t>Tamino</a:t>
            </a:r>
            <a:r>
              <a:rPr lang="en-GB" sz="1400" dirty="0" smtClean="0"/>
              <a:t> wakes, hears someone approaching and hides. It is </a:t>
            </a:r>
            <a:r>
              <a:rPr lang="en-GB" sz="1400" dirty="0" err="1" smtClean="0"/>
              <a:t>Papageno</a:t>
            </a:r>
            <a:r>
              <a:rPr lang="en-GB" sz="1400" dirty="0" smtClean="0"/>
              <a:t>, chasing birds and describing his way of life (</a:t>
            </a:r>
            <a:r>
              <a:rPr lang="en-GB" sz="1400" i="1" dirty="0" smtClean="0"/>
              <a:t>Der </a:t>
            </a:r>
            <a:r>
              <a:rPr lang="en-GB" sz="1400" i="1" dirty="0" err="1" smtClean="0"/>
              <a:t>Vogelfänger</a:t>
            </a:r>
            <a:r>
              <a:rPr lang="en-GB" sz="1400" i="1" dirty="0" smtClean="0"/>
              <a:t> bin </a:t>
            </a:r>
            <a:r>
              <a:rPr lang="en-GB" sz="1400" i="1" dirty="0" err="1" smtClean="0"/>
              <a:t>ich</a:t>
            </a:r>
            <a:r>
              <a:rPr lang="en-GB" sz="1400" i="1" dirty="0" smtClean="0"/>
              <a:t> </a:t>
            </a:r>
            <a:r>
              <a:rPr lang="en-GB" sz="1400" i="1" dirty="0" err="1" smtClean="0"/>
              <a:t>ja</a:t>
            </a:r>
            <a:r>
              <a:rPr lang="en-GB" sz="1400" dirty="0" smtClean="0"/>
              <a:t>). </a:t>
            </a:r>
            <a:r>
              <a:rPr lang="en-GB" sz="1400" dirty="0" err="1" smtClean="0"/>
              <a:t>Tamino</a:t>
            </a:r>
            <a:r>
              <a:rPr lang="en-GB" sz="1400" dirty="0" smtClean="0"/>
              <a:t> introduces himself to </a:t>
            </a:r>
            <a:r>
              <a:rPr lang="en-GB" sz="1400" dirty="0" err="1" smtClean="0"/>
              <a:t>Papageno</a:t>
            </a:r>
            <a:r>
              <a:rPr lang="en-GB" sz="1400" dirty="0" smtClean="0"/>
              <a:t>. </a:t>
            </a:r>
            <a:r>
              <a:rPr lang="en-GB" sz="1400" dirty="0" err="1" smtClean="0"/>
              <a:t>Papageno</a:t>
            </a:r>
            <a:r>
              <a:rPr lang="en-GB" sz="1400" dirty="0" smtClean="0"/>
              <a:t> is only too happy that </a:t>
            </a:r>
            <a:r>
              <a:rPr lang="en-GB" sz="1400" dirty="0" err="1" smtClean="0"/>
              <a:t>Tamino</a:t>
            </a:r>
            <a:r>
              <a:rPr lang="en-GB" sz="1400" dirty="0" smtClean="0"/>
              <a:t> has assumed that it was he, </a:t>
            </a:r>
            <a:r>
              <a:rPr lang="en-GB" sz="1400" dirty="0" err="1" smtClean="0"/>
              <a:t>Papageno</a:t>
            </a:r>
            <a:r>
              <a:rPr lang="en-GB" sz="1400" dirty="0" smtClean="0"/>
              <a:t>, who killed the serpent. But the Ladies have overheard and, instead of the expected wine and bread, bring </a:t>
            </a:r>
            <a:r>
              <a:rPr lang="en-GB" sz="1400" dirty="0" err="1" smtClean="0"/>
              <a:t>Papageno</a:t>
            </a:r>
            <a:r>
              <a:rPr lang="en-GB" sz="1400" dirty="0" smtClean="0"/>
              <a:t> water, a stone and a padlock for his mouth. They also give </a:t>
            </a:r>
            <a:r>
              <a:rPr lang="en-GB" sz="1400" dirty="0" err="1" smtClean="0"/>
              <a:t>Tamino</a:t>
            </a:r>
            <a:r>
              <a:rPr lang="en-GB" sz="1400" dirty="0" smtClean="0"/>
              <a:t> a present: a portrait of the Queen’s daughter, </a:t>
            </a:r>
            <a:r>
              <a:rPr lang="en-GB" sz="1400" dirty="0" err="1" smtClean="0"/>
              <a:t>Pamina</a:t>
            </a:r>
            <a:r>
              <a:rPr lang="en-GB" sz="1400" dirty="0" smtClean="0"/>
              <a:t>. </a:t>
            </a:r>
            <a:r>
              <a:rPr lang="en-GB" sz="1400" dirty="0" err="1" smtClean="0"/>
              <a:t>Tamino</a:t>
            </a:r>
            <a:r>
              <a:rPr lang="en-GB" sz="1400" dirty="0" smtClean="0"/>
              <a:t> is enraptured by it and begins to fall in love with </a:t>
            </a:r>
            <a:r>
              <a:rPr lang="en-GB" sz="1400" dirty="0" err="1" smtClean="0"/>
              <a:t>Pamina</a:t>
            </a:r>
            <a:r>
              <a:rPr lang="en-GB" sz="1400" dirty="0" smtClean="0"/>
              <a:t> (</a:t>
            </a:r>
            <a:r>
              <a:rPr lang="en-GB" sz="1400" i="1" dirty="0" smtClean="0"/>
              <a:t>Dies </a:t>
            </a:r>
            <a:r>
              <a:rPr lang="en-GB" sz="1400" i="1" dirty="0" err="1" smtClean="0"/>
              <a:t>Bildnis</a:t>
            </a:r>
            <a:r>
              <a:rPr lang="en-GB" sz="1400" i="1" dirty="0" smtClean="0"/>
              <a:t> </a:t>
            </a:r>
            <a:r>
              <a:rPr lang="en-GB" sz="1400" i="1" dirty="0" err="1" smtClean="0"/>
              <a:t>ist</a:t>
            </a:r>
            <a:r>
              <a:rPr lang="en-GB" sz="1400" i="1" dirty="0" smtClean="0"/>
              <a:t> </a:t>
            </a:r>
            <a:r>
              <a:rPr lang="en-GB" sz="1400" i="1" dirty="0" err="1" smtClean="0"/>
              <a:t>bezaubernd</a:t>
            </a:r>
            <a:r>
              <a:rPr lang="en-GB" sz="1400" i="1" dirty="0" smtClean="0"/>
              <a:t> </a:t>
            </a:r>
            <a:r>
              <a:rPr lang="en-GB" sz="1400" i="1" dirty="0" err="1" smtClean="0"/>
              <a:t>schön</a:t>
            </a:r>
            <a:r>
              <a:rPr lang="en-GB" sz="1400" dirty="0" smtClean="0"/>
              <a:t>).</a:t>
            </a:r>
          </a:p>
          <a:p>
            <a:r>
              <a:rPr lang="en-GB" sz="1400" dirty="0" smtClean="0"/>
              <a:t>The Ladies return, saying that the Queen has chosen </a:t>
            </a:r>
            <a:r>
              <a:rPr lang="en-GB" sz="1400" dirty="0" err="1" smtClean="0"/>
              <a:t>Tamino</a:t>
            </a:r>
            <a:r>
              <a:rPr lang="en-GB" sz="1400" dirty="0" smtClean="0"/>
              <a:t> to rescue </a:t>
            </a:r>
            <a:r>
              <a:rPr lang="en-GB" sz="1400" dirty="0" err="1" smtClean="0"/>
              <a:t>Pamina</a:t>
            </a:r>
            <a:r>
              <a:rPr lang="en-GB" sz="1400" dirty="0" smtClean="0"/>
              <a:t> from the clutches of the evil </a:t>
            </a:r>
            <a:r>
              <a:rPr lang="en-GB" sz="1400" dirty="0" err="1" smtClean="0"/>
              <a:t>Sarastro</a:t>
            </a:r>
            <a:r>
              <a:rPr lang="en-GB" sz="1400" dirty="0" smtClean="0"/>
              <a:t>, who has abducted her. With a clap of thunder, the Queen of the Night herself appears (</a:t>
            </a:r>
            <a:r>
              <a:rPr lang="en-GB" sz="1400" i="1" dirty="0" smtClean="0"/>
              <a:t>O </a:t>
            </a:r>
            <a:r>
              <a:rPr lang="en-GB" sz="1400" i="1" dirty="0" err="1" smtClean="0"/>
              <a:t>zitt’re</a:t>
            </a:r>
            <a:r>
              <a:rPr lang="en-GB" sz="1400" i="1" dirty="0" smtClean="0"/>
              <a:t> </a:t>
            </a:r>
            <a:r>
              <a:rPr lang="en-GB" sz="1400" i="1" dirty="0" err="1" smtClean="0"/>
              <a:t>nicht</a:t>
            </a:r>
            <a:r>
              <a:rPr lang="en-GB" sz="1400" i="1" dirty="0" smtClean="0"/>
              <a:t>, </a:t>
            </a:r>
            <a:r>
              <a:rPr lang="en-GB" sz="1400" i="1" dirty="0" err="1" smtClean="0"/>
              <a:t>mein</a:t>
            </a:r>
            <a:r>
              <a:rPr lang="en-GB" sz="1400" i="1" dirty="0" smtClean="0"/>
              <a:t> </a:t>
            </a:r>
            <a:r>
              <a:rPr lang="en-GB" sz="1400" i="1" dirty="0" err="1" smtClean="0"/>
              <a:t>lieber</a:t>
            </a:r>
            <a:r>
              <a:rPr lang="en-GB" sz="1400" i="1" dirty="0" smtClean="0"/>
              <a:t> </a:t>
            </a:r>
            <a:r>
              <a:rPr lang="en-GB" sz="1400" i="1" dirty="0" err="1" smtClean="0"/>
              <a:t>Sohn</a:t>
            </a:r>
            <a:r>
              <a:rPr lang="en-GB" sz="1400" i="1" dirty="0" smtClean="0"/>
              <a:t>!</a:t>
            </a:r>
            <a:r>
              <a:rPr lang="en-GB" sz="1400" dirty="0" smtClean="0"/>
              <a:t>). She says that if </a:t>
            </a:r>
            <a:r>
              <a:rPr lang="en-GB" sz="1400" dirty="0" err="1" smtClean="0"/>
              <a:t>Tamino</a:t>
            </a:r>
            <a:r>
              <a:rPr lang="en-GB" sz="1400" dirty="0" smtClean="0"/>
              <a:t> can rescue her beloved daughter, he may marry </a:t>
            </a:r>
            <a:r>
              <a:rPr lang="en-GB" sz="1400" dirty="0" err="1" smtClean="0"/>
              <a:t>Pamina</a:t>
            </a:r>
            <a:r>
              <a:rPr lang="en-GB" sz="1400" dirty="0" smtClean="0"/>
              <a:t>.</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0876" y="3883152"/>
            <a:ext cx="3887734" cy="2593848"/>
          </a:xfrm>
          <a:prstGeom prst="rect">
            <a:avLst/>
          </a:prstGeom>
        </p:spPr>
      </p:pic>
      <p:sp>
        <p:nvSpPr>
          <p:cNvPr id="6" name="TextBox 5"/>
          <p:cNvSpPr txBox="1"/>
          <p:nvPr/>
        </p:nvSpPr>
        <p:spPr>
          <a:xfrm>
            <a:off x="342900" y="4057650"/>
            <a:ext cx="7333986" cy="2954655"/>
          </a:xfrm>
          <a:prstGeom prst="rect">
            <a:avLst/>
          </a:prstGeom>
          <a:noFill/>
        </p:spPr>
        <p:txBody>
          <a:bodyPr wrap="square" rtlCol="0">
            <a:spAutoFit/>
          </a:bodyPr>
          <a:lstStyle/>
          <a:p>
            <a:r>
              <a:rPr lang="en-GB" sz="1400" dirty="0" smtClean="0"/>
              <a:t>When she has left, </a:t>
            </a:r>
            <a:r>
              <a:rPr lang="en-GB" sz="1400" dirty="0" err="1" smtClean="0"/>
              <a:t>Papageno</a:t>
            </a:r>
            <a:r>
              <a:rPr lang="en-GB" sz="1400" dirty="0" smtClean="0"/>
              <a:t> returns, his mouth still padlocked. The Ladies bring him the Queen’s pardon and unlock him. Everyone draws the moral: if liars were silenced, brotherly love would prevail (</a:t>
            </a:r>
            <a:r>
              <a:rPr lang="en-GB" sz="1400" i="1" dirty="0" err="1" smtClean="0"/>
              <a:t>Bekämen</a:t>
            </a:r>
            <a:r>
              <a:rPr lang="en-GB" sz="1400" i="1" dirty="0" smtClean="0"/>
              <a:t> </a:t>
            </a:r>
            <a:r>
              <a:rPr lang="en-GB" sz="1400" i="1" dirty="0" err="1" smtClean="0"/>
              <a:t>doch</a:t>
            </a:r>
            <a:r>
              <a:rPr lang="en-GB" sz="1400" i="1" dirty="0" smtClean="0"/>
              <a:t> die </a:t>
            </a:r>
            <a:r>
              <a:rPr lang="en-GB" sz="1400" i="1" dirty="0" err="1" smtClean="0"/>
              <a:t>Lügner</a:t>
            </a:r>
            <a:r>
              <a:rPr lang="en-GB" sz="1400" i="1" dirty="0" smtClean="0"/>
              <a:t> </a:t>
            </a:r>
            <a:r>
              <a:rPr lang="en-GB" sz="1400" i="1" dirty="0" err="1" smtClean="0"/>
              <a:t>alle</a:t>
            </a:r>
            <a:r>
              <a:rPr lang="en-GB" sz="1400" i="1" dirty="0" smtClean="0"/>
              <a:t> </a:t>
            </a:r>
            <a:r>
              <a:rPr lang="en-GB" sz="1400" i="1" dirty="0" err="1" smtClean="0"/>
              <a:t>ein</a:t>
            </a:r>
            <a:r>
              <a:rPr lang="en-GB" sz="1400" i="1" dirty="0" smtClean="0"/>
              <a:t> </a:t>
            </a:r>
            <a:r>
              <a:rPr lang="en-GB" sz="1400" i="1" dirty="0" err="1" smtClean="0"/>
              <a:t>solches</a:t>
            </a:r>
            <a:r>
              <a:rPr lang="en-GB" sz="1400" i="1" dirty="0" smtClean="0"/>
              <a:t> </a:t>
            </a:r>
            <a:r>
              <a:rPr lang="en-GB" sz="1400" i="1" dirty="0" err="1" smtClean="0"/>
              <a:t>Schloss</a:t>
            </a:r>
            <a:r>
              <a:rPr lang="en-GB" sz="1400" i="1" dirty="0" smtClean="0"/>
              <a:t> </a:t>
            </a:r>
            <a:r>
              <a:rPr lang="en-GB" sz="1400" i="1" dirty="0" err="1" smtClean="0"/>
              <a:t>vor</a:t>
            </a:r>
            <a:r>
              <a:rPr lang="en-GB" sz="1400" i="1" dirty="0" smtClean="0"/>
              <a:t> </a:t>
            </a:r>
            <a:r>
              <a:rPr lang="en-GB" sz="1400" i="1" dirty="0" err="1" smtClean="0"/>
              <a:t>ihren</a:t>
            </a:r>
            <a:r>
              <a:rPr lang="en-GB" sz="1400" i="1" dirty="0" smtClean="0"/>
              <a:t> </a:t>
            </a:r>
            <a:r>
              <a:rPr lang="en-GB" sz="1400" i="1" dirty="0" err="1" smtClean="0"/>
              <a:t>Mund</a:t>
            </a:r>
            <a:r>
              <a:rPr lang="en-GB" sz="1400" dirty="0" smtClean="0"/>
              <a:t>). The Ladies give </a:t>
            </a:r>
            <a:r>
              <a:rPr lang="en-GB" sz="1400" dirty="0" err="1" smtClean="0"/>
              <a:t>Tamino</a:t>
            </a:r>
            <a:r>
              <a:rPr lang="en-GB" sz="1400" dirty="0" smtClean="0"/>
              <a:t> a magic flute, which will protect him and which has the power to turn sorrow to joy. They order </a:t>
            </a:r>
            <a:r>
              <a:rPr lang="en-GB" sz="1400" dirty="0" err="1" smtClean="0"/>
              <a:t>Papageno</a:t>
            </a:r>
            <a:r>
              <a:rPr lang="en-GB" sz="1400" dirty="0" smtClean="0"/>
              <a:t>, to his dismay, to accompany </a:t>
            </a:r>
            <a:r>
              <a:rPr lang="en-GB" sz="1400" dirty="0" err="1" smtClean="0"/>
              <a:t>Tamino</a:t>
            </a:r>
            <a:r>
              <a:rPr lang="en-GB" sz="1400" dirty="0" smtClean="0"/>
              <a:t>. The Ladies give </a:t>
            </a:r>
            <a:r>
              <a:rPr lang="en-GB" sz="1400" dirty="0" err="1" smtClean="0"/>
              <a:t>Papageno</a:t>
            </a:r>
            <a:r>
              <a:rPr lang="en-GB" sz="1400" dirty="0" smtClean="0"/>
              <a:t> magic bells for protection and tell him and </a:t>
            </a:r>
            <a:r>
              <a:rPr lang="en-GB" sz="1400" dirty="0" err="1" smtClean="0"/>
              <a:t>Tamino</a:t>
            </a:r>
            <a:r>
              <a:rPr lang="en-GB" sz="1400" dirty="0" smtClean="0"/>
              <a:t> that Three Boys will guide them on their journey (</a:t>
            </a:r>
            <a:r>
              <a:rPr lang="en-GB" sz="1400" i="1" dirty="0" err="1" smtClean="0"/>
              <a:t>Drei</a:t>
            </a:r>
            <a:r>
              <a:rPr lang="en-GB" sz="1400" i="1" dirty="0" smtClean="0"/>
              <a:t> </a:t>
            </a:r>
            <a:r>
              <a:rPr lang="en-GB" sz="1400" i="1" dirty="0" err="1" smtClean="0"/>
              <a:t>Knäbchen</a:t>
            </a:r>
            <a:r>
              <a:rPr lang="en-GB" sz="1400" i="1" dirty="0" smtClean="0"/>
              <a:t>, </a:t>
            </a:r>
            <a:r>
              <a:rPr lang="en-GB" sz="1400" i="1" dirty="0" err="1" smtClean="0"/>
              <a:t>jung</a:t>
            </a:r>
            <a:r>
              <a:rPr lang="en-GB" sz="1400" i="1" dirty="0" smtClean="0"/>
              <a:t>, </a:t>
            </a:r>
            <a:r>
              <a:rPr lang="en-GB" sz="1400" i="1" dirty="0" err="1" smtClean="0"/>
              <a:t>schön</a:t>
            </a:r>
            <a:r>
              <a:rPr lang="en-GB" sz="1400" i="1" dirty="0" smtClean="0"/>
              <a:t>, hold und </a:t>
            </a:r>
            <a:r>
              <a:rPr lang="en-GB" sz="1400" i="1" dirty="0" err="1" smtClean="0"/>
              <a:t>weise</a:t>
            </a:r>
            <a:r>
              <a:rPr lang="en-GB" sz="1400" dirty="0" smtClean="0"/>
              <a:t>).</a:t>
            </a:r>
          </a:p>
          <a:p>
            <a:r>
              <a:rPr lang="en-GB" sz="1400" dirty="0" err="1" smtClean="0"/>
              <a:t>Pamina</a:t>
            </a:r>
            <a:r>
              <a:rPr lang="en-GB" sz="1400" dirty="0" smtClean="0"/>
              <a:t> is trying to escape from </a:t>
            </a:r>
            <a:r>
              <a:rPr lang="en-GB" sz="1400" dirty="0" err="1" smtClean="0"/>
              <a:t>Monostatos</a:t>
            </a:r>
            <a:r>
              <a:rPr lang="en-GB" sz="1400" dirty="0" smtClean="0"/>
              <a:t>. He orders that she be tied up, then sends his slaves away. </a:t>
            </a:r>
            <a:r>
              <a:rPr lang="en-GB" sz="1400" dirty="0" err="1" smtClean="0"/>
              <a:t>Pamina</a:t>
            </a:r>
            <a:r>
              <a:rPr lang="en-GB" sz="1400" dirty="0" smtClean="0"/>
              <a:t> faints. </a:t>
            </a:r>
            <a:r>
              <a:rPr lang="en-GB" sz="1400" dirty="0" err="1" smtClean="0"/>
              <a:t>Papageno</a:t>
            </a:r>
            <a:r>
              <a:rPr lang="en-GB" sz="1400" dirty="0" smtClean="0"/>
              <a:t> appears; having checked </a:t>
            </a:r>
            <a:r>
              <a:rPr lang="en-GB" sz="1400" dirty="0" err="1" smtClean="0"/>
              <a:t>Pamina’s</a:t>
            </a:r>
            <a:r>
              <a:rPr lang="en-GB" sz="1400" dirty="0" smtClean="0"/>
              <a:t> identity against the portrait, he tells her of the prince her mother has sent to rescue her. </a:t>
            </a:r>
            <a:r>
              <a:rPr lang="en-GB" sz="1400" dirty="0" err="1" smtClean="0"/>
              <a:t>Papageno</a:t>
            </a:r>
            <a:r>
              <a:rPr lang="en-GB" sz="1400" dirty="0" smtClean="0"/>
              <a:t> tells her that he has nobody. He and </a:t>
            </a:r>
            <a:r>
              <a:rPr lang="en-GB" sz="1400" dirty="0" err="1" smtClean="0"/>
              <a:t>Pamina</a:t>
            </a:r>
            <a:r>
              <a:rPr lang="en-GB" sz="1400" dirty="0" smtClean="0"/>
              <a:t> reflect that when man and wife are united in love, their lives are sanctified (</a:t>
            </a:r>
            <a:r>
              <a:rPr lang="en-GB" sz="1400" i="1" dirty="0" err="1" smtClean="0"/>
              <a:t>Bei</a:t>
            </a:r>
            <a:r>
              <a:rPr lang="en-GB" sz="1400" i="1" dirty="0" smtClean="0"/>
              <a:t> </a:t>
            </a:r>
            <a:r>
              <a:rPr lang="en-GB" sz="1400" i="1" dirty="0" err="1" smtClean="0"/>
              <a:t>Männern</a:t>
            </a:r>
            <a:r>
              <a:rPr lang="en-GB" sz="1400" i="1" dirty="0" smtClean="0"/>
              <a:t>, </a:t>
            </a:r>
            <a:r>
              <a:rPr lang="en-GB" sz="1400" i="1" dirty="0" err="1" smtClean="0"/>
              <a:t>welche</a:t>
            </a:r>
            <a:r>
              <a:rPr lang="en-GB" sz="1400" i="1" dirty="0" smtClean="0"/>
              <a:t> </a:t>
            </a:r>
            <a:r>
              <a:rPr lang="en-GB" sz="1400" i="1" dirty="0" err="1" smtClean="0"/>
              <a:t>Liebe</a:t>
            </a:r>
            <a:r>
              <a:rPr lang="en-GB" sz="1400" i="1" dirty="0" smtClean="0"/>
              <a:t> </a:t>
            </a:r>
            <a:r>
              <a:rPr lang="en-GB" sz="1400" i="1" dirty="0" err="1" smtClean="0"/>
              <a:t>fühlen</a:t>
            </a:r>
            <a:r>
              <a:rPr lang="en-GB" sz="1400" dirty="0" smtClean="0"/>
              <a:t>).</a:t>
            </a:r>
          </a:p>
          <a:p>
            <a:endParaRPr lang="en-GB" dirty="0"/>
          </a:p>
        </p:txBody>
      </p:sp>
    </p:spTree>
    <p:extLst>
      <p:ext uri="{BB962C8B-B14F-4D97-AF65-F5344CB8AC3E}">
        <p14:creationId xmlns:p14="http://schemas.microsoft.com/office/powerpoint/2010/main" val="150536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869752"/>
            <a:ext cx="11410950" cy="5016758"/>
          </a:xfrm>
          <a:prstGeom prst="rect">
            <a:avLst/>
          </a:prstGeom>
        </p:spPr>
        <p:txBody>
          <a:bodyPr wrap="square">
            <a:spAutoFit/>
          </a:bodyPr>
          <a:lstStyle/>
          <a:p>
            <a:r>
              <a:rPr lang="en-GB" sz="1600" b="1" dirty="0" smtClean="0"/>
              <a:t>Act I continued…</a:t>
            </a:r>
          </a:p>
          <a:p>
            <a:endParaRPr lang="en-GB" sz="1600" b="1" dirty="0"/>
          </a:p>
          <a:p>
            <a:r>
              <a:rPr lang="en-GB" sz="1600" dirty="0" smtClean="0"/>
              <a:t>The Three Boys leave </a:t>
            </a:r>
            <a:r>
              <a:rPr lang="en-GB" sz="1600" dirty="0" err="1" smtClean="0"/>
              <a:t>Tamino</a:t>
            </a:r>
            <a:r>
              <a:rPr lang="en-GB" sz="1600" dirty="0" smtClean="0"/>
              <a:t>, telling him to be steadfast, patient and silent. He sees three Temple doors and, realizing he is in a sanctified place, reaffirms his vow to save </a:t>
            </a:r>
            <a:r>
              <a:rPr lang="en-GB" sz="1600" dirty="0" err="1" smtClean="0"/>
              <a:t>Pamina</a:t>
            </a:r>
            <a:r>
              <a:rPr lang="en-GB" sz="1600" dirty="0" smtClean="0"/>
              <a:t>. </a:t>
            </a:r>
            <a:r>
              <a:rPr lang="en-GB" sz="1600" dirty="0" err="1" smtClean="0"/>
              <a:t>Tamino</a:t>
            </a:r>
            <a:r>
              <a:rPr lang="en-GB" sz="1600" dirty="0" smtClean="0"/>
              <a:t> approaches the Temple of Reason only to be turned back by voices from inside. The same happens when he goes to the Temple of Nature. But from the Temple of Wisdom there appears a priest, the Speaker. He asks </a:t>
            </a:r>
            <a:r>
              <a:rPr lang="en-GB" sz="1600" dirty="0" err="1" smtClean="0"/>
              <a:t>Tamino</a:t>
            </a:r>
            <a:r>
              <a:rPr lang="en-GB" sz="1600" dirty="0" smtClean="0"/>
              <a:t> what has led him to this sanctuary, and </a:t>
            </a:r>
            <a:r>
              <a:rPr lang="en-GB" sz="1600" dirty="0" err="1" smtClean="0"/>
              <a:t>Tamino</a:t>
            </a:r>
            <a:r>
              <a:rPr lang="en-GB" sz="1600" dirty="0" smtClean="0"/>
              <a:t> replies that he has come in search of love and truth. The Speaker reprimands </a:t>
            </a:r>
            <a:r>
              <a:rPr lang="en-GB" sz="1600" dirty="0" err="1" smtClean="0"/>
              <a:t>Tamino</a:t>
            </a:r>
            <a:r>
              <a:rPr lang="en-GB" sz="1600" dirty="0" smtClean="0"/>
              <a:t> for confusing these virtues with revenge and hatred and says that </a:t>
            </a:r>
            <a:r>
              <a:rPr lang="en-GB" sz="1600" dirty="0" err="1" smtClean="0"/>
              <a:t>Tamino</a:t>
            </a:r>
            <a:r>
              <a:rPr lang="en-GB" sz="1600" dirty="0" smtClean="0"/>
              <a:t> has been deceived over </a:t>
            </a:r>
            <a:r>
              <a:rPr lang="en-GB" sz="1600" dirty="0" err="1" smtClean="0"/>
              <a:t>Sarastro</a:t>
            </a:r>
            <a:r>
              <a:rPr lang="en-GB" sz="1600" dirty="0" smtClean="0"/>
              <a:t>.</a:t>
            </a:r>
          </a:p>
          <a:p>
            <a:r>
              <a:rPr lang="en-GB" sz="1600" dirty="0" smtClean="0"/>
              <a:t>Alone, </a:t>
            </a:r>
            <a:r>
              <a:rPr lang="en-GB" sz="1600" dirty="0" err="1" smtClean="0"/>
              <a:t>Tamino</a:t>
            </a:r>
            <a:r>
              <a:rPr lang="en-GB" sz="1600" dirty="0" smtClean="0"/>
              <a:t> asks whether there is an end to the darkness that has befallen him. Voices from the Temple tell </a:t>
            </a:r>
            <a:r>
              <a:rPr lang="en-GB" sz="1600" dirty="0" err="1" smtClean="0"/>
              <a:t>Tamino</a:t>
            </a:r>
            <a:r>
              <a:rPr lang="en-GB" sz="1600" dirty="0" smtClean="0"/>
              <a:t> that </a:t>
            </a:r>
            <a:r>
              <a:rPr lang="en-GB" sz="1600" dirty="0" err="1" smtClean="0"/>
              <a:t>Pamina</a:t>
            </a:r>
            <a:r>
              <a:rPr lang="en-GB" sz="1600" dirty="0" smtClean="0"/>
              <a:t> is alive. Ecstatic, he starts to play his flute: strange animals gather round him – but </a:t>
            </a:r>
            <a:r>
              <a:rPr lang="en-GB" sz="1600" dirty="0" err="1" smtClean="0"/>
              <a:t>Pamina</a:t>
            </a:r>
            <a:r>
              <a:rPr lang="en-GB" sz="1600" dirty="0" smtClean="0"/>
              <a:t> does not come, in spite of his calls. Suddenly </a:t>
            </a:r>
            <a:r>
              <a:rPr lang="en-GB" sz="1600" dirty="0" err="1" smtClean="0"/>
              <a:t>Tamino</a:t>
            </a:r>
            <a:r>
              <a:rPr lang="en-GB" sz="1600" dirty="0" smtClean="0"/>
              <a:t> hears </a:t>
            </a:r>
            <a:r>
              <a:rPr lang="en-GB" sz="1600" dirty="0" err="1" smtClean="0"/>
              <a:t>Papageno’s</a:t>
            </a:r>
            <a:r>
              <a:rPr lang="en-GB" sz="1600" dirty="0" smtClean="0"/>
              <a:t> pipe and rushes off to find him. </a:t>
            </a:r>
            <a:r>
              <a:rPr lang="en-GB" sz="1600" dirty="0" err="1" smtClean="0"/>
              <a:t>Papageno</a:t>
            </a:r>
            <a:r>
              <a:rPr lang="en-GB" sz="1600" dirty="0" smtClean="0"/>
              <a:t> and </a:t>
            </a:r>
            <a:r>
              <a:rPr lang="en-GB" sz="1600" dirty="0" err="1" smtClean="0"/>
              <a:t>Pamina</a:t>
            </a:r>
            <a:r>
              <a:rPr lang="en-GB" sz="1600" dirty="0" smtClean="0"/>
              <a:t> enter, and are seized by </a:t>
            </a:r>
            <a:r>
              <a:rPr lang="en-GB" sz="1600" dirty="0" err="1" smtClean="0"/>
              <a:t>Monostatos</a:t>
            </a:r>
            <a:r>
              <a:rPr lang="en-GB" sz="1600" dirty="0" smtClean="0"/>
              <a:t> and his slaves. </a:t>
            </a:r>
            <a:r>
              <a:rPr lang="en-GB" sz="1600" dirty="0" err="1" smtClean="0"/>
              <a:t>Papageno</a:t>
            </a:r>
            <a:r>
              <a:rPr lang="en-GB" sz="1600" dirty="0" smtClean="0"/>
              <a:t> remembers his magic bells. As he plays them, the slaves become entranced and, with </a:t>
            </a:r>
            <a:r>
              <a:rPr lang="en-GB" sz="1600" dirty="0" err="1" smtClean="0"/>
              <a:t>Monostatos</a:t>
            </a:r>
            <a:r>
              <a:rPr lang="en-GB" sz="1600" dirty="0" smtClean="0"/>
              <a:t>, dance happily away (</a:t>
            </a:r>
            <a:r>
              <a:rPr lang="en-GB" sz="1600" i="1" dirty="0" smtClean="0"/>
              <a:t>Das </a:t>
            </a:r>
            <a:r>
              <a:rPr lang="en-GB" sz="1600" i="1" dirty="0" err="1" smtClean="0"/>
              <a:t>klinget</a:t>
            </a:r>
            <a:r>
              <a:rPr lang="en-GB" sz="1600" i="1" dirty="0" smtClean="0"/>
              <a:t> so </a:t>
            </a:r>
            <a:r>
              <a:rPr lang="en-GB" sz="1600" i="1" dirty="0" err="1" smtClean="0"/>
              <a:t>herrlich</a:t>
            </a:r>
            <a:r>
              <a:rPr lang="en-GB" sz="1600" dirty="0" smtClean="0"/>
              <a:t>).</a:t>
            </a:r>
          </a:p>
          <a:p>
            <a:r>
              <a:rPr lang="en-GB" sz="1600" dirty="0" smtClean="0"/>
              <a:t>Fanfares announce the arrival of </a:t>
            </a:r>
            <a:r>
              <a:rPr lang="en-GB" sz="1600" dirty="0" err="1" smtClean="0"/>
              <a:t>Sarastro</a:t>
            </a:r>
            <a:r>
              <a:rPr lang="en-GB" sz="1600" dirty="0" smtClean="0"/>
              <a:t>. </a:t>
            </a:r>
            <a:r>
              <a:rPr lang="en-GB" sz="1600" dirty="0" err="1" smtClean="0"/>
              <a:t>Papageno</a:t>
            </a:r>
            <a:r>
              <a:rPr lang="en-GB" sz="1600" dirty="0" smtClean="0"/>
              <a:t> is frightened but </a:t>
            </a:r>
            <a:r>
              <a:rPr lang="en-GB" sz="1600" dirty="0" err="1" smtClean="0"/>
              <a:t>Pamina</a:t>
            </a:r>
            <a:r>
              <a:rPr lang="en-GB" sz="1600" dirty="0" smtClean="0"/>
              <a:t> tells him to be truthful. She tells </a:t>
            </a:r>
            <a:r>
              <a:rPr lang="en-GB" sz="1600" dirty="0" err="1" smtClean="0"/>
              <a:t>Sarastro</a:t>
            </a:r>
            <a:r>
              <a:rPr lang="en-GB" sz="1600" dirty="0" smtClean="0"/>
              <a:t> that she fled not from him but from </a:t>
            </a:r>
            <a:r>
              <a:rPr lang="en-GB" sz="1600" dirty="0" err="1" smtClean="0"/>
              <a:t>Monostatos</a:t>
            </a:r>
            <a:r>
              <a:rPr lang="en-GB" sz="1600" dirty="0" smtClean="0"/>
              <a:t>. </a:t>
            </a:r>
            <a:r>
              <a:rPr lang="en-GB" sz="1600" dirty="0" err="1" smtClean="0"/>
              <a:t>Sarastro</a:t>
            </a:r>
            <a:r>
              <a:rPr lang="en-GB" sz="1600" dirty="0" smtClean="0"/>
              <a:t> reassures her but says he cannot return her to her mother, whose pride is beyond forgiveness.</a:t>
            </a:r>
          </a:p>
          <a:p>
            <a:r>
              <a:rPr lang="en-GB" sz="1600" dirty="0" err="1" smtClean="0"/>
              <a:t>Monostatos</a:t>
            </a:r>
            <a:r>
              <a:rPr lang="en-GB" sz="1600" dirty="0" smtClean="0"/>
              <a:t> brings in </a:t>
            </a:r>
            <a:r>
              <a:rPr lang="en-GB" sz="1600" dirty="0" err="1" smtClean="0"/>
              <a:t>Tamino</a:t>
            </a:r>
            <a:r>
              <a:rPr lang="en-GB" sz="1600" dirty="0" smtClean="0"/>
              <a:t>. Recognizing each other, </a:t>
            </a:r>
            <a:r>
              <a:rPr lang="en-GB" sz="1600" dirty="0" err="1" smtClean="0"/>
              <a:t>Tamino</a:t>
            </a:r>
            <a:r>
              <a:rPr lang="en-GB" sz="1600" dirty="0" smtClean="0"/>
              <a:t> and </a:t>
            </a:r>
            <a:r>
              <a:rPr lang="en-GB" sz="1600" dirty="0" err="1" smtClean="0"/>
              <a:t>Pamina</a:t>
            </a:r>
            <a:r>
              <a:rPr lang="en-GB" sz="1600" dirty="0" smtClean="0"/>
              <a:t> embrace, to </a:t>
            </a:r>
            <a:r>
              <a:rPr lang="en-GB" sz="1600" dirty="0" err="1" smtClean="0"/>
              <a:t>Monostatos’s</a:t>
            </a:r>
            <a:r>
              <a:rPr lang="en-GB" sz="1600" dirty="0" smtClean="0"/>
              <a:t> fury. </a:t>
            </a:r>
            <a:r>
              <a:rPr lang="en-GB" sz="1600" dirty="0" err="1" smtClean="0"/>
              <a:t>Sarastro</a:t>
            </a:r>
            <a:r>
              <a:rPr lang="en-GB" sz="1600" dirty="0" smtClean="0"/>
              <a:t> rewards </a:t>
            </a:r>
            <a:r>
              <a:rPr lang="en-GB" sz="1600" dirty="0" err="1" smtClean="0"/>
              <a:t>Monostatos’s</a:t>
            </a:r>
            <a:r>
              <a:rPr lang="en-GB" sz="1600" dirty="0" smtClean="0"/>
              <a:t> service by sending him for a whipping. </a:t>
            </a:r>
            <a:r>
              <a:rPr lang="en-GB" sz="1600" dirty="0" err="1" smtClean="0"/>
              <a:t>Tamino</a:t>
            </a:r>
            <a:r>
              <a:rPr lang="en-GB" sz="1600" dirty="0" smtClean="0"/>
              <a:t> and </a:t>
            </a:r>
            <a:r>
              <a:rPr lang="en-GB" sz="1600" dirty="0" err="1" smtClean="0"/>
              <a:t>Papageno</a:t>
            </a:r>
            <a:r>
              <a:rPr lang="en-GB" sz="1600" dirty="0" smtClean="0"/>
              <a:t> are led away to </a:t>
            </a:r>
            <a:r>
              <a:rPr lang="en-GB" sz="1600" dirty="0" err="1" smtClean="0"/>
              <a:t>Sarastro’s</a:t>
            </a:r>
            <a:r>
              <a:rPr lang="en-GB" sz="1600" dirty="0" smtClean="0"/>
              <a:t> sanctuary. The people praise </a:t>
            </a:r>
            <a:r>
              <a:rPr lang="en-GB" sz="1600" dirty="0" err="1" smtClean="0"/>
              <a:t>Sarastro’s</a:t>
            </a:r>
            <a:r>
              <a:rPr lang="en-GB" sz="1600" dirty="0" smtClean="0"/>
              <a:t> wisdom and declare that virtue and forgiveness will sanctify life on earth (</a:t>
            </a:r>
            <a:r>
              <a:rPr lang="en-GB" sz="1600" i="1" dirty="0" err="1" smtClean="0"/>
              <a:t>Wenn</a:t>
            </a:r>
            <a:r>
              <a:rPr lang="en-GB" sz="1600" i="1" dirty="0" smtClean="0"/>
              <a:t> </a:t>
            </a:r>
            <a:r>
              <a:rPr lang="en-GB" sz="1600" i="1" dirty="0" err="1" smtClean="0"/>
              <a:t>Tugend</a:t>
            </a:r>
            <a:r>
              <a:rPr lang="en-GB" sz="1600" i="1" dirty="0" smtClean="0"/>
              <a:t> und </a:t>
            </a:r>
            <a:r>
              <a:rPr lang="en-GB" sz="1600" i="1" dirty="0" err="1" smtClean="0"/>
              <a:t>Gerechtigkeit</a:t>
            </a:r>
            <a:r>
              <a:rPr lang="en-GB" sz="1600" dirty="0" smtClean="0"/>
              <a:t>).</a:t>
            </a:r>
          </a:p>
          <a:p>
            <a:endParaRPr lang="en-GB" sz="1600" dirty="0"/>
          </a:p>
          <a:p>
            <a:endParaRPr lang="en-GB" sz="1600" dirty="0" smtClean="0"/>
          </a:p>
          <a:p>
            <a:r>
              <a:rPr lang="en-GB" sz="1600" b="1" dirty="0" smtClean="0"/>
              <a:t>Interval</a:t>
            </a:r>
            <a:endParaRPr lang="en-GB" sz="1600" dirty="0" smtClean="0"/>
          </a:p>
        </p:txBody>
      </p:sp>
    </p:spTree>
    <p:extLst>
      <p:ext uri="{BB962C8B-B14F-4D97-AF65-F5344CB8AC3E}">
        <p14:creationId xmlns:p14="http://schemas.microsoft.com/office/powerpoint/2010/main" val="3649662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3091</Words>
  <Application>Microsoft Office PowerPoint</Application>
  <PresentationFormat>Widescreen</PresentationFormat>
  <Paragraphs>116</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Picture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Ceilidh A. Botfield</dc:creator>
  <cp:lastModifiedBy>Ceilidh A. Botfield</cp:lastModifiedBy>
  <cp:revision>5</cp:revision>
  <dcterms:created xsi:type="dcterms:W3CDTF">2017-09-22T07:37:02Z</dcterms:created>
  <dcterms:modified xsi:type="dcterms:W3CDTF">2017-09-22T08:31:54Z</dcterms:modified>
</cp:coreProperties>
</file>