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86" r:id="rId3"/>
    <p:sldId id="288" r:id="rId4"/>
    <p:sldId id="280" r:id="rId5"/>
    <p:sldId id="289" r:id="rId6"/>
    <p:sldId id="290" r:id="rId7"/>
    <p:sldId id="276" r:id="rId8"/>
    <p:sldId id="275" r:id="rId9"/>
    <p:sldId id="285" r:id="rId10"/>
    <p:sldId id="277" r:id="rId11"/>
    <p:sldId id="282" r:id="rId12"/>
    <p:sldId id="278" r:id="rId13"/>
    <p:sldId id="279" r:id="rId14"/>
    <p:sldId id="281" r:id="rId15"/>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30"/>
    <a:srgbClr val="FF0000"/>
    <a:srgbClr val="C00000"/>
    <a:srgbClr val="232323"/>
    <a:srgbClr val="080808"/>
    <a:srgbClr val="FFCC66"/>
    <a:srgbClr val="111111"/>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6" autoAdjust="0"/>
    <p:restoredTop sz="94660"/>
  </p:normalViewPr>
  <p:slideViewPr>
    <p:cSldViewPr snapToGrid="0">
      <p:cViewPr varScale="1">
        <p:scale>
          <a:sx n="105" d="100"/>
          <a:sy n="105" d="100"/>
        </p:scale>
        <p:origin x="1854" y="114"/>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3D1F873-3975-40D5-9107-1A3879CC8AB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F2B9F6-AB74-4241-9DAE-7AE4A5389EDE}"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1C1C1C"/>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C1C1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5A957E-D215-4101-BE0B-5CFC7D7292DC}" type="slidenum">
              <a:rPr lang="en-GB" altLang="en-US"/>
              <a:pPr>
                <a:defRPr/>
              </a:pPr>
              <a:t>‹#›</a:t>
            </a:fld>
            <a:endParaRPr lang="en-GB" altLang="en-US"/>
          </a:p>
        </p:txBody>
      </p:sp>
    </p:spTree>
    <p:extLst>
      <p:ext uri="{BB962C8B-B14F-4D97-AF65-F5344CB8AC3E}">
        <p14:creationId xmlns:p14="http://schemas.microsoft.com/office/powerpoint/2010/main" val="237652410"/>
      </p:ext>
    </p:extLst>
  </p:cSld>
  <p:clrMapOvr>
    <a:masterClrMapping/>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DA3B98-E24E-444D-95A7-DFEF3399C724}" type="slidenum">
              <a:rPr lang="en-GB" altLang="en-US"/>
              <a:pPr>
                <a:defRPr/>
              </a:pPr>
              <a:t>‹#›</a:t>
            </a:fld>
            <a:endParaRPr lang="en-GB" altLang="en-US"/>
          </a:p>
        </p:txBody>
      </p:sp>
    </p:spTree>
    <p:extLst>
      <p:ext uri="{BB962C8B-B14F-4D97-AF65-F5344CB8AC3E}">
        <p14:creationId xmlns:p14="http://schemas.microsoft.com/office/powerpoint/2010/main" val="224004684"/>
      </p:ext>
    </p:extLst>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320A65A-0B6A-4248-A0AA-6CD6B6864716}" type="slidenum">
              <a:rPr lang="en-GB" altLang="en-US"/>
              <a:pPr>
                <a:defRPr/>
              </a:pPr>
              <a:t>‹#›</a:t>
            </a:fld>
            <a:endParaRPr lang="en-GB" altLang="en-US"/>
          </a:p>
        </p:txBody>
      </p:sp>
    </p:spTree>
    <p:extLst>
      <p:ext uri="{BB962C8B-B14F-4D97-AF65-F5344CB8AC3E}">
        <p14:creationId xmlns:p14="http://schemas.microsoft.com/office/powerpoint/2010/main" val="2840807548"/>
      </p:ext>
    </p:extLst>
  </p:cSld>
  <p:clrMapOvr>
    <a:masterClrMapping/>
  </p:clrMapOvr>
  <p:transition>
    <p:wheel spokes="2"/>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78645FE-B2AE-470D-B90D-67199D8755D7}" type="slidenum">
              <a:rPr lang="en-GB" altLang="en-US"/>
              <a:pPr>
                <a:defRPr/>
              </a:pPr>
              <a:t>‹#›</a:t>
            </a:fld>
            <a:endParaRPr lang="en-GB" altLang="en-US"/>
          </a:p>
        </p:txBody>
      </p:sp>
    </p:spTree>
    <p:extLst>
      <p:ext uri="{BB962C8B-B14F-4D97-AF65-F5344CB8AC3E}">
        <p14:creationId xmlns:p14="http://schemas.microsoft.com/office/powerpoint/2010/main" val="3280162584"/>
      </p:ext>
    </p:extLst>
  </p:cSld>
  <p:clrMapOvr>
    <a:masterClrMapping/>
  </p:clrMapOvr>
  <p:transition>
    <p:wheel spokes="2"/>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DDDC22-5EF6-4E4F-AB60-72C7731FB123}" type="slidenum">
              <a:rPr lang="en-GB" altLang="en-US"/>
              <a:pPr>
                <a:defRPr/>
              </a:pPr>
              <a:t>‹#›</a:t>
            </a:fld>
            <a:endParaRPr lang="en-GB" altLang="en-US"/>
          </a:p>
        </p:txBody>
      </p:sp>
    </p:spTree>
    <p:extLst>
      <p:ext uri="{BB962C8B-B14F-4D97-AF65-F5344CB8AC3E}">
        <p14:creationId xmlns:p14="http://schemas.microsoft.com/office/powerpoint/2010/main" val="1455281251"/>
      </p:ext>
    </p:extLst>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0A6C9D-1986-4BA1-A11E-47C621651848}" type="slidenum">
              <a:rPr lang="en-GB" altLang="en-US"/>
              <a:pPr>
                <a:defRPr/>
              </a:pPr>
              <a:t>‹#›</a:t>
            </a:fld>
            <a:endParaRPr lang="en-GB" altLang="en-US"/>
          </a:p>
        </p:txBody>
      </p:sp>
    </p:spTree>
    <p:extLst>
      <p:ext uri="{BB962C8B-B14F-4D97-AF65-F5344CB8AC3E}">
        <p14:creationId xmlns:p14="http://schemas.microsoft.com/office/powerpoint/2010/main" val="2534640823"/>
      </p:ext>
    </p:extLst>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A4ACCC-44DF-4E7F-A84F-892B70DA01CE}" type="slidenum">
              <a:rPr lang="en-GB" altLang="en-US"/>
              <a:pPr>
                <a:defRPr/>
              </a:pPr>
              <a:t>‹#›</a:t>
            </a:fld>
            <a:endParaRPr lang="en-GB" altLang="en-US"/>
          </a:p>
        </p:txBody>
      </p:sp>
    </p:spTree>
    <p:extLst>
      <p:ext uri="{BB962C8B-B14F-4D97-AF65-F5344CB8AC3E}">
        <p14:creationId xmlns:p14="http://schemas.microsoft.com/office/powerpoint/2010/main" val="2650677453"/>
      </p:ext>
    </p:extLst>
  </p:cSld>
  <p:clrMapOvr>
    <a:masterClrMapping/>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8174E5B-B6E1-4280-ADFC-9D346EBBD60C}" type="slidenum">
              <a:rPr lang="en-GB" altLang="en-US"/>
              <a:pPr>
                <a:defRPr/>
              </a:pPr>
              <a:t>‹#›</a:t>
            </a:fld>
            <a:endParaRPr lang="en-GB" altLang="en-US"/>
          </a:p>
        </p:txBody>
      </p:sp>
    </p:spTree>
    <p:extLst>
      <p:ext uri="{BB962C8B-B14F-4D97-AF65-F5344CB8AC3E}">
        <p14:creationId xmlns:p14="http://schemas.microsoft.com/office/powerpoint/2010/main" val="465675494"/>
      </p:ext>
    </p:extLst>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CD67EDB-690B-4570-B078-FE3F9C4A06A7}" type="slidenum">
              <a:rPr lang="en-GB" altLang="en-US"/>
              <a:pPr>
                <a:defRPr/>
              </a:pPr>
              <a:t>‹#›</a:t>
            </a:fld>
            <a:endParaRPr lang="en-GB" altLang="en-US"/>
          </a:p>
        </p:txBody>
      </p:sp>
    </p:spTree>
    <p:extLst>
      <p:ext uri="{BB962C8B-B14F-4D97-AF65-F5344CB8AC3E}">
        <p14:creationId xmlns:p14="http://schemas.microsoft.com/office/powerpoint/2010/main" val="2033630527"/>
      </p:ext>
    </p:extLst>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8E7C1ED-BAB2-4DB1-8CDC-523648D4DF58}" type="slidenum">
              <a:rPr lang="en-GB" altLang="en-US"/>
              <a:pPr>
                <a:defRPr/>
              </a:pPr>
              <a:t>‹#›</a:t>
            </a:fld>
            <a:endParaRPr lang="en-GB" altLang="en-US"/>
          </a:p>
        </p:txBody>
      </p:sp>
    </p:spTree>
    <p:extLst>
      <p:ext uri="{BB962C8B-B14F-4D97-AF65-F5344CB8AC3E}">
        <p14:creationId xmlns:p14="http://schemas.microsoft.com/office/powerpoint/2010/main" val="1697978333"/>
      </p:ext>
    </p:extLst>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8A82AEE-D4D4-4ABF-9346-255508A1A716}" type="slidenum">
              <a:rPr lang="en-GB" altLang="en-US"/>
              <a:pPr>
                <a:defRPr/>
              </a:pPr>
              <a:t>‹#›</a:t>
            </a:fld>
            <a:endParaRPr lang="en-GB" altLang="en-US"/>
          </a:p>
        </p:txBody>
      </p:sp>
    </p:spTree>
    <p:extLst>
      <p:ext uri="{BB962C8B-B14F-4D97-AF65-F5344CB8AC3E}">
        <p14:creationId xmlns:p14="http://schemas.microsoft.com/office/powerpoint/2010/main" val="1754078667"/>
      </p:ext>
    </p:extLst>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302AE4-C562-452F-BCD6-CF170D1D09AB}" type="slidenum">
              <a:rPr lang="en-GB" altLang="en-US"/>
              <a:pPr>
                <a:defRPr/>
              </a:pPr>
              <a:t>‹#›</a:t>
            </a:fld>
            <a:endParaRPr lang="en-GB" altLang="en-US"/>
          </a:p>
        </p:txBody>
      </p:sp>
    </p:spTree>
    <p:extLst>
      <p:ext uri="{BB962C8B-B14F-4D97-AF65-F5344CB8AC3E}">
        <p14:creationId xmlns:p14="http://schemas.microsoft.com/office/powerpoint/2010/main" val="575645061"/>
      </p:ext>
    </p:extLst>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266BBDB-8E28-43F6-A0F4-992C2F614632}" type="slidenum">
              <a:rPr lang="en-GB" altLang="en-US"/>
              <a:pPr>
                <a:defRPr/>
              </a:pPr>
              <a:t>‹#›</a:t>
            </a:fld>
            <a:endParaRPr lang="en-GB" altLang="en-US"/>
          </a:p>
        </p:txBody>
      </p:sp>
    </p:spTree>
    <p:extLst>
      <p:ext uri="{BB962C8B-B14F-4D97-AF65-F5344CB8AC3E}">
        <p14:creationId xmlns:p14="http://schemas.microsoft.com/office/powerpoint/2010/main" val="2542917906"/>
      </p:ext>
    </p:extLst>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03030"/>
                </a:solidFill>
              </a:defRPr>
            </a:lvl1pPr>
          </a:lstStyle>
          <a:p>
            <a:pPr>
              <a:defRPr/>
            </a:pPr>
            <a:fld id="{3BF1E146-7B28-4E58-9148-F25BF6504F8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heel spokes="2"/>
  </p:transition>
  <p:txStyles>
    <p:titleStyle>
      <a:lvl1pPr algn="ctr" rtl="0" eaLnBrk="0" fontAlgn="base" hangingPunct="0">
        <a:spcBef>
          <a:spcPct val="0"/>
        </a:spcBef>
        <a:spcAft>
          <a:spcPct val="0"/>
        </a:spcAft>
        <a:defRPr sz="4400">
          <a:solidFill>
            <a:srgbClr val="303030"/>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03030"/>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rgbClr val="303030"/>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rgbClr val="303030"/>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lobe.ca/wp-content/uploads/2015/05/Tag-Agisme_web.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iframe%20width=%221280%22%20height=%22720%22%20src=%22https:/www.youtube.com/embed/Ohq81t3uBwI%22%20frameborder=%220%22%20allow=%22accelerometer;%20autoplay;%20clipboard-write;%20encrypted-media;%20gyroscope;%20picture-in-picture%22%20allowfullscreen%3e%3c/iframe" TargetMode="External"/><Relationship Id="rId2" Type="http://schemas.openxmlformats.org/officeDocument/2006/relationships/hyperlink" Target="https://youtu.be/Ohq81t3uBwI" TargetMode="External"/><Relationship Id="rId1" Type="http://schemas.openxmlformats.org/officeDocument/2006/relationships/slideLayout" Target="../slideLayouts/slideLayout2.xml"/><Relationship Id="rId5" Type="http://schemas.openxmlformats.org/officeDocument/2006/relationships/image" Target="http://lobe.ca/wp-content/uploads/2015/05/Tag-Agisme_web.pn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jCaUfWhL73Q?start=1&amp;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520700" y="220663"/>
            <a:ext cx="8229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Les discriminations</a:t>
            </a:r>
          </a:p>
          <a:p>
            <a:pPr algn="ctr" eaLnBrk="1" hangingPunct="1">
              <a:spcBef>
                <a:spcPct val="0"/>
              </a:spcBef>
              <a:buFontTx/>
              <a:buNone/>
            </a:pPr>
            <a:r>
              <a:rPr lang="en-GB" altLang="en-US" sz="5400" b="1"/>
              <a:t> liées à l’âge</a:t>
            </a:r>
          </a:p>
        </p:txBody>
      </p:sp>
      <p:pic>
        <p:nvPicPr>
          <p:cNvPr id="6" name="Content Placeholder 5" descr="age4.jpg"/>
          <p:cNvPicPr>
            <a:picLocks noGrp="1" noChangeAspect="1"/>
          </p:cNvPicPr>
          <p:nvPr>
            <p:ph idx="1"/>
          </p:nvPr>
        </p:nvPicPr>
        <p:blipFill>
          <a:blip r:embed="rId3" cstate="print"/>
          <a:stretch>
            <a:fillRect/>
          </a:stretch>
        </p:blipFill>
        <p:spPr>
          <a:xfrm>
            <a:off x="281354" y="1998035"/>
            <a:ext cx="4730898" cy="2784981"/>
          </a:xfrm>
          <a:effectLst>
            <a:softEdge rad="112500"/>
          </a:effectLst>
        </p:spPr>
      </p:pic>
      <p:pic>
        <p:nvPicPr>
          <p:cNvPr id="7" name="Picture 6" descr="age3.jpg"/>
          <p:cNvPicPr>
            <a:picLocks noChangeAspect="1"/>
          </p:cNvPicPr>
          <p:nvPr/>
        </p:nvPicPr>
        <p:blipFill>
          <a:blip r:embed="rId4" cstate="print"/>
          <a:stretch>
            <a:fillRect/>
          </a:stretch>
        </p:blipFill>
        <p:spPr>
          <a:xfrm>
            <a:off x="3291839" y="3349179"/>
            <a:ext cx="5162843" cy="3269671"/>
          </a:xfrm>
          <a:prstGeom prst="rect">
            <a:avLst/>
          </a:prstGeom>
          <a:ln>
            <a:noFill/>
          </a:ln>
          <a:effectLst>
            <a:softEdge rad="112500"/>
          </a:effectLst>
        </p:spPr>
      </p:pic>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0200" y="274638"/>
            <a:ext cx="8229600" cy="1143000"/>
          </a:xfrm>
        </p:spPr>
        <p:txBody>
          <a:bodyPr/>
          <a:lstStyle/>
          <a:p>
            <a:r>
              <a:rPr lang="en-GB" altLang="en-US" b="1">
                <a:latin typeface="Lucida Handwriting" panose="03010101010101010101" pitchFamily="66" charset="0"/>
              </a:rPr>
              <a:t>Exercice d’écoute p.17</a:t>
            </a:r>
            <a:br>
              <a:rPr lang="en-GB" altLang="en-US" b="1">
                <a:latin typeface="Lucida Handwriting" panose="03010101010101010101" pitchFamily="66" charset="0"/>
              </a:rPr>
            </a:br>
            <a:r>
              <a:rPr lang="en-GB" altLang="en-US" b="1">
                <a:latin typeface="Lucida Handwriting" panose="03010101010101010101" pitchFamily="66" charset="0"/>
              </a:rPr>
              <a:t>Réponses</a:t>
            </a:r>
          </a:p>
        </p:txBody>
      </p:sp>
      <p:pic>
        <p:nvPicPr>
          <p:cNvPr id="133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2163" y="725488"/>
            <a:ext cx="172085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Content Placeholder 4"/>
          <p:cNvSpPr>
            <a:spLocks noGrp="1"/>
          </p:cNvSpPr>
          <p:nvPr>
            <p:ph idx="1"/>
          </p:nvPr>
        </p:nvSpPr>
        <p:spPr>
          <a:xfrm>
            <a:off x="211138" y="1782763"/>
            <a:ext cx="8678862" cy="3590925"/>
          </a:xfrm>
        </p:spPr>
        <p:txBody>
          <a:bodyPr/>
          <a:lstStyle/>
          <a:p>
            <a:r>
              <a:rPr lang="fr-FR" altLang="en-US" sz="2400"/>
              <a:t>1	…la discrimination liée à l’âge d’une personne.</a:t>
            </a:r>
            <a:endParaRPr lang="en-GB" altLang="en-US" sz="2400"/>
          </a:p>
          <a:p>
            <a:r>
              <a:rPr lang="fr-FR" altLang="en-US" sz="2400"/>
              <a:t>2	…les personnes âgées.</a:t>
            </a:r>
            <a:endParaRPr lang="en-GB" altLang="en-US" sz="2400"/>
          </a:p>
          <a:p>
            <a:r>
              <a:rPr lang="fr-FR" altLang="en-US" sz="2400"/>
              <a:t>3	…il encourage les stéréotypes négatifs en ce qui concerne les </a:t>
            </a:r>
          </a:p>
          <a:p>
            <a:pPr>
              <a:buFontTx/>
              <a:buNone/>
            </a:pPr>
            <a:r>
              <a:rPr lang="fr-FR" altLang="en-US" sz="2400"/>
              <a:t>            seniors.</a:t>
            </a:r>
            <a:endParaRPr lang="en-GB" altLang="en-US" sz="2400"/>
          </a:p>
          <a:p>
            <a:r>
              <a:rPr lang="fr-FR" altLang="en-US" sz="2400"/>
              <a:t>4	…qu’elles étaient souvent ignorées ou n’étaient pas prises au </a:t>
            </a:r>
          </a:p>
          <a:p>
            <a:pPr>
              <a:buFontTx/>
              <a:buNone/>
            </a:pPr>
            <a:r>
              <a:rPr lang="fr-FR" altLang="en-US" sz="2400"/>
              <a:t>            sérieux.</a:t>
            </a:r>
            <a:endParaRPr lang="en-GB" altLang="en-US" sz="2400"/>
          </a:p>
          <a:p>
            <a:r>
              <a:rPr lang="fr-FR" altLang="en-US" sz="2400"/>
              <a:t>5	…quatre ans.</a:t>
            </a:r>
            <a:endParaRPr lang="en-GB" altLang="en-US" sz="2400"/>
          </a:p>
          <a:p>
            <a:r>
              <a:rPr lang="fr-FR" altLang="en-US" sz="2400"/>
              <a:t>6	…la société et les représentations dans les médias.</a:t>
            </a:r>
            <a:endParaRPr lang="en-GB" altLang="en-US" sz="2400"/>
          </a:p>
          <a:p>
            <a:r>
              <a:rPr lang="fr-FR" altLang="en-US" sz="2400"/>
              <a:t>7	…impuissantes et inutiles.</a:t>
            </a:r>
            <a:endParaRPr lang="en-GB" altLang="en-US" sz="2400"/>
          </a:p>
          <a:p>
            <a:r>
              <a:rPr lang="fr-FR" altLang="en-US" sz="2400"/>
              <a:t>8	…ont moins de possibilités de formation et d’avancement que</a:t>
            </a:r>
          </a:p>
          <a:p>
            <a:pPr>
              <a:buFontTx/>
              <a:buNone/>
            </a:pPr>
            <a:r>
              <a:rPr lang="fr-FR" altLang="en-US" sz="2400"/>
              <a:t>           les employés plus jeunes.</a:t>
            </a:r>
            <a:endParaRPr lang="en-GB" altLang="en-US" sz="2400"/>
          </a:p>
          <a:p>
            <a:endParaRPr lang="en-GB" altLang="en-US"/>
          </a:p>
        </p:txBody>
      </p:sp>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38187"/>
          </a:xfrm>
        </p:spPr>
        <p:txBody>
          <a:bodyPr/>
          <a:lstStyle/>
          <a:p>
            <a:r>
              <a:rPr lang="en-GB" altLang="en-US" b="1">
                <a:latin typeface="Lucida Handwriting" panose="03010101010101010101" pitchFamily="66" charset="0"/>
              </a:rPr>
              <a:t>Transcription</a:t>
            </a:r>
          </a:p>
        </p:txBody>
      </p:sp>
      <p:sp>
        <p:nvSpPr>
          <p:cNvPr id="14339" name="Content Placeholder 2"/>
          <p:cNvSpPr>
            <a:spLocks noGrp="1"/>
          </p:cNvSpPr>
          <p:nvPr>
            <p:ph idx="1"/>
          </p:nvPr>
        </p:nvSpPr>
        <p:spPr>
          <a:xfrm>
            <a:off x="0" y="1223963"/>
            <a:ext cx="9144000" cy="5634037"/>
          </a:xfrm>
        </p:spPr>
        <p:txBody>
          <a:bodyPr/>
          <a:lstStyle/>
          <a:p>
            <a:r>
              <a:rPr lang="de-DE" altLang="en-US" sz="2000"/>
              <a:t>L’âgisme représente la discrimination contre une personne ou un groupe en fonction de leur âge. Généralement, cette discrimination est orientée envers les personnes âgées. L’âgisme a un impact négatif sur la diversité dans la société, car elle favorise la propagation des stéréotypes négatifs sur les adultes d’âge moyen ainsi que sur les personnes âgées.</a:t>
            </a:r>
            <a:endParaRPr lang="en-GB" altLang="en-US" sz="2000"/>
          </a:p>
          <a:p>
            <a:pPr>
              <a:buFontTx/>
              <a:buNone/>
            </a:pPr>
            <a:r>
              <a:rPr lang="de-DE" altLang="en-US" sz="2000"/>
              <a:t> </a:t>
            </a:r>
            <a:endParaRPr lang="en-GB" altLang="en-US" sz="2000"/>
          </a:p>
          <a:p>
            <a:r>
              <a:rPr lang="de-DE" altLang="en-US" sz="2000"/>
              <a:t>Dans une étude de 84 personnes (âgées de 60 ans et plus) 31% d’entre elles ont dit que trop souvent elles n’étaient pas prises au sérieux ou étaient même ignorées en raison de leur âge. En fait, dès l’âge de quatre ans, les enfants peuvent assimiler les stéréotypes d’âge. Ces stéréotypes sont renforcés tout au long de la vie par la société et les médias et les personnes âgées sont souvent dépeintes comme impuissantes et improductives.</a:t>
            </a:r>
            <a:endParaRPr lang="en-GB" altLang="en-US" sz="2000"/>
          </a:p>
          <a:p>
            <a:pPr>
              <a:buFontTx/>
              <a:buNone/>
            </a:pPr>
            <a:r>
              <a:rPr lang="de-DE" altLang="en-US" sz="2000"/>
              <a:t> </a:t>
            </a:r>
            <a:endParaRPr lang="en-GB" altLang="en-US" sz="2000"/>
          </a:p>
          <a:p>
            <a:r>
              <a:rPr lang="de-DE" altLang="en-US" sz="2000"/>
              <a:t>L’âgisme affecte également la diversité dans le milieu du travail et mène à la discrimination à l’embauche. La recherche démontre que les employés de plus de 40 ans reçoivent moins de possibilités de formation et d’avancement par rapport à leurs collègues plus jeunes.</a:t>
            </a:r>
            <a:endParaRPr lang="en-GB" altLang="en-US" sz="2000"/>
          </a:p>
          <a:p>
            <a:r>
              <a:rPr lang="de-DE" altLang="en-US" sz="2000"/>
              <a:t> </a:t>
            </a:r>
            <a:endParaRPr lang="en-GB" altLang="en-US" sz="2000"/>
          </a:p>
          <a:p>
            <a:r>
              <a:rPr lang="de-DE" altLang="en-US" sz="2000"/>
              <a:t> </a:t>
            </a:r>
            <a:endParaRPr lang="en-GB" altLang="en-US" sz="2000"/>
          </a:p>
        </p:txBody>
      </p:sp>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85775" y="682625"/>
            <a:ext cx="8229600" cy="1143000"/>
          </a:xfrm>
        </p:spPr>
        <p:txBody>
          <a:bodyPr/>
          <a:lstStyle/>
          <a:p>
            <a:r>
              <a:rPr lang="en-GB" altLang="en-US" b="1">
                <a:latin typeface="Lucida Handwriting" panose="03010101010101010101" pitchFamily="66" charset="0"/>
              </a:rPr>
              <a:t>Traduisez en français</a:t>
            </a:r>
            <a:br>
              <a:rPr lang="en-GB" altLang="en-US" b="1">
                <a:latin typeface="Lucida Handwriting" panose="03010101010101010101" pitchFamily="66" charset="0"/>
              </a:rPr>
            </a:br>
            <a:r>
              <a:rPr lang="en-GB" altLang="en-US" sz="2400" b="1">
                <a:latin typeface="Lucida Handwriting" panose="03010101010101010101" pitchFamily="66" charset="0"/>
              </a:rPr>
              <a:t>Attention  au  futur!...</a:t>
            </a:r>
            <a:endParaRPr lang="en-GB" altLang="en-US" b="1">
              <a:latin typeface="Lucida Handwriting" panose="03010101010101010101" pitchFamily="66" charset="0"/>
            </a:endParaRPr>
          </a:p>
        </p:txBody>
      </p:sp>
      <p:pic>
        <p:nvPicPr>
          <p:cNvPr id="39938" name="Picture 2"/>
          <p:cNvPicPr>
            <a:picLocks noGrp="1" noChangeAspect="1" noChangeArrowheads="1"/>
          </p:cNvPicPr>
          <p:nvPr>
            <p:ph idx="1"/>
          </p:nvPr>
        </p:nvPicPr>
        <p:blipFill>
          <a:blip r:embed="rId2" cstate="print"/>
          <a:srcRect/>
          <a:stretch>
            <a:fillRect/>
          </a:stretch>
        </p:blipFill>
        <p:spPr>
          <a:xfrm>
            <a:off x="232117" y="2391508"/>
            <a:ext cx="8517988" cy="243046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b="1">
                <a:latin typeface="Lucida Handwriting" panose="03010101010101010101" pitchFamily="66" charset="0"/>
              </a:rPr>
              <a:t>Réponse possible</a:t>
            </a:r>
          </a:p>
        </p:txBody>
      </p:sp>
      <p:sp>
        <p:nvSpPr>
          <p:cNvPr id="16387" name="Content Placeholder 3"/>
          <p:cNvSpPr>
            <a:spLocks noGrp="1"/>
          </p:cNvSpPr>
          <p:nvPr>
            <p:ph idx="1"/>
          </p:nvPr>
        </p:nvSpPr>
        <p:spPr>
          <a:xfrm>
            <a:off x="330200" y="1854200"/>
            <a:ext cx="8229600" cy="4525963"/>
          </a:xfrm>
        </p:spPr>
        <p:txBody>
          <a:bodyPr/>
          <a:lstStyle/>
          <a:p>
            <a:pPr>
              <a:buFontTx/>
              <a:buNone/>
            </a:pPr>
            <a:r>
              <a:rPr lang="fr-FR" altLang="en-US" sz="2400"/>
              <a:t>     La proportion de seniors / personnes âgées en France / dans la population française augmentera au cours des prochaines décennies / dans les prochaines décennies. Certains disent que / Pour certains, ce phénomène aura des conséquences négatives pour / un effet négatif sur les personnes plus jeunes qui devront s’occuper / prendre soin d’une population importante de personnes âgées. Cependant, la diversité d’âge continuera d’être quelque chose de positif pour la société dans son ensemble.</a:t>
            </a:r>
            <a:endParaRPr lang="en-GB" altLang="en-US" sz="2400"/>
          </a:p>
          <a:p>
            <a:endParaRPr lang="en-GB" altLang="en-US"/>
          </a:p>
        </p:txBody>
      </p:sp>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agism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1116390">
            <a:off x="-11113" y="1609725"/>
            <a:ext cx="8836026"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19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dirty="0"/>
          </a:p>
        </p:txBody>
      </p:sp>
      <p:sp>
        <p:nvSpPr>
          <p:cNvPr id="5123" name="Content Placeholder 2"/>
          <p:cNvSpPr>
            <a:spLocks noGrp="1"/>
          </p:cNvSpPr>
          <p:nvPr>
            <p:ph idx="1"/>
          </p:nvPr>
        </p:nvSpPr>
        <p:spPr/>
        <p:txBody>
          <a:bodyPr/>
          <a:lstStyle/>
          <a:p>
            <a:r>
              <a:rPr lang="en-GB" altLang="en-US">
                <a:hlinkClick r:id="rId2"/>
              </a:rPr>
              <a:t>https://youtu.be/Ohq81t3uBwI</a:t>
            </a:r>
            <a:endParaRPr lang="en-GB" altLang="en-US" dirty="0"/>
          </a:p>
        </p:txBody>
      </p:sp>
      <p:pic>
        <p:nvPicPr>
          <p:cNvPr id="4" name="Picture 2" descr="Image result for agisme">
            <a:hlinkClick r:id="rId3" action="ppaction://hlinkfile"/>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rot="-1116390">
            <a:off x="153988" y="3246438"/>
            <a:ext cx="88360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14086"/>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7459F-EE7A-40CC-883E-4F8C18675BFB}"/>
              </a:ext>
            </a:extLst>
          </p:cNvPr>
          <p:cNvSpPr>
            <a:spLocks noGrp="1"/>
          </p:cNvSpPr>
          <p:nvPr>
            <p:ph type="title"/>
          </p:nvPr>
        </p:nvSpPr>
        <p:spPr/>
        <p:txBody>
          <a:bodyPr/>
          <a:lstStyle/>
          <a:p>
            <a:endParaRPr lang="en-GB"/>
          </a:p>
        </p:txBody>
      </p:sp>
      <p:pic>
        <p:nvPicPr>
          <p:cNvPr id="4" name="Online Media 3" title="Qu'est-ce que l'âgisme?">
            <a:hlinkClick r:id="" action="ppaction://media"/>
            <a:extLst>
              <a:ext uri="{FF2B5EF4-FFF2-40B4-BE49-F238E27FC236}">
                <a16:creationId xmlns:a16="http://schemas.microsoft.com/office/drawing/2014/main" id="{628B4D74-98D8-4B32-B21E-61E6968C7644}"/>
              </a:ext>
            </a:extLst>
          </p:cNvPr>
          <p:cNvPicPr>
            <a:picLocks noGrp="1" noRot="1" noChangeAspect="1"/>
          </p:cNvPicPr>
          <p:nvPr>
            <p:ph idx="1"/>
            <a:videoFile r:link="rId1"/>
          </p:nvPr>
        </p:nvPicPr>
        <p:blipFill>
          <a:blip r:embed="rId3"/>
          <a:stretch>
            <a:fillRect/>
          </a:stretch>
        </p:blipFill>
        <p:spPr>
          <a:xfrm>
            <a:off x="566738" y="1600200"/>
            <a:ext cx="8010525" cy="4525963"/>
          </a:xfrm>
          <a:prstGeom prst="rect">
            <a:avLst/>
          </a:prstGeom>
        </p:spPr>
      </p:pic>
    </p:spTree>
    <p:extLst>
      <p:ext uri="{BB962C8B-B14F-4D97-AF65-F5344CB8AC3E}">
        <p14:creationId xmlns:p14="http://schemas.microsoft.com/office/powerpoint/2010/main" val="4095700321"/>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b="1">
                <a:latin typeface="Lucida Handwriting" panose="03010101010101010101" pitchFamily="66" charset="0"/>
              </a:rPr>
              <a:t>Avec un (e) partenaire, discutez...</a:t>
            </a:r>
          </a:p>
        </p:txBody>
      </p:sp>
      <p:pic>
        <p:nvPicPr>
          <p:cNvPr id="40962" name="Picture 2"/>
          <p:cNvPicPr>
            <a:picLocks noGrp="1" noChangeAspect="1" noChangeArrowheads="1"/>
          </p:cNvPicPr>
          <p:nvPr>
            <p:ph idx="1"/>
          </p:nvPr>
        </p:nvPicPr>
        <p:blipFill>
          <a:blip r:embed="rId2" cstate="print"/>
          <a:srcRect/>
          <a:stretch>
            <a:fillRect/>
          </a:stretch>
        </p:blipFill>
        <p:spPr>
          <a:xfrm>
            <a:off x="471268" y="2013384"/>
            <a:ext cx="8229600" cy="2405367"/>
          </a:xfrm>
          <a:effectLst>
            <a:softEdge rad="112500"/>
          </a:effectLst>
        </p:spPr>
      </p:pic>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063" y="4749800"/>
            <a:ext cx="3544887"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9997" t="16769" r="19544" b="5650"/>
          <a:stretch/>
        </p:blipFill>
        <p:spPr>
          <a:xfrm>
            <a:off x="237744" y="201168"/>
            <a:ext cx="8703086" cy="6281927"/>
          </a:xfrm>
          <a:prstGeom prst="rect">
            <a:avLst/>
          </a:prstGeom>
        </p:spPr>
      </p:pic>
    </p:spTree>
    <p:extLst>
      <p:ext uri="{BB962C8B-B14F-4D97-AF65-F5344CB8AC3E}">
        <p14:creationId xmlns:p14="http://schemas.microsoft.com/office/powerpoint/2010/main" val="2255903214"/>
      </p:ext>
    </p:extLst>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0339" t="27072" r="19884" b="14943"/>
          <a:stretch/>
        </p:blipFill>
        <p:spPr>
          <a:xfrm>
            <a:off x="149172" y="905256"/>
            <a:ext cx="8848588" cy="4828032"/>
          </a:xfrm>
          <a:prstGeom prst="rect">
            <a:avLst/>
          </a:prstGeom>
        </p:spPr>
      </p:pic>
    </p:spTree>
    <p:extLst>
      <p:ext uri="{BB962C8B-B14F-4D97-AF65-F5344CB8AC3E}">
        <p14:creationId xmlns:p14="http://schemas.microsoft.com/office/powerpoint/2010/main" val="4036762089"/>
      </p:ext>
    </p:extLst>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30200" y="274638"/>
            <a:ext cx="8229600" cy="1143000"/>
          </a:xfrm>
        </p:spPr>
        <p:txBody>
          <a:bodyPr/>
          <a:lstStyle/>
          <a:p>
            <a:pPr algn="l"/>
            <a:r>
              <a:rPr lang="en-GB" altLang="en-US" b="1">
                <a:latin typeface="Lucida Handwriting" panose="03010101010101010101" pitchFamily="66" charset="0"/>
              </a:rPr>
              <a:t>Exercice d’écoute p.17</a:t>
            </a:r>
          </a:p>
        </p:txBody>
      </p:sp>
      <p:pic>
        <p:nvPicPr>
          <p:cNvPr id="1229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150" y="500063"/>
            <a:ext cx="17208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Grp="1" noChangeAspect="1" noChangeArrowheads="1"/>
          </p:cNvPicPr>
          <p:nvPr>
            <p:ph idx="1"/>
          </p:nvPr>
        </p:nvPicPr>
        <p:blipFill>
          <a:blip r:embed="rId3" cstate="print"/>
          <a:srcRect/>
          <a:stretch>
            <a:fillRect/>
          </a:stretch>
        </p:blipFill>
        <p:spPr>
          <a:xfrm>
            <a:off x="499672" y="1797994"/>
            <a:ext cx="8229600" cy="4131595"/>
          </a:xfrm>
          <a:effectLst>
            <a:softEdge rad="112500"/>
          </a:effectLst>
        </p:spPr>
      </p:pic>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1287462"/>
          </a:xfrm>
        </p:spPr>
        <p:txBody>
          <a:bodyPr/>
          <a:lstStyle/>
          <a:p>
            <a:r>
              <a:rPr lang="en-GB" altLang="en-US" b="1">
                <a:latin typeface="Lucida Handwriting" panose="03010101010101010101" pitchFamily="66" charset="0"/>
              </a:rPr>
              <a:t>Ecrivez un résumé de 90 mots maximum</a:t>
            </a:r>
          </a:p>
        </p:txBody>
      </p:sp>
      <p:pic>
        <p:nvPicPr>
          <p:cNvPr id="3" name="Content Placeholder 2"/>
          <p:cNvPicPr>
            <a:picLocks noGrp="1" noChangeAspect="1"/>
          </p:cNvPicPr>
          <p:nvPr>
            <p:ph idx="1"/>
          </p:nvPr>
        </p:nvPicPr>
        <p:blipFill rotWithShape="1">
          <a:blip r:embed="rId2"/>
          <a:srcRect l="36818" t="43269" r="36022" b="34911"/>
          <a:stretch/>
        </p:blipFill>
        <p:spPr>
          <a:xfrm>
            <a:off x="615993" y="2157984"/>
            <a:ext cx="7912013" cy="3858768"/>
          </a:xfrm>
          <a:prstGeom prst="rect">
            <a:avLst/>
          </a:prstGeom>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2463" y="144463"/>
            <a:ext cx="4221162" cy="2963862"/>
          </a:xfrm>
        </p:spPr>
      </p:pic>
      <p:pic>
        <p:nvPicPr>
          <p:cNvPr id="1126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3284538"/>
            <a:ext cx="634682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C00000"/>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410</Words>
  <Application>Microsoft Office PowerPoint</Application>
  <PresentationFormat>On-screen Show (4:3)</PresentationFormat>
  <Paragraphs>30</Paragraphs>
  <Slides>14</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Lucida Handwriting</vt:lpstr>
      <vt:lpstr>Times New Roman</vt:lpstr>
      <vt:lpstr>Default Design</vt:lpstr>
      <vt:lpstr>PowerPoint Presentation</vt:lpstr>
      <vt:lpstr>PowerPoint Presentation</vt:lpstr>
      <vt:lpstr>PowerPoint Presentation</vt:lpstr>
      <vt:lpstr>Avec un (e) partenaire, discutez...</vt:lpstr>
      <vt:lpstr>PowerPoint Presentation</vt:lpstr>
      <vt:lpstr>PowerPoint Presentation</vt:lpstr>
      <vt:lpstr>Exercice d’écoute p.17</vt:lpstr>
      <vt:lpstr>Ecrivez un résumé de 90 mots maximum</vt:lpstr>
      <vt:lpstr>PowerPoint Presentation</vt:lpstr>
      <vt:lpstr>Exercice d’écoute p.17 Réponses</vt:lpstr>
      <vt:lpstr>Transcription</vt:lpstr>
      <vt:lpstr>Traduisez en français Attention  au  futur!...</vt:lpstr>
      <vt:lpstr>Réponse possible</vt:lpstr>
      <vt:lpstr>PowerPoint Presentation</vt:lpstr>
    </vt:vector>
  </TitlesOfParts>
  <Company>Clearly Presented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PowerPoint Template</dc:title>
  <dc:creator>Presentation Magazine</dc:creator>
  <cp:lastModifiedBy>Françoise Marteel</cp:lastModifiedBy>
  <cp:revision>105</cp:revision>
  <dcterms:created xsi:type="dcterms:W3CDTF">2009-11-03T13:35:13Z</dcterms:created>
  <dcterms:modified xsi:type="dcterms:W3CDTF">2021-09-28T14:41:04Z</dcterms:modified>
</cp:coreProperties>
</file>