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70" r:id="rId9"/>
    <p:sldId id="275" r:id="rId10"/>
    <p:sldId id="272" r:id="rId11"/>
    <p:sldId id="276" r:id="rId12"/>
    <p:sldId id="273" r:id="rId13"/>
    <p:sldId id="277" r:id="rId14"/>
    <p:sldId id="274" r:id="rId15"/>
    <p:sldId id="278" r:id="rId16"/>
    <p:sldId id="265" r:id="rId17"/>
    <p:sldId id="266" r:id="rId18"/>
    <p:sldId id="267" r:id="rId19"/>
    <p:sldId id="268" r:id="rId20"/>
    <p:sldId id="269" r:id="rId21"/>
    <p:sldId id="324" r:id="rId22"/>
    <p:sldId id="325" r:id="rId23"/>
    <p:sldId id="292" r:id="rId24"/>
    <p:sldId id="286" r:id="rId25"/>
    <p:sldId id="287" r:id="rId26"/>
    <p:sldId id="288" r:id="rId27"/>
    <p:sldId id="294" r:id="rId28"/>
    <p:sldId id="298" r:id="rId29"/>
    <p:sldId id="295" r:id="rId30"/>
    <p:sldId id="289" r:id="rId31"/>
    <p:sldId id="326" r:id="rId32"/>
    <p:sldId id="340" r:id="rId33"/>
    <p:sldId id="341" r:id="rId34"/>
    <p:sldId id="331" r:id="rId35"/>
    <p:sldId id="336" r:id="rId36"/>
    <p:sldId id="337" r:id="rId37"/>
    <p:sldId id="327" r:id="rId38"/>
    <p:sldId id="290" r:id="rId39"/>
    <p:sldId id="329" r:id="rId40"/>
    <p:sldId id="328" r:id="rId41"/>
    <p:sldId id="330" r:id="rId42"/>
    <p:sldId id="342" r:id="rId43"/>
    <p:sldId id="332" r:id="rId44"/>
    <p:sldId id="333" r:id="rId45"/>
    <p:sldId id="338" r:id="rId46"/>
    <p:sldId id="334" r:id="rId47"/>
    <p:sldId id="335" r:id="rId48"/>
    <p:sldId id="339" r:id="rId49"/>
    <p:sldId id="297" r:id="rId50"/>
    <p:sldId id="299" r:id="rId51"/>
    <p:sldId id="353" r:id="rId52"/>
    <p:sldId id="352" r:id="rId53"/>
    <p:sldId id="307" r:id="rId54"/>
    <p:sldId id="343" r:id="rId55"/>
    <p:sldId id="344" r:id="rId56"/>
    <p:sldId id="348" r:id="rId57"/>
    <p:sldId id="349" r:id="rId58"/>
    <p:sldId id="350" r:id="rId59"/>
    <p:sldId id="351" r:id="rId60"/>
    <p:sldId id="345" r:id="rId61"/>
    <p:sldId id="346" r:id="rId62"/>
    <p:sldId id="347" r:id="rId63"/>
    <p:sldId id="354" r:id="rId64"/>
    <p:sldId id="301" r:id="rId65"/>
    <p:sldId id="302" r:id="rId66"/>
    <p:sldId id="303" r:id="rId67"/>
    <p:sldId id="304" r:id="rId68"/>
    <p:sldId id="306" r:id="rId69"/>
    <p:sldId id="305" r:id="rId7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B726F-9212-4835-A6BF-63EEA77EA9C5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BF1-47EE-49B3-B1A6-50C0AF8AE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132946" y="750734"/>
            <a:ext cx="4531783" cy="3702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9" y="4689515"/>
            <a:ext cx="5436567" cy="44426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741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F0C4-0004-4E61-B16C-9EF45C77A1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4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656E-34FD-4DB0-BEA7-D64A8E73C4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1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3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9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8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5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8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D641-0D6F-4F0B-9BC4-2907034127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yRh-dzrI4Z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Xm7s9eGx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o9rZjlsyYY" TargetMode="External"/><Relationship Id="rId4" Type="http://schemas.openxmlformats.org/officeDocument/2006/relationships/hyperlink" Target="https://www.youtube.com/watch?v=2xbig-xfCIQ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jydOI4MEIw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youtube.com/watch?v=jmHNfWRw-q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PQVrjnC1jo" TargetMode="External"/><Relationship Id="rId5" Type="http://schemas.openxmlformats.org/officeDocument/2006/relationships/hyperlink" Target="http://www.youtube.com/watch?v=d-8KIIWrR6Y" TargetMode="External"/><Relationship Id="rId4" Type="http://schemas.openxmlformats.org/officeDocument/2006/relationships/hyperlink" Target="http://www.youtube.com/watch?v=P5vz6iwV38U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youtube.com/watch?v=97Wwhe9Hx_w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google.co.uk/url?sa=i&amp;rct=j&amp;q=&amp;esrc=s&amp;frm=1&amp;source=images&amp;cd=&amp;cad=rja&amp;docid=ytClWy37JrRlxM&amp;tbnid=MOcweLSbZ5PSlM:&amp;ved=0CAUQjRw&amp;url=http://www.harmony.org.uk/book/modulation_dynamic_harmony.htm&amp;ei=RH9JUvK1BInNsgbAloGYCQ&amp;psig=AFQjCNHRxHBZSnhYdJX66kkmR7hEk_YFjw&amp;ust=13806348103428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co.uk/url?sa=i&amp;rct=j&amp;q=&amp;esrc=s&amp;frm=1&amp;source=images&amp;cd=&amp;cad=rja&amp;docid=I8U63V4ACDlOIM&amp;tbnid=O1pcJOPPmwcetM:&amp;ved=0CAUQjRw&amp;url=http://en.wikipedia.org/wiki/Circle_of_fifths&amp;ei=7oFJUpijPMGKtQanl4HICA&amp;psig=AFQjCNGG6-N7AGsmhi7hNsbNdctypDgcgw&amp;ust=1380635499917734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co.uk/url?sa=i&amp;rct=j&amp;q=&amp;esrc=s&amp;frm=1&amp;source=images&amp;cd=&amp;cad=rja&amp;docid=I8U63V4ACDlOIM&amp;tbnid=O1pcJOPPmwcetM:&amp;ved=0CAUQjRw&amp;url=http://en.wikipedia.org/wiki/Circle_of_fifths&amp;ei=7oFJUpijPMGKtQanl4HICA&amp;psig=AFQjCNGG6-N7AGsmhi7hNsbNdctypDgcgw&amp;ust=1380635499917734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02" y="1888778"/>
            <a:ext cx="4835895" cy="3223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17" y="1950250"/>
            <a:ext cx="5265050" cy="30209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765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5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4" y="1538287"/>
            <a:ext cx="4135636" cy="51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5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PERFECT</a:t>
            </a:r>
            <a:endParaRPr lang="en-GB" b="1" dirty="0"/>
          </a:p>
        </p:txBody>
      </p:sp>
      <p:pic>
        <p:nvPicPr>
          <p:cNvPr id="5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4" y="1538287"/>
            <a:ext cx="4135636" cy="51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6148" name="Picture 4" descr="Image result for interrupted 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4" y="1563688"/>
            <a:ext cx="4924425" cy="49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INTERRUPTED </a:t>
            </a:r>
            <a:endParaRPr lang="en-GB" b="1" dirty="0"/>
          </a:p>
        </p:txBody>
      </p:sp>
      <p:pic>
        <p:nvPicPr>
          <p:cNvPr id="6148" name="Picture 4" descr="Image result for interrupted 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4" y="1563688"/>
            <a:ext cx="4924425" cy="49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7170" name="Picture 2" descr="Image result for imperfect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14512"/>
            <a:ext cx="5851525" cy="42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IMPERFECT</a:t>
            </a:r>
            <a:endParaRPr lang="en-GB" b="1" dirty="0"/>
          </a:p>
        </p:txBody>
      </p:sp>
      <p:pic>
        <p:nvPicPr>
          <p:cNvPr id="7170" name="Picture 2" descr="Image result for imperfect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14512"/>
            <a:ext cx="5851525" cy="42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What do we mean by Cadence?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GB" b="1" dirty="0" err="1" smtClean="0"/>
              <a:t>Plagal</a:t>
            </a:r>
            <a:r>
              <a:rPr lang="en-GB" b="1" dirty="0" smtClean="0"/>
              <a:t> Cadence: IV &gt; I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In this case going F &gt; C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Perfect Cadence: V &gt; I</a:t>
            </a:r>
          </a:p>
          <a:p>
            <a:pPr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dirty="0" smtClean="0"/>
              <a:t>In this case going G &gt; C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Can you hear the difference?</a:t>
            </a:r>
          </a:p>
          <a:p>
            <a:pPr marL="0" indent="0">
              <a:buNone/>
              <a:defRPr/>
            </a:pPr>
            <a:endParaRPr lang="en-GB" b="1" dirty="0" smtClean="0"/>
          </a:p>
        </p:txBody>
      </p:sp>
      <p:pic>
        <p:nvPicPr>
          <p:cNvPr id="7172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64" y="1156843"/>
            <a:ext cx="3983236" cy="289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9" y="4187536"/>
            <a:ext cx="3176786" cy="25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627742" cy="1143000"/>
          </a:xfrm>
        </p:spPr>
        <p:txBody>
          <a:bodyPr/>
          <a:lstStyle/>
          <a:p>
            <a:r>
              <a:rPr lang="en-GB" b="1" dirty="0" smtClean="0"/>
              <a:t>Introduction to Sibelius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825625"/>
            <a:ext cx="11582400" cy="47941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You must: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Set up a new project with title </a:t>
            </a:r>
            <a:r>
              <a:rPr lang="en-GB" i="1" dirty="0" smtClean="0"/>
              <a:t>(Unit 2 Composition) </a:t>
            </a:r>
            <a:r>
              <a:rPr lang="en-GB" dirty="0" smtClean="0"/>
              <a:t>and composer name </a:t>
            </a:r>
            <a:r>
              <a:rPr lang="en-GB" i="1" dirty="0" smtClean="0"/>
              <a:t>(Darren Rampton)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Set </a:t>
            </a:r>
            <a:r>
              <a:rPr lang="en-GB" dirty="0"/>
              <a:t>up a new project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Add piano as an instrument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Pick </a:t>
            </a:r>
            <a:r>
              <a:rPr lang="en-GB" dirty="0"/>
              <a:t>your tonal centre/key signature (I’d suggest C, D, F or 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Map out 8 Bars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Draw in your chord I in the final bar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Prepare your final chord with either a </a:t>
            </a:r>
            <a:r>
              <a:rPr lang="en-GB" dirty="0" err="1"/>
              <a:t>Plagal</a:t>
            </a:r>
            <a:r>
              <a:rPr lang="en-GB" dirty="0"/>
              <a:t> or Perfect cadence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Save your work as “Unit 2 – </a:t>
            </a:r>
            <a:r>
              <a:rPr lang="en-GB" dirty="0" smtClean="0"/>
              <a:t>Adventure Holiday Composition”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Extra Challenge: try using inverted chords!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243059"/>
            <a:ext cx="3787327" cy="301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0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b="1" dirty="0" smtClean="0"/>
              <a:t>Extra Challenge: Extended Cadence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1100" cy="4351338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GB" dirty="0" smtClean="0"/>
              <a:t>An extended cadence is where you prepare your penultimate chord with another chord.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Experiment with: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algn="ctr">
              <a:defRPr/>
            </a:pPr>
            <a:r>
              <a:rPr lang="en-GB" dirty="0" smtClean="0"/>
              <a:t>ii &gt; V &gt; I</a:t>
            </a:r>
          </a:p>
          <a:p>
            <a:pPr algn="ctr">
              <a:defRPr/>
            </a:pPr>
            <a:r>
              <a:rPr lang="en-GB" dirty="0" smtClean="0"/>
              <a:t>IV &gt; V &gt; I</a:t>
            </a:r>
          </a:p>
          <a:p>
            <a:pPr algn="ctr">
              <a:defRPr/>
            </a:pPr>
            <a:r>
              <a:rPr lang="en-GB" dirty="0" err="1" smtClean="0"/>
              <a:t>bVII</a:t>
            </a:r>
            <a:r>
              <a:rPr lang="en-GB" dirty="0" smtClean="0"/>
              <a:t> &gt; IV &gt; I</a:t>
            </a:r>
          </a:p>
          <a:p>
            <a:pPr algn="ctr">
              <a:defRPr/>
            </a:pPr>
            <a:r>
              <a:rPr lang="en-GB" dirty="0"/>
              <a:t>i</a:t>
            </a:r>
            <a:r>
              <a:rPr lang="en-GB" dirty="0" smtClean="0"/>
              <a:t>idim7 &gt; V7 &gt; im7</a:t>
            </a:r>
          </a:p>
        </p:txBody>
      </p:sp>
      <p:pic>
        <p:nvPicPr>
          <p:cNvPr id="8194" name="Picture 2" descr="Image result for extending dining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172"/>
            <a:ext cx="4762500" cy="267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"/>
            <a:ext cx="11188700" cy="1325563"/>
          </a:xfrm>
        </p:spPr>
        <p:txBody>
          <a:bodyPr>
            <a:normAutofit/>
          </a:bodyPr>
          <a:lstStyle/>
          <a:p>
            <a:r>
              <a:rPr lang="en-GB" b="1" dirty="0" smtClean="0"/>
              <a:t>Sibelius Task 2 – Build a Chord Progression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503653"/>
            <a:ext cx="6327284" cy="5090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You must develop your Sibelius Chart with the following: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Chord Progression for your Verse and/or Chorus </a:t>
            </a:r>
          </a:p>
          <a:p>
            <a:r>
              <a:rPr lang="en-GB" dirty="0" smtClean="0"/>
              <a:t>It must start from your </a:t>
            </a:r>
            <a:r>
              <a:rPr lang="en-GB" b="1" dirty="0" smtClean="0">
                <a:solidFill>
                  <a:srgbClr val="FF0000"/>
                </a:solidFill>
              </a:rPr>
              <a:t>Root Chord </a:t>
            </a:r>
          </a:p>
          <a:p>
            <a:r>
              <a:rPr lang="en-GB" dirty="0" smtClean="0"/>
              <a:t>Start by using </a:t>
            </a:r>
            <a:r>
              <a:rPr lang="en-GB" b="1" dirty="0" smtClean="0">
                <a:solidFill>
                  <a:srgbClr val="FF0000"/>
                </a:solidFill>
              </a:rPr>
              <a:t>Primary Chords</a:t>
            </a:r>
          </a:p>
          <a:p>
            <a:r>
              <a:rPr lang="en-GB" dirty="0" smtClean="0"/>
              <a:t>Enhance with </a:t>
            </a:r>
            <a:r>
              <a:rPr lang="en-GB" b="1" dirty="0" smtClean="0">
                <a:solidFill>
                  <a:srgbClr val="FF0000"/>
                </a:solidFill>
              </a:rPr>
              <a:t>Secondary Chords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Extra Challenge </a:t>
            </a:r>
            <a:r>
              <a:rPr lang="en-GB" dirty="0" smtClean="0"/>
              <a:t>– add the following: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Chords</a:t>
            </a:r>
          </a:p>
          <a:p>
            <a:r>
              <a:rPr lang="en-GB" dirty="0" smtClean="0"/>
              <a:t>Different Chords in the 1</a:t>
            </a:r>
            <a:r>
              <a:rPr lang="en-GB" baseline="30000" dirty="0" smtClean="0"/>
              <a:t>st</a:t>
            </a:r>
            <a:r>
              <a:rPr lang="en-GB" dirty="0" smtClean="0"/>
              <a:t>/2</a:t>
            </a:r>
            <a:r>
              <a:rPr lang="en-GB" baseline="30000" dirty="0" smtClean="0"/>
              <a:t>nd</a:t>
            </a:r>
            <a:r>
              <a:rPr lang="en-GB" dirty="0" smtClean="0"/>
              <a:t> time bars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85" y="2068846"/>
            <a:ext cx="5156948" cy="35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-22872"/>
            <a:ext cx="10121900" cy="1325563"/>
          </a:xfrm>
        </p:spPr>
        <p:txBody>
          <a:bodyPr/>
          <a:lstStyle/>
          <a:p>
            <a:r>
              <a:rPr lang="en-US" b="1" dirty="0" smtClean="0"/>
              <a:t>MY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68" y="1562100"/>
            <a:ext cx="7956532" cy="5295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All work is </a:t>
            </a:r>
            <a:r>
              <a:rPr lang="en-US" sz="2000" b="1" dirty="0" smtClean="0"/>
              <a:t>completed on time meeting deadlines </a:t>
            </a:r>
            <a:r>
              <a:rPr lang="en-US" sz="2000" dirty="0" smtClean="0"/>
              <a:t>set.</a:t>
            </a:r>
          </a:p>
          <a:p>
            <a:r>
              <a:rPr lang="en-US" sz="2000" dirty="0" smtClean="0"/>
              <a:t>Work is of </a:t>
            </a:r>
            <a:r>
              <a:rPr lang="en-US" sz="2000" b="1" dirty="0" smtClean="0"/>
              <a:t>high quality demonstrating mastery of skills and pride in the product </a:t>
            </a:r>
            <a:r>
              <a:rPr lang="en-US" sz="2000" dirty="0" smtClean="0"/>
              <a:t>– Composition is tough and for many of you is a NEW skill</a:t>
            </a:r>
          </a:p>
          <a:p>
            <a:r>
              <a:rPr lang="en-US" sz="2000" dirty="0" smtClean="0"/>
              <a:t>Students have an </a:t>
            </a:r>
            <a:r>
              <a:rPr lang="en-US" sz="2000" b="1" dirty="0" smtClean="0"/>
              <a:t>open mind to all music</a:t>
            </a:r>
            <a:r>
              <a:rPr lang="en-US" sz="2000" dirty="0" smtClean="0"/>
              <a:t>, styles, artists and genres.</a:t>
            </a:r>
          </a:p>
          <a:p>
            <a:r>
              <a:rPr lang="en-US" sz="2000" dirty="0" smtClean="0"/>
              <a:t>Students support and respect each other.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Attend every class – don’t flake out. </a:t>
            </a:r>
          </a:p>
          <a:p>
            <a:r>
              <a:rPr lang="en-US" sz="2000" dirty="0" smtClean="0"/>
              <a:t>No phones – no one out there is more important than 100% focus on me (</a:t>
            </a:r>
            <a:r>
              <a:rPr lang="en-US" sz="2000" i="1" dirty="0" smtClean="0"/>
              <a:t>during lesson time</a:t>
            </a:r>
            <a:r>
              <a:rPr lang="en-US" sz="2000" dirty="0" smtClean="0"/>
              <a:t>) and the course.</a:t>
            </a:r>
          </a:p>
          <a:p>
            <a:r>
              <a:rPr lang="en-US" sz="2000" dirty="0" smtClean="0"/>
              <a:t>No time wasting – that includes wasting my time!</a:t>
            </a:r>
          </a:p>
          <a:p>
            <a:endParaRPr lang="en-US" sz="2000" dirty="0" smtClean="0"/>
          </a:p>
          <a:p>
            <a:r>
              <a:rPr lang="en-US" sz="2000" b="1" dirty="0" smtClean="0"/>
              <a:t>Bring a Pen and Don’t be late to every class! That drives me crazy!</a:t>
            </a:r>
          </a:p>
          <a:p>
            <a:endParaRPr lang="en-US" sz="2000" b="1" dirty="0"/>
          </a:p>
          <a:p>
            <a:r>
              <a:rPr lang="en-US" sz="2000" b="1" dirty="0" smtClean="0"/>
              <a:t>Do all this and you will be a Star.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95424" y="2938369"/>
            <a:ext cx="3823576" cy="8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/>
              <a:t>John Williams would never forget a pen or be ill.</a:t>
            </a:r>
            <a:endParaRPr lang="en-GB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26" y="4563403"/>
            <a:ext cx="1581748" cy="15817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512300" y="6048522"/>
            <a:ext cx="3036470" cy="8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YOU could be this star!</a:t>
            </a:r>
            <a:endParaRPr lang="en-GB" sz="1800" dirty="0"/>
          </a:p>
        </p:txBody>
      </p:sp>
      <p:pic>
        <p:nvPicPr>
          <p:cNvPr id="2050" name="Picture 2" descr="Image result for john willi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170040"/>
            <a:ext cx="3286125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Plenary </a:t>
            </a:r>
            <a:r>
              <a:rPr lang="en-GB" altLang="en-US" b="1" smtClean="0"/>
              <a:t>– Cadences</a:t>
            </a:r>
            <a:endParaRPr lang="en-GB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682683"/>
            <a:ext cx="6377386" cy="47513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dirty="0" smtClean="0"/>
              <a:t>What chords make up: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Plagal Cadences in D, F and G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For example in C: </a:t>
            </a:r>
            <a:r>
              <a:rPr lang="en-GB" b="1" dirty="0" smtClean="0">
                <a:solidFill>
                  <a:srgbClr val="FF0000"/>
                </a:solidFill>
              </a:rPr>
              <a:t>F &gt; C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Perfect Cadences in D, F and G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For example in C: </a:t>
            </a:r>
            <a:r>
              <a:rPr lang="en-GB" b="1" dirty="0" smtClean="0">
                <a:solidFill>
                  <a:srgbClr val="FF0000"/>
                </a:solidFill>
              </a:rPr>
              <a:t>G &gt; C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4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85724"/>
            <a:ext cx="10515600" cy="1325563"/>
          </a:xfrm>
        </p:spPr>
        <p:txBody>
          <a:bodyPr/>
          <a:lstStyle/>
          <a:p>
            <a:r>
              <a:rPr lang="en-GB" b="1" dirty="0" smtClean="0"/>
              <a:t>Relative Listening List ‘Adventure Holidays’ brief – Homework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6467"/>
            <a:ext cx="6045200" cy="539153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Opposite is a full list of relative listening tunes that I have compiled.</a:t>
            </a:r>
          </a:p>
          <a:p>
            <a:endParaRPr lang="en-GB" dirty="0" smtClean="0"/>
          </a:p>
          <a:p>
            <a:r>
              <a:rPr lang="en-GB" dirty="0"/>
              <a:t>Make a playlist of these tunes and listen like crazy!</a:t>
            </a:r>
          </a:p>
          <a:p>
            <a:endParaRPr lang="en-GB" dirty="0"/>
          </a:p>
          <a:p>
            <a:r>
              <a:rPr lang="en-GB" dirty="0" smtClean="0"/>
              <a:t>Either using 3 of these or some of your own suggestions you are to complete a written musical analysis of the pieces.</a:t>
            </a:r>
          </a:p>
          <a:p>
            <a:endParaRPr lang="en-GB" dirty="0"/>
          </a:p>
          <a:p>
            <a:r>
              <a:rPr lang="en-GB" dirty="0" smtClean="0"/>
              <a:t>Include: instrumentation, tonality, harmony – including specific progressions, notate the lead melody, structure, rhythm and metre</a:t>
            </a:r>
          </a:p>
          <a:p>
            <a:endParaRPr lang="en-GB" dirty="0"/>
          </a:p>
          <a:p>
            <a:r>
              <a:rPr lang="en-GB" dirty="0" smtClean="0"/>
              <a:t>Include any additional information you feel is relevant. Work can be set out as paragraphs or in a table or mind map.</a:t>
            </a:r>
          </a:p>
          <a:p>
            <a:endParaRPr lang="en-GB" dirty="0"/>
          </a:p>
          <a:p>
            <a:r>
              <a:rPr lang="en-GB" dirty="0" smtClean="0"/>
              <a:t>MUST BE THOROUGH – Substandard work is NEVER tolerated.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00800" y="1295399"/>
            <a:ext cx="558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 smtClean="0"/>
              <a:t>‘</a:t>
            </a:r>
            <a:r>
              <a:rPr lang="en-GB" i="1" dirty="0"/>
              <a:t>Water Music’</a:t>
            </a:r>
            <a:r>
              <a:rPr lang="en-GB" dirty="0"/>
              <a:t> – G.F. Handel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‘</a:t>
            </a:r>
            <a:r>
              <a:rPr lang="en-GB" i="1" dirty="0"/>
              <a:t>Take Her To Sea, Mr Murdoch’</a:t>
            </a:r>
            <a:r>
              <a:rPr lang="en-GB" dirty="0"/>
              <a:t> – James Horner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‘</a:t>
            </a:r>
            <a:r>
              <a:rPr lang="en-GB" i="1" dirty="0"/>
              <a:t>Hook – Flight to </a:t>
            </a:r>
            <a:r>
              <a:rPr lang="en-GB" i="1" dirty="0" err="1"/>
              <a:t>Neverland</a:t>
            </a:r>
            <a:r>
              <a:rPr lang="en-GB" i="1" dirty="0"/>
              <a:t>’</a:t>
            </a:r>
            <a:r>
              <a:rPr lang="en-GB" dirty="0"/>
              <a:t> – John Williams</a:t>
            </a:r>
          </a:p>
          <a:p>
            <a:pPr marL="285750" lvl="0" indent="-285750">
              <a:buFont typeface="Arial"/>
              <a:buChar char="•"/>
            </a:pPr>
            <a:r>
              <a:rPr lang="fr-FR" i="1" dirty="0" smtClean="0"/>
              <a:t> </a:t>
            </a:r>
            <a:r>
              <a:rPr lang="en-GB" dirty="0" smtClean="0"/>
              <a:t>‘</a:t>
            </a:r>
            <a:r>
              <a:rPr lang="en-GB" i="1" dirty="0"/>
              <a:t>Carnival De Paris</a:t>
            </a:r>
            <a:r>
              <a:rPr lang="en-GB" dirty="0"/>
              <a:t> – Dario G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‘</a:t>
            </a:r>
            <a:r>
              <a:rPr lang="en-GB" i="1" dirty="0"/>
              <a:t>The Chain’ (second half!) – </a:t>
            </a:r>
            <a:r>
              <a:rPr lang="en-GB" dirty="0"/>
              <a:t>Fleetwood Mac</a:t>
            </a:r>
          </a:p>
          <a:p>
            <a:pPr marL="285750" lvl="0" indent="-285750">
              <a:buFont typeface="Arial"/>
              <a:buChar char="•"/>
            </a:pPr>
            <a:r>
              <a:rPr lang="en-GB" i="1" dirty="0" smtClean="0"/>
              <a:t>’</a:t>
            </a:r>
            <a:r>
              <a:rPr lang="en-GB" i="1" dirty="0"/>
              <a:t>Graceland’ (album) – </a:t>
            </a:r>
            <a:r>
              <a:rPr lang="en-GB" dirty="0"/>
              <a:t>Paul Simon</a:t>
            </a:r>
          </a:p>
          <a:p>
            <a:pPr marL="285750" lvl="0" indent="-285750">
              <a:buFont typeface="Arial"/>
              <a:buChar char="•"/>
            </a:pPr>
            <a:r>
              <a:rPr lang="en-GB" i="1" dirty="0"/>
              <a:t>‘Pop Looks Bach’ (theme from Ski Sunday) – </a:t>
            </a:r>
            <a:r>
              <a:rPr lang="en-GB" dirty="0"/>
              <a:t>Sam Fonteyn</a:t>
            </a:r>
          </a:p>
          <a:p>
            <a:pPr marL="285750" lvl="0" indent="-285750">
              <a:buFont typeface="Arial"/>
              <a:buChar char="•"/>
            </a:pPr>
            <a:r>
              <a:rPr lang="en-GB" i="1" dirty="0"/>
              <a:t>‘</a:t>
            </a:r>
            <a:r>
              <a:rPr lang="en-GB" dirty="0"/>
              <a:t>‘</a:t>
            </a:r>
            <a:r>
              <a:rPr lang="en-GB" i="1" dirty="0"/>
              <a:t>Master and Commander – The Far Side of the World’ – </a:t>
            </a:r>
            <a:r>
              <a:rPr lang="en-GB" dirty="0"/>
              <a:t>Iva Davies</a:t>
            </a:r>
          </a:p>
          <a:p>
            <a:pPr marL="285750" lvl="0" indent="-285750">
              <a:buFont typeface="Arial"/>
              <a:buChar char="•"/>
            </a:pPr>
            <a:r>
              <a:rPr lang="en-GB" i="1" dirty="0"/>
              <a:t>‘Adventure Of A Lifetime’ -</a:t>
            </a:r>
            <a:r>
              <a:rPr lang="en-GB" dirty="0"/>
              <a:t> Coldplay</a:t>
            </a:r>
          </a:p>
          <a:p>
            <a:pPr marL="285750" lvl="0" indent="-285750">
              <a:buFont typeface="Arial"/>
              <a:buChar char="•"/>
            </a:pPr>
            <a:r>
              <a:rPr lang="en-GB" i="1" dirty="0"/>
              <a:t>‘Harold In Italy</a:t>
            </a:r>
            <a:r>
              <a:rPr lang="en-GB" dirty="0"/>
              <a:t>’ – Hector Berlioz</a:t>
            </a:r>
          </a:p>
          <a:p>
            <a:pPr marL="285750" lvl="0" indent="-285750">
              <a:buFont typeface="Arial"/>
              <a:buChar char="•"/>
            </a:pPr>
            <a:r>
              <a:rPr lang="en-GB" i="1" dirty="0"/>
              <a:t>‘Fly Away’</a:t>
            </a:r>
            <a:r>
              <a:rPr lang="en-GB" dirty="0"/>
              <a:t> – Lenny </a:t>
            </a:r>
            <a:r>
              <a:rPr lang="en-GB" dirty="0" err="1"/>
              <a:t>Kravitz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2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02" y="1888778"/>
            <a:ext cx="4835895" cy="3223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17" y="1950250"/>
            <a:ext cx="5265050" cy="30209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673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Starter – Think Pair Share Square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What did you listen to and how could this help inspire your compositions? Share with your partner first then share with the group.</a:t>
            </a:r>
          </a:p>
          <a:p>
            <a:pPr marL="0" indent="0">
              <a:buNone/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b="1" dirty="0" smtClean="0"/>
              <a:t>Identify: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Composer, title and date composed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Key instrumentation and ensembles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Tonality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Textures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Harmonic Features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Melodic Features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Rhythmic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Over the next 2 lessons </a:t>
            </a:r>
            <a:r>
              <a:rPr lang="en-GB" sz="2500" dirty="0">
                <a:latin typeface="Calibri" charset="0"/>
              </a:rPr>
              <a:t>we will </a:t>
            </a:r>
            <a:r>
              <a:rPr lang="en-GB" sz="2500" dirty="0" smtClean="0">
                <a:latin typeface="Calibri" charset="0"/>
              </a:rPr>
              <a:t>analyse melody </a:t>
            </a:r>
            <a:r>
              <a:rPr lang="en-GB" sz="2500" dirty="0">
                <a:latin typeface="Calibri" charset="0"/>
              </a:rPr>
              <a:t>and </a:t>
            </a:r>
            <a:r>
              <a:rPr lang="en-GB" sz="2500" dirty="0" smtClean="0">
                <a:latin typeface="Calibri" charset="0"/>
              </a:rPr>
              <a:t>compose our own melodic theme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Analyse </a:t>
            </a:r>
            <a:r>
              <a:rPr lang="en-GB" sz="2500" dirty="0" smtClean="0">
                <a:latin typeface="Calibri" charset="0"/>
              </a:rPr>
              <a:t>melodic shaping, phrasing and rhythm to discover what makes an effective theme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Develop </a:t>
            </a:r>
            <a:r>
              <a:rPr lang="en-GB" sz="2500" dirty="0">
                <a:latin typeface="Calibri" charset="0"/>
              </a:rPr>
              <a:t>a lead melodic theme that </a:t>
            </a:r>
            <a:r>
              <a:rPr lang="en-GB" sz="2500" dirty="0" smtClean="0">
                <a:latin typeface="Calibri" charset="0"/>
              </a:rPr>
              <a:t>is constructed over primary </a:t>
            </a:r>
            <a:r>
              <a:rPr lang="en-GB" sz="2500" dirty="0">
                <a:latin typeface="Calibri" charset="0"/>
              </a:rPr>
              <a:t>and secondary </a:t>
            </a:r>
            <a:r>
              <a:rPr lang="en-GB" sz="2500" dirty="0" smtClean="0">
                <a:latin typeface="Calibri" charset="0"/>
              </a:rPr>
              <a:t>chords.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Use our first or second instrument to COMPOSE by PLAYING through our ideas. This will be followed by notation into Sibelius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identify and explain melodic and harmonic features in the Back to the Future Main Theme by Alan </a:t>
            </a:r>
            <a:r>
              <a:rPr lang="en-GB" sz="2500" dirty="0" err="1">
                <a:latin typeface="Calibri" charset="0"/>
              </a:rPr>
              <a:t>Silvestri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dirty="0" smtClean="0">
                <a:latin typeface="Calibri" charset="0"/>
              </a:rPr>
              <a:t>a number of famous </a:t>
            </a:r>
            <a:r>
              <a:rPr lang="en-GB" sz="2500" smtClean="0">
                <a:latin typeface="Calibri" charset="0"/>
              </a:rPr>
              <a:t>melodic themes</a:t>
            </a:r>
            <a:endParaRPr lang="en-GB" sz="25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088" y="399950"/>
            <a:ext cx="40005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Task 1:</a:t>
            </a:r>
            <a:br>
              <a:rPr lang="en-US" sz="3200" b="1" dirty="0"/>
            </a:br>
            <a:r>
              <a:rPr lang="en-US" sz="3200" b="1" dirty="0"/>
              <a:t>Back to the Future </a:t>
            </a:r>
            <a:br>
              <a:rPr lang="en-US" sz="3200" b="1" dirty="0"/>
            </a:br>
            <a:r>
              <a:rPr lang="en-US" sz="3200" b="1" dirty="0"/>
              <a:t>by Alan </a:t>
            </a:r>
            <a:r>
              <a:rPr lang="en-US" sz="3200" b="1" dirty="0" err="1"/>
              <a:t>Silvestri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5" y="2166517"/>
            <a:ext cx="533334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Steps (in pairs or solo):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Analyse</a:t>
            </a:r>
            <a:r>
              <a:rPr lang="en-US" dirty="0" smtClean="0"/>
              <a:t> the chord progression – roman numerals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Analyse</a:t>
            </a:r>
            <a:r>
              <a:rPr lang="en-US" dirty="0" smtClean="0"/>
              <a:t> the notes of melody in relation to the chord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are phrases and how are they structured?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Extra Challenge </a:t>
            </a:r>
            <a:r>
              <a:rPr lang="en-US" dirty="0" smtClean="0"/>
              <a:t>– how has modulation been used to develop a sense of excitement?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27" y="122492"/>
            <a:ext cx="4927491" cy="65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1" y="369712"/>
            <a:ext cx="5313218" cy="5303724"/>
          </a:xfrm>
        </p:spPr>
        <p:txBody>
          <a:bodyPr>
            <a:normAutofit/>
          </a:bodyPr>
          <a:lstStyle/>
          <a:p>
            <a:r>
              <a:rPr lang="en-US" b="1" dirty="0" smtClean="0"/>
              <a:t>Phrasing – 2 bar, 2 bar, 4 bar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Mozart’s Adagio from the Clarinet Concerto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5" y="0"/>
            <a:ext cx="4848913" cy="68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203"/>
            <a:ext cx="5936673" cy="5823270"/>
          </a:xfrm>
        </p:spPr>
        <p:txBody>
          <a:bodyPr>
            <a:normAutofit/>
          </a:bodyPr>
          <a:lstStyle/>
          <a:p>
            <a:r>
              <a:rPr lang="en-US" b="1" dirty="0" smtClean="0"/>
              <a:t>Phrasing – 2 bar, 2 bar, 4 bar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Michael Kaman’s Opening Title </a:t>
            </a:r>
            <a:r>
              <a:rPr lang="en-US" b="1" dirty="0" err="1" smtClean="0"/>
              <a:t>Seuqence</a:t>
            </a:r>
            <a:r>
              <a:rPr lang="en-US" b="1" dirty="0" smtClean="0"/>
              <a:t> from ‘Band of Brothers’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1" y="586130"/>
            <a:ext cx="4791522" cy="61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62025"/>
            <a:ext cx="3898900" cy="4714875"/>
          </a:xfrm>
        </p:spPr>
        <p:txBody>
          <a:bodyPr>
            <a:normAutofit/>
          </a:bodyPr>
          <a:lstStyle/>
          <a:p>
            <a:r>
              <a:rPr lang="en-GB" b="1" dirty="0" smtClean="0"/>
              <a:t>Pirate of the Caribbean – Main Theme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Hans Zimmer</a:t>
            </a:r>
            <a:endParaRPr lang="en-GB" b="1" dirty="0"/>
          </a:p>
        </p:txBody>
      </p:sp>
      <p:pic>
        <p:nvPicPr>
          <p:cNvPr id="4" name="Picture 3" descr="Image result for pirates of the caribbean sheet mus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9400"/>
            <a:ext cx="4762500" cy="627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073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754"/>
            <a:ext cx="10515600" cy="1325563"/>
          </a:xfrm>
        </p:spPr>
        <p:txBody>
          <a:bodyPr/>
          <a:lstStyle/>
          <a:p>
            <a:r>
              <a:rPr lang="en-US" b="1" dirty="0" smtClean="0"/>
              <a:t>John Williams’ ‘Jurassic Park’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271499"/>
            <a:ext cx="48463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29" y="0"/>
            <a:ext cx="49720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6804" y="3"/>
            <a:ext cx="6172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Aims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22300" y="777878"/>
            <a:ext cx="113157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During today’s lesson I will </a:t>
            </a:r>
            <a:r>
              <a:rPr lang="en-GB" sz="2400" b="1" dirty="0" smtClean="0">
                <a:solidFill>
                  <a:schemeClr val="tx1"/>
                </a:solidFill>
              </a:rPr>
              <a:t>be introduced to composition. I will go on to study </a:t>
            </a:r>
            <a:r>
              <a:rPr lang="en-GB" sz="2400" b="1" dirty="0">
                <a:solidFill>
                  <a:schemeClr val="tx1"/>
                </a:solidFill>
              </a:rPr>
              <a:t>building Cadences, looking at typical harmony and </a:t>
            </a:r>
            <a:r>
              <a:rPr lang="en-GB" sz="2400" b="1" dirty="0" smtClean="0">
                <a:solidFill>
                  <a:schemeClr val="tx1"/>
                </a:solidFill>
              </a:rPr>
              <a:t>voicings and using Sibelius.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I will be able to:</a:t>
            </a:r>
          </a:p>
          <a:p>
            <a:pPr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Understand the demands of the compositions brief.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Identify aurally and visually different </a:t>
            </a:r>
            <a:r>
              <a:rPr lang="en-GB" sz="2400" dirty="0">
                <a:solidFill>
                  <a:schemeClr val="tx1"/>
                </a:solidFill>
              </a:rPr>
              <a:t>Plagal and Perfect cadences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Set up a Sibelius project and Compose </a:t>
            </a:r>
            <a:r>
              <a:rPr lang="en-GB" sz="2400" dirty="0">
                <a:solidFill>
                  <a:schemeClr val="tx1"/>
                </a:solidFill>
              </a:rPr>
              <a:t>my own </a:t>
            </a:r>
            <a:r>
              <a:rPr lang="en-GB" sz="2400" dirty="0" smtClean="0">
                <a:solidFill>
                  <a:schemeClr val="tx1"/>
                </a:solidFill>
              </a:rPr>
              <a:t>Cadence using Piano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Extra Challenge: </a:t>
            </a:r>
            <a:r>
              <a:rPr lang="en-GB" sz="2400" dirty="0">
                <a:solidFill>
                  <a:schemeClr val="tx1"/>
                </a:solidFill>
              </a:rPr>
              <a:t>to prepare </a:t>
            </a:r>
            <a:r>
              <a:rPr lang="en-GB" sz="2400" i="1" dirty="0">
                <a:solidFill>
                  <a:schemeClr val="tx1"/>
                </a:solidFill>
              </a:rPr>
              <a:t>extended </a:t>
            </a:r>
            <a:r>
              <a:rPr lang="en-GB" sz="2400" dirty="0">
                <a:solidFill>
                  <a:schemeClr val="tx1"/>
                </a:solidFill>
              </a:rPr>
              <a:t>cadences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Literacy Aim</a:t>
            </a:r>
            <a:r>
              <a:rPr lang="en-GB" sz="2400" dirty="0">
                <a:solidFill>
                  <a:schemeClr val="tx1"/>
                </a:solidFill>
              </a:rPr>
              <a:t>: to be able confidently articulate aurally the design of </a:t>
            </a:r>
            <a:r>
              <a:rPr lang="en-GB" sz="2400" dirty="0" err="1">
                <a:solidFill>
                  <a:schemeClr val="tx1"/>
                </a:solidFill>
              </a:rPr>
              <a:t>Plagal</a:t>
            </a:r>
            <a:r>
              <a:rPr lang="en-GB" sz="2400" dirty="0">
                <a:solidFill>
                  <a:schemeClr val="tx1"/>
                </a:solidFill>
              </a:rPr>
              <a:t> and Perfect cadences</a:t>
            </a:r>
          </a:p>
          <a:p>
            <a:pPr eaLnBrk="1" hangingPunct="1">
              <a:spcBef>
                <a:spcPts val="800"/>
              </a:spcBef>
              <a:defRPr/>
            </a:pPr>
            <a:endParaRPr lang="en-GB" sz="2400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en-GB" sz="2400" b="1" dirty="0">
                <a:solidFill>
                  <a:schemeClr val="tx1"/>
                </a:solidFill>
              </a:rPr>
              <a:t>Keywords: </a:t>
            </a:r>
            <a:r>
              <a:rPr lang="en-GB" sz="2400" dirty="0">
                <a:solidFill>
                  <a:schemeClr val="tx1"/>
                </a:solidFill>
              </a:rPr>
              <a:t>Plagal, Perfect, </a:t>
            </a:r>
            <a:r>
              <a:rPr lang="en-GB" sz="2400" dirty="0" smtClean="0">
                <a:solidFill>
                  <a:schemeClr val="tx1"/>
                </a:solidFill>
              </a:rPr>
              <a:t>Interrupted, Imperfect, Cadence</a:t>
            </a:r>
            <a:r>
              <a:rPr lang="en-GB" sz="2400" dirty="0">
                <a:solidFill>
                  <a:schemeClr val="tx1"/>
                </a:solidFill>
              </a:rPr>
              <a:t>, Extended, Harmony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07523" y="341316"/>
            <a:ext cx="9563099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Task – Writing a Short Melody (16 bars)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484316"/>
            <a:ext cx="11679382" cy="53736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3 Rules: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Must use chord notes on beats 1 and 3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Must be in neat 2 or 4 bar phrases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Should have flow in shape – no big leaps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dirty="0" smtClean="0"/>
              <a:t>If using a keyboard</a:t>
            </a:r>
            <a:r>
              <a:rPr lang="en-GB" dirty="0"/>
              <a:t> </a:t>
            </a:r>
            <a:r>
              <a:rPr lang="en-GB" dirty="0" smtClean="0"/>
              <a:t>- hold down a chord and improvise using the notes of the scale.</a:t>
            </a:r>
          </a:p>
          <a:p>
            <a:pPr marL="0" indent="0" algn="ctr">
              <a:buNone/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r>
              <a:rPr lang="en-GB" b="1" i="1" u="sng" dirty="0" smtClean="0"/>
              <a:t>Keep the chords simple initially and write on your instrument FIRST! Sibelius to notate ideas!</a:t>
            </a:r>
          </a:p>
          <a:p>
            <a:pPr marL="0" indent="0" algn="ctr">
              <a:buNone/>
              <a:defRPr/>
            </a:pPr>
            <a:r>
              <a:rPr lang="en-GB" b="1" dirty="0" smtClean="0"/>
              <a:t>Homework - Must be finished and written up on Sibelius for next Thursday’s lesson!</a:t>
            </a:r>
            <a:endParaRPr lang="en-GB" b="1" dirty="0"/>
          </a:p>
          <a:p>
            <a:pPr marL="0" indent="0">
              <a:buNone/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b="1" dirty="0" smtClean="0"/>
              <a:t>Extra Challenges:</a:t>
            </a: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Link/extend phrases to perform over 2 chords</a:t>
            </a:r>
          </a:p>
          <a:p>
            <a:pPr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Notate your melody on manuscript paper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3" y="1421608"/>
            <a:ext cx="1712987" cy="20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02" y="1888778"/>
            <a:ext cx="4835895" cy="3223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17" y="1950250"/>
            <a:ext cx="5265050" cy="30209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57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New Ensembles!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3"/>
            <a:ext cx="11145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Guitar Group </a:t>
            </a:r>
            <a:r>
              <a:rPr lang="en-US" dirty="0" smtClean="0"/>
              <a:t>– Thursdays @ 12:15pm – 1pm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Wind Ensemble</a:t>
            </a:r>
            <a:r>
              <a:rPr lang="en-US" dirty="0" smtClean="0"/>
              <a:t> (Trio/Quartet) – Wednesdays @ Break (10:15 – 10:45pm)</a:t>
            </a:r>
          </a:p>
          <a:p>
            <a:pPr marL="0" indent="0">
              <a:buNone/>
            </a:pPr>
            <a:r>
              <a:rPr lang="en-US" i="1" dirty="0" smtClean="0"/>
              <a:t>Please stay behind after the lesson to speak to me if requested, or otherwise interested!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5" y="1947111"/>
            <a:ext cx="2046576" cy="1681913"/>
          </a:xfrm>
          <a:prstGeom prst="rect">
            <a:avLst/>
          </a:prstGeom>
        </p:spPr>
      </p:pic>
      <p:pic>
        <p:nvPicPr>
          <p:cNvPr id="1026" name="Picture 2" descr="Image result for clarine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25" y="5029200"/>
            <a:ext cx="2617678" cy="15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Composition 1-2-1 Tutorials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2195513"/>
            <a:ext cx="68683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Feeling a bit overwhelmed, or just need a bit more help and guidance in composition?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Sign up for a tutorial (usually 20 </a:t>
            </a:r>
            <a:r>
              <a:rPr lang="en-US" dirty="0" err="1" smtClean="0"/>
              <a:t>mins</a:t>
            </a:r>
            <a:r>
              <a:rPr lang="en-US" dirty="0" smtClean="0"/>
              <a:t>) with Darren using the booking timetable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try to see every student for a tutorial once per half term!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4" y="2068513"/>
            <a:ext cx="2027657" cy="202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84" y="4548231"/>
            <a:ext cx="2364230" cy="1889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75" y="4750211"/>
            <a:ext cx="2088894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Listening starter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3"/>
            <a:ext cx="11145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is this piece of music metrically / rhythmically well suited to portraying activity and adventure?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www.youtube.com/watch?v=yRh-dzrI4Z4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33" y="2946400"/>
            <a:ext cx="1927733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Listening starter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3"/>
            <a:ext cx="11145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is this piece of music metrically / rhythmically well suited to portraying activity and adventure?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pir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33" y="2946400"/>
            <a:ext cx="1927733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8" y="2791730"/>
            <a:ext cx="6911634" cy="38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Over the next 2 lessons </a:t>
            </a:r>
            <a:r>
              <a:rPr lang="en-GB" sz="2500" dirty="0">
                <a:latin typeface="Calibri" charset="0"/>
              </a:rPr>
              <a:t>we </a:t>
            </a:r>
            <a:r>
              <a:rPr lang="en-GB" sz="2500" dirty="0" smtClean="0">
                <a:latin typeface="Calibri" charset="0"/>
              </a:rPr>
              <a:t>will analyse structure and how to use musical elements appropriately in a film brief composition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Plan our scenes and proposed musical content using a storyboard or grid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Analyse and plan use of metre (as appropriate to the chosen brief)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Continue to COMPOSE by PLAYING through our ideas. This will be followed by notation into Sibelius. The focus now will be on composing a </a:t>
            </a:r>
            <a:r>
              <a:rPr lang="en-GB" sz="2500" b="1" dirty="0" smtClean="0">
                <a:latin typeface="Calibri" charset="0"/>
              </a:rPr>
              <a:t>second</a:t>
            </a:r>
            <a:r>
              <a:rPr lang="en-GB" sz="2500" dirty="0" smtClean="0">
                <a:latin typeface="Calibri" charset="0"/>
              </a:rPr>
              <a:t> theme (chords and melody)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</a:t>
            </a:r>
            <a:r>
              <a:rPr lang="en-GB" sz="2500" dirty="0" smtClean="0">
                <a:latin typeface="Calibri" charset="0"/>
              </a:rPr>
              <a:t>begin arranging instrumental parts and textures in Sibelius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</a:t>
            </a:r>
            <a:r>
              <a:rPr lang="en-GB" sz="2500" dirty="0" smtClean="0">
                <a:latin typeface="Calibri" charset="0"/>
              </a:rPr>
              <a:t>planning storyboard/structure</a:t>
            </a:r>
            <a:endParaRPr lang="en-GB" sz="25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Storyboard/Structure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3"/>
            <a:ext cx="11145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rules/ideas could we apply to make your pieces </a:t>
            </a:r>
            <a:r>
              <a:rPr lang="en-US" u="sng" dirty="0" smtClean="0"/>
              <a:t>musically interesting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have </a:t>
            </a:r>
            <a:r>
              <a:rPr lang="en-US" b="1" dirty="0" smtClean="0"/>
              <a:t>3 contrasting sections </a:t>
            </a:r>
            <a:r>
              <a:rPr lang="en-US" dirty="0" smtClean="0"/>
              <a:t>to show </a:t>
            </a:r>
            <a:r>
              <a:rPr lang="en-US" b="1" dirty="0" smtClean="0"/>
              <a:t>3 different activities!</a:t>
            </a:r>
          </a:p>
          <a:p>
            <a:r>
              <a:rPr lang="en-US" b="1" dirty="0" smtClean="0"/>
              <a:t>Modulation</a:t>
            </a:r>
            <a:r>
              <a:rPr lang="en-US" dirty="0" smtClean="0"/>
              <a:t> – ?</a:t>
            </a:r>
          </a:p>
          <a:p>
            <a:r>
              <a:rPr lang="en-US" b="1" dirty="0" smtClean="0"/>
              <a:t>Tempo</a:t>
            </a:r>
            <a:r>
              <a:rPr lang="en-US" dirty="0" smtClean="0"/>
              <a:t> – ?</a:t>
            </a:r>
            <a:endParaRPr lang="en-US" i="1" dirty="0" smtClean="0"/>
          </a:p>
          <a:p>
            <a:r>
              <a:rPr lang="en-US" b="1" dirty="0" smtClean="0"/>
              <a:t>Time Signature</a:t>
            </a:r>
            <a:r>
              <a:rPr lang="en-US" dirty="0" smtClean="0"/>
              <a:t> – ?</a:t>
            </a:r>
          </a:p>
          <a:p>
            <a:r>
              <a:rPr lang="en-US" b="1" dirty="0" smtClean="0"/>
              <a:t>Instrumentation </a:t>
            </a:r>
            <a:r>
              <a:rPr lang="en-US" dirty="0" smtClean="0"/>
              <a:t>– 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90" y="3634686"/>
            <a:ext cx="3408110" cy="26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Storyboard/Structure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These are my rules…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have </a:t>
            </a:r>
            <a:r>
              <a:rPr lang="en-US" b="1" dirty="0" smtClean="0"/>
              <a:t>3 contrasting sections </a:t>
            </a:r>
            <a:r>
              <a:rPr lang="en-US" dirty="0" smtClean="0"/>
              <a:t>to show </a:t>
            </a:r>
            <a:r>
              <a:rPr lang="en-US" b="1" dirty="0" smtClean="0"/>
              <a:t>3 different activities!</a:t>
            </a:r>
          </a:p>
          <a:p>
            <a:r>
              <a:rPr lang="en-US" b="1" dirty="0" smtClean="0"/>
              <a:t>Modulation</a:t>
            </a:r>
            <a:r>
              <a:rPr lang="en-US" dirty="0" smtClean="0"/>
              <a:t> – Each section must be in a different key. At least one section should modulate to dominant, subdominant or relative minor DURING that section</a:t>
            </a:r>
          </a:p>
          <a:p>
            <a:r>
              <a:rPr lang="en-US" b="1" dirty="0" smtClean="0"/>
              <a:t>Tempo</a:t>
            </a:r>
            <a:r>
              <a:rPr lang="en-US" dirty="0" smtClean="0"/>
              <a:t> – Each section must be at a different tempo</a:t>
            </a:r>
            <a:endParaRPr lang="en-US" i="1" dirty="0" smtClean="0"/>
          </a:p>
          <a:p>
            <a:r>
              <a:rPr lang="en-US" b="1" dirty="0" smtClean="0"/>
              <a:t>Time Signature</a:t>
            </a:r>
            <a:r>
              <a:rPr lang="en-US" dirty="0" smtClean="0"/>
              <a:t> – At least one section should be in compound time i.e. 6/8, 9/8, 12/8!</a:t>
            </a:r>
          </a:p>
          <a:p>
            <a:r>
              <a:rPr lang="en-US" b="1" dirty="0" smtClean="0"/>
              <a:t>Instrumentation </a:t>
            </a:r>
            <a:r>
              <a:rPr lang="en-US" dirty="0" smtClean="0"/>
              <a:t>– It is unwise to feature too many instruments for </a:t>
            </a:r>
            <a:r>
              <a:rPr lang="en-US" i="1" dirty="0" smtClean="0"/>
              <a:t>only one section</a:t>
            </a:r>
            <a:r>
              <a:rPr lang="en-US" dirty="0" smtClean="0"/>
              <a:t>, however a different instrument(s) may take the lead in different section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90" y="590550"/>
            <a:ext cx="2354009" cy="18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Storyboard/Structure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can be a good idea to have a shorter section which serves as an introduction (and possibly an outro) i.e. a ‘central’ theme, of around 8 bars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You may wish to use your existing chords and melody for this, or it can be composed separately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such a section, it isn’t necessary to have a planned ‘activity’ in mind, although you should still have a good idea of what is being shown in the film trailer at this point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90" y="590550"/>
            <a:ext cx="2354009" cy="18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8425"/>
            <a:ext cx="10515600" cy="1325563"/>
          </a:xfrm>
        </p:spPr>
        <p:txBody>
          <a:bodyPr/>
          <a:lstStyle/>
          <a:p>
            <a:r>
              <a:rPr lang="en-GB" b="1" dirty="0" smtClean="0"/>
              <a:t>Introduction to the Course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10934700" cy="5257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Unit 2 is all about Composition - You will be composing two pieces of music to reflect the following briefs: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Composition 1 - Brief 3 – Music For </a:t>
            </a:r>
            <a:r>
              <a:rPr lang="en-GB" b="1" dirty="0" smtClean="0"/>
              <a:t>Film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Compose music for a </a:t>
            </a:r>
            <a:r>
              <a:rPr lang="en-GB" dirty="0" smtClean="0"/>
              <a:t>video promoting adventure holidays for teenagers. </a:t>
            </a:r>
          </a:p>
          <a:p>
            <a:r>
              <a:rPr lang="en-GB" dirty="0" smtClean="0"/>
              <a:t>The </a:t>
            </a:r>
            <a:r>
              <a:rPr lang="en-GB" dirty="0"/>
              <a:t>music must depict at least three contrasted </a:t>
            </a:r>
            <a:r>
              <a:rPr lang="en-GB" dirty="0" smtClean="0"/>
              <a:t>activities (indicated on score).</a:t>
            </a:r>
            <a:endParaRPr lang="en-GB" dirty="0"/>
          </a:p>
          <a:p>
            <a:r>
              <a:rPr lang="en-GB" dirty="0"/>
              <a:t> It must </a:t>
            </a:r>
            <a:r>
              <a:rPr lang="en-GB" dirty="0" smtClean="0"/>
              <a:t>be minimum 2.5 </a:t>
            </a:r>
            <a:r>
              <a:rPr lang="en-GB" dirty="0"/>
              <a:t>minutes long.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Composition 2 - Free Composition 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Exploiting Your Instrument</a:t>
            </a:r>
          </a:p>
          <a:p>
            <a:r>
              <a:rPr lang="en-GB" dirty="0"/>
              <a:t>Compose a piece for your own instrument with accompaniment.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must exploit the technical and musical idiomatic features of your instrument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Your piece must have at least one Cantabile Section.</a:t>
            </a:r>
          </a:p>
          <a:p>
            <a:r>
              <a:rPr lang="en-GB" dirty="0" smtClean="0"/>
              <a:t>It </a:t>
            </a:r>
            <a:r>
              <a:rPr lang="en-GB" dirty="0"/>
              <a:t>must </a:t>
            </a:r>
            <a:r>
              <a:rPr lang="en-GB" dirty="0" smtClean="0"/>
              <a:t>be minimum 2 minutes </a:t>
            </a:r>
            <a:r>
              <a:rPr lang="en-GB" dirty="0"/>
              <a:t>long.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408" y="2373559"/>
            <a:ext cx="2805398" cy="28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Activity (10 mins)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your structure planning grids (either given template or your own!) ensure you have at least penciled in ideas for at least 3 contrasting sections, covering all of the key musical elements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Melody, Harmony, Rhythm, Texture, Timbre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must be a really clear link to the ‘activity’ that is being portrayed in the film trailer (you make this up yourself!)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Activity (10 mins)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PAIR &amp; SHARE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Share your ideas with a partner (or in a three) and discuss your differing approaches in planning your sections and musical ideas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then share one idea per pair to the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WARNING!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are composing one continuous piece of music, therefore there has to be some link still across the piece in order to create cohesion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a recurring motif (rhythmic or melodic or both)</a:t>
            </a:r>
          </a:p>
          <a:p>
            <a:r>
              <a:rPr lang="en-US" dirty="0" smtClean="0"/>
              <a:t>Use a rhythmic ostinato that transforms through different tempi/</a:t>
            </a:r>
            <a:r>
              <a:rPr lang="en-US" dirty="0" err="1" smtClean="0"/>
              <a:t>metre</a:t>
            </a:r>
            <a:endParaRPr lang="en-US" dirty="0" smtClean="0"/>
          </a:p>
          <a:p>
            <a:r>
              <a:rPr lang="en-US" dirty="0" smtClean="0"/>
              <a:t>A clear intro/outro will help to create a sense of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Sibelius &amp; Teacher listening!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 am now going to come round and listen to all of your melodic and harmonic sequences so far (should be at least 16 bars!)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well as checking over your existing ideas, you can use the time now to begin drafting musical ideas for new and contrasting sections to your piece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must use your storyboard/structure plans!</a:t>
            </a:r>
          </a:p>
          <a:p>
            <a:pPr marL="0" indent="0">
              <a:buNone/>
            </a:pPr>
            <a:r>
              <a:rPr lang="en-US" dirty="0" smtClean="0"/>
              <a:t>You are welcome to spend some time in a practice room to play through ideas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02" y="1888778"/>
            <a:ext cx="4835895" cy="3223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17" y="1950250"/>
            <a:ext cx="5265050" cy="30209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296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Today we will continue to analyse structure and how to use musical elements appropriately in a film brief composition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Plan our scenes and proposed musical content using a storyboard or grid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Analyse and plan use of metre (as appropriate to the chosen brief)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Continue to COMPOSE by PLAYING through our ideas. This will be followed by notation into Sibelius. The focus now will be on composing a </a:t>
            </a:r>
            <a:r>
              <a:rPr lang="en-GB" sz="2500" b="1" dirty="0" smtClean="0">
                <a:latin typeface="Calibri" charset="0"/>
              </a:rPr>
              <a:t>second</a:t>
            </a:r>
            <a:r>
              <a:rPr lang="en-GB" sz="2500" dirty="0" smtClean="0">
                <a:latin typeface="Calibri" charset="0"/>
              </a:rPr>
              <a:t> theme (chords and melody)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</a:t>
            </a:r>
            <a:r>
              <a:rPr lang="en-GB" sz="2500" dirty="0" smtClean="0">
                <a:latin typeface="Calibri" charset="0"/>
              </a:rPr>
              <a:t>begin arranging instrumental parts and textures in Sibelius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</a:t>
            </a:r>
            <a:r>
              <a:rPr lang="en-GB" sz="2500" dirty="0" smtClean="0">
                <a:latin typeface="Calibri" charset="0"/>
              </a:rPr>
              <a:t>planning storyboard/structure</a:t>
            </a:r>
            <a:endParaRPr lang="en-GB" sz="25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Today’s lesson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Composition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must use your storyboard/structure plans!</a:t>
            </a:r>
          </a:p>
          <a:p>
            <a:r>
              <a:rPr lang="en-US" dirty="0" smtClean="0"/>
              <a:t>You are welcome to spend some time in a practice room to play through ideas first (before notating into Sibelius)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– IN 4 WEEKS TIME YOU WILL BE HANDING IN A COMPLETED 1.5 MINUTES OF THIS PIECE (AT LEAST 2 SECTIONS)!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 Parts – Due next Friday (29</a:t>
            </a:r>
            <a:r>
              <a:rPr lang="en-US" b="1" baseline="30000" dirty="0" smtClean="0"/>
              <a:t>th</a:t>
            </a:r>
            <a:r>
              <a:rPr lang="en-US" b="1" dirty="0"/>
              <a:t> </a:t>
            </a:r>
            <a:r>
              <a:rPr lang="en-US" b="1" dirty="0" smtClean="0"/>
              <a:t>September)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Part 1 – Research the construction of sevenths chords</a:t>
            </a:r>
          </a:p>
          <a:p>
            <a:r>
              <a:rPr lang="en-US" dirty="0" smtClean="0"/>
              <a:t>Write a sentence explaining how each one is made up (intervals)</a:t>
            </a:r>
          </a:p>
          <a:p>
            <a:r>
              <a:rPr lang="en-US" dirty="0" smtClean="0"/>
              <a:t>Write out an example of a major 7</a:t>
            </a:r>
            <a:r>
              <a:rPr lang="en-US" baseline="30000" dirty="0" smtClean="0"/>
              <a:t>th</a:t>
            </a:r>
            <a:r>
              <a:rPr lang="en-US" dirty="0" smtClean="0"/>
              <a:t>, minor 7</a:t>
            </a:r>
            <a:r>
              <a:rPr lang="en-US" baseline="30000" dirty="0" smtClean="0"/>
              <a:t>th</a:t>
            </a:r>
            <a:r>
              <a:rPr lang="en-US" dirty="0" smtClean="0"/>
              <a:t>, dominant 7</a:t>
            </a:r>
            <a:r>
              <a:rPr lang="en-US" baseline="30000" dirty="0" smtClean="0"/>
              <a:t>th</a:t>
            </a:r>
            <a:r>
              <a:rPr lang="en-US" dirty="0" smtClean="0"/>
              <a:t>, diminished 7</a:t>
            </a:r>
            <a:r>
              <a:rPr lang="en-US" baseline="30000" dirty="0" smtClean="0"/>
              <a:t>th</a:t>
            </a:r>
            <a:r>
              <a:rPr lang="en-US" dirty="0" smtClean="0"/>
              <a:t> chord with the root of C (on manuscript, or type in Sibelius and print)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 2 – Compose! At least 2 hours per week now please. </a:t>
            </a:r>
          </a:p>
          <a:p>
            <a:r>
              <a:rPr lang="en-US" b="1" dirty="0" smtClean="0"/>
              <a:t>Come and use room 820 when it is free!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02" y="1888778"/>
            <a:ext cx="4835895" cy="3223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17" y="1950250"/>
            <a:ext cx="5265050" cy="30209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34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63996" y="171837"/>
            <a:ext cx="10515600" cy="1325563"/>
          </a:xfrm>
        </p:spPr>
        <p:txBody>
          <a:bodyPr/>
          <a:lstStyle/>
          <a:p>
            <a:r>
              <a:rPr lang="en-GB" altLang="en-US" b="1" dirty="0" smtClean="0"/>
              <a:t>Starter - Constructing 7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Chords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927642" y="1967923"/>
            <a:ext cx="634509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Major 7  - </a:t>
            </a:r>
            <a:r>
              <a:rPr lang="en-GB" altLang="en-US" sz="2400" dirty="0"/>
              <a:t>1 &gt; 3 &gt; 5 &gt; 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Dominant 7 - </a:t>
            </a:r>
            <a:r>
              <a:rPr lang="en-GB" altLang="en-US" sz="2400" dirty="0"/>
              <a:t>1 &gt; 3 &gt; 5 &gt; b7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Minor 7 - </a:t>
            </a:r>
            <a:r>
              <a:rPr lang="en-GB" altLang="en-US" sz="2400" dirty="0"/>
              <a:t>1 &gt; b3 &gt; 5 &gt; b7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Diminished 7 - </a:t>
            </a:r>
            <a:r>
              <a:rPr lang="en-GB" altLang="en-US" sz="2400" dirty="0"/>
              <a:t>1 &gt; b3 &gt; b5 &gt; bb7</a:t>
            </a:r>
          </a:p>
        </p:txBody>
      </p:sp>
      <p:pic>
        <p:nvPicPr>
          <p:cNvPr id="31748" name="Picture 4" descr="http://www.true-piano-lessons.com/images/C7ch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44" y="2150489"/>
            <a:ext cx="1725456" cy="21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http://www.true-piano-lessons.com/images/Cminor7ch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76" y="3543530"/>
            <a:ext cx="1760694" cy="24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http://www.true-piano-lessons.com/images/Cmajor7cho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9"/>
          <a:stretch/>
        </p:blipFill>
        <p:spPr bwMode="auto">
          <a:xfrm>
            <a:off x="6494302" y="1526775"/>
            <a:ext cx="1786098" cy="207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http://www.true-piano-lessons.com/images/Cdiminished7chor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/>
          <a:stretch/>
        </p:blipFill>
        <p:spPr bwMode="auto">
          <a:xfrm>
            <a:off x="9057878" y="4951314"/>
            <a:ext cx="1597422" cy="17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0771" y="1241396"/>
            <a:ext cx="81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Cmaj7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60953" y="4623130"/>
            <a:ext cx="156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Cdim7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Course 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531"/>
            <a:ext cx="6896100" cy="483782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Autumn 1 </a:t>
            </a:r>
            <a:r>
              <a:rPr lang="en-GB" dirty="0" smtClean="0"/>
              <a:t>– Compositional Techniques/Start Adventure Holidays Composition</a:t>
            </a:r>
          </a:p>
          <a:p>
            <a:r>
              <a:rPr lang="en-GB" b="1" dirty="0" smtClean="0"/>
              <a:t>Autumn 2 </a:t>
            </a:r>
            <a:r>
              <a:rPr lang="en-GB" dirty="0" smtClean="0"/>
              <a:t>– Complete Adventure Holidays Composition</a:t>
            </a:r>
          </a:p>
          <a:p>
            <a:r>
              <a:rPr lang="en-GB" b="1" dirty="0" smtClean="0"/>
              <a:t>Spring 1 </a:t>
            </a:r>
            <a:r>
              <a:rPr lang="en-GB" dirty="0" smtClean="0"/>
              <a:t>– Start Exploiting Instruments Composition</a:t>
            </a:r>
          </a:p>
          <a:p>
            <a:r>
              <a:rPr lang="en-GB" b="1" dirty="0" smtClean="0"/>
              <a:t>Spring 2 </a:t>
            </a:r>
            <a:r>
              <a:rPr lang="en-GB" dirty="0" smtClean="0"/>
              <a:t>– Complete both Compositions</a:t>
            </a:r>
          </a:p>
          <a:p>
            <a:endParaRPr lang="en-GB" dirty="0"/>
          </a:p>
          <a:p>
            <a:r>
              <a:rPr lang="en-GB" dirty="0" smtClean="0"/>
              <a:t>By Easter BOTH compositions are fully completed, printed and in some cases recorded!</a:t>
            </a:r>
          </a:p>
          <a:p>
            <a:endParaRPr lang="en-GB" dirty="0"/>
          </a:p>
          <a:p>
            <a:r>
              <a:rPr lang="en-GB" dirty="0" smtClean="0"/>
              <a:t>Pro active high achieving students would consider getting started on their 2</a:t>
            </a:r>
            <a:r>
              <a:rPr lang="en-GB" baseline="30000" dirty="0" smtClean="0"/>
              <a:t>nd</a:t>
            </a:r>
            <a:r>
              <a:rPr lang="en-GB" dirty="0" smtClean="0"/>
              <a:t> composition earlier rather than later….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6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latin typeface="Calibri" charset="0"/>
              </a:rPr>
              <a:t>Lesson Aim &amp; Objectives</a:t>
            </a:r>
            <a:endParaRPr lang="en-GB" b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b="1" dirty="0" smtClean="0">
                <a:latin typeface="Calibri" charset="0"/>
              </a:rPr>
              <a:t>Aim</a:t>
            </a:r>
            <a:r>
              <a:rPr lang="en-GB" sz="2500" dirty="0" smtClean="0">
                <a:latin typeface="Calibri" charset="0"/>
              </a:rPr>
              <a:t>: In </a:t>
            </a:r>
            <a:r>
              <a:rPr lang="en-GB" sz="2500" dirty="0">
                <a:latin typeface="Calibri" charset="0"/>
              </a:rPr>
              <a:t>today’s lesson we will </a:t>
            </a:r>
            <a:r>
              <a:rPr lang="en-GB" sz="2500" dirty="0" smtClean="0">
                <a:latin typeface="Calibri" charset="0"/>
              </a:rPr>
              <a:t>learn how to extend triads into seventh chords to add complexity to a harmonic sequence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Develop understanding of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 construction (building on from homework)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Evaluate the different musical effects that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chords create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 Continue to evaluate and develop our chord sequences including use of cadence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Continue to develop our compositions with a focus on effective harmony &amp; melody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</a:t>
            </a:r>
            <a:r>
              <a:rPr lang="en-GB" sz="2500" dirty="0" smtClean="0">
                <a:latin typeface="Calibri" charset="0"/>
              </a:rPr>
              <a:t>further develop instrumental parts and textures in our pieces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</a:t>
            </a:r>
            <a:r>
              <a:rPr lang="en-GB" sz="2500" dirty="0" smtClean="0">
                <a:latin typeface="Calibri" charset="0"/>
              </a:rPr>
              <a:t>relating to extended chords</a:t>
            </a:r>
            <a:endParaRPr lang="en-GB" sz="25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9189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/>
              <a:t>Composing with Technical Control</a:t>
            </a:r>
            <a:br>
              <a:rPr lang="en-GB" altLang="en-US" b="1" dirty="0" smtClean="0"/>
            </a:br>
            <a:r>
              <a:rPr lang="en-GB" altLang="en-US" b="1" dirty="0" smtClean="0"/>
              <a:t>Mark Scheme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074" t="17037" r="14000" b="7407"/>
          <a:stretch/>
        </p:blipFill>
        <p:spPr>
          <a:xfrm>
            <a:off x="2832100" y="1534897"/>
            <a:ext cx="63373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9189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/>
              <a:t>Harmony Writing </a:t>
            </a:r>
            <a:br>
              <a:rPr lang="en-GB" altLang="en-US" b="1" dirty="0" smtClean="0"/>
            </a:br>
            <a:r>
              <a:rPr lang="en-GB" altLang="en-US" b="1" dirty="0" smtClean="0"/>
              <a:t>Mark Scheme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08748"/>
              </p:ext>
            </p:extLst>
          </p:nvPr>
        </p:nvGraphicFramePr>
        <p:xfrm>
          <a:off x="679450" y="2230966"/>
          <a:ext cx="108331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9410700"/>
              </a:tblGrid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Limited control of harmony detrimental to the music</a:t>
                      </a:r>
                      <a:endParaRPr lang="en-GB" sz="3200" dirty="0"/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</a:t>
                      </a:r>
                      <a:endParaRPr lang="en-GB" sz="3200" dirty="0"/>
                    </a:p>
                  </a:txBody>
                  <a:tcPr/>
                </a:tc>
              </a:tr>
              <a:tr h="60853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3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uninteresting. The same chord set is used throughout.</a:t>
                      </a:r>
                      <a:endParaRPr lang="en-GB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4</a:t>
                      </a:r>
                    </a:p>
                    <a:p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Appropriately chosen harmonies with some variety</a:t>
                      </a:r>
                      <a:r>
                        <a:rPr lang="en-GB" sz="3200" b="1" baseline="0" dirty="0" smtClean="0">
                          <a:solidFill>
                            <a:srgbClr val="FF0000"/>
                          </a:solidFill>
                        </a:rPr>
                        <a:t> of chord sets.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5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Imaginative harmony appropriate to the style.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8"/>
            <a:ext cx="10515600" cy="1325563"/>
          </a:xfrm>
        </p:spPr>
        <p:txBody>
          <a:bodyPr/>
          <a:lstStyle/>
          <a:p>
            <a:r>
              <a:rPr lang="en-GB" b="1" dirty="0" smtClean="0"/>
              <a:t>What type of 7</a:t>
            </a:r>
            <a:r>
              <a:rPr lang="en-GB" b="1" baseline="30000" dirty="0" smtClean="0"/>
              <a:t>th</a:t>
            </a:r>
            <a:r>
              <a:rPr lang="en-GB" b="1" dirty="0" smtClean="0"/>
              <a:t> chords do we get by adding a 7</a:t>
            </a:r>
            <a:r>
              <a:rPr lang="en-GB" b="1" baseline="30000" dirty="0" smtClean="0"/>
              <a:t>th</a:t>
            </a:r>
            <a:r>
              <a:rPr lang="en-GB" b="1" dirty="0" smtClean="0"/>
              <a:t> to the primary triads in a major key?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943599"/>
            <a:ext cx="10515600" cy="762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52" y="1795462"/>
            <a:ext cx="6689295" cy="46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8"/>
            <a:ext cx="10515600" cy="1325563"/>
          </a:xfrm>
        </p:spPr>
        <p:txBody>
          <a:bodyPr/>
          <a:lstStyle/>
          <a:p>
            <a:r>
              <a:rPr lang="en-GB" b="1" dirty="0" smtClean="0"/>
              <a:t>What about by adding a 7</a:t>
            </a:r>
            <a:r>
              <a:rPr lang="en-GB" b="1" baseline="30000" dirty="0" smtClean="0"/>
              <a:t>th</a:t>
            </a:r>
            <a:r>
              <a:rPr lang="en-GB" b="1" dirty="0" smtClean="0"/>
              <a:t> to the secondary triads in a major key?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943599"/>
            <a:ext cx="10515600" cy="762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1"/>
          <a:stretch/>
        </p:blipFill>
        <p:spPr>
          <a:xfrm>
            <a:off x="2628452" y="1795463"/>
            <a:ext cx="6689295" cy="2784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1" r="27083" b="10588"/>
          <a:stretch/>
        </p:blipFill>
        <p:spPr>
          <a:xfrm>
            <a:off x="4026921" y="4608861"/>
            <a:ext cx="4877610" cy="1369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59523" r="74159" b="11723"/>
          <a:stretch/>
        </p:blipFill>
        <p:spPr>
          <a:xfrm>
            <a:off x="4195402" y="4618572"/>
            <a:ext cx="899017" cy="1331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7884" y="5978678"/>
            <a:ext cx="362460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SECONDARY TRIADS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2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300" y="365125"/>
            <a:ext cx="8699500" cy="1325563"/>
          </a:xfrm>
        </p:spPr>
        <p:txBody>
          <a:bodyPr/>
          <a:lstStyle/>
          <a:p>
            <a:r>
              <a:rPr lang="en-GB" b="1" dirty="0" smtClean="0"/>
              <a:t>Seventh Chords in C Major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5" y="2893218"/>
            <a:ext cx="8390450" cy="20089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1158"/>
          <a:stretch/>
        </p:blipFill>
        <p:spPr>
          <a:xfrm>
            <a:off x="893599" y="3581500"/>
            <a:ext cx="776000" cy="11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87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50050" y="356723"/>
            <a:ext cx="955218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latin typeface="Calibri" charset="0"/>
              </a:rPr>
              <a:t>What musical effects do these chords have?</a:t>
            </a:r>
            <a:endParaRPr lang="en-GB" b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83" y="1600811"/>
            <a:ext cx="10823456" cy="47730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Major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chords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Erik Satie - </a:t>
            </a:r>
            <a:r>
              <a:rPr lang="en-GB" sz="2500" dirty="0" err="1" smtClean="0">
                <a:latin typeface="Calibri" charset="0"/>
              </a:rPr>
              <a:t>Gymnopedie</a:t>
            </a:r>
            <a:r>
              <a:rPr lang="en-GB" sz="2500" dirty="0" smtClean="0">
                <a:latin typeface="Calibri" charset="0"/>
              </a:rPr>
              <a:t> no. 1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600" dirty="0" smtClean="0">
                <a:latin typeface="Calibri" charset="0"/>
                <a:hlinkClick r:id="rId3"/>
              </a:rPr>
              <a:t>https</a:t>
            </a:r>
            <a:r>
              <a:rPr lang="en-GB" sz="1600" dirty="0">
                <a:latin typeface="Calibri" charset="0"/>
                <a:hlinkClick r:id="rId3"/>
              </a:rPr>
              <a:t>://</a:t>
            </a:r>
            <a:r>
              <a:rPr lang="en-GB" sz="1600" dirty="0" smtClean="0">
                <a:latin typeface="Calibri" charset="0"/>
                <a:hlinkClick r:id="rId3"/>
              </a:rPr>
              <a:t>www.youtube.com/watch?v=S-Xm7s9eGxU</a:t>
            </a:r>
            <a:endParaRPr lang="en-GB" sz="1600" dirty="0" smtClean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2500" dirty="0" smtClean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Minor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LaBelle – Lady Marmalade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Dominant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Beatles – I Saw Her Standing There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600" dirty="0">
                <a:latin typeface="Calibri" charset="0"/>
                <a:hlinkClick r:id="rId4"/>
              </a:rPr>
              <a:t>https://</a:t>
            </a:r>
            <a:r>
              <a:rPr lang="en-GB" sz="1600" dirty="0" smtClean="0">
                <a:latin typeface="Calibri" charset="0"/>
                <a:hlinkClick r:id="rId4"/>
              </a:rPr>
              <a:t>www.youtube.com/watch?v=2xbig-xfCIQ</a:t>
            </a:r>
            <a:endParaRPr lang="en-GB" sz="1600" dirty="0" smtClean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2500" dirty="0" smtClean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Diminished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chords </a:t>
            </a:r>
            <a:endParaRPr lang="en-GB" sz="2500" dirty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Bach – Toccata &amp; Fugue in D minor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600" dirty="0">
                <a:latin typeface="Calibri" charset="0"/>
                <a:hlinkClick r:id="rId5"/>
              </a:rPr>
              <a:t>https://</a:t>
            </a:r>
            <a:r>
              <a:rPr lang="en-GB" sz="1600" dirty="0" smtClean="0">
                <a:latin typeface="Calibri" charset="0"/>
                <a:hlinkClick r:id="rId5"/>
              </a:rPr>
              <a:t>www.youtube.com/watch?v=ho9rZjlsyYY</a:t>
            </a:r>
            <a:endParaRPr lang="en-GB" sz="1600" dirty="0" smtClean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38652" y="356723"/>
            <a:ext cx="48946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charset="0"/>
              </a:rPr>
              <a:t>Dominant 7</a:t>
            </a:r>
            <a:r>
              <a:rPr lang="en-GB" b="1" baseline="30000" dirty="0" smtClean="0">
                <a:latin typeface="Calibri" charset="0"/>
              </a:rPr>
              <a:t>th</a:t>
            </a:r>
            <a:r>
              <a:rPr lang="en-GB" b="1" dirty="0" smtClean="0">
                <a:latin typeface="Calibri" charset="0"/>
              </a:rPr>
              <a:t> chord</a:t>
            </a:r>
            <a:endParaRPr lang="en-GB" b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883" y="1412623"/>
            <a:ext cx="10823456" cy="29679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Feels like it needs to resolve!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This is due to being built on the dominant (chord V) triad of the scale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The leading note wants to rise and the added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wants to fall!</a:t>
            </a:r>
            <a:endParaRPr lang="en-GB" sz="25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537" y="3638575"/>
            <a:ext cx="8084895" cy="24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38652" y="356723"/>
            <a:ext cx="516576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charset="0"/>
              </a:rPr>
              <a:t>Diminished 7</a:t>
            </a:r>
            <a:r>
              <a:rPr lang="en-GB" b="1" baseline="30000" dirty="0" smtClean="0">
                <a:latin typeface="Calibri" charset="0"/>
              </a:rPr>
              <a:t>th</a:t>
            </a:r>
            <a:r>
              <a:rPr lang="en-GB" b="1" dirty="0" smtClean="0">
                <a:latin typeface="Calibri" charset="0"/>
              </a:rPr>
              <a:t> chord</a:t>
            </a:r>
            <a:endParaRPr lang="en-GB" b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883" y="1412623"/>
            <a:ext cx="10823456" cy="29679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Doesn’t occur naturally in a major scale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It is a chromatic chord i.e. you need to add sharps or flats to create it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2500" dirty="0" smtClean="0">
                <a:latin typeface="Calibri" charset="0"/>
              </a:rPr>
              <a:t>Sounds very tense and can be put in a sequence with other dim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chords!</a:t>
            </a:r>
            <a:endParaRPr lang="en-GB" sz="25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3248884"/>
            <a:ext cx="3854450" cy="31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341920" y="356723"/>
            <a:ext cx="729201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charset="0"/>
              </a:rPr>
              <a:t>Easy Composing Tips</a:t>
            </a:r>
            <a:endParaRPr lang="en-GB" b="1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883" y="1969111"/>
            <a:ext cx="10823456" cy="477300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3600" dirty="0" smtClean="0">
                <a:latin typeface="Calibri" charset="0"/>
              </a:rPr>
              <a:t>Start by using 7</a:t>
            </a:r>
            <a:r>
              <a:rPr lang="en-GB" sz="3600" baseline="30000" dirty="0" smtClean="0">
                <a:latin typeface="Calibri" charset="0"/>
              </a:rPr>
              <a:t>th</a:t>
            </a:r>
            <a:r>
              <a:rPr lang="en-GB" sz="3600" dirty="0" smtClean="0">
                <a:latin typeface="Calibri" charset="0"/>
              </a:rPr>
              <a:t> chords in </a:t>
            </a:r>
            <a:r>
              <a:rPr lang="en-GB" sz="3600" u="sng" dirty="0" smtClean="0">
                <a:latin typeface="Calibri" charset="0"/>
              </a:rPr>
              <a:t>root position</a:t>
            </a:r>
          </a:p>
          <a:p>
            <a:pPr>
              <a:lnSpc>
                <a:spcPct val="80000"/>
              </a:lnSpc>
            </a:pPr>
            <a:endParaRPr lang="en-GB" sz="36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3600" dirty="0" smtClean="0">
                <a:latin typeface="Calibri" charset="0"/>
              </a:rPr>
              <a:t>Try adding a 7</a:t>
            </a:r>
            <a:r>
              <a:rPr lang="en-GB" sz="3600" baseline="30000" dirty="0" smtClean="0">
                <a:latin typeface="Calibri" charset="0"/>
              </a:rPr>
              <a:t>th</a:t>
            </a:r>
            <a:r>
              <a:rPr lang="en-GB" sz="3600" dirty="0" smtClean="0">
                <a:latin typeface="Calibri" charset="0"/>
              </a:rPr>
              <a:t> to chord V when you are at a perfect cadence</a:t>
            </a:r>
          </a:p>
          <a:p>
            <a:pPr>
              <a:lnSpc>
                <a:spcPct val="80000"/>
              </a:lnSpc>
            </a:pPr>
            <a:endParaRPr lang="en-GB" sz="36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3600" dirty="0" smtClean="0">
                <a:latin typeface="Calibri" charset="0"/>
              </a:rPr>
              <a:t>Major and minor 7</a:t>
            </a:r>
            <a:r>
              <a:rPr lang="en-GB" sz="3600" baseline="30000" dirty="0" smtClean="0">
                <a:latin typeface="Calibri" charset="0"/>
              </a:rPr>
              <a:t>th</a:t>
            </a:r>
            <a:r>
              <a:rPr lang="en-GB" sz="3600" dirty="0" smtClean="0">
                <a:latin typeface="Calibri" charset="0"/>
              </a:rPr>
              <a:t> chords are easy to use but make sure the added notes don’t clash with your melody!</a:t>
            </a:r>
          </a:p>
          <a:p>
            <a:pPr>
              <a:lnSpc>
                <a:spcPct val="80000"/>
              </a:lnSpc>
            </a:pPr>
            <a:endParaRPr lang="en-GB" sz="36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GB" sz="3600" dirty="0" smtClean="0">
                <a:latin typeface="Calibri" charset="0"/>
              </a:rPr>
              <a:t>Don’t </a:t>
            </a:r>
            <a:r>
              <a:rPr lang="en-GB" sz="3600" u="sng" dirty="0" smtClean="0">
                <a:latin typeface="Calibri" charset="0"/>
              </a:rPr>
              <a:t>overuse</a:t>
            </a:r>
            <a:r>
              <a:rPr lang="en-GB" sz="3600" dirty="0" smtClean="0">
                <a:latin typeface="Calibri" charset="0"/>
              </a:rPr>
              <a:t> a chord or it might lose its effect!</a:t>
            </a:r>
            <a:endParaRPr lang="en-GB" sz="36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928223"/>
            <a:ext cx="3118254" cy="9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Banned Phrases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The following phrases are banned: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Sibelius hates me</a:t>
            </a:r>
          </a:p>
          <a:p>
            <a:r>
              <a:rPr lang="en-GB" b="1" dirty="0" smtClean="0"/>
              <a:t>Composition is so difficult</a:t>
            </a:r>
          </a:p>
          <a:p>
            <a:r>
              <a:rPr lang="en-GB" b="1" dirty="0" smtClean="0"/>
              <a:t>It sounds bad</a:t>
            </a:r>
          </a:p>
          <a:p>
            <a:r>
              <a:rPr lang="en-GB" b="1" dirty="0" smtClean="0"/>
              <a:t>Everyone else’s sounds so much better than me</a:t>
            </a:r>
          </a:p>
          <a:p>
            <a:r>
              <a:rPr lang="en-GB" b="1" dirty="0" smtClean="0"/>
              <a:t>I hate computers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There is a fine to be imposed immediately for anyone who breaks this rule!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7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Composition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Focus on developing your harmony </a:t>
            </a:r>
            <a:r>
              <a:rPr lang="en-US" dirty="0" smtClean="0"/>
              <a:t>to include </a:t>
            </a:r>
            <a:r>
              <a:rPr lang="en-US" dirty="0"/>
              <a:t>use of 7</a:t>
            </a:r>
            <a:r>
              <a:rPr lang="en-US" baseline="30000" dirty="0"/>
              <a:t>th</a:t>
            </a:r>
            <a:r>
              <a:rPr lang="en-US" dirty="0"/>
              <a:t> chords</a:t>
            </a:r>
          </a:p>
          <a:p>
            <a:endParaRPr lang="en-US" dirty="0" smtClean="0"/>
          </a:p>
          <a:p>
            <a:r>
              <a:rPr lang="en-US" dirty="0" smtClean="0"/>
              <a:t>Keep using and developing your storyboard / structure plans!</a:t>
            </a:r>
            <a:endParaRPr lang="en-US" dirty="0"/>
          </a:p>
          <a:p>
            <a:r>
              <a:rPr lang="en-US" dirty="0" smtClean="0"/>
              <a:t>You are welcome to spend some time in a practice room to play through ideas first (before notating into Sibelius)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– IN 3 WEEKS TIME YOU WILL BE HANDING IN A COMPLETED 1.5 MINUTES OF THIS PIECE (AT LEAST 2 SECTIONS)!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54" y="665355"/>
            <a:ext cx="1712987" cy="20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2"/>
            <a:ext cx="11145982" cy="46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 Parts – Due next Friday (6</a:t>
            </a:r>
            <a:r>
              <a:rPr lang="en-US" b="1" baseline="30000" dirty="0" smtClean="0"/>
              <a:t>th</a:t>
            </a:r>
            <a:r>
              <a:rPr lang="en-US" b="1" dirty="0" smtClean="0"/>
              <a:t> October)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Part 1 – Complete worksheet on labeling 7th chords in A Harmonic Minor scale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 2 – Compose! At least 2 hours per week now please. </a:t>
            </a:r>
          </a:p>
          <a:p>
            <a:r>
              <a:rPr lang="en-US" b="1" dirty="0" smtClean="0"/>
              <a:t>Come and use room 820 when it is free!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512" y="465007"/>
            <a:ext cx="6293040" cy="1325563"/>
          </a:xfrm>
        </p:spPr>
        <p:txBody>
          <a:bodyPr/>
          <a:lstStyle/>
          <a:p>
            <a:r>
              <a:rPr lang="en-GB" b="1" dirty="0" smtClean="0"/>
              <a:t>Seventh Chords in C Major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9" b="2841"/>
          <a:stretch/>
        </p:blipFill>
        <p:spPr>
          <a:xfrm>
            <a:off x="2021878" y="3528731"/>
            <a:ext cx="8390450" cy="1392045"/>
          </a:xfrm>
        </p:spPr>
      </p:pic>
      <p:sp>
        <p:nvSpPr>
          <p:cNvPr id="3" name="TextBox 2"/>
          <p:cNvSpPr txBox="1"/>
          <p:nvPr/>
        </p:nvSpPr>
        <p:spPr>
          <a:xfrm>
            <a:off x="2035970" y="3118336"/>
            <a:ext cx="836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Cmaj7	     ________     ________     ________     ________     ________     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3907" y="2011918"/>
            <a:ext cx="640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label the 7</a:t>
            </a:r>
            <a:r>
              <a:rPr lang="en-US" baseline="30000" dirty="0" smtClean="0"/>
              <a:t>th</a:t>
            </a:r>
            <a:r>
              <a:rPr lang="en-US" dirty="0" smtClean="0"/>
              <a:t> chords below in C major (i.e. the first is Cmaj7)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1158"/>
          <a:stretch/>
        </p:blipFill>
        <p:spPr>
          <a:xfrm>
            <a:off x="1253457" y="3661147"/>
            <a:ext cx="776000" cy="1127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215" y="5053192"/>
            <a:ext cx="7409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Major 7</a:t>
            </a:r>
            <a:r>
              <a:rPr lang="en-GB" baseline="30000" dirty="0" smtClean="0"/>
              <a:t>th</a:t>
            </a:r>
            <a:r>
              <a:rPr lang="en-GB" dirty="0" smtClean="0"/>
              <a:t> = maj7</a:t>
            </a:r>
          </a:p>
          <a:p>
            <a:r>
              <a:rPr lang="en-GB" dirty="0" smtClean="0"/>
              <a:t>Minor 7</a:t>
            </a:r>
            <a:r>
              <a:rPr lang="en-GB" baseline="30000" dirty="0" smtClean="0"/>
              <a:t>th</a:t>
            </a:r>
            <a:r>
              <a:rPr lang="en-GB" dirty="0" smtClean="0"/>
              <a:t> = m7</a:t>
            </a:r>
          </a:p>
          <a:p>
            <a:r>
              <a:rPr lang="en-GB" dirty="0" smtClean="0"/>
              <a:t>Dominant 7</a:t>
            </a:r>
            <a:r>
              <a:rPr lang="en-GB" baseline="30000" dirty="0" smtClean="0"/>
              <a:t>th</a:t>
            </a:r>
            <a:r>
              <a:rPr lang="en-GB" dirty="0" smtClean="0"/>
              <a:t> = 7</a:t>
            </a:r>
          </a:p>
          <a:p>
            <a:r>
              <a:rPr lang="en-GB" dirty="0" smtClean="0"/>
              <a:t>Diminished 7</a:t>
            </a:r>
            <a:r>
              <a:rPr lang="en-GB" baseline="30000" dirty="0" smtClean="0"/>
              <a:t>th</a:t>
            </a:r>
            <a:r>
              <a:rPr lang="en-GB" dirty="0" smtClean="0"/>
              <a:t> = dim7 (or o7)</a:t>
            </a:r>
          </a:p>
          <a:p>
            <a:endParaRPr lang="en-GB" dirty="0" smtClean="0"/>
          </a:p>
          <a:p>
            <a:r>
              <a:rPr lang="en-GB" i="1" dirty="0" smtClean="0"/>
              <a:t>One chords is a m7b5 (minor 7</a:t>
            </a:r>
            <a:r>
              <a:rPr lang="en-GB" i="1" baseline="30000" dirty="0" smtClean="0"/>
              <a:t>th</a:t>
            </a:r>
            <a:r>
              <a:rPr lang="en-GB" i="1" dirty="0" smtClean="0"/>
              <a:t> with a flat 5</a:t>
            </a:r>
            <a:r>
              <a:rPr lang="en-GB" i="1" baseline="30000" dirty="0" smtClean="0"/>
              <a:t>th)</a:t>
            </a:r>
            <a:r>
              <a:rPr lang="en-GB" i="1" dirty="0" smtClean="0"/>
              <a:t> – which one??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905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512" y="465007"/>
            <a:ext cx="6293040" cy="1325563"/>
          </a:xfrm>
        </p:spPr>
        <p:txBody>
          <a:bodyPr/>
          <a:lstStyle/>
          <a:p>
            <a:r>
              <a:rPr lang="en-GB" b="1" dirty="0" smtClean="0"/>
              <a:t>Seventh Chords in A Minor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24416" y="3309958"/>
            <a:ext cx="93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Am7	      ________        ________       ________        ________        ________        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4957" y="1825495"/>
            <a:ext cx="972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label the 7</a:t>
            </a:r>
            <a:r>
              <a:rPr lang="en-US" baseline="30000" dirty="0" smtClean="0"/>
              <a:t>th</a:t>
            </a:r>
            <a:r>
              <a:rPr lang="en-US" dirty="0" smtClean="0"/>
              <a:t> chords below in A minor (i.e. the first is Am7)</a:t>
            </a:r>
          </a:p>
          <a:p>
            <a:r>
              <a:rPr lang="en-US" dirty="0" smtClean="0"/>
              <a:t>Note that in chords V and vii, the leading note of G# has been raised, as per the harmonic minor scale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15271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0" r="11983" b="35026"/>
          <a:stretch/>
        </p:blipFill>
        <p:spPr>
          <a:xfrm>
            <a:off x="1090212" y="4116118"/>
            <a:ext cx="9467872" cy="1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59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314207" y="273231"/>
            <a:ext cx="6172200" cy="620713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Task 1 – Why Modulate?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93945"/>
            <a:ext cx="7137399" cy="547914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400" dirty="0"/>
              <a:t>Listen to these examples of modulations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How have they modulated?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To what key have they moved to?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To what effect?</a:t>
            </a:r>
          </a:p>
          <a:p>
            <a:pPr>
              <a:buFont typeface="Arial" charset="0"/>
              <a:buChar char="•"/>
              <a:defRPr/>
            </a:pPr>
            <a:endParaRPr lang="en-GB" sz="1600" dirty="0"/>
          </a:p>
          <a:p>
            <a:pPr>
              <a:buFont typeface="Arial" charset="0"/>
              <a:buChar char="•"/>
              <a:defRPr/>
            </a:pP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Johnny Cash - Walk the Line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2"/>
              </a:rPr>
              <a:t>http://www.youtube.com/watch?v=jmHNfWRw-qg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Dusty Springfield – Son of a Preacher Man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3"/>
              </a:rPr>
              <a:t>http://www.youtube.com/watch?v=DjydOI4MEIw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Michael Jackson – Man in the Mirror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4"/>
              </a:rPr>
              <a:t>http://www.youtube.com/watch?v=P5vz6iwV38U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Michael Jackson – Will you Be There?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5"/>
              </a:rPr>
              <a:t>http://www.youtube.com/watch?v=d-8KIIWrR6Y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Under the Sea 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6"/>
              </a:rPr>
              <a:t>http://www.youtube.com/watch?v=NPQVrjnC1jo</a:t>
            </a:r>
            <a:endParaRPr lang="en-GB" sz="1600" dirty="0"/>
          </a:p>
          <a:p>
            <a:pPr marL="0" indent="0">
              <a:buNone/>
              <a:defRPr/>
            </a:pPr>
            <a:endParaRPr lang="en-GB" sz="1600" dirty="0"/>
          </a:p>
          <a:p>
            <a:pPr marL="0" indent="0">
              <a:buNone/>
              <a:defRPr/>
            </a:pPr>
            <a:endParaRPr lang="en-GB" sz="2400" dirty="0"/>
          </a:p>
        </p:txBody>
      </p:sp>
      <p:pic>
        <p:nvPicPr>
          <p:cNvPr id="33796" name="Picture 2" descr="http://t0.gstatic.com/images?q=tbn:ANd9GcRF8blJVcseVK0puC3pegwWNL_PUhDwxSBrueQDMiDsiuWmnGr6OcbOAngFL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57" y="1763288"/>
            <a:ext cx="3431288" cy="40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Task 2 – Pivot Chord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00201"/>
            <a:ext cx="10020300" cy="4999181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Look at the two examples of Pivot Chord Modulation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How have Haydn and Fats Waller used it to change the key of their music?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sz="2000" b="1" dirty="0"/>
              <a:t>Fats Waller – </a:t>
            </a:r>
            <a:r>
              <a:rPr lang="en-GB" sz="2000" b="1" dirty="0" err="1"/>
              <a:t>Aint</a:t>
            </a:r>
            <a:r>
              <a:rPr lang="en-GB" sz="2000" b="1" dirty="0"/>
              <a:t> </a:t>
            </a:r>
            <a:r>
              <a:rPr lang="en-GB" sz="2000" b="1" dirty="0" err="1"/>
              <a:t>Misbehavin</a:t>
            </a:r>
            <a:r>
              <a:rPr lang="en-GB" sz="2000" b="1" dirty="0"/>
              <a:t>’</a:t>
            </a:r>
          </a:p>
          <a:p>
            <a:pPr marL="0" indent="0">
              <a:buNone/>
              <a:defRPr/>
            </a:pPr>
            <a:r>
              <a:rPr lang="en-GB" sz="2000" dirty="0">
                <a:hlinkClick r:id="rId2"/>
              </a:rPr>
              <a:t>http://www.youtube.com/watch?v=97Wwhe9Hx_w</a:t>
            </a:r>
            <a:endParaRPr lang="en-GB" sz="2000"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34820" name="Picture 2" descr="http://facstaff.uww.edu/allsenj/MSO/NOTES/1112/images/Hay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382" y="4223234"/>
            <a:ext cx="1708726" cy="23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armony.org.uk/book/examples/ex_7p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52804"/>
            <a:ext cx="5444334" cy="65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uitarcats.com/images/JazzStandardCharts/Ain't%20Misbehavin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34" y="352804"/>
            <a:ext cx="5718966" cy="61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37285" y="0"/>
            <a:ext cx="6172200" cy="908050"/>
          </a:xfrm>
        </p:spPr>
        <p:txBody>
          <a:bodyPr/>
          <a:lstStyle/>
          <a:p>
            <a:r>
              <a:rPr lang="en-GB" altLang="en-US" b="1" smtClean="0"/>
              <a:t>Circle of 5ths (or 4ths…..)</a:t>
            </a:r>
          </a:p>
        </p:txBody>
      </p:sp>
      <p:pic>
        <p:nvPicPr>
          <p:cNvPr id="36867" name="Picture 5" descr="http://upload.wikimedia.org/wikipedia/commons/thumb/3/33/Circle_of_fifths_deluxe_4.svg/600px-Circle_of_fifths_deluxe_4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85" y="981075"/>
            <a:ext cx="6179126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71500" y="365127"/>
            <a:ext cx="9935514" cy="1325563"/>
          </a:xfrm>
        </p:spPr>
        <p:txBody>
          <a:bodyPr>
            <a:normAutofit/>
          </a:bodyPr>
          <a:lstStyle/>
          <a:p>
            <a:r>
              <a:rPr lang="en-GB" altLang="en-US" sz="3600" b="1" dirty="0" smtClean="0"/>
              <a:t>Composition Task – Compose a Chord Progression that Modulates at the end!</a:t>
            </a:r>
            <a:endParaRPr lang="en-GB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1" y="2205041"/>
            <a:ext cx="5207000" cy="451325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dirty="0"/>
              <a:t>You decide, either modulate to the Dominant of Sub Dominant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Remember: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If moving to the Dominant </a:t>
            </a:r>
            <a:r>
              <a:rPr lang="en-GB" b="1" dirty="0"/>
              <a:t>“+1#” or “-1b”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If moving to the Sub-Dominant </a:t>
            </a:r>
            <a:r>
              <a:rPr lang="en-GB" b="1" dirty="0"/>
              <a:t>“-1#” or “+1b”</a:t>
            </a:r>
          </a:p>
        </p:txBody>
      </p:sp>
      <p:pic>
        <p:nvPicPr>
          <p:cNvPr id="4" name="Picture 5" descr="http://upload.wikimedia.org/wikipedia/commons/thumb/3/33/Circle_of_fifths_deluxe_4.svg/600px-Circle_of_fifths_deluxe_4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1690690"/>
            <a:ext cx="502613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Composing with Cycle of 4ths</a:t>
            </a:r>
            <a:endParaRPr lang="en-GB" b="1" dirty="0"/>
          </a:p>
        </p:txBody>
      </p:sp>
      <p:pic>
        <p:nvPicPr>
          <p:cNvPr id="2050" name="Picture 2" descr="http://www.mattlawtonbass.com/wp-content/uploads/2013/10/mil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3162"/>
            <a:ext cx="9106886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9189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/>
              <a:t>Harmony Writing </a:t>
            </a:r>
            <a:br>
              <a:rPr lang="en-GB" altLang="en-US" b="1" dirty="0" smtClean="0"/>
            </a:br>
            <a:r>
              <a:rPr lang="en-GB" altLang="en-US" b="1" dirty="0" smtClean="0"/>
              <a:t>Mark Scheme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14245"/>
              </p:ext>
            </p:extLst>
          </p:nvPr>
        </p:nvGraphicFramePr>
        <p:xfrm>
          <a:off x="679450" y="2230966"/>
          <a:ext cx="108331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9410700"/>
              </a:tblGrid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Limited control of harmony detrimental to the music</a:t>
                      </a:r>
                      <a:endParaRPr lang="en-GB" sz="3200" dirty="0"/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</a:t>
                      </a:r>
                      <a:endParaRPr lang="en-GB" sz="3200" dirty="0"/>
                    </a:p>
                  </a:txBody>
                  <a:tcPr/>
                </a:tc>
              </a:tr>
              <a:tr h="60853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3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uninteresting. The same chord set is used throughout.</a:t>
                      </a:r>
                      <a:endParaRPr lang="en-GB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4</a:t>
                      </a:r>
                    </a:p>
                    <a:p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Appropriately chosen harmonies with some variety</a:t>
                      </a:r>
                      <a:r>
                        <a:rPr lang="en-GB" sz="3200" b="1" baseline="0" dirty="0" smtClean="0">
                          <a:solidFill>
                            <a:srgbClr val="FF0000"/>
                          </a:solidFill>
                        </a:rPr>
                        <a:t> of chord sets.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5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Imaginative harmony appropriate to the style.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4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55" y="1525142"/>
            <a:ext cx="5599490" cy="54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PLAGAL</a:t>
            </a:r>
            <a:endParaRPr lang="en-GB" b="1" dirty="0"/>
          </a:p>
        </p:txBody>
      </p:sp>
      <p:pic>
        <p:nvPicPr>
          <p:cNvPr id="4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55" y="1525142"/>
            <a:ext cx="5599490" cy="54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3251</Words>
  <Application>Microsoft Office PowerPoint</Application>
  <PresentationFormat>Widescreen</PresentationFormat>
  <Paragraphs>483</Paragraphs>
  <Slides>69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Lucida Sans Unicode</vt:lpstr>
      <vt:lpstr>Office Theme</vt:lpstr>
      <vt:lpstr>Unit 2 Composition</vt:lpstr>
      <vt:lpstr>MY EXPECTATIONS</vt:lpstr>
      <vt:lpstr>PowerPoint Presentation</vt:lpstr>
      <vt:lpstr>Introduction to the Course</vt:lpstr>
      <vt:lpstr>Course Overview</vt:lpstr>
      <vt:lpstr>Banned Phrases</vt:lpstr>
      <vt:lpstr>Harmony Writing  Mark Scheme</vt:lpstr>
      <vt:lpstr>What Cadence is this?</vt:lpstr>
      <vt:lpstr>PLAGAL</vt:lpstr>
      <vt:lpstr>What Cadence is this?</vt:lpstr>
      <vt:lpstr>PERFECT</vt:lpstr>
      <vt:lpstr>What Cadence is this?</vt:lpstr>
      <vt:lpstr>INTERRUPTED </vt:lpstr>
      <vt:lpstr>What Cadence is this?</vt:lpstr>
      <vt:lpstr>IMPERFECT</vt:lpstr>
      <vt:lpstr>What do we mean by Cadence?</vt:lpstr>
      <vt:lpstr>Introduction to Sibelius </vt:lpstr>
      <vt:lpstr>Extra Challenge: Extended Cadence</vt:lpstr>
      <vt:lpstr>Sibelius Task 2 – Build a Chord Progression</vt:lpstr>
      <vt:lpstr>Plenary – Cadences</vt:lpstr>
      <vt:lpstr>Relative Listening List ‘Adventure Holidays’ brief – Homework 1</vt:lpstr>
      <vt:lpstr>Unit 2 Composition</vt:lpstr>
      <vt:lpstr>Starter – Think Pair Share Square</vt:lpstr>
      <vt:lpstr>Objectives</vt:lpstr>
      <vt:lpstr>Task 1: Back to the Future  by Alan Silvestri</vt:lpstr>
      <vt:lpstr>Phrasing – 2 bar, 2 bar, 4 bar  Mozart’s Adagio from the Clarinet Concerto</vt:lpstr>
      <vt:lpstr>Phrasing – 2 bar, 2 bar, 4 bar   Michael Kaman’s Opening Title Seuqence from ‘Band of Brothers’ </vt:lpstr>
      <vt:lpstr>Pirate of the Caribbean – Main Theme  Hans Zimmer</vt:lpstr>
      <vt:lpstr>John Williams’ ‘Jurassic Park’</vt:lpstr>
      <vt:lpstr>Task – Writing a Short Melody (16 bars)</vt:lpstr>
      <vt:lpstr>Unit 2 Composition</vt:lpstr>
      <vt:lpstr>New Ensembles!</vt:lpstr>
      <vt:lpstr>Composition 1-2-1 Tutorials</vt:lpstr>
      <vt:lpstr>Listening starter</vt:lpstr>
      <vt:lpstr>Listening starter</vt:lpstr>
      <vt:lpstr>Objectives</vt:lpstr>
      <vt:lpstr>Storyboard/Structure</vt:lpstr>
      <vt:lpstr>Storyboard/Structure</vt:lpstr>
      <vt:lpstr>Storyboard/Structure</vt:lpstr>
      <vt:lpstr>Activity (10 mins)</vt:lpstr>
      <vt:lpstr>Activity (10 mins)</vt:lpstr>
      <vt:lpstr>WARNING!</vt:lpstr>
      <vt:lpstr>Sibelius &amp; Teacher listening!</vt:lpstr>
      <vt:lpstr>Unit 2 Composition</vt:lpstr>
      <vt:lpstr>Objectives</vt:lpstr>
      <vt:lpstr>Today’s lesson</vt:lpstr>
      <vt:lpstr>Homework</vt:lpstr>
      <vt:lpstr>Unit 2 Composition</vt:lpstr>
      <vt:lpstr>Starter - Constructing 7th Chords</vt:lpstr>
      <vt:lpstr>Lesson Aim &amp; Objectives</vt:lpstr>
      <vt:lpstr>Composing with Technical Control Mark Scheme</vt:lpstr>
      <vt:lpstr>Harmony Writing  Mark Scheme</vt:lpstr>
      <vt:lpstr>What type of 7th chords do we get by adding a 7th to the primary triads in a major key?</vt:lpstr>
      <vt:lpstr>What about by adding a 7th to the secondary triads in a major key?</vt:lpstr>
      <vt:lpstr>Seventh Chords in C Major</vt:lpstr>
      <vt:lpstr>What musical effects do these chords have?</vt:lpstr>
      <vt:lpstr>Dominant 7th chord</vt:lpstr>
      <vt:lpstr>Diminished 7th chord</vt:lpstr>
      <vt:lpstr>Easy Composing Tips</vt:lpstr>
      <vt:lpstr>Composition Time</vt:lpstr>
      <vt:lpstr>Homework</vt:lpstr>
      <vt:lpstr>Seventh Chords in C Major</vt:lpstr>
      <vt:lpstr>Seventh Chords in A Minor</vt:lpstr>
      <vt:lpstr>Task 1 – Why Modulate?</vt:lpstr>
      <vt:lpstr>Task 2 – Pivot Chord Modulation</vt:lpstr>
      <vt:lpstr>PowerPoint Presentation</vt:lpstr>
      <vt:lpstr>Circle of 5ths (or 4ths…..)</vt:lpstr>
      <vt:lpstr>Composition Task – Compose a Chord Progression that Modulates at the end!</vt:lpstr>
      <vt:lpstr>Composing with Cycle of 4ths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Composition</dc:title>
  <dc:creator>James Ingham</dc:creator>
  <cp:lastModifiedBy>Darren Rampton</cp:lastModifiedBy>
  <cp:revision>124</cp:revision>
  <cp:lastPrinted>2017-09-29T11:59:56Z</cp:lastPrinted>
  <dcterms:created xsi:type="dcterms:W3CDTF">2016-09-08T11:43:07Z</dcterms:created>
  <dcterms:modified xsi:type="dcterms:W3CDTF">2017-09-29T15:38:21Z</dcterms:modified>
</cp:coreProperties>
</file>