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9" r:id="rId3"/>
    <p:sldId id="268" r:id="rId4"/>
    <p:sldId id="323" r:id="rId5"/>
    <p:sldId id="324" r:id="rId6"/>
    <p:sldId id="330" r:id="rId7"/>
    <p:sldId id="325" r:id="rId8"/>
    <p:sldId id="328" r:id="rId9"/>
    <p:sldId id="340" r:id="rId10"/>
    <p:sldId id="327" r:id="rId11"/>
    <p:sldId id="261" r:id="rId12"/>
    <p:sldId id="262" r:id="rId13"/>
    <p:sldId id="269" r:id="rId14"/>
    <p:sldId id="343" r:id="rId15"/>
    <p:sldId id="344" r:id="rId16"/>
    <p:sldId id="341" r:id="rId17"/>
    <p:sldId id="345" r:id="rId18"/>
    <p:sldId id="333" r:id="rId19"/>
    <p:sldId id="334" r:id="rId20"/>
    <p:sldId id="264" r:id="rId21"/>
    <p:sldId id="337" r:id="rId22"/>
    <p:sldId id="270" r:id="rId23"/>
    <p:sldId id="329" r:id="rId24"/>
    <p:sldId id="294" r:id="rId25"/>
    <p:sldId id="346" r:id="rId26"/>
    <p:sldId id="347" r:id="rId27"/>
    <p:sldId id="338" r:id="rId28"/>
    <p:sldId id="348" r:id="rId29"/>
    <p:sldId id="339" r:id="rId30"/>
    <p:sldId id="267" r:id="rId31"/>
    <p:sldId id="3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672"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B72DD-D075-4514-9477-613FC1B221FA}" type="datetimeFigureOut">
              <a:rPr lang="en-GB" smtClean="0"/>
              <a:t>10/10/2017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C0BF-95CC-420C-A078-0261800DED17}" type="slidenum">
              <a:rPr lang="en-GB" smtClean="0"/>
              <a:t>‹#›</a:t>
            </a:fld>
            <a:endParaRPr lang="en-GB"/>
          </a:p>
        </p:txBody>
      </p:sp>
    </p:spTree>
    <p:extLst>
      <p:ext uri="{BB962C8B-B14F-4D97-AF65-F5344CB8AC3E}">
        <p14:creationId xmlns:p14="http://schemas.microsoft.com/office/powerpoint/2010/main" val="326344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0E7912-3236-4B6A-BAFF-EF36746D7BBA}" type="slidenum">
              <a:rPr lang="en-GB" altLang="en-US" smtClean="0"/>
              <a:pPr/>
              <a:t>7</a:t>
            </a:fld>
            <a:endParaRPr lang="en-GB" altLang="en-US" smtClean="0"/>
          </a:p>
        </p:txBody>
      </p:sp>
    </p:spTree>
    <p:extLst>
      <p:ext uri="{BB962C8B-B14F-4D97-AF65-F5344CB8AC3E}">
        <p14:creationId xmlns:p14="http://schemas.microsoft.com/office/powerpoint/2010/main" val="369807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diagram shows the following:</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There are two different submarkets (elastic and inelastic) and on the right is the entire market for the monopolist (i.e. demand from both submarkets). </a:t>
            </a:r>
          </a:p>
          <a:p>
            <a:pPr lvl="0"/>
            <a:r>
              <a:rPr lang="en-GB" sz="1200" kern="1200" dirty="0" smtClean="0">
                <a:solidFill>
                  <a:schemeClr val="tx1"/>
                </a:solidFill>
                <a:effectLst/>
                <a:latin typeface="+mn-lt"/>
                <a:ea typeface="+mn-ea"/>
                <a:cs typeface="+mn-cs"/>
              </a:rPr>
              <a:t>It is assumed it costs the same to price discriminate or to serve the industry as a whole. Therefore, we trace across the AC and MC at the profit maximising quantity from the industry diagram.</a:t>
            </a:r>
          </a:p>
          <a:p>
            <a:pPr lvl="0"/>
            <a:r>
              <a:rPr lang="en-GB" sz="1200" kern="1200" dirty="0" smtClean="0">
                <a:solidFill>
                  <a:schemeClr val="tx1"/>
                </a:solidFill>
                <a:effectLst/>
                <a:latin typeface="+mn-lt"/>
                <a:ea typeface="+mn-ea"/>
                <a:cs typeface="+mn-cs"/>
              </a:rPr>
              <a:t>We can then see that when we profit maximise in the elastic market the price is lower than when we profit maximise in the inelastic market. </a:t>
            </a:r>
          </a:p>
          <a:p>
            <a:pPr lvl="0"/>
            <a:r>
              <a:rPr lang="en-GB" sz="1200" kern="1200" dirty="0" smtClean="0">
                <a:solidFill>
                  <a:schemeClr val="tx1"/>
                </a:solidFill>
                <a:effectLst/>
                <a:latin typeface="+mn-lt"/>
                <a:ea typeface="+mn-ea"/>
                <a:cs typeface="+mn-cs"/>
              </a:rPr>
              <a:t>The conclusion from the diagram is that profits should increase as the sum of the profit from the inelastic and elastic markets (i.e. profits from price discriminating) is greater than the original industry profit (i.e. when not price discriminating). </a:t>
            </a:r>
          </a:p>
          <a:p>
            <a:endParaRPr lang="en-US" dirty="0"/>
          </a:p>
        </p:txBody>
      </p:sp>
      <p:sp>
        <p:nvSpPr>
          <p:cNvPr id="4" name="Slide Number Placeholder 3"/>
          <p:cNvSpPr>
            <a:spLocks noGrp="1"/>
          </p:cNvSpPr>
          <p:nvPr>
            <p:ph type="sldNum" sz="quarter" idx="10"/>
          </p:nvPr>
        </p:nvSpPr>
        <p:spPr/>
        <p:txBody>
          <a:bodyPr/>
          <a:lstStyle/>
          <a:p>
            <a:fld id="{2A99C0BF-95CC-420C-A078-0261800DED17}" type="slidenum">
              <a:rPr lang="en-GB" smtClean="0"/>
              <a:t>13</a:t>
            </a:fld>
            <a:endParaRPr lang="en-GB"/>
          </a:p>
        </p:txBody>
      </p:sp>
    </p:spTree>
    <p:extLst>
      <p:ext uri="{BB962C8B-B14F-4D97-AF65-F5344CB8AC3E}">
        <p14:creationId xmlns:p14="http://schemas.microsoft.com/office/powerpoint/2010/main" val="387627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diagram shows the following:</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There are two different submarkets (elastic and inelastic) and on the right is the entire market for the monopolist (i.e. demand from both submarkets). </a:t>
            </a:r>
          </a:p>
          <a:p>
            <a:pPr lvl="0"/>
            <a:r>
              <a:rPr lang="en-GB" sz="1200" kern="1200" dirty="0" smtClean="0">
                <a:solidFill>
                  <a:schemeClr val="tx1"/>
                </a:solidFill>
                <a:effectLst/>
                <a:latin typeface="+mn-lt"/>
                <a:ea typeface="+mn-ea"/>
                <a:cs typeface="+mn-cs"/>
              </a:rPr>
              <a:t>It is assumed it costs the same to price discriminate or to serve the industry as a whole. Therefore, we trace across the AC and MC at the profit maximising quantity from the industry diagram.</a:t>
            </a:r>
          </a:p>
          <a:p>
            <a:pPr lvl="0"/>
            <a:r>
              <a:rPr lang="en-GB" sz="1200" kern="1200" dirty="0" smtClean="0">
                <a:solidFill>
                  <a:schemeClr val="tx1"/>
                </a:solidFill>
                <a:effectLst/>
                <a:latin typeface="+mn-lt"/>
                <a:ea typeface="+mn-ea"/>
                <a:cs typeface="+mn-cs"/>
              </a:rPr>
              <a:t>We can then see that when we profit maximise in the elastic market the price is lower than when we profit maximise in the inelastic market. </a:t>
            </a:r>
          </a:p>
          <a:p>
            <a:pPr lvl="0"/>
            <a:r>
              <a:rPr lang="en-GB" sz="1200" kern="1200" dirty="0" smtClean="0">
                <a:solidFill>
                  <a:schemeClr val="tx1"/>
                </a:solidFill>
                <a:effectLst/>
                <a:latin typeface="+mn-lt"/>
                <a:ea typeface="+mn-ea"/>
                <a:cs typeface="+mn-cs"/>
              </a:rPr>
              <a:t>The conclusion from the diagram is that profits should increase as the sum of the profit from the inelastic and elastic markets (i.e. profits from price discriminating) is greater than the original industry profit (i.e. when not price discriminating). </a:t>
            </a:r>
          </a:p>
          <a:p>
            <a:endParaRPr lang="en-US" dirty="0"/>
          </a:p>
        </p:txBody>
      </p:sp>
      <p:sp>
        <p:nvSpPr>
          <p:cNvPr id="4" name="Slide Number Placeholder 3"/>
          <p:cNvSpPr>
            <a:spLocks noGrp="1"/>
          </p:cNvSpPr>
          <p:nvPr>
            <p:ph type="sldNum" sz="quarter" idx="10"/>
          </p:nvPr>
        </p:nvSpPr>
        <p:spPr/>
        <p:txBody>
          <a:bodyPr/>
          <a:lstStyle/>
          <a:p>
            <a:fld id="{2A99C0BF-95CC-420C-A078-0261800DED17}" type="slidenum">
              <a:rPr lang="en-GB" smtClean="0"/>
              <a:t>14</a:t>
            </a:fld>
            <a:endParaRPr lang="en-GB"/>
          </a:p>
        </p:txBody>
      </p:sp>
    </p:spTree>
    <p:extLst>
      <p:ext uri="{BB962C8B-B14F-4D97-AF65-F5344CB8AC3E}">
        <p14:creationId xmlns:p14="http://schemas.microsoft.com/office/powerpoint/2010/main" val="263912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54C422-4A2E-4E6C-8261-665F7140C91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132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3443F5-F6E3-484E-9F5D-52620645112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896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5B0D9-0619-42C6-ADBA-149B006C49F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6044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B1E500-F068-4736-A6E3-FCE62D0B4B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7627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C9FEC-FF79-4C7F-B5AE-740C2BA92CE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5764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90987F-F0B9-4497-BE7F-DA028EE9270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6671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B9863F-2BBE-44D5-99EE-3ACCF82893B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496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50EFD1-16E9-4DC9-B367-D32E2EFF101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792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640140-E8A9-4234-B2C7-1EBB21528E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509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7F8A80-D473-43DD-9A67-33D57A0760C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4182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893B8F-32B0-463B-A7FB-8D12C0A8336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6453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2B7901-3F1E-47DD-A98E-562B256EEEE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8844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defRPr>
            </a:lvl1pPr>
          </a:lstStyle>
          <a:p>
            <a:pPr fontAlgn="base">
              <a:spcBef>
                <a:spcPct val="0"/>
              </a:spcBef>
              <a:spcAft>
                <a:spcPct val="0"/>
              </a:spcAft>
              <a:defRPr/>
            </a:pPr>
            <a:fld id="{B7FD30C4-7A6E-4AA6-80FE-B39822D169C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54457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1"/>
          </p:nvPr>
        </p:nvSpPr>
        <p:spPr>
          <a:xfrm>
            <a:off x="360217" y="260351"/>
            <a:ext cx="11545455" cy="6264275"/>
          </a:xfrm>
          <a:solidFill>
            <a:srgbClr val="FF0000"/>
          </a:solidFill>
        </p:spPr>
        <p:txBody>
          <a:bodyPr anchor="ctr" anchorCtr="1"/>
          <a:lstStyle/>
          <a:p>
            <a:pPr marL="0" indent="0">
              <a:buNone/>
            </a:pPr>
            <a:r>
              <a:rPr lang="en-GB" altLang="en-US" sz="16600" b="1">
                <a:solidFill>
                  <a:schemeClr val="bg1"/>
                </a:solidFill>
              </a:rPr>
              <a:t>WEEK 1</a:t>
            </a:r>
          </a:p>
        </p:txBody>
      </p:sp>
    </p:spTree>
    <p:extLst>
      <p:ext uri="{BB962C8B-B14F-4D97-AF65-F5344CB8AC3E}">
        <p14:creationId xmlns:p14="http://schemas.microsoft.com/office/powerpoint/2010/main" val="427579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012261" y="157384"/>
            <a:ext cx="8229600" cy="1143000"/>
          </a:xfrm>
        </p:spPr>
        <p:txBody>
          <a:bodyPr/>
          <a:lstStyle/>
          <a:p>
            <a:r>
              <a:rPr lang="en-GB" altLang="en-US" b="1" dirty="0" smtClean="0"/>
              <a:t>EXTENSION QUESTIONS</a:t>
            </a:r>
            <a:br>
              <a:rPr lang="en-GB" altLang="en-US" b="1" dirty="0" smtClean="0"/>
            </a:br>
            <a:r>
              <a:rPr lang="en-GB" altLang="en-US" sz="2400" b="1" dirty="0">
                <a:solidFill>
                  <a:srgbClr val="FF0000"/>
                </a:solidFill>
              </a:rPr>
              <a:t>Profit Maximisation Model and The Objectives of Firms….</a:t>
            </a: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39014" y="1527337"/>
            <a:ext cx="5273920" cy="5170104"/>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5300" name="TextBox 1"/>
          <p:cNvSpPr txBox="1">
            <a:spLocks noChangeArrowheads="1"/>
          </p:cNvSpPr>
          <p:nvPr/>
        </p:nvSpPr>
        <p:spPr bwMode="auto">
          <a:xfrm>
            <a:off x="234551" y="1928230"/>
            <a:ext cx="6149998"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GB" altLang="en-US" sz="2000" dirty="0"/>
              <a:t>Using a profit maximisation model, demonstrate the quantity and price for a firm with 40% of the industry who has the objective of sales maximisation rather than profit maximisation</a:t>
            </a:r>
          </a:p>
          <a:p>
            <a:pPr eaLnBrk="1" hangingPunct="1">
              <a:spcBef>
                <a:spcPct val="0"/>
              </a:spcBef>
              <a:buFontTx/>
              <a:buAutoNum type="arabicPeriod"/>
            </a:pPr>
            <a:r>
              <a:rPr lang="en-GB" altLang="en-US" sz="2000" dirty="0"/>
              <a:t>Now highlight where the profit maximisation price and quantity is </a:t>
            </a:r>
            <a:r>
              <a:rPr lang="en-GB" altLang="en-US" sz="2000" dirty="0" smtClean="0"/>
              <a:t>at the point above and </a:t>
            </a:r>
            <a:r>
              <a:rPr lang="en-GB" altLang="en-US" sz="2000" dirty="0"/>
              <a:t>highlight the </a:t>
            </a:r>
            <a:r>
              <a:rPr lang="en-GB" altLang="en-US" sz="2000" dirty="0" smtClean="0"/>
              <a:t>differences </a:t>
            </a:r>
            <a:r>
              <a:rPr lang="en-GB" altLang="en-US" sz="2000" dirty="0"/>
              <a:t>between sales and profit maximisation objectives.  What do you notice?</a:t>
            </a:r>
          </a:p>
          <a:p>
            <a:pPr eaLnBrk="1" hangingPunct="1">
              <a:spcBef>
                <a:spcPct val="0"/>
              </a:spcBef>
              <a:buFontTx/>
              <a:buAutoNum type="arabicPeriod"/>
            </a:pPr>
            <a:r>
              <a:rPr lang="en-GB" altLang="en-US" sz="2000" dirty="0"/>
              <a:t>Draw a second profit maximisation diagram and highlight the price and quantity of a profit maximisation objective.  To achieve ‘</a:t>
            </a:r>
            <a:r>
              <a:rPr lang="en-GB" altLang="en-US" sz="2000" dirty="0" err="1"/>
              <a:t>allocative</a:t>
            </a:r>
            <a:r>
              <a:rPr lang="en-GB" altLang="en-US" sz="2000" dirty="0"/>
              <a:t> efficiency’ the firm needs to be producing at where P=MC.  Draw in </a:t>
            </a:r>
            <a:r>
              <a:rPr lang="en-GB" altLang="en-US" sz="2000" dirty="0" smtClean="0"/>
              <a:t>the price </a:t>
            </a:r>
            <a:r>
              <a:rPr lang="en-GB" altLang="en-US" sz="2000" dirty="0"/>
              <a:t>and </a:t>
            </a:r>
            <a:r>
              <a:rPr lang="en-GB" altLang="en-US" sz="2000" dirty="0" smtClean="0"/>
              <a:t>quantity at where this is.  </a:t>
            </a:r>
            <a:r>
              <a:rPr lang="en-GB" altLang="en-US" sz="2000" dirty="0"/>
              <a:t>What type of profit is your firm now making?</a:t>
            </a:r>
          </a:p>
        </p:txBody>
      </p:sp>
    </p:spTree>
    <p:extLst>
      <p:ext uri="{BB962C8B-B14F-4D97-AF65-F5344CB8AC3E}">
        <p14:creationId xmlns:p14="http://schemas.microsoft.com/office/powerpoint/2010/main" val="902503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idx="1"/>
          </p:nvPr>
        </p:nvSpPr>
        <p:spPr>
          <a:xfrm>
            <a:off x="1981200" y="260351"/>
            <a:ext cx="8229600" cy="6264275"/>
          </a:xfrm>
          <a:solidFill>
            <a:srgbClr val="FF0000"/>
          </a:solidFill>
        </p:spPr>
        <p:txBody>
          <a:bodyPr anchor="ctr" anchorCtr="1"/>
          <a:lstStyle/>
          <a:p>
            <a:pPr marL="0" indent="0">
              <a:buNone/>
            </a:pPr>
            <a:r>
              <a:rPr lang="en-GB" altLang="en-US" sz="16600" b="1">
                <a:solidFill>
                  <a:schemeClr val="bg1"/>
                </a:solidFill>
              </a:rPr>
              <a:t>WEEK 2</a:t>
            </a:r>
          </a:p>
        </p:txBody>
      </p:sp>
    </p:spTree>
    <p:extLst>
      <p:ext uri="{BB962C8B-B14F-4D97-AF65-F5344CB8AC3E}">
        <p14:creationId xmlns:p14="http://schemas.microsoft.com/office/powerpoint/2010/main" val="90910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a:xfrm>
            <a:off x="1919288" y="260351"/>
            <a:ext cx="8229600" cy="6264275"/>
          </a:xfrm>
          <a:solidFill>
            <a:schemeClr val="tx1"/>
          </a:solidFill>
        </p:spPr>
        <p:txBody>
          <a:bodyPr anchor="ctr" anchorCtr="1"/>
          <a:lstStyle/>
          <a:p>
            <a:pPr marL="0" indent="0">
              <a:buNone/>
            </a:pPr>
            <a:r>
              <a:rPr lang="en-GB" altLang="en-US" sz="8000" b="1">
                <a:solidFill>
                  <a:schemeClr val="bg1"/>
                </a:solidFill>
              </a:rPr>
              <a:t>30</a:t>
            </a:r>
          </a:p>
        </p:txBody>
      </p:sp>
    </p:spTree>
    <p:extLst>
      <p:ext uri="{BB962C8B-B14F-4D97-AF65-F5344CB8AC3E}">
        <p14:creationId xmlns:p14="http://schemas.microsoft.com/office/powerpoint/2010/main" val="2063508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b="1" dirty="0" smtClean="0"/>
              <a:t>RWS14 - Monopoly</a:t>
            </a:r>
            <a:br>
              <a:rPr lang="en-GB" altLang="en-US" b="1" dirty="0" smtClean="0"/>
            </a:br>
            <a:r>
              <a:rPr lang="en-GB" altLang="en-US" sz="3600" b="1" dirty="0" smtClean="0">
                <a:solidFill>
                  <a:srgbClr val="FF0000"/>
                </a:solidFill>
              </a:rPr>
              <a:t>STARTER (PREP Inspection) - Finish TASKS by 0900</a:t>
            </a:r>
            <a:endParaRPr lang="en-GB" altLang="en-US" sz="3600" b="1" dirty="0">
              <a:solidFill>
                <a:srgbClr val="FF0000"/>
              </a:solidFill>
            </a:endParaRPr>
          </a:p>
        </p:txBody>
      </p:sp>
      <p:sp>
        <p:nvSpPr>
          <p:cNvPr id="3" name="Content Placeholder 2"/>
          <p:cNvSpPr>
            <a:spLocks noGrp="1"/>
          </p:cNvSpPr>
          <p:nvPr>
            <p:ph idx="1"/>
          </p:nvPr>
        </p:nvSpPr>
        <p:spPr>
          <a:xfrm>
            <a:off x="367003" y="1908111"/>
            <a:ext cx="5716556" cy="4679301"/>
          </a:xfrm>
        </p:spPr>
        <p:txBody>
          <a:bodyPr/>
          <a:lstStyle/>
          <a:p>
            <a:r>
              <a:rPr lang="en-GB" sz="2400" b="1" dirty="0" smtClean="0"/>
              <a:t>TASK 1 (MICROECONOMICS): </a:t>
            </a:r>
            <a:r>
              <a:rPr lang="en-GB" sz="2400" dirty="0" smtClean="0"/>
              <a:t>Finish the price discrimination worksheet in pairs and threes USING your prep homework</a:t>
            </a:r>
          </a:p>
          <a:p>
            <a:r>
              <a:rPr lang="en-GB" sz="2400" b="1" dirty="0" smtClean="0"/>
              <a:t>TASK 2 (ECON IN THE NEWS): </a:t>
            </a:r>
          </a:p>
          <a:p>
            <a:pPr lvl="1"/>
            <a:r>
              <a:rPr lang="en-GB" sz="2000" dirty="0" smtClean="0"/>
              <a:t>What were the stats for UK productivity this week?  </a:t>
            </a:r>
          </a:p>
          <a:p>
            <a:pPr lvl="1"/>
            <a:r>
              <a:rPr lang="en-GB" sz="2000" dirty="0" smtClean="0"/>
              <a:t>What were the economic growth figures for this week?  </a:t>
            </a:r>
          </a:p>
          <a:p>
            <a:pPr lvl="1"/>
            <a:r>
              <a:rPr lang="en-GB" sz="2000" dirty="0" smtClean="0"/>
              <a:t>Why do retailers need EU workers after Brexit? What will happen if they cannot get them according to the British Retail Consortium? All have been prominent news stories on the BBC Economy News</a:t>
            </a:r>
            <a:endParaRPr lang="en-GB" sz="2000" dirty="0"/>
          </a:p>
        </p:txBody>
      </p:sp>
      <p:pic>
        <p:nvPicPr>
          <p:cNvPr id="4" name="Picture 3"/>
          <p:cNvPicPr>
            <a:picLocks noChangeAspect="1"/>
          </p:cNvPicPr>
          <p:nvPr/>
        </p:nvPicPr>
        <p:blipFill>
          <a:blip r:embed="rId3"/>
          <a:stretch>
            <a:fillRect/>
          </a:stretch>
        </p:blipFill>
        <p:spPr>
          <a:xfrm>
            <a:off x="7338993" y="1735494"/>
            <a:ext cx="3517434" cy="4851918"/>
          </a:xfrm>
          <a:prstGeom prst="rect">
            <a:avLst/>
          </a:prstGeom>
        </p:spPr>
      </p:pic>
    </p:spTree>
    <p:extLst>
      <p:ext uri="{BB962C8B-B14F-4D97-AF65-F5344CB8AC3E}">
        <p14:creationId xmlns:p14="http://schemas.microsoft.com/office/powerpoint/2010/main" val="3873201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7855" y="274638"/>
            <a:ext cx="11554690" cy="1143000"/>
          </a:xfrm>
        </p:spPr>
        <p:txBody>
          <a:bodyPr/>
          <a:lstStyle/>
          <a:p>
            <a:r>
              <a:rPr lang="en-GB" altLang="en-US" b="1" dirty="0" smtClean="0"/>
              <a:t>RWS14 - Monopoly</a:t>
            </a:r>
            <a:br>
              <a:rPr lang="en-GB" altLang="en-US" b="1" dirty="0" smtClean="0"/>
            </a:br>
            <a:r>
              <a:rPr lang="en-GB" altLang="en-US" sz="3600" b="1" dirty="0" smtClean="0">
                <a:solidFill>
                  <a:srgbClr val="FF0000"/>
                </a:solidFill>
              </a:rPr>
              <a:t>Godalming Nightclub</a:t>
            </a:r>
            <a:endParaRPr lang="en-GB" altLang="en-US" sz="3600" b="1" dirty="0">
              <a:solidFill>
                <a:srgbClr val="FF0000"/>
              </a:solidFill>
            </a:endParaRPr>
          </a:p>
        </p:txBody>
      </p:sp>
      <p:pic>
        <p:nvPicPr>
          <p:cNvPr id="2" name="Picture 1"/>
          <p:cNvPicPr>
            <a:picLocks noChangeAspect="1"/>
          </p:cNvPicPr>
          <p:nvPr/>
        </p:nvPicPr>
        <p:blipFill>
          <a:blip r:embed="rId3"/>
          <a:stretch>
            <a:fillRect/>
          </a:stretch>
        </p:blipFill>
        <p:spPr>
          <a:xfrm>
            <a:off x="216907" y="2531077"/>
            <a:ext cx="11494535" cy="2977632"/>
          </a:xfrm>
          <a:prstGeom prst="rect">
            <a:avLst/>
          </a:prstGeom>
        </p:spPr>
      </p:pic>
    </p:spTree>
    <p:extLst>
      <p:ext uri="{BB962C8B-B14F-4D97-AF65-F5344CB8AC3E}">
        <p14:creationId xmlns:p14="http://schemas.microsoft.com/office/powerpoint/2010/main" val="22947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b="1" dirty="0" smtClean="0"/>
              <a:t>RWS14 - Monopoly</a:t>
            </a:r>
            <a:br>
              <a:rPr lang="en-GB" altLang="en-US" b="1" dirty="0" smtClean="0"/>
            </a:br>
            <a:r>
              <a:rPr lang="en-GB" altLang="en-US" sz="3600" b="1" dirty="0" smtClean="0">
                <a:solidFill>
                  <a:srgbClr val="FF0000"/>
                </a:solidFill>
              </a:rPr>
              <a:t>Price Discrimination and Apple</a:t>
            </a:r>
            <a:endParaRPr lang="en-GB" altLang="en-US" sz="3600" b="1" dirty="0">
              <a:solidFill>
                <a:srgbClr val="FF0000"/>
              </a:solidFill>
            </a:endParaRPr>
          </a:p>
        </p:txBody>
      </p:sp>
      <p:sp>
        <p:nvSpPr>
          <p:cNvPr id="2" name="Content Placeholder 1"/>
          <p:cNvSpPr>
            <a:spLocks noGrp="1"/>
          </p:cNvSpPr>
          <p:nvPr>
            <p:ph idx="1"/>
          </p:nvPr>
        </p:nvSpPr>
        <p:spPr>
          <a:xfrm>
            <a:off x="516294" y="1768152"/>
            <a:ext cx="2702767" cy="4525963"/>
          </a:xfrm>
        </p:spPr>
        <p:txBody>
          <a:bodyPr/>
          <a:lstStyle/>
          <a:p>
            <a:pPr marL="0" indent="0">
              <a:buNone/>
            </a:pPr>
            <a:r>
              <a:rPr lang="en-GB" dirty="0" smtClean="0"/>
              <a:t>New iPhone release = charge higher price in the first three weeks of sales.  Who is apple discriminating against?</a:t>
            </a:r>
            <a:endParaRPr lang="en-GB" dirty="0"/>
          </a:p>
        </p:txBody>
      </p:sp>
      <p:pic>
        <p:nvPicPr>
          <p:cNvPr id="3" name="Picture 2"/>
          <p:cNvPicPr>
            <a:picLocks noChangeAspect="1"/>
          </p:cNvPicPr>
          <p:nvPr/>
        </p:nvPicPr>
        <p:blipFill>
          <a:blip r:embed="rId2"/>
          <a:stretch>
            <a:fillRect/>
          </a:stretch>
        </p:blipFill>
        <p:spPr>
          <a:xfrm>
            <a:off x="4764735" y="1886534"/>
            <a:ext cx="5648325" cy="3943350"/>
          </a:xfrm>
          <a:prstGeom prst="rect">
            <a:avLst/>
          </a:prstGeom>
        </p:spPr>
      </p:pic>
    </p:spTree>
    <p:extLst>
      <p:ext uri="{BB962C8B-B14F-4D97-AF65-F5344CB8AC3E}">
        <p14:creationId xmlns:p14="http://schemas.microsoft.com/office/powerpoint/2010/main" val="2653131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7855" y="274638"/>
            <a:ext cx="11554690" cy="1143000"/>
          </a:xfrm>
        </p:spPr>
        <p:txBody>
          <a:bodyPr/>
          <a:lstStyle/>
          <a:p>
            <a:r>
              <a:rPr lang="en-GB" altLang="en-US" b="1" dirty="0" smtClean="0"/>
              <a:t>RWS14 - Monopoly</a:t>
            </a:r>
            <a:br>
              <a:rPr lang="en-GB" altLang="en-US" b="1" dirty="0" smtClean="0"/>
            </a:br>
            <a:r>
              <a:rPr lang="en-GB" altLang="en-US" sz="3600" b="1" dirty="0" smtClean="0">
                <a:solidFill>
                  <a:srgbClr val="FF0000"/>
                </a:solidFill>
              </a:rPr>
              <a:t>Price Discrimination and Apple</a:t>
            </a:r>
            <a:endParaRPr lang="en-GB" altLang="en-US" sz="3600" b="1" dirty="0">
              <a:solidFill>
                <a:srgbClr val="FF0000"/>
              </a:solidFill>
            </a:endParaRPr>
          </a:p>
        </p:txBody>
      </p:sp>
      <p:pic>
        <p:nvPicPr>
          <p:cNvPr id="4" name="Picture 3"/>
          <p:cNvPicPr>
            <a:picLocks noChangeAspect="1"/>
          </p:cNvPicPr>
          <p:nvPr/>
        </p:nvPicPr>
        <p:blipFill>
          <a:blip r:embed="rId2"/>
          <a:stretch>
            <a:fillRect/>
          </a:stretch>
        </p:blipFill>
        <p:spPr>
          <a:xfrm>
            <a:off x="1149906" y="1632860"/>
            <a:ext cx="10321258" cy="4905152"/>
          </a:xfrm>
          <a:prstGeom prst="rect">
            <a:avLst/>
          </a:prstGeom>
        </p:spPr>
      </p:pic>
    </p:spTree>
    <p:extLst>
      <p:ext uri="{BB962C8B-B14F-4D97-AF65-F5344CB8AC3E}">
        <p14:creationId xmlns:p14="http://schemas.microsoft.com/office/powerpoint/2010/main" val="3886813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9308" y="154565"/>
            <a:ext cx="11961091" cy="1129290"/>
          </a:xfrm>
        </p:spPr>
        <p:txBody>
          <a:bodyPr/>
          <a:lstStyle/>
          <a:p>
            <a:r>
              <a:rPr lang="en-GB" altLang="en-US" sz="3600" b="1" dirty="0" smtClean="0"/>
              <a:t>RWS14 - Monopoly</a:t>
            </a:r>
            <a:r>
              <a:rPr lang="en-GB" altLang="en-US" b="1" dirty="0" smtClean="0"/>
              <a:t/>
            </a:r>
            <a:br>
              <a:rPr lang="en-GB" altLang="en-US" b="1" dirty="0" smtClean="0"/>
            </a:br>
            <a:r>
              <a:rPr lang="en-GB" altLang="en-US" sz="2000" b="1" dirty="0" smtClean="0">
                <a:solidFill>
                  <a:srgbClr val="FF0000"/>
                </a:solidFill>
              </a:rPr>
              <a:t>Explain the conditions under which a business is able to engage in price </a:t>
            </a:r>
            <a:r>
              <a:rPr lang="en-GB" altLang="en-US" sz="2000" b="1" dirty="0" smtClean="0">
                <a:solidFill>
                  <a:srgbClr val="FF0000"/>
                </a:solidFill>
              </a:rPr>
              <a:t>discrimination </a:t>
            </a:r>
            <a:r>
              <a:rPr lang="en-GB" altLang="en-US" sz="1800" b="1" dirty="0" smtClean="0">
                <a:solidFill>
                  <a:srgbClr val="FF0000"/>
                </a:solidFill>
              </a:rPr>
              <a:t>(15 Marks)</a:t>
            </a:r>
            <a:endParaRPr lang="en-GB" altLang="en-US" sz="1800" b="1" dirty="0">
              <a:solidFill>
                <a:srgbClr val="FF0000"/>
              </a:solidFill>
            </a:endParaRPr>
          </a:p>
        </p:txBody>
      </p:sp>
      <p:sp>
        <p:nvSpPr>
          <p:cNvPr id="2" name="Content Placeholder 1"/>
          <p:cNvSpPr>
            <a:spLocks noGrp="1"/>
          </p:cNvSpPr>
          <p:nvPr>
            <p:ph idx="1"/>
          </p:nvPr>
        </p:nvSpPr>
        <p:spPr>
          <a:xfrm>
            <a:off x="212435" y="1304638"/>
            <a:ext cx="11877964" cy="5419435"/>
          </a:xfrm>
        </p:spPr>
        <p:txBody>
          <a:bodyPr/>
          <a:lstStyle/>
          <a:p>
            <a:pPr marL="0" indent="0">
              <a:spcBef>
                <a:spcPts val="0"/>
              </a:spcBef>
              <a:buNone/>
            </a:pPr>
            <a:r>
              <a:rPr lang="en-GB" sz="1350" dirty="0"/>
              <a:t>Price discrimination is when a firm charges a different price to different groups of consumers for an identical good or service, for reasons not associated with costs.</a:t>
            </a:r>
          </a:p>
          <a:p>
            <a:pPr marL="0" indent="0">
              <a:spcBef>
                <a:spcPts val="0"/>
              </a:spcBef>
              <a:buNone/>
            </a:pPr>
            <a:endParaRPr lang="en-GB" sz="1350" dirty="0"/>
          </a:p>
          <a:p>
            <a:pPr marL="0" indent="0">
              <a:spcBef>
                <a:spcPts val="0"/>
              </a:spcBef>
              <a:buNone/>
            </a:pPr>
            <a:r>
              <a:rPr lang="en-GB" sz="1350" dirty="0"/>
              <a:t>Many different forms of price discrimination can take place such as 1st degree, 2nd degree and third degree price discrimination. However, for all these to take place certain conditions must be met.</a:t>
            </a:r>
          </a:p>
          <a:p>
            <a:pPr marL="0" indent="0">
              <a:spcBef>
                <a:spcPts val="0"/>
              </a:spcBef>
              <a:buNone/>
            </a:pPr>
            <a:endParaRPr lang="en-GB" sz="1350" dirty="0"/>
          </a:p>
          <a:p>
            <a:pPr marL="0" indent="0">
              <a:spcBef>
                <a:spcPts val="0"/>
              </a:spcBef>
              <a:buNone/>
            </a:pPr>
            <a:r>
              <a:rPr lang="en-GB" sz="1350" dirty="0"/>
              <a:t>First the market must be a form of imperfect competition. If there was perfect competition then price discrimination would be not possible as a producer would not be able to control their prices. There must be some level of monopoly power to allow producers the ability to price set and not price take. For example Nurofen created higher prices on the same painkiller which had the same result. This was able to occur as there was asymmetric information among consumers and some monopoly power of </a:t>
            </a:r>
            <a:r>
              <a:rPr lang="en-GB" sz="1350" dirty="0" err="1"/>
              <a:t>nurofen</a:t>
            </a:r>
            <a:r>
              <a:rPr lang="en-GB" sz="1350" dirty="0"/>
              <a:t>.</a:t>
            </a:r>
          </a:p>
          <a:p>
            <a:pPr marL="0" indent="0">
              <a:spcBef>
                <a:spcPts val="0"/>
              </a:spcBef>
              <a:buNone/>
            </a:pPr>
            <a:endParaRPr lang="en-GB" sz="1350" dirty="0"/>
          </a:p>
          <a:p>
            <a:pPr marL="0" indent="0">
              <a:spcBef>
                <a:spcPts val="0"/>
              </a:spcBef>
              <a:buNone/>
            </a:pPr>
            <a:r>
              <a:rPr lang="en-GB" sz="1350" dirty="0"/>
              <a:t>Another condition for price discrimination is the prevention of re-sale. If consumers can simply buy a product at cheaper prices and sell it on for a profit to a consumer who would have paid a higher price then there is no price discrimination. This re-sale could take the form of second hand shops and re-sale ticket companies such as stub-hub. These companies capitalise on this arbitrage and re-sell the good creating a profit. Prevention of re-sale could be enforced in many different ways. For example students can only receive student discounts with a legitimate student ID. Furthermore airplane and train tickets are registered to one name and ID must be shown which certifies this.</a:t>
            </a:r>
          </a:p>
          <a:p>
            <a:pPr marL="0" indent="0">
              <a:spcBef>
                <a:spcPts val="0"/>
              </a:spcBef>
              <a:buNone/>
            </a:pPr>
            <a:endParaRPr lang="en-GB" sz="1350" dirty="0"/>
          </a:p>
          <a:p>
            <a:pPr marL="0" indent="0">
              <a:spcBef>
                <a:spcPts val="0"/>
              </a:spcBef>
              <a:buNone/>
            </a:pPr>
            <a:r>
              <a:rPr lang="en-GB" sz="1350" dirty="0"/>
              <a:t>A key condition for price discrimination to occur is the identification of different market segments. If this is possible different groups have different price elasticities of demand (PED). Therefore the firm can charge different prices depending on the consumers sensitivity to price changes. For example they could charge higher for richer, inelastic consumers who continue buying no matter the price rise. The firm continues to gain profit as long as the marginal revenue is greater than marginal cost.</a:t>
            </a:r>
          </a:p>
          <a:p>
            <a:pPr marL="0" indent="0">
              <a:spcBef>
                <a:spcPts val="0"/>
              </a:spcBef>
              <a:buNone/>
            </a:pPr>
            <a:endParaRPr lang="en-GB" sz="1350" dirty="0"/>
          </a:p>
          <a:p>
            <a:pPr marL="0" indent="0">
              <a:spcBef>
                <a:spcPts val="0"/>
              </a:spcBef>
              <a:buNone/>
            </a:pPr>
            <a:r>
              <a:rPr lang="en-GB" sz="1350" dirty="0"/>
              <a:t>To gain knowledge of different groups of PED and different individual consume PED firms may have to gain information or market intelligence on consumers through means such as deep data digging in cookies and browser histories. Companies such as Amazon use this technique in order for them to suggest relevant items for each consumer with specialised deals put together based on individual consumer preference. Consumers leave a digital footprint every time they go online, this makes it cheaper and easier for many firms to engage in price discrimination.</a:t>
            </a:r>
          </a:p>
          <a:p>
            <a:pPr marL="0" indent="0">
              <a:spcBef>
                <a:spcPts val="0"/>
              </a:spcBef>
              <a:buNone/>
            </a:pPr>
            <a:endParaRPr lang="en-GB" sz="1350" dirty="0"/>
          </a:p>
        </p:txBody>
      </p:sp>
    </p:spTree>
    <p:extLst>
      <p:ext uri="{BB962C8B-B14F-4D97-AF65-F5344CB8AC3E}">
        <p14:creationId xmlns:p14="http://schemas.microsoft.com/office/powerpoint/2010/main" val="2918969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58618" y="55004"/>
            <a:ext cx="6834910" cy="82391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b="1" dirty="0"/>
              <a:t>PRICE DISCRIMINATION</a:t>
            </a:r>
          </a:p>
        </p:txBody>
      </p:sp>
      <p:sp>
        <p:nvSpPr>
          <p:cNvPr id="22532" name="Text Box 4"/>
          <p:cNvSpPr txBox="1">
            <a:spLocks noChangeArrowheads="1"/>
          </p:cNvSpPr>
          <p:nvPr/>
        </p:nvSpPr>
        <p:spPr bwMode="auto">
          <a:xfrm>
            <a:off x="2588203" y="1342232"/>
            <a:ext cx="2374900" cy="5186363"/>
          </a:xfrm>
          <a:prstGeom prst="rect">
            <a:avLst/>
          </a:prstGeom>
          <a:solidFill>
            <a:schemeClr val="bg1"/>
          </a:solidFill>
          <a:ln w="9525">
            <a:solidFill>
              <a:schemeClr val="tx1"/>
            </a:solidFill>
            <a:miter lim="800000"/>
            <a:headEnd/>
            <a:tailEnd/>
          </a:ln>
        </p:spPr>
        <p:txBody>
          <a:bodyPr>
            <a:spAutoFit/>
          </a:bodyPr>
          <a:lstStyle/>
          <a:p>
            <a:pPr marL="457200" indent="-457200" algn="ctr">
              <a:defRPr/>
            </a:pPr>
            <a:r>
              <a:rPr lang="en-GB" sz="3200" b="1" dirty="0">
                <a:latin typeface="Calibri" pitchFamily="34" charset="0"/>
              </a:rPr>
              <a:t>CONDITIONS</a:t>
            </a:r>
          </a:p>
          <a:p>
            <a:pPr marL="457200" indent="-457200" algn="ctr">
              <a:defRPr/>
            </a:pPr>
            <a:endParaRPr lang="en-GB" sz="1050" dirty="0">
              <a:latin typeface="Calibri" pitchFamily="34" charset="0"/>
            </a:endParaRPr>
          </a:p>
          <a:p>
            <a:pPr marL="457200" indent="-457200">
              <a:buFontTx/>
              <a:buAutoNum type="arabicParenBoth"/>
              <a:defRPr/>
            </a:pPr>
            <a:r>
              <a:rPr lang="en-GB" sz="1600" dirty="0">
                <a:latin typeface="Calibri" pitchFamily="34" charset="0"/>
              </a:rPr>
              <a:t>The monopolist must face different demand curves from separate groups of buyers.</a:t>
            </a:r>
          </a:p>
          <a:p>
            <a:pPr marL="457200" indent="-457200">
              <a:buFontTx/>
              <a:buAutoNum type="arabicParenBoth"/>
              <a:defRPr/>
            </a:pPr>
            <a:endParaRPr lang="en-GB" sz="1600" dirty="0">
              <a:latin typeface="Calibri" pitchFamily="34" charset="0"/>
            </a:endParaRPr>
          </a:p>
          <a:p>
            <a:pPr marL="457200" indent="-457200">
              <a:buFontTx/>
              <a:buAutoNum type="arabicParenBoth"/>
              <a:defRPr/>
            </a:pPr>
            <a:r>
              <a:rPr lang="en-GB" sz="1600" dirty="0">
                <a:latin typeface="Calibri" pitchFamily="34" charset="0"/>
              </a:rPr>
              <a:t>The monopolist must be able to split the market into distinct groups of buyers</a:t>
            </a:r>
          </a:p>
          <a:p>
            <a:pPr marL="457200" indent="-457200">
              <a:buFontTx/>
              <a:buAutoNum type="arabicParenBoth"/>
              <a:defRPr/>
            </a:pPr>
            <a:endParaRPr lang="en-GB" sz="1600" dirty="0">
              <a:latin typeface="Calibri" pitchFamily="34" charset="0"/>
            </a:endParaRPr>
          </a:p>
          <a:p>
            <a:pPr marL="457200" indent="-457200">
              <a:buFontTx/>
              <a:buAutoNum type="arabicParenBoth"/>
              <a:defRPr/>
            </a:pPr>
            <a:r>
              <a:rPr lang="en-GB" sz="1600" dirty="0">
                <a:latin typeface="Calibri" pitchFamily="34" charset="0"/>
              </a:rPr>
              <a:t>The monopolist must be able to keep the markets separate at relatively low cost</a:t>
            </a:r>
          </a:p>
          <a:p>
            <a:pPr marL="457200" indent="-457200">
              <a:buFontTx/>
              <a:buAutoNum type="arabicParenBoth"/>
              <a:defRPr/>
            </a:pPr>
            <a:endParaRPr lang="en-GB" sz="1100" dirty="0">
              <a:latin typeface="Calibri" pitchFamily="34" charset="0"/>
            </a:endParaRPr>
          </a:p>
          <a:p>
            <a:pPr marL="457200" indent="-457200">
              <a:buFontTx/>
              <a:buAutoNum type="arabicParenBoth"/>
              <a:defRPr/>
            </a:pPr>
            <a:endParaRPr lang="en-GB" sz="700" dirty="0">
              <a:latin typeface="Calibri" pitchFamily="34" charset="0"/>
            </a:endParaRPr>
          </a:p>
        </p:txBody>
      </p:sp>
      <p:sp>
        <p:nvSpPr>
          <p:cNvPr id="22533" name="Text Box 5"/>
          <p:cNvSpPr txBox="1">
            <a:spLocks noChangeArrowheads="1"/>
          </p:cNvSpPr>
          <p:nvPr/>
        </p:nvSpPr>
        <p:spPr bwMode="auto">
          <a:xfrm>
            <a:off x="124402" y="1342232"/>
            <a:ext cx="2374900" cy="5262562"/>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tabLst>
                <a:tab pos="354013" algn="l"/>
              </a:tabLst>
              <a:defRPr sz="3200">
                <a:solidFill>
                  <a:schemeClr val="tx1"/>
                </a:solidFill>
                <a:latin typeface="Calibri" panose="020F0502020204030204" pitchFamily="34" charset="0"/>
              </a:defRPr>
            </a:lvl1pPr>
            <a:lvl2pPr marL="354013" indent="187325">
              <a:spcBef>
                <a:spcPct val="20000"/>
              </a:spcBef>
              <a:buChar char="–"/>
              <a:tabLst>
                <a:tab pos="354013" algn="l"/>
              </a:tabLst>
              <a:defRPr sz="2800">
                <a:solidFill>
                  <a:schemeClr val="tx1"/>
                </a:solidFill>
                <a:latin typeface="Calibri" panose="020F0502020204030204" pitchFamily="34" charset="0"/>
              </a:defRPr>
            </a:lvl2pPr>
            <a:lvl3pPr marL="1143000" indent="-228600">
              <a:spcBef>
                <a:spcPct val="20000"/>
              </a:spcBef>
              <a:buChar char="•"/>
              <a:tabLst>
                <a:tab pos="354013" algn="l"/>
              </a:tabLst>
              <a:defRPr sz="2400">
                <a:solidFill>
                  <a:schemeClr val="tx1"/>
                </a:solidFill>
                <a:latin typeface="Calibri" panose="020F0502020204030204" pitchFamily="34" charset="0"/>
              </a:defRPr>
            </a:lvl3pPr>
            <a:lvl4pPr marL="1600200" indent="-228600">
              <a:spcBef>
                <a:spcPct val="20000"/>
              </a:spcBef>
              <a:buChar char="–"/>
              <a:tabLst>
                <a:tab pos="354013" algn="l"/>
              </a:tabLst>
              <a:defRPr sz="2000">
                <a:solidFill>
                  <a:schemeClr val="tx1"/>
                </a:solidFill>
                <a:latin typeface="Calibri" panose="020F0502020204030204" pitchFamily="34" charset="0"/>
              </a:defRPr>
            </a:lvl4pPr>
            <a:lvl5pPr marL="2057400" indent="-228600">
              <a:spcBef>
                <a:spcPct val="20000"/>
              </a:spcBef>
              <a:buChar char="»"/>
              <a:tabLst>
                <a:tab pos="3540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tabLst>
                <a:tab pos="3540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tabLst>
                <a:tab pos="3540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tabLst>
                <a:tab pos="3540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tabLst>
                <a:tab pos="354013" algn="l"/>
              </a:tabLst>
              <a:defRPr sz="2000">
                <a:solidFill>
                  <a:schemeClr val="tx1"/>
                </a:solidFill>
                <a:latin typeface="Calibri" panose="020F0502020204030204" pitchFamily="34" charset="0"/>
              </a:defRPr>
            </a:lvl9pPr>
          </a:lstStyle>
          <a:p>
            <a:pPr algn="ctr" eaLnBrk="1" hangingPunct="1">
              <a:spcBef>
                <a:spcPct val="0"/>
              </a:spcBef>
              <a:buFontTx/>
              <a:buNone/>
            </a:pPr>
            <a:r>
              <a:rPr lang="en-GB" altLang="en-US" b="1" dirty="0"/>
              <a:t>DEFINITION</a:t>
            </a:r>
          </a:p>
          <a:p>
            <a:pPr eaLnBrk="1" hangingPunct="1">
              <a:spcBef>
                <a:spcPct val="0"/>
              </a:spcBef>
              <a:buFontTx/>
              <a:buNone/>
            </a:pPr>
            <a:endParaRPr lang="en-GB" altLang="en-US" sz="1600" dirty="0"/>
          </a:p>
          <a:p>
            <a:pPr eaLnBrk="1" hangingPunct="1">
              <a:spcBef>
                <a:spcPct val="0"/>
              </a:spcBef>
              <a:buFontTx/>
              <a:buNone/>
            </a:pPr>
            <a:r>
              <a:rPr lang="en-GB" altLang="en-US" sz="1600" dirty="0"/>
              <a:t>Some buyers in the market will be able to pay a higher price than others for a particular good (with the same marginal cost – i.e. the same good).</a:t>
            </a:r>
          </a:p>
          <a:p>
            <a:pPr eaLnBrk="1" hangingPunct="1">
              <a:spcBef>
                <a:spcPct val="0"/>
              </a:spcBef>
              <a:buFontTx/>
              <a:buNone/>
            </a:pPr>
            <a:endParaRPr lang="en-GB" altLang="en-US" sz="1600" dirty="0"/>
          </a:p>
          <a:p>
            <a:pPr eaLnBrk="1" hangingPunct="1">
              <a:spcBef>
                <a:spcPct val="0"/>
              </a:spcBef>
              <a:buFontTx/>
              <a:buNone/>
            </a:pPr>
            <a:r>
              <a:rPr lang="en-GB" altLang="en-US" sz="1600" dirty="0"/>
              <a:t>A monopoly tries to exploit this by charging different prices to different consumers.</a:t>
            </a:r>
          </a:p>
          <a:p>
            <a:pPr eaLnBrk="1" hangingPunct="1">
              <a:spcBef>
                <a:spcPct val="0"/>
              </a:spcBef>
              <a:buFontTx/>
              <a:buNone/>
            </a:pPr>
            <a:endParaRPr lang="en-GB" altLang="en-US" sz="1600" dirty="0"/>
          </a:p>
          <a:p>
            <a:pPr eaLnBrk="1" hangingPunct="1">
              <a:spcBef>
                <a:spcPct val="0"/>
              </a:spcBef>
              <a:buFontTx/>
              <a:buNone/>
            </a:pPr>
            <a:r>
              <a:rPr lang="en-GB" altLang="en-US" sz="1600" dirty="0"/>
              <a:t>They may be able to discriminate because of</a:t>
            </a:r>
          </a:p>
          <a:p>
            <a:pPr eaLnBrk="1" hangingPunct="1">
              <a:spcBef>
                <a:spcPct val="0"/>
              </a:spcBef>
              <a:buFontTx/>
              <a:buNone/>
            </a:pPr>
            <a:endParaRPr lang="en-GB" altLang="en-US" sz="1600" dirty="0"/>
          </a:p>
          <a:p>
            <a:pPr lvl="1" eaLnBrk="1" hangingPunct="1">
              <a:spcBef>
                <a:spcPct val="0"/>
              </a:spcBef>
              <a:buFontTx/>
              <a:buChar char="•"/>
            </a:pPr>
            <a:r>
              <a:rPr lang="en-GB" altLang="en-US" sz="1600" dirty="0"/>
              <a:t>Time</a:t>
            </a:r>
          </a:p>
          <a:p>
            <a:pPr lvl="1" eaLnBrk="1" hangingPunct="1">
              <a:spcBef>
                <a:spcPct val="0"/>
              </a:spcBef>
              <a:buFontTx/>
              <a:buChar char="•"/>
            </a:pPr>
            <a:r>
              <a:rPr lang="en-GB" altLang="en-US" sz="1600" dirty="0"/>
              <a:t>Place</a:t>
            </a:r>
          </a:p>
          <a:p>
            <a:pPr lvl="1" eaLnBrk="1" hangingPunct="1">
              <a:spcBef>
                <a:spcPct val="0"/>
              </a:spcBef>
              <a:buFontTx/>
              <a:buChar char="•"/>
            </a:pPr>
            <a:r>
              <a:rPr lang="en-GB" altLang="en-US" sz="1600" dirty="0"/>
              <a:t>Income</a:t>
            </a:r>
          </a:p>
        </p:txBody>
      </p:sp>
      <p:sp>
        <p:nvSpPr>
          <p:cNvPr id="91141" name="AutoShape 6"/>
          <p:cNvSpPr>
            <a:spLocks/>
          </p:cNvSpPr>
          <p:nvPr/>
        </p:nvSpPr>
        <p:spPr bwMode="auto">
          <a:xfrm>
            <a:off x="5014121" y="1174750"/>
            <a:ext cx="360362" cy="5521325"/>
          </a:xfrm>
          <a:prstGeom prst="rightBrace">
            <a:avLst>
              <a:gd name="adj1" fmla="val 84978"/>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91142" name="Picture 12" descr="http://img1.photographersdirect.com/img/18042/wm/pd1480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501" y="990277"/>
            <a:ext cx="3048000" cy="2649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5374484" y="3742532"/>
            <a:ext cx="3099018"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pPr>
            <a:r>
              <a:rPr lang="en-GB" altLang="en-US" sz="1800" b="1" dirty="0"/>
              <a:t>1</a:t>
            </a:r>
            <a:r>
              <a:rPr lang="en-GB" altLang="en-US" sz="1800" b="1" baseline="30000" dirty="0"/>
              <a:t>st</a:t>
            </a:r>
            <a:r>
              <a:rPr lang="en-GB" altLang="en-US" sz="1800" b="1" dirty="0"/>
              <a:t> Degree - </a:t>
            </a:r>
            <a:r>
              <a:rPr lang="en-GB" altLang="en-US" sz="1600" b="1" i="1" dirty="0">
                <a:solidFill>
                  <a:srgbClr val="FF0000"/>
                </a:solidFill>
              </a:rPr>
              <a:t>‘perfect’ </a:t>
            </a:r>
            <a:r>
              <a:rPr lang="en-GB" altLang="en-US" sz="1800" dirty="0"/>
              <a:t>= zero consumer surplus (‘haggle’)</a:t>
            </a:r>
            <a:endParaRPr lang="en-GB" altLang="en-US" sz="1800" b="1" dirty="0"/>
          </a:p>
          <a:p>
            <a:pPr>
              <a:spcBef>
                <a:spcPct val="0"/>
              </a:spcBef>
            </a:pPr>
            <a:r>
              <a:rPr lang="en-GB" altLang="en-US" sz="1800" b="1" dirty="0"/>
              <a:t>2</a:t>
            </a:r>
            <a:r>
              <a:rPr lang="en-GB" altLang="en-US" sz="1800" b="1" baseline="30000" dirty="0"/>
              <a:t>nd</a:t>
            </a:r>
            <a:r>
              <a:rPr lang="en-GB" altLang="en-US" sz="1800" b="1" dirty="0"/>
              <a:t> Degree - </a:t>
            </a:r>
            <a:r>
              <a:rPr lang="en-GB" altLang="en-US" sz="1600" b="1" i="1" dirty="0">
                <a:solidFill>
                  <a:srgbClr val="FF0000"/>
                </a:solidFill>
              </a:rPr>
              <a:t>‘bulk’ </a:t>
            </a:r>
            <a:r>
              <a:rPr lang="en-GB" altLang="en-US" sz="1800" dirty="0"/>
              <a:t>= charging different prices dependent on whether a larger quantity is bought</a:t>
            </a:r>
            <a:endParaRPr lang="en-GB" altLang="en-US" sz="1800" b="1" dirty="0"/>
          </a:p>
          <a:p>
            <a:pPr>
              <a:spcBef>
                <a:spcPct val="0"/>
              </a:spcBef>
            </a:pPr>
            <a:r>
              <a:rPr lang="en-GB" altLang="en-US" sz="1800" b="1" dirty="0"/>
              <a:t>3</a:t>
            </a:r>
            <a:r>
              <a:rPr lang="en-GB" altLang="en-US" sz="1800" b="1" baseline="30000" dirty="0"/>
              <a:t>rd</a:t>
            </a:r>
            <a:r>
              <a:rPr lang="en-GB" altLang="en-US" sz="1800" b="1" dirty="0"/>
              <a:t> Degree - </a:t>
            </a:r>
            <a:r>
              <a:rPr lang="en-GB" altLang="en-US" sz="1600" b="1" i="1" dirty="0">
                <a:solidFill>
                  <a:srgbClr val="FF0000"/>
                </a:solidFill>
              </a:rPr>
              <a:t>‘most common’ </a:t>
            </a:r>
            <a:r>
              <a:rPr lang="en-GB" altLang="en-US" sz="1800" dirty="0"/>
              <a:t>= charging different prices for different segments of the market</a:t>
            </a:r>
            <a:endParaRPr lang="en-GB" altLang="en-US" sz="1800" b="1" dirty="0"/>
          </a:p>
        </p:txBody>
      </p:sp>
      <p:sp>
        <p:nvSpPr>
          <p:cNvPr id="3" name="Rectangle 2"/>
          <p:cNvSpPr/>
          <p:nvPr/>
        </p:nvSpPr>
        <p:spPr>
          <a:xfrm>
            <a:off x="8618467" y="371267"/>
            <a:ext cx="3379569" cy="6324808"/>
          </a:xfrm>
          <a:prstGeom prst="rect">
            <a:avLst/>
          </a:prstGeom>
          <a:ln>
            <a:solidFill>
              <a:schemeClr val="tx2"/>
            </a:solidFill>
          </a:ln>
        </p:spPr>
        <p:txBody>
          <a:bodyPr wrap="square">
            <a:spAutoFit/>
          </a:bodyPr>
          <a:lstStyle/>
          <a:p>
            <a:pPr>
              <a:defRPr/>
            </a:pPr>
            <a:r>
              <a:rPr lang="en-GB" sz="1500" b="1" dirty="0">
                <a:latin typeface="Calibri" panose="020F0502020204030204" pitchFamily="34" charset="0"/>
              </a:rPr>
              <a:t>Advantages of Price Discrimination</a:t>
            </a:r>
          </a:p>
          <a:p>
            <a:pPr marL="285750" indent="-285750">
              <a:buFont typeface="Wingdings" panose="05000000000000000000" pitchFamily="2" charset="2"/>
              <a:buChar char="§"/>
              <a:defRPr/>
            </a:pPr>
            <a:r>
              <a:rPr lang="en-GB" sz="1500" dirty="0">
                <a:latin typeface="Calibri" panose="020F0502020204030204" pitchFamily="34" charset="0"/>
              </a:rPr>
              <a:t>Firms will be able to increase revenue. This will enable some firms to stay in business who otherwise would have made a loss. For example price discrimination is important for train companies who offer different prices for peak and off peak.</a:t>
            </a:r>
          </a:p>
          <a:p>
            <a:pPr marL="285750" indent="-285750">
              <a:buFont typeface="Wingdings" panose="05000000000000000000" pitchFamily="2" charset="2"/>
              <a:buChar char="§"/>
              <a:defRPr/>
            </a:pPr>
            <a:r>
              <a:rPr lang="en-GB" sz="1500" dirty="0">
                <a:latin typeface="Calibri" panose="020F0502020204030204" pitchFamily="34" charset="0"/>
              </a:rPr>
              <a:t>Increased revenues can be used for research and development which benefit consumers</a:t>
            </a:r>
          </a:p>
          <a:p>
            <a:pPr marL="285750" indent="-285750">
              <a:buFont typeface="Wingdings" panose="05000000000000000000" pitchFamily="2" charset="2"/>
              <a:buChar char="§"/>
              <a:defRPr/>
            </a:pPr>
            <a:r>
              <a:rPr lang="en-GB" sz="1500" dirty="0">
                <a:latin typeface="Calibri" panose="020F0502020204030204" pitchFamily="34" charset="0"/>
              </a:rPr>
              <a:t>Some consumers will benefit from lower fares. E.G. old people benefit from lower train companies, old people are more likely to be poor.</a:t>
            </a:r>
          </a:p>
          <a:p>
            <a:pPr>
              <a:defRPr/>
            </a:pPr>
            <a:endParaRPr lang="en-GB" sz="1500" b="1" dirty="0" smtClean="0">
              <a:latin typeface="Calibri" panose="020F0502020204030204" pitchFamily="34" charset="0"/>
            </a:endParaRPr>
          </a:p>
          <a:p>
            <a:pPr>
              <a:defRPr/>
            </a:pPr>
            <a:r>
              <a:rPr lang="en-GB" sz="1500" b="1" dirty="0" smtClean="0">
                <a:latin typeface="Calibri" panose="020F0502020204030204" pitchFamily="34" charset="0"/>
              </a:rPr>
              <a:t>Disadvantages </a:t>
            </a:r>
            <a:r>
              <a:rPr lang="en-GB" sz="1500" b="1" dirty="0">
                <a:latin typeface="Calibri" panose="020F0502020204030204" pitchFamily="34" charset="0"/>
              </a:rPr>
              <a:t>of Price Discrimination</a:t>
            </a:r>
          </a:p>
          <a:p>
            <a:pPr marL="285750" indent="-285750">
              <a:buFont typeface="Arial" panose="020B0604020202020204" pitchFamily="34" charset="0"/>
              <a:buChar char="•"/>
              <a:defRPr/>
            </a:pPr>
            <a:r>
              <a:rPr lang="en-GB" sz="1500" dirty="0">
                <a:latin typeface="Calibri" panose="020F0502020204030204" pitchFamily="34" charset="0"/>
              </a:rPr>
              <a:t>Decline in consumer surplus.</a:t>
            </a:r>
          </a:p>
          <a:p>
            <a:pPr marL="285750" indent="-285750">
              <a:buFont typeface="Arial" panose="020B0604020202020204" pitchFamily="34" charset="0"/>
              <a:buChar char="•"/>
              <a:defRPr/>
            </a:pPr>
            <a:r>
              <a:rPr lang="en-GB" sz="1500" dirty="0">
                <a:latin typeface="Calibri" panose="020F0502020204030204" pitchFamily="34" charset="0"/>
              </a:rPr>
              <a:t>Those who pay higher prices may not be the poorest. E.g. adults could be unemployed, OAPs well off.</a:t>
            </a:r>
          </a:p>
          <a:p>
            <a:pPr marL="285750" indent="-285750">
              <a:buFont typeface="Arial" panose="020B0604020202020204" pitchFamily="34" charset="0"/>
              <a:buChar char="•"/>
              <a:defRPr/>
            </a:pPr>
            <a:r>
              <a:rPr lang="en-GB" sz="1500" dirty="0">
                <a:latin typeface="Calibri" panose="020F0502020204030204" pitchFamily="34" charset="0"/>
              </a:rPr>
              <a:t>There may be administration costs in separating the markets. </a:t>
            </a:r>
          </a:p>
          <a:p>
            <a:pPr marL="285750" indent="-285750">
              <a:buFont typeface="Arial" panose="020B0604020202020204" pitchFamily="34" charset="0"/>
              <a:buChar char="•"/>
              <a:defRPr/>
            </a:pPr>
            <a:r>
              <a:rPr lang="en-GB" sz="1500" dirty="0">
                <a:latin typeface="Calibri" panose="020F0502020204030204" pitchFamily="34" charset="0"/>
              </a:rPr>
              <a:t>Some consumers will end up paying higher prices. These higher prices are likely to be </a:t>
            </a:r>
            <a:r>
              <a:rPr lang="en-GB" sz="1500" dirty="0" err="1">
                <a:latin typeface="Calibri" panose="020F0502020204030204" pitchFamily="34" charset="0"/>
              </a:rPr>
              <a:t>allocatively</a:t>
            </a:r>
            <a:r>
              <a:rPr lang="en-GB" sz="1500" dirty="0">
                <a:latin typeface="Calibri" panose="020F0502020204030204" pitchFamily="34" charset="0"/>
              </a:rPr>
              <a:t> inefficient because P &gt; MC.</a:t>
            </a:r>
            <a:endParaRPr lang="en-GB" sz="1500" dirty="0">
              <a:latin typeface="Calibri" panose="020F0502020204030204" pitchFamily="34" charset="0"/>
            </a:endParaRPr>
          </a:p>
        </p:txBody>
      </p:sp>
    </p:spTree>
    <p:extLst>
      <p:ext uri="{BB962C8B-B14F-4D97-AF65-F5344CB8AC3E}">
        <p14:creationId xmlns:p14="http://schemas.microsoft.com/office/powerpoint/2010/main" val="306316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ox(in)">
                                      <p:cBhvr>
                                        <p:cTn id="12" dur="5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autoUpdateAnimBg="0"/>
      <p:bldP spid="2253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063750" y="333375"/>
            <a:ext cx="8229600" cy="1143000"/>
          </a:xfrm>
        </p:spPr>
        <p:txBody>
          <a:bodyPr/>
          <a:lstStyle/>
          <a:p>
            <a:r>
              <a:rPr lang="en-GB" altLang="en-US" b="1" smtClean="0"/>
              <a:t>Examples in the news?</a:t>
            </a:r>
          </a:p>
        </p:txBody>
      </p:sp>
      <p:pic>
        <p:nvPicPr>
          <p:cNvPr id="921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76725">
            <a:off x="2101850" y="1622425"/>
            <a:ext cx="3600450"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1814513"/>
            <a:ext cx="416401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46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p:cNvSpPr>
            <a:spLocks noGrp="1"/>
          </p:cNvSpPr>
          <p:nvPr>
            <p:ph idx="1"/>
          </p:nvPr>
        </p:nvSpPr>
        <p:spPr>
          <a:xfrm>
            <a:off x="1981200" y="260351"/>
            <a:ext cx="8229600" cy="6264275"/>
          </a:xfrm>
          <a:solidFill>
            <a:schemeClr val="tx1"/>
          </a:solidFill>
        </p:spPr>
        <p:txBody>
          <a:bodyPr anchor="ctr" anchorCtr="1"/>
          <a:lstStyle/>
          <a:p>
            <a:pPr marL="0" indent="0">
              <a:buNone/>
            </a:pPr>
            <a:r>
              <a:rPr lang="en-GB" altLang="en-US" sz="8000" b="1">
                <a:solidFill>
                  <a:schemeClr val="bg1"/>
                </a:solidFill>
              </a:rPr>
              <a:t>90</a:t>
            </a:r>
          </a:p>
        </p:txBody>
      </p:sp>
    </p:spTree>
    <p:extLst>
      <p:ext uri="{BB962C8B-B14F-4D97-AF65-F5344CB8AC3E}">
        <p14:creationId xmlns:p14="http://schemas.microsoft.com/office/powerpoint/2010/main" val="357790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a:xfrm>
            <a:off x="1981200" y="260351"/>
            <a:ext cx="8229600" cy="6264275"/>
          </a:xfrm>
          <a:solidFill>
            <a:schemeClr val="tx1"/>
          </a:solidFill>
        </p:spPr>
        <p:txBody>
          <a:bodyPr anchor="ctr" anchorCtr="1"/>
          <a:lstStyle/>
          <a:p>
            <a:pPr marL="0" indent="0">
              <a:buNone/>
            </a:pPr>
            <a:r>
              <a:rPr lang="en-GB" altLang="en-US" sz="8000" b="1">
                <a:solidFill>
                  <a:schemeClr val="bg1"/>
                </a:solidFill>
              </a:rPr>
              <a:t>90</a:t>
            </a:r>
          </a:p>
        </p:txBody>
      </p:sp>
    </p:spTree>
    <p:extLst>
      <p:ext uri="{BB962C8B-B14F-4D97-AF65-F5344CB8AC3E}">
        <p14:creationId xmlns:p14="http://schemas.microsoft.com/office/powerpoint/2010/main" val="253751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
          <p:cNvSpPr txBox="1">
            <a:spLocks noChangeArrowheads="1"/>
          </p:cNvSpPr>
          <p:nvPr/>
        </p:nvSpPr>
        <p:spPr bwMode="auto">
          <a:xfrm>
            <a:off x="178949" y="765176"/>
            <a:ext cx="6626125" cy="5878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dirty="0" smtClean="0">
                <a:solidFill>
                  <a:schemeClr val="accent2"/>
                </a:solidFill>
              </a:rPr>
              <a:t>STARTER ACTIVITY</a:t>
            </a:r>
          </a:p>
          <a:p>
            <a:pPr eaLnBrk="1" hangingPunct="1">
              <a:spcBef>
                <a:spcPct val="0"/>
              </a:spcBef>
              <a:buFontTx/>
              <a:buNone/>
            </a:pPr>
            <a:r>
              <a:rPr lang="en-GB" altLang="en-US" sz="2600" b="1" dirty="0" smtClean="0">
                <a:solidFill>
                  <a:srgbClr val="FF0000"/>
                </a:solidFill>
              </a:rPr>
              <a:t>Individually</a:t>
            </a:r>
            <a:r>
              <a:rPr lang="en-GB" altLang="en-US" sz="2600" b="1" dirty="0" smtClean="0">
                <a:solidFill>
                  <a:srgbClr val="FF0000"/>
                </a:solidFill>
              </a:rPr>
              <a:t> (7 minutes): </a:t>
            </a:r>
            <a:r>
              <a:rPr lang="en-GB" altLang="en-US" sz="2600" dirty="0" smtClean="0"/>
              <a:t>SPLIT AN A4 PAPER INTO 4 BOXES:</a:t>
            </a:r>
            <a:endParaRPr lang="en-GB" altLang="en-US" sz="2600" dirty="0"/>
          </a:p>
          <a:p>
            <a:pPr marL="457200" indent="-457200">
              <a:spcBef>
                <a:spcPct val="0"/>
              </a:spcBef>
              <a:buFont typeface="+mj-lt"/>
              <a:buAutoNum type="arabicPeriod"/>
            </a:pPr>
            <a:r>
              <a:rPr lang="en-GB" altLang="en-US" sz="2600" dirty="0" smtClean="0"/>
              <a:t>BOX1: Draw a monopoly diagram earning abnormal profit (highlight this</a:t>
            </a:r>
            <a:r>
              <a:rPr lang="en-GB" altLang="en-US" sz="2600" dirty="0"/>
              <a:t>). </a:t>
            </a:r>
            <a:r>
              <a:rPr lang="en-GB" altLang="en-US" sz="2000" i="1" dirty="0"/>
              <a:t>Why might we argue the first diagram is dynamically efficient</a:t>
            </a:r>
            <a:r>
              <a:rPr lang="en-GB" altLang="en-US" sz="2000" i="1" dirty="0" smtClean="0"/>
              <a:t>?</a:t>
            </a:r>
            <a:endParaRPr lang="en-GB" altLang="en-US" sz="2000" i="1" dirty="0" smtClean="0"/>
          </a:p>
          <a:p>
            <a:pPr marL="457200" indent="-457200" eaLnBrk="1" hangingPunct="1">
              <a:spcBef>
                <a:spcPct val="0"/>
              </a:spcBef>
              <a:buFont typeface="+mj-lt"/>
              <a:buAutoNum type="arabicPeriod"/>
            </a:pPr>
            <a:r>
              <a:rPr lang="en-GB" altLang="en-US" sz="2600" dirty="0" smtClean="0"/>
              <a:t>BOX 2: Draw a second monopoly diagram earning abnormal profit.  </a:t>
            </a:r>
            <a:r>
              <a:rPr lang="en-GB" altLang="en-US" sz="2000" i="1" dirty="0" smtClean="0"/>
              <a:t>Explain why the monopoly is considered to be statically inefficient.  You will need to draw where the monopoly should be producing to be efficient.</a:t>
            </a:r>
            <a:endParaRPr lang="en-GB" altLang="en-US" sz="2000" i="1" dirty="0"/>
          </a:p>
          <a:p>
            <a:pPr marL="457200" indent="-457200" eaLnBrk="1" hangingPunct="1">
              <a:spcBef>
                <a:spcPct val="0"/>
              </a:spcBef>
              <a:buFont typeface="+mj-lt"/>
              <a:buAutoNum type="arabicPeriod"/>
            </a:pPr>
            <a:r>
              <a:rPr lang="en-GB" altLang="en-US" sz="2600" dirty="0" smtClean="0"/>
              <a:t>BOX3: Draw a third monopoly diagram, showing a firm earning normal profit</a:t>
            </a:r>
          </a:p>
          <a:p>
            <a:pPr marL="457200" indent="-457200" eaLnBrk="1" hangingPunct="1">
              <a:spcBef>
                <a:spcPct val="0"/>
              </a:spcBef>
              <a:buFont typeface="+mj-lt"/>
              <a:buAutoNum type="arabicPeriod"/>
            </a:pPr>
            <a:r>
              <a:rPr lang="en-GB" altLang="en-US" sz="2600" dirty="0" smtClean="0"/>
              <a:t>BOX 4: Draw a fourth diagram, showing a monopoly firm making a loss</a:t>
            </a:r>
            <a:endParaRPr lang="en-GB" altLang="en-US" sz="2600" dirty="0"/>
          </a:p>
        </p:txBody>
      </p:sp>
      <p:sp>
        <p:nvSpPr>
          <p:cNvPr id="5" name="Rectangle 4"/>
          <p:cNvSpPr/>
          <p:nvPr/>
        </p:nvSpPr>
        <p:spPr>
          <a:xfrm>
            <a:off x="7714454" y="2663826"/>
            <a:ext cx="1220788" cy="41751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5237" name="Line 3"/>
          <p:cNvSpPr>
            <a:spLocks noChangeShapeType="1"/>
          </p:cNvSpPr>
          <p:nvPr/>
        </p:nvSpPr>
        <p:spPr bwMode="auto">
          <a:xfrm>
            <a:off x="7714454" y="1112838"/>
            <a:ext cx="0" cy="4038600"/>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5238" name="Line 4"/>
          <p:cNvSpPr>
            <a:spLocks noChangeShapeType="1"/>
          </p:cNvSpPr>
          <p:nvPr/>
        </p:nvSpPr>
        <p:spPr bwMode="auto">
          <a:xfrm>
            <a:off x="7714454" y="5151438"/>
            <a:ext cx="3810000" cy="0"/>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5239" name="Text Box 5"/>
          <p:cNvSpPr txBox="1">
            <a:spLocks noChangeArrowheads="1"/>
          </p:cNvSpPr>
          <p:nvPr/>
        </p:nvSpPr>
        <p:spPr bwMode="auto">
          <a:xfrm>
            <a:off x="7241379" y="765176"/>
            <a:ext cx="1644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PRICE: Costs/Revenues</a:t>
            </a:r>
          </a:p>
        </p:txBody>
      </p:sp>
      <p:sp>
        <p:nvSpPr>
          <p:cNvPr id="95240" name="Text Box 6"/>
          <p:cNvSpPr txBox="1">
            <a:spLocks noChangeArrowheads="1"/>
          </p:cNvSpPr>
          <p:nvPr/>
        </p:nvSpPr>
        <p:spPr bwMode="auto">
          <a:xfrm>
            <a:off x="10248105" y="5157789"/>
            <a:ext cx="13827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QUANTITY: Output</a:t>
            </a:r>
          </a:p>
        </p:txBody>
      </p:sp>
      <p:sp>
        <p:nvSpPr>
          <p:cNvPr id="95241" name="Line 7"/>
          <p:cNvSpPr>
            <a:spLocks noChangeShapeType="1"/>
          </p:cNvSpPr>
          <p:nvPr/>
        </p:nvSpPr>
        <p:spPr bwMode="auto">
          <a:xfrm>
            <a:off x="7714454" y="1366838"/>
            <a:ext cx="3505200" cy="3733800"/>
          </a:xfrm>
          <a:prstGeom prst="line">
            <a:avLst/>
          </a:prstGeom>
          <a:noFill/>
          <a:ln w="381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5242" name="Line 8"/>
          <p:cNvSpPr>
            <a:spLocks noChangeShapeType="1"/>
          </p:cNvSpPr>
          <p:nvPr/>
        </p:nvSpPr>
        <p:spPr bwMode="auto">
          <a:xfrm>
            <a:off x="7714454" y="1366838"/>
            <a:ext cx="1676400" cy="3733800"/>
          </a:xfrm>
          <a:prstGeom prst="line">
            <a:avLst/>
          </a:prstGeom>
          <a:noFill/>
          <a:ln w="381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5243" name="Text Box 9"/>
          <p:cNvSpPr txBox="1">
            <a:spLocks noChangeArrowheads="1"/>
          </p:cNvSpPr>
          <p:nvPr/>
        </p:nvSpPr>
        <p:spPr bwMode="auto">
          <a:xfrm>
            <a:off x="9374980" y="4795838"/>
            <a:ext cx="473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MR</a:t>
            </a:r>
          </a:p>
        </p:txBody>
      </p:sp>
      <p:sp>
        <p:nvSpPr>
          <p:cNvPr id="95244" name="Text Box 10"/>
          <p:cNvSpPr txBox="1">
            <a:spLocks noChangeArrowheads="1"/>
          </p:cNvSpPr>
          <p:nvPr/>
        </p:nvSpPr>
        <p:spPr bwMode="auto">
          <a:xfrm>
            <a:off x="11295855" y="4795838"/>
            <a:ext cx="473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AR</a:t>
            </a:r>
          </a:p>
        </p:txBody>
      </p:sp>
      <p:sp>
        <p:nvSpPr>
          <p:cNvPr id="95245" name="Freeform 11"/>
          <p:cNvSpPr>
            <a:spLocks/>
          </p:cNvSpPr>
          <p:nvPr/>
        </p:nvSpPr>
        <p:spPr bwMode="auto">
          <a:xfrm>
            <a:off x="7943055" y="1760538"/>
            <a:ext cx="2278063" cy="3492500"/>
          </a:xfrm>
          <a:custGeom>
            <a:avLst/>
            <a:gdLst>
              <a:gd name="T0" fmla="*/ 0 w 1392"/>
              <a:gd name="T1" fmla="*/ 2147483646 h 2256"/>
              <a:gd name="T2" fmla="*/ 2147483646 w 1392"/>
              <a:gd name="T3" fmla="*/ 2147483646 h 2256"/>
              <a:gd name="T4" fmla="*/ 2147483646 w 1392"/>
              <a:gd name="T5" fmla="*/ 0 h 2256"/>
              <a:gd name="T6" fmla="*/ 0 60000 65536"/>
              <a:gd name="T7" fmla="*/ 0 60000 65536"/>
              <a:gd name="T8" fmla="*/ 0 60000 65536"/>
              <a:gd name="T9" fmla="*/ 0 w 1392"/>
              <a:gd name="T10" fmla="*/ 0 h 2256"/>
              <a:gd name="T11" fmla="*/ 1392 w 1392"/>
              <a:gd name="T12" fmla="*/ 2256 h 2256"/>
            </a:gdLst>
            <a:ahLst/>
            <a:cxnLst>
              <a:cxn ang="T6">
                <a:pos x="T0" y="T1"/>
              </a:cxn>
              <a:cxn ang="T7">
                <a:pos x="T2" y="T3"/>
              </a:cxn>
              <a:cxn ang="T8">
                <a:pos x="T4" y="T5"/>
              </a:cxn>
            </a:cxnLst>
            <a:rect l="T9" t="T10" r="T11" b="T12"/>
            <a:pathLst>
              <a:path w="1392" h="2256">
                <a:moveTo>
                  <a:pt x="0" y="1728"/>
                </a:moveTo>
                <a:cubicBezTo>
                  <a:pt x="52" y="1992"/>
                  <a:pt x="104" y="2256"/>
                  <a:pt x="336" y="1968"/>
                </a:cubicBezTo>
                <a:cubicBezTo>
                  <a:pt x="568" y="1680"/>
                  <a:pt x="980" y="840"/>
                  <a:pt x="1392"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95246" name="Text Box 12"/>
          <p:cNvSpPr txBox="1">
            <a:spLocks noChangeArrowheads="1"/>
          </p:cNvSpPr>
          <p:nvPr/>
        </p:nvSpPr>
        <p:spPr bwMode="auto">
          <a:xfrm>
            <a:off x="10152855" y="1441451"/>
            <a:ext cx="4365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MC</a:t>
            </a:r>
          </a:p>
        </p:txBody>
      </p:sp>
      <p:sp>
        <p:nvSpPr>
          <p:cNvPr id="95247" name="Line 13"/>
          <p:cNvSpPr>
            <a:spLocks noChangeShapeType="1"/>
          </p:cNvSpPr>
          <p:nvPr/>
        </p:nvSpPr>
        <p:spPr bwMode="auto">
          <a:xfrm flipV="1">
            <a:off x="8933654" y="2662238"/>
            <a:ext cx="1588" cy="2514600"/>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5248" name="Line 14"/>
          <p:cNvSpPr>
            <a:spLocks noChangeShapeType="1"/>
          </p:cNvSpPr>
          <p:nvPr/>
        </p:nvSpPr>
        <p:spPr bwMode="auto">
          <a:xfrm flipH="1">
            <a:off x="7714454" y="2662239"/>
            <a:ext cx="1219200" cy="1587"/>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 name="Line 16"/>
          <p:cNvSpPr>
            <a:spLocks noChangeShapeType="1"/>
          </p:cNvSpPr>
          <p:nvPr/>
        </p:nvSpPr>
        <p:spPr bwMode="auto">
          <a:xfrm flipH="1">
            <a:off x="7714455" y="3081338"/>
            <a:ext cx="1171575" cy="0"/>
          </a:xfrm>
          <a:prstGeom prst="line">
            <a:avLst/>
          </a:prstGeom>
          <a:noFill/>
          <a:ln w="952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pPr eaLnBrk="1" hangingPunct="1">
              <a:defRPr/>
            </a:pPr>
            <a:endParaRPr lang="en-GB">
              <a:ln>
                <a:solidFill>
                  <a:schemeClr val="tx1"/>
                </a:solidFill>
                <a:prstDash val="dash"/>
              </a:ln>
              <a:latin typeface="Arial" charset="0"/>
            </a:endParaRPr>
          </a:p>
        </p:txBody>
      </p:sp>
      <p:sp>
        <p:nvSpPr>
          <p:cNvPr id="95250" name="Oval 15"/>
          <p:cNvSpPr>
            <a:spLocks noChangeArrowheads="1"/>
          </p:cNvSpPr>
          <p:nvPr/>
        </p:nvSpPr>
        <p:spPr bwMode="auto">
          <a:xfrm>
            <a:off x="8857454" y="2586038"/>
            <a:ext cx="152400" cy="152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95251" name="Group 17"/>
          <p:cNvGrpSpPr>
            <a:grpSpLocks/>
          </p:cNvGrpSpPr>
          <p:nvPr/>
        </p:nvGrpSpPr>
        <p:grpSpPr bwMode="auto">
          <a:xfrm>
            <a:off x="8276429" y="2481264"/>
            <a:ext cx="3060700" cy="700087"/>
            <a:chOff x="2784" y="2255"/>
            <a:chExt cx="1928" cy="441"/>
          </a:xfrm>
        </p:grpSpPr>
        <p:sp>
          <p:nvSpPr>
            <p:cNvPr id="95259" name="Freeform 18"/>
            <p:cNvSpPr>
              <a:spLocks/>
            </p:cNvSpPr>
            <p:nvPr/>
          </p:nvSpPr>
          <p:spPr bwMode="auto">
            <a:xfrm>
              <a:off x="2784" y="2352"/>
              <a:ext cx="1680" cy="344"/>
            </a:xfrm>
            <a:custGeom>
              <a:avLst/>
              <a:gdLst>
                <a:gd name="T0" fmla="*/ 0 w 1680"/>
                <a:gd name="T1" fmla="*/ 48 h 344"/>
                <a:gd name="T2" fmla="*/ 768 w 1680"/>
                <a:gd name="T3" fmla="*/ 336 h 344"/>
                <a:gd name="T4" fmla="*/ 1680 w 1680"/>
                <a:gd name="T5" fmla="*/ 0 h 344"/>
                <a:gd name="T6" fmla="*/ 0 60000 65536"/>
                <a:gd name="T7" fmla="*/ 0 60000 65536"/>
                <a:gd name="T8" fmla="*/ 0 60000 65536"/>
                <a:gd name="T9" fmla="*/ 0 w 1680"/>
                <a:gd name="T10" fmla="*/ 0 h 344"/>
                <a:gd name="T11" fmla="*/ 1680 w 1680"/>
                <a:gd name="T12" fmla="*/ 344 h 344"/>
              </a:gdLst>
              <a:ahLst/>
              <a:cxnLst>
                <a:cxn ang="T6">
                  <a:pos x="T0" y="T1"/>
                </a:cxn>
                <a:cxn ang="T7">
                  <a:pos x="T2" y="T3"/>
                </a:cxn>
                <a:cxn ang="T8">
                  <a:pos x="T4" y="T5"/>
                </a:cxn>
              </a:cxnLst>
              <a:rect l="T9" t="T10" r="T11" b="T12"/>
              <a:pathLst>
                <a:path w="1680" h="344">
                  <a:moveTo>
                    <a:pt x="0" y="48"/>
                  </a:moveTo>
                  <a:cubicBezTo>
                    <a:pt x="244" y="196"/>
                    <a:pt x="488" y="344"/>
                    <a:pt x="768" y="336"/>
                  </a:cubicBezTo>
                  <a:cubicBezTo>
                    <a:pt x="1048" y="328"/>
                    <a:pt x="1364" y="164"/>
                    <a:pt x="1680"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95260" name="Text Box 19"/>
            <p:cNvSpPr txBox="1">
              <a:spLocks noChangeArrowheads="1"/>
            </p:cNvSpPr>
            <p:nvPr/>
          </p:nvSpPr>
          <p:spPr bwMode="auto">
            <a:xfrm>
              <a:off x="4464" y="2255"/>
              <a:ext cx="24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AC</a:t>
              </a:r>
            </a:p>
          </p:txBody>
        </p:sp>
      </p:grpSp>
      <p:sp>
        <p:nvSpPr>
          <p:cNvPr id="95252" name="Text Box 33"/>
          <p:cNvSpPr txBox="1">
            <a:spLocks noChangeArrowheads="1"/>
          </p:cNvSpPr>
          <p:nvPr/>
        </p:nvSpPr>
        <p:spPr bwMode="auto">
          <a:xfrm>
            <a:off x="8781255" y="5216526"/>
            <a:ext cx="5381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Q</a:t>
            </a:r>
            <a:r>
              <a:rPr lang="en-GB" altLang="en-US" sz="900"/>
              <a:t>MON</a:t>
            </a:r>
          </a:p>
        </p:txBody>
      </p:sp>
      <p:sp>
        <p:nvSpPr>
          <p:cNvPr id="95253" name="Text Box 34"/>
          <p:cNvSpPr txBox="1">
            <a:spLocks noChangeArrowheads="1"/>
          </p:cNvSpPr>
          <p:nvPr/>
        </p:nvSpPr>
        <p:spPr bwMode="auto">
          <a:xfrm>
            <a:off x="7175757" y="2523738"/>
            <a:ext cx="51488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dirty="0" smtClean="0"/>
              <a:t>P</a:t>
            </a:r>
            <a:r>
              <a:rPr lang="en-GB" altLang="en-US" sz="900" dirty="0" smtClean="0"/>
              <a:t>MON</a:t>
            </a:r>
            <a:endParaRPr lang="en-GB" altLang="en-US" sz="900" dirty="0"/>
          </a:p>
        </p:txBody>
      </p:sp>
      <p:grpSp>
        <p:nvGrpSpPr>
          <p:cNvPr id="25" name="Group 37"/>
          <p:cNvGrpSpPr>
            <a:grpSpLocks/>
          </p:cNvGrpSpPr>
          <p:nvPr/>
        </p:nvGrpSpPr>
        <p:grpSpPr bwMode="auto">
          <a:xfrm>
            <a:off x="9284493" y="3128964"/>
            <a:ext cx="420687" cy="2363787"/>
            <a:chOff x="4195" y="2523"/>
            <a:chExt cx="265" cy="1489"/>
          </a:xfrm>
        </p:grpSpPr>
        <p:sp>
          <p:nvSpPr>
            <p:cNvPr id="95256" name="Line 38"/>
            <p:cNvSpPr>
              <a:spLocks noChangeShapeType="1"/>
            </p:cNvSpPr>
            <p:nvPr/>
          </p:nvSpPr>
          <p:spPr bwMode="auto">
            <a:xfrm flipV="1">
              <a:off x="4286" y="2568"/>
              <a:ext cx="0" cy="1220"/>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5257" name="Oval 39"/>
            <p:cNvSpPr>
              <a:spLocks noChangeArrowheads="1"/>
            </p:cNvSpPr>
            <p:nvPr/>
          </p:nvSpPr>
          <p:spPr bwMode="auto">
            <a:xfrm>
              <a:off x="4241" y="2523"/>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5258" name="Text Box 40"/>
            <p:cNvSpPr txBox="1">
              <a:spLocks noChangeArrowheads="1"/>
            </p:cNvSpPr>
            <p:nvPr/>
          </p:nvSpPr>
          <p:spPr bwMode="auto">
            <a:xfrm>
              <a:off x="4195" y="3838"/>
              <a:ext cx="26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Q</a:t>
              </a:r>
              <a:r>
                <a:rPr lang="en-GB" altLang="en-US" sz="900"/>
                <a:t>PC</a:t>
              </a:r>
            </a:p>
          </p:txBody>
        </p:sp>
      </p:grpSp>
      <p:sp>
        <p:nvSpPr>
          <p:cNvPr id="29" name="Line 41"/>
          <p:cNvSpPr>
            <a:spLocks noChangeShapeType="1"/>
          </p:cNvSpPr>
          <p:nvPr/>
        </p:nvSpPr>
        <p:spPr bwMode="auto">
          <a:xfrm flipH="1">
            <a:off x="7714452" y="3200400"/>
            <a:ext cx="1709740" cy="0"/>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30" name="Text Box 34"/>
          <p:cNvSpPr txBox="1">
            <a:spLocks noChangeArrowheads="1"/>
          </p:cNvSpPr>
          <p:nvPr/>
        </p:nvSpPr>
        <p:spPr bwMode="auto">
          <a:xfrm>
            <a:off x="7245706" y="3042851"/>
            <a:ext cx="38504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dirty="0" smtClean="0"/>
              <a:t>P</a:t>
            </a:r>
            <a:r>
              <a:rPr lang="en-GB" altLang="en-US" sz="900" dirty="0" smtClean="0"/>
              <a:t>PC</a:t>
            </a:r>
            <a:endParaRPr lang="en-GB" altLang="en-US" sz="900" dirty="0"/>
          </a:p>
        </p:txBody>
      </p:sp>
      <p:cxnSp>
        <p:nvCxnSpPr>
          <p:cNvPr id="3" name="Straight Arrow Connector 2"/>
          <p:cNvCxnSpPr/>
          <p:nvPr/>
        </p:nvCxnSpPr>
        <p:spPr>
          <a:xfrm flipH="1">
            <a:off x="9009854" y="5600700"/>
            <a:ext cx="48498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7140972" y="5717442"/>
            <a:ext cx="4737892" cy="830997"/>
          </a:xfrm>
          <a:prstGeom prst="rect">
            <a:avLst/>
          </a:prstGeom>
          <a:noFill/>
        </p:spPr>
        <p:txBody>
          <a:bodyPr wrap="square" rtlCol="0">
            <a:spAutoFit/>
          </a:bodyPr>
          <a:lstStyle/>
          <a:p>
            <a:pPr algn="ctr"/>
            <a:r>
              <a:rPr lang="en-GB" sz="1600" b="1" u="sng" dirty="0" smtClean="0">
                <a:latin typeface="Calibri" panose="020F0502020204030204" pitchFamily="34" charset="0"/>
              </a:rPr>
              <a:t>Underproduction = Allocative Inefficiency (P&gt;MC)</a:t>
            </a:r>
          </a:p>
          <a:p>
            <a:r>
              <a:rPr lang="en-GB" sz="1600" dirty="0" smtClean="0">
                <a:latin typeface="Calibri" panose="020F0502020204030204" pitchFamily="34" charset="0"/>
              </a:rPr>
              <a:t>More scarce resources could be allocated away from other areas to the production of this good.</a:t>
            </a:r>
            <a:endParaRPr lang="en-GB" sz="1600" dirty="0">
              <a:latin typeface="Calibri" panose="020F0502020204030204" pitchFamily="34" charset="0"/>
            </a:endParaRPr>
          </a:p>
        </p:txBody>
      </p:sp>
      <p:sp>
        <p:nvSpPr>
          <p:cNvPr id="6" name="TextBox 5"/>
          <p:cNvSpPr txBox="1"/>
          <p:nvPr/>
        </p:nvSpPr>
        <p:spPr>
          <a:xfrm>
            <a:off x="178949" y="130444"/>
            <a:ext cx="7859203" cy="523220"/>
          </a:xfrm>
          <a:prstGeom prst="rect">
            <a:avLst/>
          </a:prstGeom>
          <a:solidFill>
            <a:schemeClr val="bg1"/>
          </a:solidFill>
        </p:spPr>
        <p:txBody>
          <a:bodyPr wrap="none" rtlCol="0">
            <a:spAutoFit/>
          </a:bodyPr>
          <a:lstStyle/>
          <a:p>
            <a:r>
              <a:rPr lang="en-GB" sz="2800" b="1" dirty="0" smtClean="0">
                <a:latin typeface="Calibri" panose="020F0502020204030204" pitchFamily="34" charset="0"/>
              </a:rPr>
              <a:t>Revenue and Costs Diagram: Pure Monopoly Model</a:t>
            </a:r>
            <a:endParaRPr lang="en-GB" sz="2800" b="1" dirty="0">
              <a:latin typeface="Calibri" panose="020F0502020204030204" pitchFamily="34" charset="0"/>
            </a:endParaRPr>
          </a:p>
        </p:txBody>
      </p:sp>
      <p:cxnSp>
        <p:nvCxnSpPr>
          <p:cNvPr id="34" name="Straight Arrow Connector 33"/>
          <p:cNvCxnSpPr/>
          <p:nvPr/>
        </p:nvCxnSpPr>
        <p:spPr>
          <a:xfrm flipH="1">
            <a:off x="8940400" y="1347788"/>
            <a:ext cx="713186" cy="17079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6" name="TextBox 35"/>
          <p:cNvSpPr txBox="1"/>
          <p:nvPr/>
        </p:nvSpPr>
        <p:spPr>
          <a:xfrm>
            <a:off x="8857454" y="32287"/>
            <a:ext cx="3265686" cy="1323439"/>
          </a:xfrm>
          <a:prstGeom prst="rect">
            <a:avLst/>
          </a:prstGeom>
          <a:noFill/>
        </p:spPr>
        <p:txBody>
          <a:bodyPr wrap="square" rtlCol="0">
            <a:spAutoFit/>
          </a:bodyPr>
          <a:lstStyle/>
          <a:p>
            <a:pPr algn="ctr"/>
            <a:r>
              <a:rPr lang="en-GB" sz="1600" b="1" u="sng" dirty="0" smtClean="0">
                <a:latin typeface="Calibri" panose="020F0502020204030204" pitchFamily="34" charset="0"/>
              </a:rPr>
              <a:t>Productive Inefficiency</a:t>
            </a:r>
          </a:p>
          <a:p>
            <a:r>
              <a:rPr lang="en-GB" sz="1600" dirty="0" smtClean="0">
                <a:latin typeface="Calibri" panose="020F0502020204030204" pitchFamily="34" charset="0"/>
              </a:rPr>
              <a:t>The monopoly firm is being ‘lazy’ due to a lack of competition and not fully exploiting it’s increasing marginal returns through specialisation</a:t>
            </a:r>
            <a:endParaRPr lang="en-GB" sz="1600" dirty="0">
              <a:latin typeface="Calibri" panose="020F0502020204030204" pitchFamily="34" charset="0"/>
            </a:endParaRPr>
          </a:p>
        </p:txBody>
      </p:sp>
      <p:sp>
        <p:nvSpPr>
          <p:cNvPr id="10" name="Rectangle 9"/>
          <p:cNvSpPr/>
          <p:nvPr/>
        </p:nvSpPr>
        <p:spPr>
          <a:xfrm>
            <a:off x="7140972" y="779792"/>
            <a:ext cx="4489846" cy="4937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4605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par>
                                <p:cTn id="13" presetID="4" presetClass="entr" presetSubtype="1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95245"/>
                                        </p:tgtEl>
                                      </p:cBhvr>
                                    </p:animEffect>
                                    <p:set>
                                      <p:cBhvr>
                                        <p:cTn id="34" dur="1" fill="hold">
                                          <p:stCondLst>
                                            <p:cond delay="1999"/>
                                          </p:stCondLst>
                                        </p:cTn>
                                        <p:tgtEl>
                                          <p:spTgt spid="95245"/>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2000"/>
                                        <p:tgtEl>
                                          <p:spTgt spid="95241"/>
                                        </p:tgtEl>
                                      </p:cBhvr>
                                    </p:animEffect>
                                    <p:set>
                                      <p:cBhvr>
                                        <p:cTn id="37" dur="1" fill="hold">
                                          <p:stCondLst>
                                            <p:cond delay="1999"/>
                                          </p:stCondLst>
                                        </p:cTn>
                                        <p:tgtEl>
                                          <p:spTgt spid="95241"/>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2000"/>
                                        <p:tgtEl>
                                          <p:spTgt spid="95242"/>
                                        </p:tgtEl>
                                      </p:cBhvr>
                                    </p:animEffect>
                                    <p:set>
                                      <p:cBhvr>
                                        <p:cTn id="40" dur="1" fill="hold">
                                          <p:stCondLst>
                                            <p:cond delay="1999"/>
                                          </p:stCondLst>
                                        </p:cTn>
                                        <p:tgtEl>
                                          <p:spTgt spid="95242"/>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95245"/>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95241"/>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95242"/>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5241" grpId="0" animBg="1"/>
      <p:bldP spid="95241" grpId="1" animBg="1"/>
      <p:bldP spid="95242" grpId="0" animBg="1"/>
      <p:bldP spid="95242" grpId="1" animBg="1"/>
      <p:bldP spid="95245" grpId="0" animBg="1"/>
      <p:bldP spid="95245" grpId="1" animBg="1"/>
      <p:bldP spid="29" grpId="0" animBg="1"/>
      <p:bldP spid="30" grpId="0"/>
      <p:bldP spid="4" grpId="0"/>
      <p:bldP spid="36"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7855" y="274638"/>
            <a:ext cx="11554690" cy="1143000"/>
          </a:xfrm>
        </p:spPr>
        <p:txBody>
          <a:bodyPr/>
          <a:lstStyle/>
          <a:p>
            <a:r>
              <a:rPr lang="en-GB" altLang="en-US" b="1" dirty="0" smtClean="0"/>
              <a:t>RWS14 - </a:t>
            </a:r>
            <a:r>
              <a:rPr lang="en-GB" altLang="en-US" b="1" dirty="0" smtClean="0"/>
              <a:t>Pure Monopoly models</a:t>
            </a:r>
            <a:r>
              <a:rPr lang="en-GB" altLang="en-US" b="1" dirty="0" smtClean="0"/>
              <a:t/>
            </a:r>
            <a:br>
              <a:rPr lang="en-GB" altLang="en-US" b="1" dirty="0" smtClean="0"/>
            </a:br>
            <a:r>
              <a:rPr lang="en-GB" altLang="en-US" sz="3600" b="1" dirty="0" smtClean="0">
                <a:solidFill>
                  <a:srgbClr val="FF0000"/>
                </a:solidFill>
              </a:rPr>
              <a:t>Evaluating Pure Monopoly .v. Perfect </a:t>
            </a:r>
            <a:r>
              <a:rPr lang="en-GB" altLang="en-US" sz="3600" b="1" dirty="0" smtClean="0">
                <a:solidFill>
                  <a:srgbClr val="FF0000"/>
                </a:solidFill>
              </a:rPr>
              <a:t>Competition Models</a:t>
            </a:r>
            <a:endParaRPr lang="en-GB" altLang="en-US" sz="3600" b="1" dirty="0">
              <a:solidFill>
                <a:srgbClr val="FF0000"/>
              </a:solidFill>
            </a:endParaRPr>
          </a:p>
        </p:txBody>
      </p:sp>
      <p:sp>
        <p:nvSpPr>
          <p:cNvPr id="6147" name="Content Placeholder 2"/>
          <p:cNvSpPr>
            <a:spLocks noGrp="1"/>
          </p:cNvSpPr>
          <p:nvPr>
            <p:ph idx="1"/>
          </p:nvPr>
        </p:nvSpPr>
        <p:spPr>
          <a:xfrm>
            <a:off x="267855" y="1595583"/>
            <a:ext cx="4350327" cy="5110017"/>
          </a:xfrm>
        </p:spPr>
        <p:txBody>
          <a:bodyPr/>
          <a:lstStyle/>
          <a:p>
            <a:pPr marL="0" indent="0">
              <a:buNone/>
            </a:pPr>
            <a:r>
              <a:rPr lang="en-US" altLang="en-US" sz="2400" b="1" dirty="0" smtClean="0"/>
              <a:t>(1) </a:t>
            </a:r>
            <a:r>
              <a:rPr lang="en-US" altLang="en-US" sz="2400" b="1" dirty="0" err="1" smtClean="0"/>
              <a:t>Maximise</a:t>
            </a:r>
            <a:r>
              <a:rPr lang="en-US" altLang="en-US" sz="2400" b="1" dirty="0" smtClean="0"/>
              <a:t> Efficiency</a:t>
            </a:r>
            <a:r>
              <a:rPr lang="en-US" altLang="en-US" sz="2400" b="1" dirty="0" smtClean="0"/>
              <a:t> </a:t>
            </a:r>
          </a:p>
          <a:p>
            <a:pPr marL="0" indent="0">
              <a:buNone/>
            </a:pPr>
            <a:r>
              <a:rPr lang="en-US" altLang="en-US" sz="1600" b="1" dirty="0">
                <a:solidFill>
                  <a:schemeClr val="accent2"/>
                </a:solidFill>
              </a:rPr>
              <a:t>(To get to a point </a:t>
            </a:r>
            <a:r>
              <a:rPr lang="en-US" altLang="en-US" sz="1600" b="1" dirty="0" smtClean="0">
                <a:solidFill>
                  <a:schemeClr val="accent2"/>
                </a:solidFill>
              </a:rPr>
              <a:t>where there is minimum waste of our scarce resources)</a:t>
            </a:r>
          </a:p>
          <a:p>
            <a:r>
              <a:rPr lang="en-US" altLang="en-US" sz="2000" u="sng" dirty="0" smtClean="0"/>
              <a:t>STATIC (Short-Term): </a:t>
            </a:r>
            <a:r>
              <a:rPr lang="en-US" altLang="en-US" sz="2000" dirty="0" smtClean="0"/>
              <a:t>‘Allocative’ and ‘Productive’ Efficiency</a:t>
            </a:r>
          </a:p>
          <a:p>
            <a:r>
              <a:rPr lang="en-US" altLang="en-US" sz="2000" u="sng" dirty="0" smtClean="0"/>
              <a:t>DYNAMIC (Long-Term): </a:t>
            </a:r>
            <a:r>
              <a:rPr lang="en-US" altLang="en-US" sz="2000" dirty="0" smtClean="0"/>
              <a:t>‘Technical’ Efficiency</a:t>
            </a:r>
          </a:p>
          <a:p>
            <a:pPr lvl="1"/>
            <a:endParaRPr lang="en-US" altLang="en-US" sz="2000" dirty="0" smtClean="0"/>
          </a:p>
          <a:p>
            <a:pPr marL="0" indent="0">
              <a:buNone/>
            </a:pPr>
            <a:r>
              <a:rPr lang="en-US" altLang="en-US" sz="2400" b="1" dirty="0" smtClean="0"/>
              <a:t>(2) </a:t>
            </a:r>
            <a:r>
              <a:rPr lang="en-US" altLang="en-US" sz="2400" b="1" dirty="0" err="1" smtClean="0"/>
              <a:t>Maximise</a:t>
            </a:r>
            <a:r>
              <a:rPr lang="en-US" altLang="en-US" sz="2400" b="1" dirty="0" smtClean="0"/>
              <a:t> Welfare </a:t>
            </a:r>
          </a:p>
          <a:p>
            <a:pPr marL="0" indent="0">
              <a:buNone/>
            </a:pPr>
            <a:r>
              <a:rPr lang="en-US" altLang="en-US" sz="1600" b="1" dirty="0" smtClean="0">
                <a:solidFill>
                  <a:schemeClr val="accent2"/>
                </a:solidFill>
              </a:rPr>
              <a:t>(To get to a point where no one can be made better off without harming others)</a:t>
            </a:r>
          </a:p>
          <a:p>
            <a:r>
              <a:rPr lang="en-US" altLang="en-US" sz="2000" dirty="0" smtClean="0"/>
              <a:t>Consumer and Producer Surplus </a:t>
            </a:r>
            <a:r>
              <a:rPr lang="en-US" altLang="en-US" sz="2000" dirty="0" err="1" smtClean="0"/>
              <a:t>Maximised</a:t>
            </a:r>
            <a:endParaRPr lang="en-US" altLang="en-US" sz="2000" dirty="0" smtClean="0"/>
          </a:p>
          <a:p>
            <a:r>
              <a:rPr lang="en-US" altLang="en-US" sz="2000" dirty="0" smtClean="0"/>
              <a:t>No Deadweight Loss (welfare triangles!)</a:t>
            </a:r>
            <a:endParaRPr lang="en-US" altLang="en-US" sz="2000" dirty="0" smtClean="0"/>
          </a:p>
        </p:txBody>
      </p:sp>
      <p:pic>
        <p:nvPicPr>
          <p:cNvPr id="2" name="Picture 1"/>
          <p:cNvPicPr>
            <a:picLocks noChangeAspect="1"/>
          </p:cNvPicPr>
          <p:nvPr/>
        </p:nvPicPr>
        <p:blipFill>
          <a:blip r:embed="rId2"/>
          <a:stretch>
            <a:fillRect/>
          </a:stretch>
        </p:blipFill>
        <p:spPr>
          <a:xfrm>
            <a:off x="5576887" y="2134539"/>
            <a:ext cx="5686425" cy="3752850"/>
          </a:xfrm>
          <a:prstGeom prst="rect">
            <a:avLst/>
          </a:prstGeom>
        </p:spPr>
      </p:pic>
    </p:spTree>
    <p:extLst>
      <p:ext uri="{BB962C8B-B14F-4D97-AF65-F5344CB8AC3E}">
        <p14:creationId xmlns:p14="http://schemas.microsoft.com/office/powerpoint/2010/main" val="28480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3525" y="3540126"/>
            <a:ext cx="1220788" cy="41751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6020" name="Line 3"/>
          <p:cNvSpPr>
            <a:spLocks noChangeShapeType="1"/>
          </p:cNvSpPr>
          <p:nvPr/>
        </p:nvSpPr>
        <p:spPr bwMode="auto">
          <a:xfrm>
            <a:off x="6613525" y="1989138"/>
            <a:ext cx="0" cy="4038600"/>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21" name="Line 4"/>
          <p:cNvSpPr>
            <a:spLocks noChangeShapeType="1"/>
          </p:cNvSpPr>
          <p:nvPr/>
        </p:nvSpPr>
        <p:spPr bwMode="auto">
          <a:xfrm>
            <a:off x="6613525" y="6027738"/>
            <a:ext cx="3810000" cy="0"/>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22" name="Text Box 5"/>
          <p:cNvSpPr txBox="1">
            <a:spLocks noChangeArrowheads="1"/>
          </p:cNvSpPr>
          <p:nvPr/>
        </p:nvSpPr>
        <p:spPr bwMode="auto">
          <a:xfrm>
            <a:off x="6140450" y="1641476"/>
            <a:ext cx="1644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PRICE: Costs/Revenues</a:t>
            </a:r>
          </a:p>
        </p:txBody>
      </p:sp>
      <p:sp>
        <p:nvSpPr>
          <p:cNvPr id="86023" name="Text Box 6"/>
          <p:cNvSpPr txBox="1">
            <a:spLocks noChangeArrowheads="1"/>
          </p:cNvSpPr>
          <p:nvPr/>
        </p:nvSpPr>
        <p:spPr bwMode="auto">
          <a:xfrm>
            <a:off x="9147176" y="6034089"/>
            <a:ext cx="13827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QUANTITY: Output</a:t>
            </a:r>
          </a:p>
        </p:txBody>
      </p:sp>
      <p:sp>
        <p:nvSpPr>
          <p:cNvPr id="86024" name="Line 7"/>
          <p:cNvSpPr>
            <a:spLocks noChangeShapeType="1"/>
          </p:cNvSpPr>
          <p:nvPr/>
        </p:nvSpPr>
        <p:spPr bwMode="auto">
          <a:xfrm>
            <a:off x="6613525" y="2243138"/>
            <a:ext cx="3505200" cy="3733800"/>
          </a:xfrm>
          <a:prstGeom prst="line">
            <a:avLst/>
          </a:prstGeom>
          <a:noFill/>
          <a:ln w="381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25" name="Line 8"/>
          <p:cNvSpPr>
            <a:spLocks noChangeShapeType="1"/>
          </p:cNvSpPr>
          <p:nvPr/>
        </p:nvSpPr>
        <p:spPr bwMode="auto">
          <a:xfrm>
            <a:off x="6613525" y="2243138"/>
            <a:ext cx="1676400" cy="3733800"/>
          </a:xfrm>
          <a:prstGeom prst="line">
            <a:avLst/>
          </a:prstGeom>
          <a:noFill/>
          <a:ln w="381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26" name="Text Box 9"/>
          <p:cNvSpPr txBox="1">
            <a:spLocks noChangeArrowheads="1"/>
          </p:cNvSpPr>
          <p:nvPr/>
        </p:nvSpPr>
        <p:spPr bwMode="auto">
          <a:xfrm>
            <a:off x="8274051" y="5672138"/>
            <a:ext cx="473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MR</a:t>
            </a:r>
          </a:p>
        </p:txBody>
      </p:sp>
      <p:sp>
        <p:nvSpPr>
          <p:cNvPr id="86027" name="Text Box 10"/>
          <p:cNvSpPr txBox="1">
            <a:spLocks noChangeArrowheads="1"/>
          </p:cNvSpPr>
          <p:nvPr/>
        </p:nvSpPr>
        <p:spPr bwMode="auto">
          <a:xfrm>
            <a:off x="10194926" y="5672138"/>
            <a:ext cx="473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AR</a:t>
            </a:r>
          </a:p>
        </p:txBody>
      </p:sp>
      <p:sp>
        <p:nvSpPr>
          <p:cNvPr id="86028" name="Freeform 11"/>
          <p:cNvSpPr>
            <a:spLocks/>
          </p:cNvSpPr>
          <p:nvPr/>
        </p:nvSpPr>
        <p:spPr bwMode="auto">
          <a:xfrm>
            <a:off x="6842126" y="2636838"/>
            <a:ext cx="2278063" cy="3492500"/>
          </a:xfrm>
          <a:custGeom>
            <a:avLst/>
            <a:gdLst>
              <a:gd name="T0" fmla="*/ 0 w 1392"/>
              <a:gd name="T1" fmla="*/ 2147483646 h 2256"/>
              <a:gd name="T2" fmla="*/ 2147483646 w 1392"/>
              <a:gd name="T3" fmla="*/ 2147483646 h 2256"/>
              <a:gd name="T4" fmla="*/ 2147483646 w 1392"/>
              <a:gd name="T5" fmla="*/ 0 h 2256"/>
              <a:gd name="T6" fmla="*/ 0 60000 65536"/>
              <a:gd name="T7" fmla="*/ 0 60000 65536"/>
              <a:gd name="T8" fmla="*/ 0 60000 65536"/>
              <a:gd name="T9" fmla="*/ 0 w 1392"/>
              <a:gd name="T10" fmla="*/ 0 h 2256"/>
              <a:gd name="T11" fmla="*/ 1392 w 1392"/>
              <a:gd name="T12" fmla="*/ 2256 h 2256"/>
            </a:gdLst>
            <a:ahLst/>
            <a:cxnLst>
              <a:cxn ang="T6">
                <a:pos x="T0" y="T1"/>
              </a:cxn>
              <a:cxn ang="T7">
                <a:pos x="T2" y="T3"/>
              </a:cxn>
              <a:cxn ang="T8">
                <a:pos x="T4" y="T5"/>
              </a:cxn>
            </a:cxnLst>
            <a:rect l="T9" t="T10" r="T11" b="T12"/>
            <a:pathLst>
              <a:path w="1392" h="2256">
                <a:moveTo>
                  <a:pt x="0" y="1728"/>
                </a:moveTo>
                <a:cubicBezTo>
                  <a:pt x="52" y="1992"/>
                  <a:pt x="104" y="2256"/>
                  <a:pt x="336" y="1968"/>
                </a:cubicBezTo>
                <a:cubicBezTo>
                  <a:pt x="568" y="1680"/>
                  <a:pt x="980" y="840"/>
                  <a:pt x="1392"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86029" name="Text Box 12"/>
          <p:cNvSpPr txBox="1">
            <a:spLocks noChangeArrowheads="1"/>
          </p:cNvSpPr>
          <p:nvPr/>
        </p:nvSpPr>
        <p:spPr bwMode="auto">
          <a:xfrm>
            <a:off x="9051926" y="2317751"/>
            <a:ext cx="4365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MC</a:t>
            </a:r>
          </a:p>
        </p:txBody>
      </p:sp>
      <p:sp>
        <p:nvSpPr>
          <p:cNvPr id="86030" name="Line 13"/>
          <p:cNvSpPr>
            <a:spLocks noChangeShapeType="1"/>
          </p:cNvSpPr>
          <p:nvPr/>
        </p:nvSpPr>
        <p:spPr bwMode="auto">
          <a:xfrm flipV="1">
            <a:off x="7832725" y="3538538"/>
            <a:ext cx="1588" cy="2514600"/>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31" name="Line 14"/>
          <p:cNvSpPr>
            <a:spLocks noChangeShapeType="1"/>
          </p:cNvSpPr>
          <p:nvPr/>
        </p:nvSpPr>
        <p:spPr bwMode="auto">
          <a:xfrm flipH="1">
            <a:off x="6613525" y="3538539"/>
            <a:ext cx="1219200" cy="1587"/>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08" name="Line 16"/>
          <p:cNvSpPr>
            <a:spLocks noChangeShapeType="1"/>
          </p:cNvSpPr>
          <p:nvPr/>
        </p:nvSpPr>
        <p:spPr bwMode="auto">
          <a:xfrm flipH="1">
            <a:off x="6613526" y="3957638"/>
            <a:ext cx="1171575" cy="0"/>
          </a:xfrm>
          <a:prstGeom prst="line">
            <a:avLst/>
          </a:prstGeom>
          <a:noFill/>
          <a:ln w="952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pPr eaLnBrk="1" hangingPunct="1">
              <a:defRPr/>
            </a:pPr>
            <a:endParaRPr lang="en-GB">
              <a:ln>
                <a:solidFill>
                  <a:schemeClr val="tx1"/>
                </a:solidFill>
                <a:prstDash val="dash"/>
              </a:ln>
              <a:latin typeface="Arial" charset="0"/>
            </a:endParaRPr>
          </a:p>
        </p:txBody>
      </p:sp>
      <p:sp>
        <p:nvSpPr>
          <p:cNvPr id="86033" name="Oval 15"/>
          <p:cNvSpPr>
            <a:spLocks noChangeArrowheads="1"/>
          </p:cNvSpPr>
          <p:nvPr/>
        </p:nvSpPr>
        <p:spPr bwMode="auto">
          <a:xfrm>
            <a:off x="7756525" y="3462338"/>
            <a:ext cx="152400" cy="152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86034" name="Group 17"/>
          <p:cNvGrpSpPr>
            <a:grpSpLocks/>
          </p:cNvGrpSpPr>
          <p:nvPr/>
        </p:nvGrpSpPr>
        <p:grpSpPr bwMode="auto">
          <a:xfrm>
            <a:off x="7175500" y="3357564"/>
            <a:ext cx="3060700" cy="700087"/>
            <a:chOff x="2784" y="2255"/>
            <a:chExt cx="1928" cy="441"/>
          </a:xfrm>
        </p:grpSpPr>
        <p:sp>
          <p:nvSpPr>
            <p:cNvPr id="86057" name="Freeform 18"/>
            <p:cNvSpPr>
              <a:spLocks/>
            </p:cNvSpPr>
            <p:nvPr/>
          </p:nvSpPr>
          <p:spPr bwMode="auto">
            <a:xfrm>
              <a:off x="2784" y="2352"/>
              <a:ext cx="1680" cy="344"/>
            </a:xfrm>
            <a:custGeom>
              <a:avLst/>
              <a:gdLst>
                <a:gd name="T0" fmla="*/ 0 w 1680"/>
                <a:gd name="T1" fmla="*/ 48 h 344"/>
                <a:gd name="T2" fmla="*/ 768 w 1680"/>
                <a:gd name="T3" fmla="*/ 336 h 344"/>
                <a:gd name="T4" fmla="*/ 1680 w 1680"/>
                <a:gd name="T5" fmla="*/ 0 h 344"/>
                <a:gd name="T6" fmla="*/ 0 60000 65536"/>
                <a:gd name="T7" fmla="*/ 0 60000 65536"/>
                <a:gd name="T8" fmla="*/ 0 60000 65536"/>
                <a:gd name="T9" fmla="*/ 0 w 1680"/>
                <a:gd name="T10" fmla="*/ 0 h 344"/>
                <a:gd name="T11" fmla="*/ 1680 w 1680"/>
                <a:gd name="T12" fmla="*/ 344 h 344"/>
              </a:gdLst>
              <a:ahLst/>
              <a:cxnLst>
                <a:cxn ang="T6">
                  <a:pos x="T0" y="T1"/>
                </a:cxn>
                <a:cxn ang="T7">
                  <a:pos x="T2" y="T3"/>
                </a:cxn>
                <a:cxn ang="T8">
                  <a:pos x="T4" y="T5"/>
                </a:cxn>
              </a:cxnLst>
              <a:rect l="T9" t="T10" r="T11" b="T12"/>
              <a:pathLst>
                <a:path w="1680" h="344">
                  <a:moveTo>
                    <a:pt x="0" y="48"/>
                  </a:moveTo>
                  <a:cubicBezTo>
                    <a:pt x="244" y="196"/>
                    <a:pt x="488" y="344"/>
                    <a:pt x="768" y="336"/>
                  </a:cubicBezTo>
                  <a:cubicBezTo>
                    <a:pt x="1048" y="328"/>
                    <a:pt x="1364" y="164"/>
                    <a:pt x="1680"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86058" name="Text Box 19"/>
            <p:cNvSpPr txBox="1">
              <a:spLocks noChangeArrowheads="1"/>
            </p:cNvSpPr>
            <p:nvPr/>
          </p:nvSpPr>
          <p:spPr bwMode="auto">
            <a:xfrm>
              <a:off x="4464" y="2255"/>
              <a:ext cx="24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AC</a:t>
              </a:r>
            </a:p>
          </p:txBody>
        </p:sp>
      </p:grpSp>
      <p:sp>
        <p:nvSpPr>
          <p:cNvPr id="86035" name="Line 20"/>
          <p:cNvSpPr>
            <a:spLocks noChangeShapeType="1"/>
          </p:cNvSpPr>
          <p:nvPr/>
        </p:nvSpPr>
        <p:spPr bwMode="auto">
          <a:xfrm>
            <a:off x="1997075" y="1976438"/>
            <a:ext cx="0" cy="4038600"/>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36" name="Line 21"/>
          <p:cNvSpPr>
            <a:spLocks noChangeShapeType="1"/>
          </p:cNvSpPr>
          <p:nvPr/>
        </p:nvSpPr>
        <p:spPr bwMode="auto">
          <a:xfrm>
            <a:off x="1997075" y="6015038"/>
            <a:ext cx="3810000" cy="0"/>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37" name="Text Box 22"/>
          <p:cNvSpPr txBox="1">
            <a:spLocks noChangeArrowheads="1"/>
          </p:cNvSpPr>
          <p:nvPr/>
        </p:nvSpPr>
        <p:spPr bwMode="auto">
          <a:xfrm>
            <a:off x="1524000" y="1628776"/>
            <a:ext cx="1644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PRICE: Costs/Revenues</a:t>
            </a:r>
          </a:p>
        </p:txBody>
      </p:sp>
      <p:sp>
        <p:nvSpPr>
          <p:cNvPr id="86038" name="Text Box 23"/>
          <p:cNvSpPr txBox="1">
            <a:spLocks noChangeArrowheads="1"/>
          </p:cNvSpPr>
          <p:nvPr/>
        </p:nvSpPr>
        <p:spPr bwMode="auto">
          <a:xfrm>
            <a:off x="4656138" y="6092826"/>
            <a:ext cx="13827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QUANTITY: Output</a:t>
            </a:r>
          </a:p>
        </p:txBody>
      </p:sp>
      <p:sp>
        <p:nvSpPr>
          <p:cNvPr id="86039" name="Line 24"/>
          <p:cNvSpPr>
            <a:spLocks noChangeShapeType="1"/>
          </p:cNvSpPr>
          <p:nvPr/>
        </p:nvSpPr>
        <p:spPr bwMode="auto">
          <a:xfrm>
            <a:off x="1992314" y="4076700"/>
            <a:ext cx="3311525" cy="0"/>
          </a:xfrm>
          <a:prstGeom prst="line">
            <a:avLst/>
          </a:prstGeom>
          <a:noFill/>
          <a:ln w="381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40" name="Text Box 25"/>
          <p:cNvSpPr txBox="1">
            <a:spLocks noChangeArrowheads="1"/>
          </p:cNvSpPr>
          <p:nvPr/>
        </p:nvSpPr>
        <p:spPr bwMode="auto">
          <a:xfrm>
            <a:off x="5232400" y="3933825"/>
            <a:ext cx="11509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MR=AR=D</a:t>
            </a:r>
          </a:p>
        </p:txBody>
      </p:sp>
      <p:sp>
        <p:nvSpPr>
          <p:cNvPr id="86041" name="Freeform 26"/>
          <p:cNvSpPr>
            <a:spLocks/>
          </p:cNvSpPr>
          <p:nvPr/>
        </p:nvSpPr>
        <p:spPr bwMode="auto">
          <a:xfrm>
            <a:off x="2225675" y="2509838"/>
            <a:ext cx="2209800" cy="3581400"/>
          </a:xfrm>
          <a:custGeom>
            <a:avLst/>
            <a:gdLst>
              <a:gd name="T0" fmla="*/ 0 w 1392"/>
              <a:gd name="T1" fmla="*/ 2147483646 h 2256"/>
              <a:gd name="T2" fmla="*/ 2147483646 w 1392"/>
              <a:gd name="T3" fmla="*/ 2147483646 h 2256"/>
              <a:gd name="T4" fmla="*/ 2147483646 w 1392"/>
              <a:gd name="T5" fmla="*/ 0 h 2256"/>
              <a:gd name="T6" fmla="*/ 0 60000 65536"/>
              <a:gd name="T7" fmla="*/ 0 60000 65536"/>
              <a:gd name="T8" fmla="*/ 0 60000 65536"/>
              <a:gd name="T9" fmla="*/ 0 w 1392"/>
              <a:gd name="T10" fmla="*/ 0 h 2256"/>
              <a:gd name="T11" fmla="*/ 1392 w 1392"/>
              <a:gd name="T12" fmla="*/ 2256 h 2256"/>
            </a:gdLst>
            <a:ahLst/>
            <a:cxnLst>
              <a:cxn ang="T6">
                <a:pos x="T0" y="T1"/>
              </a:cxn>
              <a:cxn ang="T7">
                <a:pos x="T2" y="T3"/>
              </a:cxn>
              <a:cxn ang="T8">
                <a:pos x="T4" y="T5"/>
              </a:cxn>
            </a:cxnLst>
            <a:rect l="T9" t="T10" r="T11" b="T12"/>
            <a:pathLst>
              <a:path w="1392" h="2256">
                <a:moveTo>
                  <a:pt x="0" y="1728"/>
                </a:moveTo>
                <a:cubicBezTo>
                  <a:pt x="52" y="1992"/>
                  <a:pt x="104" y="2256"/>
                  <a:pt x="336" y="1968"/>
                </a:cubicBezTo>
                <a:cubicBezTo>
                  <a:pt x="568" y="1680"/>
                  <a:pt x="980" y="840"/>
                  <a:pt x="1392"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86042" name="Text Box 27"/>
          <p:cNvSpPr txBox="1">
            <a:spLocks noChangeArrowheads="1"/>
          </p:cNvSpPr>
          <p:nvPr/>
        </p:nvSpPr>
        <p:spPr bwMode="auto">
          <a:xfrm>
            <a:off x="4435476" y="2279651"/>
            <a:ext cx="4365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MC</a:t>
            </a:r>
          </a:p>
        </p:txBody>
      </p:sp>
      <p:grpSp>
        <p:nvGrpSpPr>
          <p:cNvPr id="86043" name="Group 28"/>
          <p:cNvGrpSpPr>
            <a:grpSpLocks/>
          </p:cNvGrpSpPr>
          <p:nvPr/>
        </p:nvGrpSpPr>
        <p:grpSpPr bwMode="auto">
          <a:xfrm>
            <a:off x="2424113" y="3357564"/>
            <a:ext cx="3060700" cy="700087"/>
            <a:chOff x="2784" y="2255"/>
            <a:chExt cx="1928" cy="441"/>
          </a:xfrm>
        </p:grpSpPr>
        <p:sp>
          <p:nvSpPr>
            <p:cNvPr id="86055" name="Freeform 29"/>
            <p:cNvSpPr>
              <a:spLocks/>
            </p:cNvSpPr>
            <p:nvPr/>
          </p:nvSpPr>
          <p:spPr bwMode="auto">
            <a:xfrm>
              <a:off x="2784" y="2352"/>
              <a:ext cx="1680" cy="344"/>
            </a:xfrm>
            <a:custGeom>
              <a:avLst/>
              <a:gdLst>
                <a:gd name="T0" fmla="*/ 0 w 1680"/>
                <a:gd name="T1" fmla="*/ 48 h 344"/>
                <a:gd name="T2" fmla="*/ 768 w 1680"/>
                <a:gd name="T3" fmla="*/ 336 h 344"/>
                <a:gd name="T4" fmla="*/ 1680 w 1680"/>
                <a:gd name="T5" fmla="*/ 0 h 344"/>
                <a:gd name="T6" fmla="*/ 0 60000 65536"/>
                <a:gd name="T7" fmla="*/ 0 60000 65536"/>
                <a:gd name="T8" fmla="*/ 0 60000 65536"/>
                <a:gd name="T9" fmla="*/ 0 w 1680"/>
                <a:gd name="T10" fmla="*/ 0 h 344"/>
                <a:gd name="T11" fmla="*/ 1680 w 1680"/>
                <a:gd name="T12" fmla="*/ 344 h 344"/>
              </a:gdLst>
              <a:ahLst/>
              <a:cxnLst>
                <a:cxn ang="T6">
                  <a:pos x="T0" y="T1"/>
                </a:cxn>
                <a:cxn ang="T7">
                  <a:pos x="T2" y="T3"/>
                </a:cxn>
                <a:cxn ang="T8">
                  <a:pos x="T4" y="T5"/>
                </a:cxn>
              </a:cxnLst>
              <a:rect l="T9" t="T10" r="T11" b="T12"/>
              <a:pathLst>
                <a:path w="1680" h="344">
                  <a:moveTo>
                    <a:pt x="0" y="48"/>
                  </a:moveTo>
                  <a:cubicBezTo>
                    <a:pt x="244" y="196"/>
                    <a:pt x="488" y="344"/>
                    <a:pt x="768" y="336"/>
                  </a:cubicBezTo>
                  <a:cubicBezTo>
                    <a:pt x="1048" y="328"/>
                    <a:pt x="1364" y="164"/>
                    <a:pt x="1680"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86056" name="Text Box 30"/>
            <p:cNvSpPr txBox="1">
              <a:spLocks noChangeArrowheads="1"/>
            </p:cNvSpPr>
            <p:nvPr/>
          </p:nvSpPr>
          <p:spPr bwMode="auto">
            <a:xfrm>
              <a:off x="4464" y="2255"/>
              <a:ext cx="24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AC</a:t>
              </a:r>
            </a:p>
          </p:txBody>
        </p:sp>
      </p:grpSp>
      <p:sp>
        <p:nvSpPr>
          <p:cNvPr id="86044" name="Line 31"/>
          <p:cNvSpPr>
            <a:spLocks noChangeShapeType="1"/>
          </p:cNvSpPr>
          <p:nvPr/>
        </p:nvSpPr>
        <p:spPr bwMode="auto">
          <a:xfrm>
            <a:off x="3648075" y="4076700"/>
            <a:ext cx="0" cy="1944688"/>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45" name="Text Box 32"/>
          <p:cNvSpPr txBox="1">
            <a:spLocks noChangeArrowheads="1"/>
          </p:cNvSpPr>
          <p:nvPr/>
        </p:nvSpPr>
        <p:spPr bwMode="auto">
          <a:xfrm>
            <a:off x="3503614" y="6092826"/>
            <a:ext cx="4206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Q</a:t>
            </a:r>
            <a:r>
              <a:rPr lang="en-GB" altLang="en-US" sz="900"/>
              <a:t>PC</a:t>
            </a:r>
          </a:p>
        </p:txBody>
      </p:sp>
      <p:sp>
        <p:nvSpPr>
          <p:cNvPr id="86046" name="Text Box 33"/>
          <p:cNvSpPr txBox="1">
            <a:spLocks noChangeArrowheads="1"/>
          </p:cNvSpPr>
          <p:nvPr/>
        </p:nvSpPr>
        <p:spPr bwMode="auto">
          <a:xfrm>
            <a:off x="7680326" y="6092826"/>
            <a:ext cx="5381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Q</a:t>
            </a:r>
            <a:r>
              <a:rPr lang="en-GB" altLang="en-US" sz="900"/>
              <a:t>MON</a:t>
            </a:r>
          </a:p>
        </p:txBody>
      </p:sp>
      <p:sp>
        <p:nvSpPr>
          <p:cNvPr id="86047" name="Text Box 34"/>
          <p:cNvSpPr txBox="1">
            <a:spLocks noChangeArrowheads="1"/>
          </p:cNvSpPr>
          <p:nvPr/>
        </p:nvSpPr>
        <p:spPr bwMode="auto">
          <a:xfrm>
            <a:off x="6240464" y="3429000"/>
            <a:ext cx="3206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P</a:t>
            </a:r>
            <a:r>
              <a:rPr lang="en-GB" altLang="en-US" sz="900"/>
              <a:t>1</a:t>
            </a:r>
          </a:p>
        </p:txBody>
      </p:sp>
      <p:sp>
        <p:nvSpPr>
          <p:cNvPr id="86048" name="Text Box 35"/>
          <p:cNvSpPr txBox="1">
            <a:spLocks noChangeArrowheads="1"/>
          </p:cNvSpPr>
          <p:nvPr/>
        </p:nvSpPr>
        <p:spPr bwMode="auto">
          <a:xfrm>
            <a:off x="1703389" y="3933825"/>
            <a:ext cx="3206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P</a:t>
            </a:r>
            <a:r>
              <a:rPr lang="en-GB" altLang="en-US" sz="900"/>
              <a:t>1</a:t>
            </a:r>
          </a:p>
        </p:txBody>
      </p:sp>
      <p:sp>
        <p:nvSpPr>
          <p:cNvPr id="86049" name="Oval 36"/>
          <p:cNvSpPr>
            <a:spLocks noChangeArrowheads="1"/>
          </p:cNvSpPr>
          <p:nvPr/>
        </p:nvSpPr>
        <p:spPr bwMode="auto">
          <a:xfrm>
            <a:off x="3575050" y="3933825"/>
            <a:ext cx="152400" cy="223838"/>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4" name="Group 37"/>
          <p:cNvGrpSpPr>
            <a:grpSpLocks/>
          </p:cNvGrpSpPr>
          <p:nvPr/>
        </p:nvGrpSpPr>
        <p:grpSpPr bwMode="auto">
          <a:xfrm>
            <a:off x="8183564" y="4005264"/>
            <a:ext cx="420687" cy="2363787"/>
            <a:chOff x="4195" y="2523"/>
            <a:chExt cx="265" cy="1489"/>
          </a:xfrm>
        </p:grpSpPr>
        <p:sp>
          <p:nvSpPr>
            <p:cNvPr id="86052" name="Line 38"/>
            <p:cNvSpPr>
              <a:spLocks noChangeShapeType="1"/>
            </p:cNvSpPr>
            <p:nvPr/>
          </p:nvSpPr>
          <p:spPr bwMode="auto">
            <a:xfrm flipV="1">
              <a:off x="4286" y="2568"/>
              <a:ext cx="0" cy="1220"/>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6053" name="Oval 39"/>
            <p:cNvSpPr>
              <a:spLocks noChangeArrowheads="1"/>
            </p:cNvSpPr>
            <p:nvPr/>
          </p:nvSpPr>
          <p:spPr bwMode="auto">
            <a:xfrm>
              <a:off x="4241" y="2523"/>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6054" name="Text Box 40"/>
            <p:cNvSpPr txBox="1">
              <a:spLocks noChangeArrowheads="1"/>
            </p:cNvSpPr>
            <p:nvPr/>
          </p:nvSpPr>
          <p:spPr bwMode="auto">
            <a:xfrm>
              <a:off x="4195" y="3838"/>
              <a:ext cx="26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Q</a:t>
              </a:r>
              <a:r>
                <a:rPr lang="en-GB" altLang="en-US" sz="900"/>
                <a:t>PC</a:t>
              </a:r>
            </a:p>
          </p:txBody>
        </p:sp>
      </p:grpSp>
      <p:sp>
        <p:nvSpPr>
          <p:cNvPr id="5161" name="Line 41"/>
          <p:cNvSpPr>
            <a:spLocks noChangeShapeType="1"/>
          </p:cNvSpPr>
          <p:nvPr/>
        </p:nvSpPr>
        <p:spPr bwMode="auto">
          <a:xfrm flipH="1">
            <a:off x="6167439" y="4076700"/>
            <a:ext cx="2155825" cy="0"/>
          </a:xfrm>
          <a:prstGeom prst="line">
            <a:avLst/>
          </a:prstGeom>
          <a:noFill/>
          <a:ln w="12700">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3" name="Title 1"/>
          <p:cNvSpPr txBox="1">
            <a:spLocks/>
          </p:cNvSpPr>
          <p:nvPr/>
        </p:nvSpPr>
        <p:spPr>
          <a:xfrm>
            <a:off x="957840" y="108457"/>
            <a:ext cx="10162020" cy="1143000"/>
          </a:xfrm>
          <a:prstGeom prst="rect">
            <a:avLst/>
          </a:prstGeom>
        </p:spPr>
        <p:txBody>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altLang="en-US" sz="4000" b="1" kern="0" dirty="0" smtClean="0"/>
              <a:t>RWS14 - Pure Monopoly Model</a:t>
            </a:r>
            <a:br>
              <a:rPr lang="en-GB" altLang="en-US" sz="4000" b="1" kern="0" dirty="0" smtClean="0"/>
            </a:br>
            <a:r>
              <a:rPr lang="en-GB" altLang="en-US" sz="3200" b="1" kern="0" dirty="0" smtClean="0">
                <a:solidFill>
                  <a:srgbClr val="FF0000"/>
                </a:solidFill>
              </a:rPr>
              <a:t>(1) Measuring ‘success’ with ‘Economic Efficiency’</a:t>
            </a:r>
            <a:endParaRPr lang="en-GB" altLang="en-US" sz="3200" b="1" kern="0" dirty="0">
              <a:solidFill>
                <a:srgbClr val="FF0000"/>
              </a:solidFill>
            </a:endParaRPr>
          </a:p>
        </p:txBody>
      </p:sp>
    </p:spTree>
    <p:extLst>
      <p:ext uri="{BB962C8B-B14F-4D97-AF65-F5344CB8AC3E}">
        <p14:creationId xmlns:p14="http://schemas.microsoft.com/office/powerpoint/2010/main" val="34345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61"/>
                                        </p:tgtEl>
                                        <p:attrNameLst>
                                          <p:attrName>style.visibility</p:attrName>
                                        </p:attrNameLst>
                                      </p:cBhvr>
                                      <p:to>
                                        <p:strVal val="visible"/>
                                      </p:to>
                                    </p:set>
                                    <p:animEffect transition="in" filter="box(in)">
                                      <p:cBhvr>
                                        <p:cTn id="7" dur="500"/>
                                        <p:tgtEl>
                                          <p:spTgt spid="5161"/>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12738" y="1543829"/>
            <a:ext cx="6354762" cy="830997"/>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smtClean="0"/>
              <a:t>DYNAMIC EFFICIENCY and </a:t>
            </a:r>
            <a:r>
              <a:rPr lang="en-GB" altLang="en-US" sz="2400" b="1" dirty="0"/>
              <a:t>Natural Monopoly</a:t>
            </a:r>
          </a:p>
          <a:p>
            <a:pPr algn="ctr" eaLnBrk="1" hangingPunct="1">
              <a:spcBef>
                <a:spcPct val="0"/>
              </a:spcBef>
              <a:buFontTx/>
              <a:buNone/>
            </a:pPr>
            <a:r>
              <a:rPr lang="en-GB" altLang="en-US" sz="2400" b="1" dirty="0"/>
              <a:t>(are monopolies good??)</a:t>
            </a:r>
          </a:p>
        </p:txBody>
      </p:sp>
      <p:sp>
        <p:nvSpPr>
          <p:cNvPr id="73731" name="Line 3"/>
          <p:cNvSpPr>
            <a:spLocks noChangeShapeType="1"/>
          </p:cNvSpPr>
          <p:nvPr/>
        </p:nvSpPr>
        <p:spPr bwMode="auto">
          <a:xfrm flipH="1">
            <a:off x="1517650" y="3198813"/>
            <a:ext cx="0" cy="29273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3732" name="Text Box 4"/>
          <p:cNvSpPr txBox="1">
            <a:spLocks noChangeArrowheads="1"/>
          </p:cNvSpPr>
          <p:nvPr/>
        </p:nvSpPr>
        <p:spPr bwMode="auto">
          <a:xfrm>
            <a:off x="3676649" y="6167438"/>
            <a:ext cx="8651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b="1" dirty="0"/>
              <a:t>Output</a:t>
            </a:r>
            <a:endParaRPr lang="en-US" altLang="en-US" sz="1400" b="1" dirty="0"/>
          </a:p>
        </p:txBody>
      </p:sp>
      <p:sp>
        <p:nvSpPr>
          <p:cNvPr id="73733" name="Text Box 5"/>
          <p:cNvSpPr txBox="1">
            <a:spLocks noChangeArrowheads="1"/>
          </p:cNvSpPr>
          <p:nvPr/>
        </p:nvSpPr>
        <p:spPr bwMode="auto">
          <a:xfrm>
            <a:off x="312738" y="3349626"/>
            <a:ext cx="1152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400" b="1"/>
              <a:t>Price &amp; Cost (£)</a:t>
            </a:r>
            <a:endParaRPr lang="en-US" altLang="en-US" sz="1400" b="1"/>
          </a:p>
        </p:txBody>
      </p:sp>
      <p:sp>
        <p:nvSpPr>
          <p:cNvPr id="16390" name="Text Box 6"/>
          <p:cNvSpPr txBox="1">
            <a:spLocks noChangeArrowheads="1"/>
          </p:cNvSpPr>
          <p:nvPr/>
        </p:nvSpPr>
        <p:spPr bwMode="auto">
          <a:xfrm>
            <a:off x="2597151" y="6146801"/>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1</a:t>
            </a:r>
          </a:p>
        </p:txBody>
      </p:sp>
      <p:sp>
        <p:nvSpPr>
          <p:cNvPr id="73735" name="Line 7"/>
          <p:cNvSpPr>
            <a:spLocks noChangeShapeType="1"/>
          </p:cNvSpPr>
          <p:nvPr/>
        </p:nvSpPr>
        <p:spPr bwMode="auto">
          <a:xfrm>
            <a:off x="1517651" y="6146800"/>
            <a:ext cx="2592387"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6392" name="Freeform 8"/>
          <p:cNvSpPr>
            <a:spLocks/>
          </p:cNvSpPr>
          <p:nvPr/>
        </p:nvSpPr>
        <p:spPr bwMode="auto">
          <a:xfrm>
            <a:off x="2471389" y="4719641"/>
            <a:ext cx="2159000" cy="1093788"/>
          </a:xfrm>
          <a:custGeom>
            <a:avLst/>
            <a:gdLst>
              <a:gd name="T0" fmla="*/ 0 w 1360"/>
              <a:gd name="T1" fmla="*/ 2147483646 h 689"/>
              <a:gd name="T2" fmla="*/ 2147483646 w 1360"/>
              <a:gd name="T3" fmla="*/ 2147483646 h 689"/>
              <a:gd name="T4" fmla="*/ 2147483646 w 1360"/>
              <a:gd name="T5" fmla="*/ 0 h 689"/>
              <a:gd name="T6" fmla="*/ 0 60000 65536"/>
              <a:gd name="T7" fmla="*/ 0 60000 65536"/>
              <a:gd name="T8" fmla="*/ 0 60000 65536"/>
              <a:gd name="T9" fmla="*/ 0 w 1360"/>
              <a:gd name="T10" fmla="*/ 0 h 689"/>
              <a:gd name="T11" fmla="*/ 1360 w 1360"/>
              <a:gd name="T12" fmla="*/ 689 h 689"/>
            </a:gdLst>
            <a:ahLst/>
            <a:cxnLst>
              <a:cxn ang="T6">
                <a:pos x="T0" y="T1"/>
              </a:cxn>
              <a:cxn ang="T7">
                <a:pos x="T2" y="T3"/>
              </a:cxn>
              <a:cxn ang="T8">
                <a:pos x="T4" y="T5"/>
              </a:cxn>
            </a:cxnLst>
            <a:rect l="T9" t="T10" r="T11" b="T12"/>
            <a:pathLst>
              <a:path w="1360" h="689">
                <a:moveTo>
                  <a:pt x="0" y="46"/>
                </a:moveTo>
                <a:cubicBezTo>
                  <a:pt x="204" y="367"/>
                  <a:pt x="408" y="689"/>
                  <a:pt x="635" y="681"/>
                </a:cubicBezTo>
                <a:cubicBezTo>
                  <a:pt x="862" y="673"/>
                  <a:pt x="1111" y="336"/>
                  <a:pt x="1360" y="0"/>
                </a:cubicBezTo>
              </a:path>
            </a:pathLst>
          </a:cu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73737" name="Text Box 9"/>
          <p:cNvSpPr txBox="1">
            <a:spLocks noChangeArrowheads="1"/>
          </p:cNvSpPr>
          <p:nvPr/>
        </p:nvSpPr>
        <p:spPr bwMode="auto">
          <a:xfrm>
            <a:off x="4398492" y="4484696"/>
            <a:ext cx="13711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None/>
            </a:pPr>
            <a:r>
              <a:rPr lang="en-GB" altLang="en-US" sz="1200" dirty="0" smtClean="0"/>
              <a:t>SRAC</a:t>
            </a:r>
            <a:r>
              <a:rPr lang="en-GB" altLang="en-US" sz="900" b="1" dirty="0" smtClean="0"/>
              <a:t>2</a:t>
            </a:r>
            <a:r>
              <a:rPr lang="en-GB" altLang="en-US" sz="1200" b="1" dirty="0" smtClean="0"/>
              <a:t> </a:t>
            </a:r>
            <a:r>
              <a:rPr lang="en-GB" altLang="en-US" sz="1200" dirty="0" smtClean="0"/>
              <a:t> </a:t>
            </a:r>
            <a:r>
              <a:rPr lang="en-GB" altLang="en-US" sz="1200" dirty="0"/>
              <a:t>– large firm</a:t>
            </a:r>
          </a:p>
        </p:txBody>
      </p:sp>
      <p:sp>
        <p:nvSpPr>
          <p:cNvPr id="16394" name="Line 10"/>
          <p:cNvSpPr>
            <a:spLocks noChangeShapeType="1"/>
          </p:cNvSpPr>
          <p:nvPr/>
        </p:nvSpPr>
        <p:spPr bwMode="auto">
          <a:xfrm flipH="1" flipV="1">
            <a:off x="2741612" y="4492626"/>
            <a:ext cx="0" cy="1654175"/>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 name="Freeform 8"/>
          <p:cNvSpPr>
            <a:spLocks/>
          </p:cNvSpPr>
          <p:nvPr/>
        </p:nvSpPr>
        <p:spPr bwMode="auto">
          <a:xfrm>
            <a:off x="1741487" y="3421064"/>
            <a:ext cx="2159000" cy="1093787"/>
          </a:xfrm>
          <a:custGeom>
            <a:avLst/>
            <a:gdLst>
              <a:gd name="T0" fmla="*/ 0 w 1360"/>
              <a:gd name="T1" fmla="*/ 2147483646 h 689"/>
              <a:gd name="T2" fmla="*/ 2147483646 w 1360"/>
              <a:gd name="T3" fmla="*/ 2147483646 h 689"/>
              <a:gd name="T4" fmla="*/ 2147483646 w 1360"/>
              <a:gd name="T5" fmla="*/ 0 h 689"/>
              <a:gd name="T6" fmla="*/ 0 60000 65536"/>
              <a:gd name="T7" fmla="*/ 0 60000 65536"/>
              <a:gd name="T8" fmla="*/ 0 60000 65536"/>
              <a:gd name="T9" fmla="*/ 0 w 1360"/>
              <a:gd name="T10" fmla="*/ 0 h 689"/>
              <a:gd name="T11" fmla="*/ 1360 w 1360"/>
              <a:gd name="T12" fmla="*/ 689 h 689"/>
            </a:gdLst>
            <a:ahLst/>
            <a:cxnLst>
              <a:cxn ang="T6">
                <a:pos x="T0" y="T1"/>
              </a:cxn>
              <a:cxn ang="T7">
                <a:pos x="T2" y="T3"/>
              </a:cxn>
              <a:cxn ang="T8">
                <a:pos x="T4" y="T5"/>
              </a:cxn>
            </a:cxnLst>
            <a:rect l="T9" t="T10" r="T11" b="T12"/>
            <a:pathLst>
              <a:path w="1360" h="689">
                <a:moveTo>
                  <a:pt x="0" y="46"/>
                </a:moveTo>
                <a:cubicBezTo>
                  <a:pt x="204" y="367"/>
                  <a:pt x="408" y="689"/>
                  <a:pt x="635" y="681"/>
                </a:cubicBezTo>
                <a:cubicBezTo>
                  <a:pt x="862" y="673"/>
                  <a:pt x="1111" y="336"/>
                  <a:pt x="1360" y="0"/>
                </a:cubicBezTo>
              </a:path>
            </a:pathLst>
          </a:cu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73740" name="Text Box 9"/>
          <p:cNvSpPr txBox="1">
            <a:spLocks noChangeArrowheads="1"/>
          </p:cNvSpPr>
          <p:nvPr/>
        </p:nvSpPr>
        <p:spPr bwMode="auto">
          <a:xfrm>
            <a:off x="3757612" y="3133726"/>
            <a:ext cx="13264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dirty="0" smtClean="0"/>
              <a:t>SR</a:t>
            </a:r>
            <a:r>
              <a:rPr lang="en-GB" altLang="en-US" sz="1200" dirty="0" smtClean="0"/>
              <a:t>AC</a:t>
            </a:r>
            <a:r>
              <a:rPr lang="en-GB" altLang="en-US" sz="1000" b="1" dirty="0" smtClean="0"/>
              <a:t>1 </a:t>
            </a:r>
            <a:r>
              <a:rPr lang="en-GB" altLang="en-US" sz="1200" dirty="0"/>
              <a:t>- small firm</a:t>
            </a:r>
          </a:p>
        </p:txBody>
      </p:sp>
      <p:sp>
        <p:nvSpPr>
          <p:cNvPr id="13" name="TextBox 12"/>
          <p:cNvSpPr txBox="1"/>
          <p:nvPr/>
        </p:nvSpPr>
        <p:spPr>
          <a:xfrm>
            <a:off x="7261053" y="1459679"/>
            <a:ext cx="4737133" cy="1200329"/>
          </a:xfrm>
          <a:prstGeom prst="rect">
            <a:avLst/>
          </a:prstGeom>
          <a:noFill/>
        </p:spPr>
        <p:txBody>
          <a:bodyPr wrap="square">
            <a:spAutoFit/>
          </a:bodyPr>
          <a:lstStyle/>
          <a:p>
            <a:pPr eaLnBrk="1" hangingPunct="1">
              <a:defRPr/>
            </a:pPr>
            <a:r>
              <a:rPr lang="en-GB" b="1" dirty="0">
                <a:latin typeface="Calibri" pitchFamily="34" charset="0"/>
              </a:rPr>
              <a:t>Examples of natural monopolies:</a:t>
            </a:r>
          </a:p>
          <a:p>
            <a:pPr marL="180975" indent="-180975">
              <a:buFont typeface="Arial" pitchFamily="34" charset="0"/>
              <a:buChar char="•"/>
              <a:defRPr/>
            </a:pPr>
            <a:r>
              <a:rPr lang="en-GB" dirty="0" smtClean="0">
                <a:latin typeface="Calibri" pitchFamily="34" charset="0"/>
              </a:rPr>
              <a:t>Gas </a:t>
            </a:r>
            <a:r>
              <a:rPr lang="en-GB" dirty="0">
                <a:latin typeface="Calibri" pitchFamily="34" charset="0"/>
              </a:rPr>
              <a:t>(</a:t>
            </a:r>
            <a:r>
              <a:rPr lang="en-GB" dirty="0" smtClean="0">
                <a:latin typeface="Calibri" pitchFamily="34" charset="0"/>
              </a:rPr>
              <a:t>pipes) and Electricity </a:t>
            </a:r>
            <a:r>
              <a:rPr lang="en-GB" dirty="0">
                <a:latin typeface="Calibri" pitchFamily="34" charset="0"/>
              </a:rPr>
              <a:t>(grids)</a:t>
            </a:r>
          </a:p>
          <a:p>
            <a:pPr marL="180975" indent="-180975">
              <a:buFont typeface="Arial" pitchFamily="34" charset="0"/>
              <a:buChar char="•"/>
              <a:defRPr/>
            </a:pPr>
            <a:r>
              <a:rPr lang="en-GB" dirty="0">
                <a:latin typeface="Calibri" pitchFamily="34" charset="0"/>
              </a:rPr>
              <a:t>Water and sewage (pipes)</a:t>
            </a:r>
          </a:p>
          <a:p>
            <a:pPr marL="180975" indent="-180975">
              <a:buFont typeface="Arial" pitchFamily="34" charset="0"/>
              <a:buChar char="•"/>
              <a:defRPr/>
            </a:pPr>
            <a:r>
              <a:rPr lang="en-GB" dirty="0">
                <a:latin typeface="Calibri" pitchFamily="34" charset="0"/>
              </a:rPr>
              <a:t>Microsoft</a:t>
            </a:r>
            <a:r>
              <a:rPr lang="en-GB" dirty="0" smtClean="0">
                <a:latin typeface="Calibri" pitchFamily="34" charset="0"/>
              </a:rPr>
              <a:t>?</a:t>
            </a:r>
            <a:endParaRPr lang="en-GB" dirty="0">
              <a:latin typeface="Calibri" pitchFamily="34" charset="0"/>
            </a:endParaRPr>
          </a:p>
        </p:txBody>
      </p:sp>
      <p:sp>
        <p:nvSpPr>
          <p:cNvPr id="14" name="Title 1"/>
          <p:cNvSpPr txBox="1">
            <a:spLocks/>
          </p:cNvSpPr>
          <p:nvPr/>
        </p:nvSpPr>
        <p:spPr>
          <a:xfrm>
            <a:off x="957840" y="108457"/>
            <a:ext cx="10162020" cy="1143000"/>
          </a:xfrm>
          <a:prstGeom prst="rect">
            <a:avLst/>
          </a:prstGeom>
        </p:spPr>
        <p:txBody>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altLang="en-US" sz="4000" b="1" kern="0" dirty="0" smtClean="0"/>
              <a:t>RWS14 - Pure Monopoly Model</a:t>
            </a:r>
            <a:br>
              <a:rPr lang="en-GB" altLang="en-US" sz="4000" b="1" kern="0" dirty="0" smtClean="0"/>
            </a:br>
            <a:r>
              <a:rPr lang="en-GB" altLang="en-US" sz="3200" b="1" kern="0" dirty="0" smtClean="0">
                <a:solidFill>
                  <a:srgbClr val="FF0000"/>
                </a:solidFill>
              </a:rPr>
              <a:t>(1) Measuring ‘success’ with ‘Economic Efficiency’</a:t>
            </a:r>
            <a:endParaRPr lang="en-GB" altLang="en-US" sz="3200" b="1" kern="0" dirty="0">
              <a:solidFill>
                <a:srgbClr val="FF0000"/>
              </a:solidFill>
            </a:endParaRPr>
          </a:p>
        </p:txBody>
      </p:sp>
      <p:pic>
        <p:nvPicPr>
          <p:cNvPr id="2" name="Picture 1"/>
          <p:cNvPicPr>
            <a:picLocks noChangeAspect="1"/>
          </p:cNvPicPr>
          <p:nvPr/>
        </p:nvPicPr>
        <p:blipFill>
          <a:blip r:embed="rId2"/>
          <a:stretch>
            <a:fillRect/>
          </a:stretch>
        </p:blipFill>
        <p:spPr>
          <a:xfrm>
            <a:off x="6335713" y="2868230"/>
            <a:ext cx="5430700" cy="3830583"/>
          </a:xfrm>
          <a:prstGeom prst="rect">
            <a:avLst/>
          </a:prstGeom>
        </p:spPr>
      </p:pic>
      <p:sp>
        <p:nvSpPr>
          <p:cNvPr id="16" name="Text Box 6"/>
          <p:cNvSpPr txBox="1">
            <a:spLocks noChangeArrowheads="1"/>
          </p:cNvSpPr>
          <p:nvPr/>
        </p:nvSpPr>
        <p:spPr bwMode="auto">
          <a:xfrm>
            <a:off x="3304501" y="6146800"/>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dirty="0" smtClean="0"/>
              <a:t>Q</a:t>
            </a:r>
            <a:r>
              <a:rPr lang="en-GB" altLang="en-US" sz="900" b="1" dirty="0" smtClean="0"/>
              <a:t>2</a:t>
            </a:r>
            <a:endParaRPr lang="en-GB" altLang="en-US" sz="900" b="1" dirty="0"/>
          </a:p>
        </p:txBody>
      </p:sp>
      <p:sp>
        <p:nvSpPr>
          <p:cNvPr id="17" name="Line 10"/>
          <p:cNvSpPr>
            <a:spLocks noChangeShapeType="1"/>
          </p:cNvSpPr>
          <p:nvPr/>
        </p:nvSpPr>
        <p:spPr bwMode="auto">
          <a:xfrm flipH="1" flipV="1">
            <a:off x="3462336" y="5761037"/>
            <a:ext cx="1" cy="365125"/>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8" name="Freeform 7"/>
          <p:cNvSpPr/>
          <p:nvPr/>
        </p:nvSpPr>
        <p:spPr>
          <a:xfrm>
            <a:off x="2222500" y="3492500"/>
            <a:ext cx="2527300" cy="3289300"/>
          </a:xfrm>
          <a:custGeom>
            <a:avLst/>
            <a:gdLst>
              <a:gd name="connsiteX0" fmla="*/ 0 w 2527300"/>
              <a:gd name="connsiteY0" fmla="*/ 0 h 3289300"/>
              <a:gd name="connsiteX1" fmla="*/ 1346200 w 2527300"/>
              <a:gd name="connsiteY1" fmla="*/ 2514600 h 3289300"/>
              <a:gd name="connsiteX2" fmla="*/ 2527300 w 2527300"/>
              <a:gd name="connsiteY2" fmla="*/ 3289300 h 3289300"/>
              <a:gd name="connsiteX3" fmla="*/ 2527300 w 2527300"/>
              <a:gd name="connsiteY3" fmla="*/ 3289300 h 3289300"/>
            </a:gdLst>
            <a:ahLst/>
            <a:cxnLst>
              <a:cxn ang="0">
                <a:pos x="connsiteX0" y="connsiteY0"/>
              </a:cxn>
              <a:cxn ang="0">
                <a:pos x="connsiteX1" y="connsiteY1"/>
              </a:cxn>
              <a:cxn ang="0">
                <a:pos x="connsiteX2" y="connsiteY2"/>
              </a:cxn>
              <a:cxn ang="0">
                <a:pos x="connsiteX3" y="connsiteY3"/>
              </a:cxn>
            </a:cxnLst>
            <a:rect l="l" t="t" r="r" b="b"/>
            <a:pathLst>
              <a:path w="2527300" h="3289300">
                <a:moveTo>
                  <a:pt x="0" y="0"/>
                </a:moveTo>
                <a:cubicBezTo>
                  <a:pt x="462491" y="983191"/>
                  <a:pt x="924983" y="1966383"/>
                  <a:pt x="1346200" y="2514600"/>
                </a:cubicBezTo>
                <a:cubicBezTo>
                  <a:pt x="1767417" y="3062817"/>
                  <a:pt x="2527300" y="3289300"/>
                  <a:pt x="2527300" y="3289300"/>
                </a:cubicBezTo>
                <a:lnTo>
                  <a:pt x="2527300" y="3289300"/>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24" name="Text Box 9"/>
          <p:cNvSpPr txBox="1">
            <a:spLocks noChangeArrowheads="1"/>
          </p:cNvSpPr>
          <p:nvPr/>
        </p:nvSpPr>
        <p:spPr bwMode="auto">
          <a:xfrm>
            <a:off x="1887055" y="3186598"/>
            <a:ext cx="6708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dirty="0" smtClean="0"/>
              <a:t>LRAC</a:t>
            </a:r>
            <a:endParaRPr lang="en-GB" altLang="en-US" sz="1800" b="1" dirty="0"/>
          </a:p>
        </p:txBody>
      </p:sp>
    </p:spTree>
    <p:extLst>
      <p:ext uri="{BB962C8B-B14F-4D97-AF65-F5344CB8AC3E}">
        <p14:creationId xmlns:p14="http://schemas.microsoft.com/office/powerpoint/2010/main" val="242269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7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2" grpId="0" animBg="1"/>
      <p:bldP spid="73737" grpId="0"/>
      <p:bldP spid="16394" grpId="0" animBg="1"/>
      <p:bldP spid="15" grpId="0" animBg="1"/>
      <p:bldP spid="73740" grpId="0"/>
      <p:bldP spid="16" grpId="0"/>
      <p:bldP spid="17" grpId="0" animBg="1"/>
      <p:bldP spid="8"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29309" y="5305577"/>
            <a:ext cx="5892800" cy="1477328"/>
          </a:xfrm>
          <a:prstGeom prst="rect">
            <a:avLst/>
          </a:prstGeom>
          <a:solidFill>
            <a:schemeClr val="bg1"/>
          </a:solidFill>
          <a:ln w="9525">
            <a:solidFill>
              <a:schemeClr val="tx1"/>
            </a:solidFill>
            <a:miter lim="800000"/>
            <a:headEnd/>
            <a:tailEnd/>
          </a:ln>
        </p:spPr>
        <p:txBody>
          <a:bodyPr wrap="square">
            <a:spAutoFit/>
          </a:bodyPr>
          <a:lstStyle>
            <a:lvl1pPr marL="93663" indent="-93663">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t>CONSUMER SURPLUS</a:t>
            </a:r>
            <a:endParaRPr lang="en-GB" altLang="en-US" sz="1800"/>
          </a:p>
          <a:p>
            <a:pPr algn="ctr" eaLnBrk="1" hangingPunct="1">
              <a:spcBef>
                <a:spcPct val="0"/>
              </a:spcBef>
              <a:buFontTx/>
              <a:buNone/>
            </a:pPr>
            <a:r>
              <a:rPr lang="en-GB" altLang="en-US" sz="1800"/>
              <a:t>The difference between the value to buyers of a level of consumption of a good and the amount that buyers actually pay for that amount</a:t>
            </a:r>
          </a:p>
        </p:txBody>
      </p:sp>
      <p:sp>
        <p:nvSpPr>
          <p:cNvPr id="7172" name="Rectangle 4"/>
          <p:cNvSpPr>
            <a:spLocks noChangeArrowheads="1"/>
          </p:cNvSpPr>
          <p:nvPr/>
        </p:nvSpPr>
        <p:spPr bwMode="auto">
          <a:xfrm>
            <a:off x="6270914" y="5305577"/>
            <a:ext cx="5745018" cy="1477328"/>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t>PRODUCER SURPLUS</a:t>
            </a:r>
            <a:endParaRPr lang="en-GB" altLang="en-US" sz="3600"/>
          </a:p>
          <a:p>
            <a:pPr algn="ctr" eaLnBrk="1" hangingPunct="1">
              <a:spcBef>
                <a:spcPct val="0"/>
              </a:spcBef>
              <a:buFontTx/>
              <a:buNone/>
            </a:pPr>
            <a:r>
              <a:rPr lang="en-GB" altLang="en-US" sz="1800"/>
              <a:t>The difference between the revenue which sellers take from the sale of a good and the minimum amount they would expect to produce it for</a:t>
            </a:r>
          </a:p>
        </p:txBody>
      </p:sp>
      <p:sp>
        <p:nvSpPr>
          <p:cNvPr id="89093" name="Text Box 5"/>
          <p:cNvSpPr txBox="1">
            <a:spLocks noChangeArrowheads="1"/>
          </p:cNvSpPr>
          <p:nvPr/>
        </p:nvSpPr>
        <p:spPr bwMode="auto">
          <a:xfrm>
            <a:off x="3352799" y="2382550"/>
            <a:ext cx="5634181" cy="2246769"/>
          </a:xfrm>
          <a:prstGeom prst="rect">
            <a:avLst/>
          </a:prstGeom>
          <a:solidFill>
            <a:schemeClr val="bg1"/>
          </a:solidFill>
          <a:ln w="9525">
            <a:solidFill>
              <a:schemeClr val="tx1"/>
            </a:solidFill>
            <a:miter lim="800000"/>
            <a:headEnd/>
            <a:tailEnd/>
          </a:ln>
        </p:spPr>
        <p:txBody>
          <a:bodyPr wrap="square">
            <a:spAutoFit/>
          </a:bodyPr>
          <a:lstStyle>
            <a:lvl1pPr marL="93663" indent="-93663">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dirty="0"/>
              <a:t>ECONOMIC WELFARE</a:t>
            </a:r>
            <a:endParaRPr lang="en-GB" altLang="en-US" sz="2000" dirty="0"/>
          </a:p>
          <a:p>
            <a:pPr algn="ctr" eaLnBrk="1" hangingPunct="1">
              <a:spcBef>
                <a:spcPct val="0"/>
              </a:spcBef>
              <a:buFontTx/>
              <a:buNone/>
            </a:pPr>
            <a:r>
              <a:rPr lang="en-GB" altLang="en-US" sz="2000" dirty="0"/>
              <a:t>How much welfare does the production of a good provide to society?  This is the concept of economic welfare and is important when dealing with inefficiencies in the market, caused by market structures who are too dominant (price makers)</a:t>
            </a:r>
          </a:p>
        </p:txBody>
      </p:sp>
      <p:cxnSp>
        <p:nvCxnSpPr>
          <p:cNvPr id="89096" name="AutoShape 8"/>
          <p:cNvCxnSpPr>
            <a:cxnSpLocks noChangeShapeType="1"/>
            <a:stCxn id="89093" idx="1"/>
            <a:endCxn id="7171" idx="0"/>
          </p:cNvCxnSpPr>
          <p:nvPr/>
        </p:nvCxnSpPr>
        <p:spPr bwMode="auto">
          <a:xfrm rot="10800000" flipV="1">
            <a:off x="3075709" y="3505935"/>
            <a:ext cx="277090" cy="179964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7177" name="AutoShape 9"/>
          <p:cNvCxnSpPr>
            <a:cxnSpLocks noChangeShapeType="1"/>
            <a:stCxn id="89093" idx="3"/>
            <a:endCxn id="7172" idx="0"/>
          </p:cNvCxnSpPr>
          <p:nvPr/>
        </p:nvCxnSpPr>
        <p:spPr bwMode="auto">
          <a:xfrm>
            <a:off x="8986980" y="3505935"/>
            <a:ext cx="156443" cy="179964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50" name="Title 1"/>
          <p:cNvSpPr txBox="1">
            <a:spLocks/>
          </p:cNvSpPr>
          <p:nvPr/>
        </p:nvSpPr>
        <p:spPr>
          <a:xfrm>
            <a:off x="244764" y="191511"/>
            <a:ext cx="11554690" cy="1143000"/>
          </a:xfrm>
          <a:prstGeom prst="rect">
            <a:avLst/>
          </a:prstGeom>
        </p:spPr>
        <p:txBody>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altLang="en-US" sz="4000" b="1" kern="0" dirty="0" smtClean="0"/>
              <a:t>RWS14 - Pure Monopoly Model</a:t>
            </a:r>
            <a:br>
              <a:rPr lang="en-GB" altLang="en-US" sz="4000" b="1" kern="0" dirty="0" smtClean="0"/>
            </a:br>
            <a:r>
              <a:rPr lang="en-GB" altLang="en-US" sz="3200" b="1" kern="0" dirty="0" smtClean="0">
                <a:solidFill>
                  <a:srgbClr val="FF0000"/>
                </a:solidFill>
              </a:rPr>
              <a:t>(2) Measuring ‘success’ with ‘Economic Welfare’</a:t>
            </a:r>
            <a:endParaRPr lang="en-GB" altLang="en-US" sz="3200" b="1" kern="0" dirty="0">
              <a:solidFill>
                <a:srgbClr val="FF0000"/>
              </a:solidFill>
            </a:endParaRPr>
          </a:p>
        </p:txBody>
      </p:sp>
    </p:spTree>
    <p:extLst>
      <p:ext uri="{BB962C8B-B14F-4D97-AF65-F5344CB8AC3E}">
        <p14:creationId xmlns:p14="http://schemas.microsoft.com/office/powerpoint/2010/main" val="2217984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box(in)">
                                      <p:cBhvr>
                                        <p:cTn id="12" dur="500"/>
                                        <p:tgtEl>
                                          <p:spTgt spid="717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ox(in)">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1874838" y="1474788"/>
            <a:ext cx="0" cy="467995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0115" name="Line 3"/>
          <p:cNvSpPr>
            <a:spLocks noChangeShapeType="1"/>
          </p:cNvSpPr>
          <p:nvPr/>
        </p:nvSpPr>
        <p:spPr bwMode="auto">
          <a:xfrm>
            <a:off x="1874838" y="6154738"/>
            <a:ext cx="381635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0116" name="Line 4"/>
          <p:cNvSpPr>
            <a:spLocks noChangeShapeType="1"/>
          </p:cNvSpPr>
          <p:nvPr/>
        </p:nvSpPr>
        <p:spPr bwMode="auto">
          <a:xfrm>
            <a:off x="1874838" y="3994150"/>
            <a:ext cx="1943100" cy="0"/>
          </a:xfrm>
          <a:prstGeom prst="line">
            <a:avLst/>
          </a:prstGeom>
          <a:noFill/>
          <a:ln w="25400">
            <a:solidFill>
              <a:srgbClr val="0000FF"/>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0117" name="Line 5"/>
          <p:cNvSpPr>
            <a:spLocks noChangeShapeType="1"/>
          </p:cNvSpPr>
          <p:nvPr/>
        </p:nvSpPr>
        <p:spPr bwMode="auto">
          <a:xfrm flipV="1">
            <a:off x="3817938" y="3994150"/>
            <a:ext cx="0" cy="2160588"/>
          </a:xfrm>
          <a:prstGeom prst="line">
            <a:avLst/>
          </a:prstGeom>
          <a:noFill/>
          <a:ln w="25400">
            <a:solidFill>
              <a:srgbClr val="0000FF"/>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0118" name="Line 6"/>
          <p:cNvSpPr>
            <a:spLocks noChangeShapeType="1"/>
          </p:cNvSpPr>
          <p:nvPr/>
        </p:nvSpPr>
        <p:spPr bwMode="auto">
          <a:xfrm flipV="1">
            <a:off x="2090739" y="2193926"/>
            <a:ext cx="3240087" cy="388937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0119" name="Text Box 7"/>
          <p:cNvSpPr txBox="1">
            <a:spLocks noChangeArrowheads="1"/>
          </p:cNvSpPr>
          <p:nvPr/>
        </p:nvSpPr>
        <p:spPr bwMode="auto">
          <a:xfrm>
            <a:off x="5310189" y="2071689"/>
            <a:ext cx="600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Supply</a:t>
            </a:r>
          </a:p>
        </p:txBody>
      </p:sp>
      <p:sp>
        <p:nvSpPr>
          <p:cNvPr id="90120" name="Text Box 8"/>
          <p:cNvSpPr txBox="1">
            <a:spLocks noChangeArrowheads="1"/>
          </p:cNvSpPr>
          <p:nvPr/>
        </p:nvSpPr>
        <p:spPr bwMode="auto">
          <a:xfrm>
            <a:off x="5402264" y="5794376"/>
            <a:ext cx="714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Demand</a:t>
            </a:r>
          </a:p>
        </p:txBody>
      </p:sp>
      <p:sp>
        <p:nvSpPr>
          <p:cNvPr id="90121" name="Text Box 9"/>
          <p:cNvSpPr txBox="1">
            <a:spLocks noChangeArrowheads="1"/>
          </p:cNvSpPr>
          <p:nvPr/>
        </p:nvSpPr>
        <p:spPr bwMode="auto">
          <a:xfrm>
            <a:off x="1441452" y="1114426"/>
            <a:ext cx="6365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dirty="0"/>
              <a:t>Price</a:t>
            </a:r>
          </a:p>
        </p:txBody>
      </p:sp>
      <p:sp>
        <p:nvSpPr>
          <p:cNvPr id="90122" name="Text Box 10"/>
          <p:cNvSpPr txBox="1">
            <a:spLocks noChangeArrowheads="1"/>
          </p:cNvSpPr>
          <p:nvPr/>
        </p:nvSpPr>
        <p:spPr bwMode="auto">
          <a:xfrm>
            <a:off x="5253038" y="6203951"/>
            <a:ext cx="7477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Quantity</a:t>
            </a:r>
          </a:p>
        </p:txBody>
      </p:sp>
      <p:sp>
        <p:nvSpPr>
          <p:cNvPr id="9227" name="Text Box 11"/>
          <p:cNvSpPr txBox="1">
            <a:spLocks noChangeArrowheads="1"/>
          </p:cNvSpPr>
          <p:nvPr/>
        </p:nvSpPr>
        <p:spPr bwMode="auto">
          <a:xfrm>
            <a:off x="433388" y="2481263"/>
            <a:ext cx="10287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a:t>CONSUMER SURPLUS</a:t>
            </a:r>
          </a:p>
        </p:txBody>
      </p:sp>
      <p:sp>
        <p:nvSpPr>
          <p:cNvPr id="9228" name="Text Box 12"/>
          <p:cNvSpPr txBox="1">
            <a:spLocks noChangeArrowheads="1"/>
          </p:cNvSpPr>
          <p:nvPr/>
        </p:nvSpPr>
        <p:spPr bwMode="auto">
          <a:xfrm>
            <a:off x="504825" y="4749800"/>
            <a:ext cx="10287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a:t>PRODUCER SURPLUS</a:t>
            </a:r>
          </a:p>
        </p:txBody>
      </p:sp>
      <p:sp>
        <p:nvSpPr>
          <p:cNvPr id="90125" name="Text Box 13"/>
          <p:cNvSpPr txBox="1">
            <a:spLocks noChangeArrowheads="1"/>
          </p:cNvSpPr>
          <p:nvPr/>
        </p:nvSpPr>
        <p:spPr bwMode="auto">
          <a:xfrm>
            <a:off x="1514476" y="3849689"/>
            <a:ext cx="3778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P</a:t>
            </a:r>
            <a:r>
              <a:rPr lang="en-GB" altLang="en-US" sz="900" b="1"/>
              <a:t>pc</a:t>
            </a:r>
          </a:p>
        </p:txBody>
      </p:sp>
      <p:sp>
        <p:nvSpPr>
          <p:cNvPr id="90126" name="Text Box 14"/>
          <p:cNvSpPr txBox="1">
            <a:spLocks noChangeArrowheads="1"/>
          </p:cNvSpPr>
          <p:nvPr/>
        </p:nvSpPr>
        <p:spPr bwMode="auto">
          <a:xfrm>
            <a:off x="3602039" y="6154739"/>
            <a:ext cx="4016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Q</a:t>
            </a:r>
            <a:r>
              <a:rPr lang="en-GB" altLang="en-US" sz="900" b="1"/>
              <a:t>pc</a:t>
            </a:r>
          </a:p>
        </p:txBody>
      </p:sp>
      <p:sp>
        <p:nvSpPr>
          <p:cNvPr id="9231" name="Text Box 15"/>
          <p:cNvSpPr txBox="1">
            <a:spLocks noChangeArrowheads="1"/>
          </p:cNvSpPr>
          <p:nvPr/>
        </p:nvSpPr>
        <p:spPr bwMode="auto">
          <a:xfrm>
            <a:off x="1370014" y="3057526"/>
            <a:ext cx="485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P</a:t>
            </a:r>
            <a:r>
              <a:rPr lang="en-GB" altLang="en-US" sz="900" b="1"/>
              <a:t>mon</a:t>
            </a:r>
          </a:p>
        </p:txBody>
      </p:sp>
      <p:sp>
        <p:nvSpPr>
          <p:cNvPr id="9232" name="Line 16"/>
          <p:cNvSpPr>
            <a:spLocks noChangeShapeType="1"/>
          </p:cNvSpPr>
          <p:nvPr/>
        </p:nvSpPr>
        <p:spPr bwMode="auto">
          <a:xfrm flipV="1">
            <a:off x="1585914" y="4497388"/>
            <a:ext cx="1081087" cy="48101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9233" name="Line 17"/>
          <p:cNvSpPr>
            <a:spLocks noChangeShapeType="1"/>
          </p:cNvSpPr>
          <p:nvPr/>
        </p:nvSpPr>
        <p:spPr bwMode="auto">
          <a:xfrm>
            <a:off x="1514476" y="2697164"/>
            <a:ext cx="11525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9234" name="Line 18"/>
          <p:cNvSpPr>
            <a:spLocks noChangeShapeType="1"/>
          </p:cNvSpPr>
          <p:nvPr/>
        </p:nvSpPr>
        <p:spPr bwMode="auto">
          <a:xfrm>
            <a:off x="1874838" y="3201988"/>
            <a:ext cx="1295400" cy="0"/>
          </a:xfrm>
          <a:prstGeom prst="line">
            <a:avLst/>
          </a:prstGeom>
          <a:noFill/>
          <a:ln w="25400">
            <a:solidFill>
              <a:srgbClr val="0000FF"/>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235" name="Line 19"/>
          <p:cNvSpPr>
            <a:spLocks noChangeShapeType="1"/>
          </p:cNvSpPr>
          <p:nvPr/>
        </p:nvSpPr>
        <p:spPr bwMode="auto">
          <a:xfrm flipV="1">
            <a:off x="3170238" y="3201988"/>
            <a:ext cx="0" cy="2952750"/>
          </a:xfrm>
          <a:prstGeom prst="line">
            <a:avLst/>
          </a:prstGeom>
          <a:noFill/>
          <a:ln w="25400">
            <a:solidFill>
              <a:srgbClr val="0000FF"/>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0132" name="Line 20"/>
          <p:cNvSpPr>
            <a:spLocks noChangeShapeType="1"/>
          </p:cNvSpPr>
          <p:nvPr/>
        </p:nvSpPr>
        <p:spPr bwMode="auto">
          <a:xfrm>
            <a:off x="1874839" y="1617663"/>
            <a:ext cx="3527425" cy="4392612"/>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9237" name="Text Box 21"/>
          <p:cNvSpPr txBox="1">
            <a:spLocks noChangeArrowheads="1"/>
          </p:cNvSpPr>
          <p:nvPr/>
        </p:nvSpPr>
        <p:spPr bwMode="auto">
          <a:xfrm>
            <a:off x="2954339" y="6154739"/>
            <a:ext cx="509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t>Q</a:t>
            </a:r>
            <a:r>
              <a:rPr lang="en-GB" altLang="en-US" sz="900" b="1"/>
              <a:t>mon</a:t>
            </a:r>
          </a:p>
        </p:txBody>
      </p:sp>
      <p:sp>
        <p:nvSpPr>
          <p:cNvPr id="9238" name="AutoShape 22"/>
          <p:cNvSpPr>
            <a:spLocks noChangeArrowheads="1"/>
          </p:cNvSpPr>
          <p:nvPr/>
        </p:nvSpPr>
        <p:spPr bwMode="auto">
          <a:xfrm rot="5400000">
            <a:off x="2737644" y="3706019"/>
            <a:ext cx="1512888" cy="647700"/>
          </a:xfrm>
          <a:prstGeom prst="triangle">
            <a:avLst>
              <a:gd name="adj" fmla="val 50000"/>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39" name="Text Box 23"/>
          <p:cNvSpPr txBox="1">
            <a:spLocks noChangeArrowheads="1"/>
          </p:cNvSpPr>
          <p:nvPr/>
        </p:nvSpPr>
        <p:spPr bwMode="auto">
          <a:xfrm>
            <a:off x="3314700" y="2049463"/>
            <a:ext cx="122555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a:t>DEADWEIGHT LOSS</a:t>
            </a:r>
          </a:p>
        </p:txBody>
      </p:sp>
      <p:sp>
        <p:nvSpPr>
          <p:cNvPr id="9240" name="Line 24"/>
          <p:cNvSpPr>
            <a:spLocks noChangeShapeType="1"/>
          </p:cNvSpPr>
          <p:nvPr/>
        </p:nvSpPr>
        <p:spPr bwMode="auto">
          <a:xfrm flipH="1">
            <a:off x="3457576" y="2554289"/>
            <a:ext cx="360363" cy="13668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9241" name="Text Box 25"/>
          <p:cNvSpPr txBox="1">
            <a:spLocks noChangeArrowheads="1"/>
          </p:cNvSpPr>
          <p:nvPr/>
        </p:nvSpPr>
        <p:spPr bwMode="auto">
          <a:xfrm>
            <a:off x="2162175" y="896938"/>
            <a:ext cx="1225550" cy="646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a:t>NEW CONSUMER SURPLUS</a:t>
            </a:r>
          </a:p>
        </p:txBody>
      </p:sp>
      <p:sp>
        <p:nvSpPr>
          <p:cNvPr id="9242" name="Line 26"/>
          <p:cNvSpPr>
            <a:spLocks noChangeShapeType="1"/>
          </p:cNvSpPr>
          <p:nvPr/>
        </p:nvSpPr>
        <p:spPr bwMode="auto">
          <a:xfrm flipH="1">
            <a:off x="2305051" y="1546226"/>
            <a:ext cx="288925" cy="12223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9243" name="Text Box 27"/>
          <p:cNvSpPr txBox="1">
            <a:spLocks noChangeArrowheads="1"/>
          </p:cNvSpPr>
          <p:nvPr/>
        </p:nvSpPr>
        <p:spPr bwMode="auto">
          <a:xfrm>
            <a:off x="290513" y="3313113"/>
            <a:ext cx="1225550" cy="646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a:t>NEW PRODUCER SURPLUS</a:t>
            </a:r>
          </a:p>
        </p:txBody>
      </p:sp>
      <p:sp>
        <p:nvSpPr>
          <p:cNvPr id="9244" name="Rectangle 28"/>
          <p:cNvSpPr>
            <a:spLocks noChangeArrowheads="1"/>
          </p:cNvSpPr>
          <p:nvPr/>
        </p:nvSpPr>
        <p:spPr bwMode="auto">
          <a:xfrm>
            <a:off x="1874838" y="3201989"/>
            <a:ext cx="1295400" cy="1584325"/>
          </a:xfrm>
          <a:prstGeom prst="rect">
            <a:avLst/>
          </a:prstGeom>
          <a:solidFill>
            <a:srgbClr val="FF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45" name="AutoShape 29"/>
          <p:cNvSpPr>
            <a:spLocks noChangeArrowheads="1"/>
          </p:cNvSpPr>
          <p:nvPr/>
        </p:nvSpPr>
        <p:spPr bwMode="auto">
          <a:xfrm rot="5400000">
            <a:off x="1839120" y="4822033"/>
            <a:ext cx="1368425" cy="1296987"/>
          </a:xfrm>
          <a:prstGeom prst="rtTriangle">
            <a:avLst/>
          </a:prstGeom>
          <a:solidFill>
            <a:srgbClr val="FF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46" name="Line 30"/>
          <p:cNvSpPr>
            <a:spLocks noChangeShapeType="1"/>
          </p:cNvSpPr>
          <p:nvPr/>
        </p:nvSpPr>
        <p:spPr bwMode="auto">
          <a:xfrm>
            <a:off x="1514475" y="3635376"/>
            <a:ext cx="107950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71711" name="Text Box 31"/>
          <p:cNvSpPr txBox="1">
            <a:spLocks noChangeArrowheads="1"/>
          </p:cNvSpPr>
          <p:nvPr/>
        </p:nvSpPr>
        <p:spPr bwMode="auto">
          <a:xfrm>
            <a:off x="6265864" y="239714"/>
            <a:ext cx="5775323" cy="646330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dirty="0" smtClean="0"/>
              <a:t>QUESTIONS (back of the A4 sheet - three boxes):</a:t>
            </a:r>
          </a:p>
          <a:p>
            <a:pPr marL="0" indent="0" eaLnBrk="1" hangingPunct="1">
              <a:spcBef>
                <a:spcPct val="0"/>
              </a:spcBef>
              <a:buNone/>
            </a:pPr>
            <a:r>
              <a:rPr lang="en-GB" altLang="en-US" sz="1800" b="1" dirty="0" smtClean="0"/>
              <a:t>BOX 1</a:t>
            </a:r>
          </a:p>
          <a:p>
            <a:pPr eaLnBrk="1" hangingPunct="1">
              <a:spcBef>
                <a:spcPct val="0"/>
              </a:spcBef>
              <a:buFontTx/>
              <a:buAutoNum type="arabicParenBoth"/>
            </a:pPr>
            <a:r>
              <a:rPr lang="en-GB" altLang="en-US" sz="1800" b="1" dirty="0" smtClean="0"/>
              <a:t>Draw </a:t>
            </a:r>
            <a:r>
              <a:rPr lang="en-GB" altLang="en-US" sz="1800" b="1" dirty="0"/>
              <a:t>this diagram and identify the areas of consumer and producer surplus.  </a:t>
            </a:r>
          </a:p>
          <a:p>
            <a:pPr eaLnBrk="1" hangingPunct="1">
              <a:spcBef>
                <a:spcPct val="0"/>
              </a:spcBef>
              <a:buFontTx/>
              <a:buAutoNum type="arabicParenBoth"/>
            </a:pPr>
            <a:r>
              <a:rPr lang="en-GB" altLang="en-US" sz="1800" b="1" dirty="0"/>
              <a:t>Why at the equilibrium are we maximising the total welfare to society of producing this product? </a:t>
            </a:r>
            <a:endParaRPr lang="en-GB" altLang="en-US" sz="1800" b="1" dirty="0" smtClean="0"/>
          </a:p>
          <a:p>
            <a:pPr marL="0" indent="0" eaLnBrk="1" hangingPunct="1">
              <a:spcBef>
                <a:spcPct val="0"/>
              </a:spcBef>
              <a:buNone/>
            </a:pPr>
            <a:endParaRPr lang="en-GB" altLang="en-US" sz="1800" b="1" dirty="0" smtClean="0"/>
          </a:p>
          <a:p>
            <a:pPr marL="0" indent="0" eaLnBrk="1" hangingPunct="1">
              <a:spcBef>
                <a:spcPct val="0"/>
              </a:spcBef>
              <a:buNone/>
            </a:pPr>
            <a:r>
              <a:rPr lang="en-GB" altLang="en-US" sz="1800" b="1" dirty="0" smtClean="0"/>
              <a:t>BOX 2</a:t>
            </a:r>
            <a:endParaRPr lang="en-GB" altLang="en-US" sz="1800" b="1" dirty="0"/>
          </a:p>
          <a:p>
            <a:pPr eaLnBrk="1" hangingPunct="1">
              <a:spcBef>
                <a:spcPct val="0"/>
              </a:spcBef>
              <a:buFontTx/>
              <a:buAutoNum type="arabicParenBoth"/>
            </a:pPr>
            <a:r>
              <a:rPr lang="en-GB" altLang="en-US" sz="1800" b="1" dirty="0"/>
              <a:t>Draw a second </a:t>
            </a:r>
            <a:r>
              <a:rPr lang="en-GB" altLang="en-US" sz="1800" b="1" dirty="0" smtClean="0"/>
              <a:t>demand </a:t>
            </a:r>
            <a:r>
              <a:rPr lang="en-GB" altLang="en-US" sz="1800" b="1" dirty="0"/>
              <a:t>and supply diagram.  If there was a monopoly firm producing this good where would they produce and why?  Label on your diagram the total welfare loss to society (sometimes called the ‘deadweight loss’)</a:t>
            </a:r>
          </a:p>
          <a:p>
            <a:pPr eaLnBrk="1" hangingPunct="1">
              <a:spcBef>
                <a:spcPct val="0"/>
              </a:spcBef>
              <a:buFontTx/>
              <a:buAutoNum type="arabicParenBoth"/>
            </a:pPr>
            <a:r>
              <a:rPr lang="en-GB" altLang="en-US" sz="1800" b="1" dirty="0"/>
              <a:t>What will happen to producer and consumer surplus as a result of a monopoly firm producing this good?</a:t>
            </a:r>
          </a:p>
          <a:p>
            <a:pPr eaLnBrk="1" hangingPunct="1">
              <a:spcBef>
                <a:spcPct val="0"/>
              </a:spcBef>
              <a:buFontTx/>
              <a:buAutoNum type="arabicParenBoth"/>
            </a:pPr>
            <a:r>
              <a:rPr lang="en-GB" altLang="en-US" sz="1800" b="1" dirty="0"/>
              <a:t>What can we conclude about the impact of monopoly firms, producing goods on the welfare of our </a:t>
            </a:r>
            <a:r>
              <a:rPr lang="en-GB" altLang="en-US" sz="1800" b="1" dirty="0" smtClean="0"/>
              <a:t>society</a:t>
            </a:r>
          </a:p>
          <a:p>
            <a:pPr marL="0" indent="0" eaLnBrk="1" hangingPunct="1">
              <a:spcBef>
                <a:spcPct val="0"/>
              </a:spcBef>
              <a:buNone/>
            </a:pPr>
            <a:endParaRPr lang="en-GB" altLang="en-US" sz="1800" b="1" dirty="0" smtClean="0"/>
          </a:p>
          <a:p>
            <a:pPr marL="0" indent="0" eaLnBrk="1" hangingPunct="1">
              <a:spcBef>
                <a:spcPct val="0"/>
              </a:spcBef>
              <a:buNone/>
            </a:pPr>
            <a:r>
              <a:rPr lang="en-GB" altLang="en-US" sz="1800" b="1" dirty="0" smtClean="0"/>
              <a:t>BOX 3</a:t>
            </a:r>
          </a:p>
          <a:p>
            <a:pPr eaLnBrk="1" hangingPunct="1">
              <a:spcBef>
                <a:spcPct val="0"/>
              </a:spcBef>
              <a:buFontTx/>
              <a:buAutoNum type="arabicParenBoth"/>
            </a:pPr>
            <a:r>
              <a:rPr lang="en-GB" altLang="en-US" sz="1800" b="1" dirty="0" smtClean="0"/>
              <a:t>Draw a ‘revenue and cost’ diagram for a pure monopoly firm earning abnormal profit.  Highlight the deadweight loss to society of the Monopoly on this diagram.</a:t>
            </a:r>
            <a:endParaRPr lang="en-GB" altLang="en-US" sz="1800" b="1" dirty="0"/>
          </a:p>
        </p:txBody>
      </p:sp>
      <p:sp>
        <p:nvSpPr>
          <p:cNvPr id="90144" name="TextBox 1"/>
          <p:cNvSpPr txBox="1">
            <a:spLocks noChangeArrowheads="1"/>
          </p:cNvSpPr>
          <p:nvPr/>
        </p:nvSpPr>
        <p:spPr bwMode="auto">
          <a:xfrm>
            <a:off x="2363788" y="239714"/>
            <a:ext cx="19288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GB" altLang="en-US" sz="1800" b="1">
                <a:latin typeface="Arial" panose="020B0604020202020204" pitchFamily="34" charset="0"/>
              </a:rPr>
              <a:t>WHITEBOARDS</a:t>
            </a:r>
          </a:p>
        </p:txBody>
      </p:sp>
    </p:spTree>
    <p:extLst>
      <p:ext uri="{BB962C8B-B14F-4D97-AF65-F5344CB8AC3E}">
        <p14:creationId xmlns:p14="http://schemas.microsoft.com/office/powerpoint/2010/main" val="621231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27"/>
                                        </p:tgtEl>
                                        <p:attrNameLst>
                                          <p:attrName>style.visibility</p:attrName>
                                        </p:attrNameLst>
                                      </p:cBhvr>
                                      <p:to>
                                        <p:strVal val="visible"/>
                                      </p:to>
                                    </p:set>
                                    <p:animEffect transition="in" filter="box(in)">
                                      <p:cBhvr>
                                        <p:cTn id="15" dur="500"/>
                                        <p:tgtEl>
                                          <p:spTgt spid="922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233"/>
                                        </p:tgtEl>
                                        <p:attrNameLst>
                                          <p:attrName>style.visibility</p:attrName>
                                        </p:attrNameLst>
                                      </p:cBhvr>
                                      <p:to>
                                        <p:strVal val="visible"/>
                                      </p:to>
                                    </p:set>
                                    <p:animEffect transition="in" filter="box(in)">
                                      <p:cBhvr>
                                        <p:cTn id="18" dur="500"/>
                                        <p:tgtEl>
                                          <p:spTgt spid="92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228"/>
                                        </p:tgtEl>
                                        <p:attrNameLst>
                                          <p:attrName>style.visibility</p:attrName>
                                        </p:attrNameLst>
                                      </p:cBhvr>
                                      <p:to>
                                        <p:strVal val="visible"/>
                                      </p:to>
                                    </p:set>
                                    <p:animEffect transition="in" filter="box(in)">
                                      <p:cBhvr>
                                        <p:cTn id="23" dur="500"/>
                                        <p:tgtEl>
                                          <p:spTgt spid="922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box(in)">
                                      <p:cBhvr>
                                        <p:cTn id="26" dur="500"/>
                                        <p:tgtEl>
                                          <p:spTgt spid="92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9227"/>
                                        </p:tgtEl>
                                      </p:cBhvr>
                                    </p:animEffect>
                                    <p:set>
                                      <p:cBhvr>
                                        <p:cTn id="31" dur="1" fill="hold">
                                          <p:stCondLst>
                                            <p:cond delay="499"/>
                                          </p:stCondLst>
                                        </p:cTn>
                                        <p:tgtEl>
                                          <p:spTgt spid="9227"/>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9233"/>
                                        </p:tgtEl>
                                      </p:cBhvr>
                                    </p:animEffect>
                                    <p:set>
                                      <p:cBhvr>
                                        <p:cTn id="34" dur="1" fill="hold">
                                          <p:stCondLst>
                                            <p:cond delay="499"/>
                                          </p:stCondLst>
                                        </p:cTn>
                                        <p:tgtEl>
                                          <p:spTgt spid="9233"/>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9228"/>
                                        </p:tgtEl>
                                      </p:cBhvr>
                                    </p:animEffect>
                                    <p:set>
                                      <p:cBhvr>
                                        <p:cTn id="37" dur="1" fill="hold">
                                          <p:stCondLst>
                                            <p:cond delay="499"/>
                                          </p:stCondLst>
                                        </p:cTn>
                                        <p:tgtEl>
                                          <p:spTgt spid="9228"/>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9232"/>
                                        </p:tgtEl>
                                      </p:cBhvr>
                                    </p:animEffect>
                                    <p:set>
                                      <p:cBhvr>
                                        <p:cTn id="40" dur="1" fill="hold">
                                          <p:stCondLst>
                                            <p:cond delay="499"/>
                                          </p:stCondLst>
                                        </p:cTn>
                                        <p:tgtEl>
                                          <p:spTgt spid="923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7171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711">
                                            <p:txEl>
                                              <p:pRg st="7" end="7"/>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9234"/>
                                        </p:tgtEl>
                                        <p:attrNameLst>
                                          <p:attrName>style.visibility</p:attrName>
                                        </p:attrNameLst>
                                      </p:cBhvr>
                                      <p:to>
                                        <p:strVal val="visible"/>
                                      </p:to>
                                    </p:set>
                                    <p:animEffect transition="in" filter="box(in)">
                                      <p:cBhvr>
                                        <p:cTn id="49" dur="500"/>
                                        <p:tgtEl>
                                          <p:spTgt spid="9234"/>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9235"/>
                                        </p:tgtEl>
                                        <p:attrNameLst>
                                          <p:attrName>style.visibility</p:attrName>
                                        </p:attrNameLst>
                                      </p:cBhvr>
                                      <p:to>
                                        <p:strVal val="visible"/>
                                      </p:to>
                                    </p:set>
                                    <p:animEffect transition="in" filter="box(in)">
                                      <p:cBhvr>
                                        <p:cTn id="52" dur="500"/>
                                        <p:tgtEl>
                                          <p:spTgt spid="923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9231"/>
                                        </p:tgtEl>
                                        <p:attrNameLst>
                                          <p:attrName>style.visibility</p:attrName>
                                        </p:attrNameLst>
                                      </p:cBhvr>
                                      <p:to>
                                        <p:strVal val="visible"/>
                                      </p:to>
                                    </p:set>
                                    <p:animEffect transition="in" filter="box(in)">
                                      <p:cBhvr>
                                        <p:cTn id="55" dur="500"/>
                                        <p:tgtEl>
                                          <p:spTgt spid="923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9237"/>
                                        </p:tgtEl>
                                        <p:attrNameLst>
                                          <p:attrName>style.visibility</p:attrName>
                                        </p:attrNameLst>
                                      </p:cBhvr>
                                      <p:to>
                                        <p:strVal val="visible"/>
                                      </p:to>
                                    </p:set>
                                    <p:animEffect transition="in" filter="box(in)">
                                      <p:cBhvr>
                                        <p:cTn id="58" dur="500"/>
                                        <p:tgtEl>
                                          <p:spTgt spid="923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9239"/>
                                        </p:tgtEl>
                                        <p:attrNameLst>
                                          <p:attrName>style.visibility</p:attrName>
                                        </p:attrNameLst>
                                      </p:cBhvr>
                                      <p:to>
                                        <p:strVal val="visible"/>
                                      </p:to>
                                    </p:set>
                                    <p:animEffect transition="in" filter="box(in)">
                                      <p:cBhvr>
                                        <p:cTn id="63" dur="500"/>
                                        <p:tgtEl>
                                          <p:spTgt spid="9239"/>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9240"/>
                                        </p:tgtEl>
                                        <p:attrNameLst>
                                          <p:attrName>style.visibility</p:attrName>
                                        </p:attrNameLst>
                                      </p:cBhvr>
                                      <p:to>
                                        <p:strVal val="visible"/>
                                      </p:to>
                                    </p:set>
                                    <p:animEffect transition="in" filter="box(in)">
                                      <p:cBhvr>
                                        <p:cTn id="66" dur="500"/>
                                        <p:tgtEl>
                                          <p:spTgt spid="9240"/>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9238"/>
                                        </p:tgtEl>
                                        <p:attrNameLst>
                                          <p:attrName>style.visibility</p:attrName>
                                        </p:attrNameLst>
                                      </p:cBhvr>
                                      <p:to>
                                        <p:strVal val="visible"/>
                                      </p:to>
                                    </p:set>
                                    <p:animEffect transition="in" filter="box(in)">
                                      <p:cBhvr>
                                        <p:cTn id="69" dur="500"/>
                                        <p:tgtEl>
                                          <p:spTgt spid="923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xit" presetSubtype="16" fill="hold" grpId="1" nodeType="clickEffect">
                                  <p:stCondLst>
                                    <p:cond delay="0"/>
                                  </p:stCondLst>
                                  <p:childTnLst>
                                    <p:animEffect transition="out" filter="box(in)">
                                      <p:cBhvr>
                                        <p:cTn id="73" dur="500"/>
                                        <p:tgtEl>
                                          <p:spTgt spid="9239"/>
                                        </p:tgtEl>
                                      </p:cBhvr>
                                    </p:animEffect>
                                    <p:set>
                                      <p:cBhvr>
                                        <p:cTn id="74" dur="1" fill="hold">
                                          <p:stCondLst>
                                            <p:cond delay="499"/>
                                          </p:stCondLst>
                                        </p:cTn>
                                        <p:tgtEl>
                                          <p:spTgt spid="9239"/>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9240"/>
                                        </p:tgtEl>
                                      </p:cBhvr>
                                    </p:animEffect>
                                    <p:set>
                                      <p:cBhvr>
                                        <p:cTn id="77" dur="1" fill="hold">
                                          <p:stCondLst>
                                            <p:cond delay="499"/>
                                          </p:stCondLst>
                                        </p:cTn>
                                        <p:tgtEl>
                                          <p:spTgt spid="9240"/>
                                        </p:tgtEl>
                                        <p:attrNameLst>
                                          <p:attrName>style.visibility</p:attrName>
                                        </p:attrNameLst>
                                      </p:cBhvr>
                                      <p:to>
                                        <p:strVal val="hidden"/>
                                      </p:to>
                                    </p:set>
                                  </p:childTnLst>
                                </p:cTn>
                              </p:par>
                              <p:par>
                                <p:cTn id="78" presetID="4" presetClass="exit" presetSubtype="16" fill="hold" grpId="1" nodeType="withEffect">
                                  <p:stCondLst>
                                    <p:cond delay="0"/>
                                  </p:stCondLst>
                                  <p:childTnLst>
                                    <p:animEffect transition="out" filter="box(in)">
                                      <p:cBhvr>
                                        <p:cTn id="79" dur="500"/>
                                        <p:tgtEl>
                                          <p:spTgt spid="9238"/>
                                        </p:tgtEl>
                                      </p:cBhvr>
                                    </p:animEffect>
                                    <p:set>
                                      <p:cBhvr>
                                        <p:cTn id="80" dur="1" fill="hold">
                                          <p:stCondLst>
                                            <p:cond delay="499"/>
                                          </p:stCondLst>
                                        </p:cTn>
                                        <p:tgtEl>
                                          <p:spTgt spid="9238"/>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9241"/>
                                        </p:tgtEl>
                                        <p:attrNameLst>
                                          <p:attrName>style.visibility</p:attrName>
                                        </p:attrNameLst>
                                      </p:cBhvr>
                                      <p:to>
                                        <p:strVal val="visible"/>
                                      </p:to>
                                    </p:set>
                                    <p:animEffect transition="in" filter="box(in)">
                                      <p:cBhvr>
                                        <p:cTn id="85" dur="500"/>
                                        <p:tgtEl>
                                          <p:spTgt spid="924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9242"/>
                                        </p:tgtEl>
                                        <p:attrNameLst>
                                          <p:attrName>style.visibility</p:attrName>
                                        </p:attrNameLst>
                                      </p:cBhvr>
                                      <p:to>
                                        <p:strVal val="visible"/>
                                      </p:to>
                                    </p:set>
                                    <p:animEffect transition="in" filter="box(in)">
                                      <p:cBhvr>
                                        <p:cTn id="88" dur="500"/>
                                        <p:tgtEl>
                                          <p:spTgt spid="924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9246"/>
                                        </p:tgtEl>
                                        <p:attrNameLst>
                                          <p:attrName>style.visibility</p:attrName>
                                        </p:attrNameLst>
                                      </p:cBhvr>
                                      <p:to>
                                        <p:strVal val="visible"/>
                                      </p:to>
                                    </p:set>
                                    <p:animEffect transition="in" filter="box(in)">
                                      <p:cBhvr>
                                        <p:cTn id="93" dur="500"/>
                                        <p:tgtEl>
                                          <p:spTgt spid="9246"/>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9243"/>
                                        </p:tgtEl>
                                        <p:attrNameLst>
                                          <p:attrName>style.visibility</p:attrName>
                                        </p:attrNameLst>
                                      </p:cBhvr>
                                      <p:to>
                                        <p:strVal val="visible"/>
                                      </p:to>
                                    </p:set>
                                    <p:animEffect transition="in" filter="box(in)">
                                      <p:cBhvr>
                                        <p:cTn id="96" dur="500"/>
                                        <p:tgtEl>
                                          <p:spTgt spid="9243"/>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9244"/>
                                        </p:tgtEl>
                                        <p:attrNameLst>
                                          <p:attrName>style.visibility</p:attrName>
                                        </p:attrNameLst>
                                      </p:cBhvr>
                                      <p:to>
                                        <p:strVal val="visible"/>
                                      </p:to>
                                    </p:set>
                                    <p:animEffect transition="in" filter="box(in)">
                                      <p:cBhvr>
                                        <p:cTn id="99" dur="500"/>
                                        <p:tgtEl>
                                          <p:spTgt spid="9244"/>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9245"/>
                                        </p:tgtEl>
                                        <p:attrNameLst>
                                          <p:attrName>style.visibility</p:attrName>
                                        </p:attrNameLst>
                                      </p:cBhvr>
                                      <p:to>
                                        <p:strVal val="visible"/>
                                      </p:to>
                                    </p:set>
                                    <p:animEffect transition="in" filter="box(in)">
                                      <p:cBhvr>
                                        <p:cTn id="102" dur="500"/>
                                        <p:tgtEl>
                                          <p:spTgt spid="924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xit" presetSubtype="16" fill="hold" grpId="1" nodeType="clickEffect">
                                  <p:stCondLst>
                                    <p:cond delay="0"/>
                                  </p:stCondLst>
                                  <p:childTnLst>
                                    <p:animEffect transition="out" filter="box(in)">
                                      <p:cBhvr>
                                        <p:cTn id="106" dur="500"/>
                                        <p:tgtEl>
                                          <p:spTgt spid="9246"/>
                                        </p:tgtEl>
                                      </p:cBhvr>
                                    </p:animEffect>
                                    <p:set>
                                      <p:cBhvr>
                                        <p:cTn id="107" dur="1" fill="hold">
                                          <p:stCondLst>
                                            <p:cond delay="499"/>
                                          </p:stCondLst>
                                        </p:cTn>
                                        <p:tgtEl>
                                          <p:spTgt spid="9246"/>
                                        </p:tgtEl>
                                        <p:attrNameLst>
                                          <p:attrName>style.visibility</p:attrName>
                                        </p:attrNameLst>
                                      </p:cBhvr>
                                      <p:to>
                                        <p:strVal val="hidden"/>
                                      </p:to>
                                    </p:set>
                                  </p:childTnLst>
                                </p:cTn>
                              </p:par>
                              <p:par>
                                <p:cTn id="108" presetID="4" presetClass="exit" presetSubtype="16" fill="hold" grpId="1" nodeType="withEffect">
                                  <p:stCondLst>
                                    <p:cond delay="0"/>
                                  </p:stCondLst>
                                  <p:childTnLst>
                                    <p:animEffect transition="out" filter="box(in)">
                                      <p:cBhvr>
                                        <p:cTn id="109" dur="500"/>
                                        <p:tgtEl>
                                          <p:spTgt spid="9243"/>
                                        </p:tgtEl>
                                      </p:cBhvr>
                                    </p:animEffect>
                                    <p:set>
                                      <p:cBhvr>
                                        <p:cTn id="110" dur="1" fill="hold">
                                          <p:stCondLst>
                                            <p:cond delay="499"/>
                                          </p:stCondLst>
                                        </p:cTn>
                                        <p:tgtEl>
                                          <p:spTgt spid="9243"/>
                                        </p:tgtEl>
                                        <p:attrNameLst>
                                          <p:attrName>style.visibility</p:attrName>
                                        </p:attrNameLst>
                                      </p:cBhvr>
                                      <p:to>
                                        <p:strVal val="hidden"/>
                                      </p:to>
                                    </p:set>
                                  </p:childTnLst>
                                </p:cTn>
                              </p:par>
                              <p:par>
                                <p:cTn id="111" presetID="4" presetClass="exit" presetSubtype="16" fill="hold" grpId="1" nodeType="withEffect">
                                  <p:stCondLst>
                                    <p:cond delay="0"/>
                                  </p:stCondLst>
                                  <p:childTnLst>
                                    <p:animEffect transition="out" filter="box(in)">
                                      <p:cBhvr>
                                        <p:cTn id="112" dur="500"/>
                                        <p:tgtEl>
                                          <p:spTgt spid="9244"/>
                                        </p:tgtEl>
                                      </p:cBhvr>
                                    </p:animEffect>
                                    <p:set>
                                      <p:cBhvr>
                                        <p:cTn id="113" dur="1" fill="hold">
                                          <p:stCondLst>
                                            <p:cond delay="499"/>
                                          </p:stCondLst>
                                        </p:cTn>
                                        <p:tgtEl>
                                          <p:spTgt spid="9244"/>
                                        </p:tgtEl>
                                        <p:attrNameLst>
                                          <p:attrName>style.visibility</p:attrName>
                                        </p:attrNameLst>
                                      </p:cBhvr>
                                      <p:to>
                                        <p:strVal val="hidden"/>
                                      </p:to>
                                    </p:set>
                                  </p:childTnLst>
                                </p:cTn>
                              </p:par>
                              <p:par>
                                <p:cTn id="114" presetID="4" presetClass="exit" presetSubtype="16" fill="hold" grpId="1" nodeType="withEffect">
                                  <p:stCondLst>
                                    <p:cond delay="0"/>
                                  </p:stCondLst>
                                  <p:childTnLst>
                                    <p:animEffect transition="out" filter="box(in)">
                                      <p:cBhvr>
                                        <p:cTn id="115" dur="500"/>
                                        <p:tgtEl>
                                          <p:spTgt spid="9245"/>
                                        </p:tgtEl>
                                      </p:cBhvr>
                                    </p:animEffect>
                                    <p:set>
                                      <p:cBhvr>
                                        <p:cTn id="116" dur="1" fill="hold">
                                          <p:stCondLst>
                                            <p:cond delay="499"/>
                                          </p:stCondLst>
                                        </p:cTn>
                                        <p:tgtEl>
                                          <p:spTgt spid="9245"/>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71711">
                                            <p:txEl>
                                              <p:pRg st="8" end="8"/>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1711">
                                            <p:txEl>
                                              <p:pRg st="10" end="10"/>
                                            </p:txEl>
                                          </p:spTgt>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17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7" grpId="1" animBg="1"/>
      <p:bldP spid="9228" grpId="0" animBg="1"/>
      <p:bldP spid="9228" grpId="1" animBg="1"/>
      <p:bldP spid="9231" grpId="0"/>
      <p:bldP spid="9232" grpId="0" animBg="1"/>
      <p:bldP spid="9232" grpId="1" animBg="1"/>
      <p:bldP spid="9233" grpId="0" animBg="1"/>
      <p:bldP spid="9233" grpId="1" animBg="1"/>
      <p:bldP spid="9234" grpId="0" animBg="1"/>
      <p:bldP spid="9235" grpId="0" animBg="1"/>
      <p:bldP spid="9237" grpId="0"/>
      <p:bldP spid="9238" grpId="0" animBg="1"/>
      <p:bldP spid="9238" grpId="1" animBg="1"/>
      <p:bldP spid="9239" grpId="0" animBg="1"/>
      <p:bldP spid="9239" grpId="1" animBg="1"/>
      <p:bldP spid="9240" grpId="0" animBg="1"/>
      <p:bldP spid="9240" grpId="1" animBg="1"/>
      <p:bldP spid="9241" grpId="0" animBg="1"/>
      <p:bldP spid="9242" grpId="0" animBg="1"/>
      <p:bldP spid="9243" grpId="0" animBg="1"/>
      <p:bldP spid="9243" grpId="1" animBg="1"/>
      <p:bldP spid="9244" grpId="0" animBg="1"/>
      <p:bldP spid="9244" grpId="1" animBg="1"/>
      <p:bldP spid="9245" grpId="0" animBg="1"/>
      <p:bldP spid="9245" grpId="1" animBg="1"/>
      <p:bldP spid="9246" grpId="0" animBg="1"/>
      <p:bldP spid="924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266700" y="1917700"/>
            <a:ext cx="11315700" cy="4208464"/>
          </a:xfrm>
        </p:spPr>
        <p:txBody>
          <a:bodyPr/>
          <a:lstStyle/>
          <a:p>
            <a:pPr marL="0" indent="0" eaLnBrk="1" hangingPunct="1">
              <a:buNone/>
            </a:pPr>
            <a:r>
              <a:rPr lang="en-GB" altLang="en-US" b="1" dirty="0" smtClean="0"/>
              <a:t>EXAM QUESTION: How </a:t>
            </a:r>
            <a:r>
              <a:rPr lang="en-GB" altLang="en-US" b="1" dirty="0"/>
              <a:t>would you split this up into three points?</a:t>
            </a:r>
            <a:endParaRPr lang="en-GB" altLang="en-US" b="1" dirty="0" smtClean="0">
              <a:solidFill>
                <a:schemeClr val="accent2"/>
              </a:solidFill>
            </a:endParaRPr>
          </a:p>
        </p:txBody>
      </p:sp>
      <p:sp>
        <p:nvSpPr>
          <p:cNvPr id="4" name="TextBox 3"/>
          <p:cNvSpPr txBox="1"/>
          <p:nvPr/>
        </p:nvSpPr>
        <p:spPr>
          <a:xfrm>
            <a:off x="369889" y="2914651"/>
            <a:ext cx="5129211" cy="3847207"/>
          </a:xfrm>
          <a:prstGeom prst="rect">
            <a:avLst/>
          </a:prstGeom>
          <a:noFill/>
        </p:spPr>
        <p:txBody>
          <a:bodyPr wrap="square">
            <a:spAutoFit/>
          </a:bodyPr>
          <a:lstStyle/>
          <a:p>
            <a:pPr eaLnBrk="1" hangingPunct="1">
              <a:defRPr/>
            </a:pPr>
            <a:r>
              <a:rPr lang="en-GB" sz="2800" b="1" dirty="0" smtClean="0">
                <a:latin typeface="Arial" charset="0"/>
              </a:rPr>
              <a:t>(1) Short Term Efficiency</a:t>
            </a:r>
            <a:endParaRPr lang="en-GB" sz="2800" b="1" dirty="0">
              <a:latin typeface="Arial" charset="0"/>
            </a:endParaRPr>
          </a:p>
          <a:p>
            <a:pPr marL="177800" indent="-177800">
              <a:buFont typeface="Arial" pitchFamily="34" charset="0"/>
              <a:buChar char="•"/>
              <a:defRPr/>
            </a:pPr>
            <a:r>
              <a:rPr lang="en-GB" sz="2000" dirty="0" err="1">
                <a:latin typeface="Arial" charset="0"/>
              </a:rPr>
              <a:t>Allocative</a:t>
            </a:r>
            <a:r>
              <a:rPr lang="en-GB" sz="2000" dirty="0">
                <a:latin typeface="Arial" charset="0"/>
              </a:rPr>
              <a:t> (what is made and for whom?)</a:t>
            </a:r>
          </a:p>
          <a:p>
            <a:pPr marL="177800" indent="-177800">
              <a:buFont typeface="Arial" pitchFamily="34" charset="0"/>
              <a:buChar char="•"/>
              <a:defRPr/>
            </a:pPr>
            <a:r>
              <a:rPr lang="en-GB" sz="2000" dirty="0">
                <a:latin typeface="Arial" charset="0"/>
              </a:rPr>
              <a:t>Productive (how its made?)</a:t>
            </a:r>
          </a:p>
          <a:p>
            <a:pPr>
              <a:defRPr/>
            </a:pPr>
            <a:endParaRPr lang="en-GB" sz="2000" dirty="0" smtClean="0">
              <a:latin typeface="Arial" charset="0"/>
            </a:endParaRPr>
          </a:p>
          <a:p>
            <a:pPr>
              <a:defRPr/>
            </a:pPr>
            <a:r>
              <a:rPr lang="en-GB" sz="2800" b="1" dirty="0" smtClean="0">
                <a:latin typeface="Arial" charset="0"/>
              </a:rPr>
              <a:t>(2) Long Term Efficiency</a:t>
            </a:r>
            <a:endParaRPr lang="en-GB" sz="2800" b="1" dirty="0" smtClean="0">
              <a:latin typeface="Arial" charset="0"/>
            </a:endParaRPr>
          </a:p>
          <a:p>
            <a:pPr marL="177800" indent="-177800">
              <a:buFont typeface="Arial" pitchFamily="34" charset="0"/>
              <a:buChar char="•"/>
              <a:defRPr/>
            </a:pPr>
            <a:r>
              <a:rPr lang="en-GB" sz="2000" dirty="0" smtClean="0">
                <a:latin typeface="Arial" charset="0"/>
              </a:rPr>
              <a:t>Dynamic </a:t>
            </a:r>
            <a:r>
              <a:rPr lang="en-GB" sz="2000" dirty="0">
                <a:latin typeface="Arial" charset="0"/>
              </a:rPr>
              <a:t>(innovative aspects)</a:t>
            </a:r>
          </a:p>
          <a:p>
            <a:pPr eaLnBrk="1" hangingPunct="1">
              <a:defRPr/>
            </a:pPr>
            <a:endParaRPr lang="en-GB" sz="2000" dirty="0">
              <a:latin typeface="Arial" charset="0"/>
            </a:endParaRPr>
          </a:p>
          <a:p>
            <a:pPr eaLnBrk="1" hangingPunct="1">
              <a:defRPr/>
            </a:pPr>
            <a:r>
              <a:rPr lang="en-GB" sz="2800" b="1" dirty="0" smtClean="0">
                <a:latin typeface="Arial" charset="0"/>
              </a:rPr>
              <a:t>(3) Welfare</a:t>
            </a:r>
            <a:endParaRPr lang="en-GB" sz="2800" b="1" dirty="0">
              <a:latin typeface="Arial" charset="0"/>
            </a:endParaRPr>
          </a:p>
          <a:p>
            <a:pPr marL="177800" indent="-177800">
              <a:buFont typeface="Arial" pitchFamily="34" charset="0"/>
              <a:buChar char="•"/>
              <a:defRPr/>
            </a:pPr>
            <a:r>
              <a:rPr lang="en-GB" sz="2000" dirty="0">
                <a:latin typeface="Arial" charset="0"/>
              </a:rPr>
              <a:t>Maximising consumer welfare – no deadweight loss and a lack of price discrimination</a:t>
            </a:r>
          </a:p>
        </p:txBody>
      </p:sp>
      <p:pic>
        <p:nvPicPr>
          <p:cNvPr id="2" name="Picture 1"/>
          <p:cNvPicPr>
            <a:picLocks noChangeAspect="1"/>
          </p:cNvPicPr>
          <p:nvPr/>
        </p:nvPicPr>
        <p:blipFill>
          <a:blip r:embed="rId2"/>
          <a:stretch>
            <a:fillRect/>
          </a:stretch>
        </p:blipFill>
        <p:spPr>
          <a:xfrm>
            <a:off x="5856287" y="2651127"/>
            <a:ext cx="5153025" cy="3657600"/>
          </a:xfrm>
          <a:prstGeom prst="rect">
            <a:avLst/>
          </a:prstGeom>
        </p:spPr>
      </p:pic>
      <p:sp>
        <p:nvSpPr>
          <p:cNvPr id="6" name="Title 1"/>
          <p:cNvSpPr txBox="1">
            <a:spLocks/>
          </p:cNvSpPr>
          <p:nvPr/>
        </p:nvSpPr>
        <p:spPr>
          <a:xfrm>
            <a:off x="139700" y="92075"/>
            <a:ext cx="12024590" cy="1643062"/>
          </a:xfrm>
          <a:prstGeom prst="rect">
            <a:avLst/>
          </a:prstGeom>
        </p:spPr>
        <p:txBody>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altLang="en-US" sz="4000" b="1" kern="0" dirty="0" smtClean="0"/>
              <a:t>RWS14 - Pure Monopoly Model</a:t>
            </a:r>
            <a:br>
              <a:rPr lang="en-GB" altLang="en-US" sz="4000" b="1" kern="0" dirty="0" smtClean="0"/>
            </a:br>
            <a:r>
              <a:rPr lang="en-GB" altLang="en-US" sz="2800" b="1" dirty="0">
                <a:solidFill>
                  <a:schemeClr val="accent2"/>
                </a:solidFill>
              </a:rPr>
              <a:t>Evaluate the view that monopolies are an undesirable market </a:t>
            </a:r>
            <a:r>
              <a:rPr lang="en-GB" altLang="en-US" sz="2800" b="1" dirty="0" smtClean="0">
                <a:solidFill>
                  <a:schemeClr val="accent2"/>
                </a:solidFill>
              </a:rPr>
              <a:t>structure</a:t>
            </a:r>
          </a:p>
          <a:p>
            <a:pPr eaLnBrk="1" hangingPunct="1"/>
            <a:r>
              <a:rPr lang="en-GB" altLang="en-US" sz="2800" b="1" dirty="0" smtClean="0">
                <a:solidFill>
                  <a:schemeClr val="accent2"/>
                </a:solidFill>
              </a:rPr>
              <a:t>(25 </a:t>
            </a:r>
            <a:r>
              <a:rPr lang="en-GB" altLang="en-US" sz="2800" b="1" dirty="0">
                <a:solidFill>
                  <a:schemeClr val="accent2"/>
                </a:solidFill>
              </a:rPr>
              <a:t>marks)</a:t>
            </a:r>
          </a:p>
        </p:txBody>
      </p:sp>
    </p:spTree>
    <p:extLst>
      <p:ext uri="{BB962C8B-B14F-4D97-AF65-F5344CB8AC3E}">
        <p14:creationId xmlns:p14="http://schemas.microsoft.com/office/powerpoint/2010/main" val="355812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in)">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box(in)">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500"/>
                                        <p:tgtEl>
                                          <p:spTgt spid="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ox(in)">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609600" y="2044700"/>
            <a:ext cx="10972800" cy="4081464"/>
          </a:xfrm>
        </p:spPr>
        <p:txBody>
          <a:bodyPr/>
          <a:lstStyle/>
          <a:p>
            <a:pPr marL="0" indent="0" eaLnBrk="1" hangingPunct="1">
              <a:buNone/>
            </a:pPr>
            <a:r>
              <a:rPr lang="en-GB" altLang="en-US" b="1" dirty="0" smtClean="0"/>
              <a:t>How would you split this essay into 3 points?</a:t>
            </a:r>
            <a:endParaRPr lang="en-GB" altLang="en-US" b="1" dirty="0" smtClean="0"/>
          </a:p>
        </p:txBody>
      </p:sp>
      <p:sp>
        <p:nvSpPr>
          <p:cNvPr id="4" name="TextBox 3"/>
          <p:cNvSpPr txBox="1"/>
          <p:nvPr/>
        </p:nvSpPr>
        <p:spPr>
          <a:xfrm>
            <a:off x="369889" y="2914651"/>
            <a:ext cx="5129211" cy="3847207"/>
          </a:xfrm>
          <a:prstGeom prst="rect">
            <a:avLst/>
          </a:prstGeom>
          <a:noFill/>
        </p:spPr>
        <p:txBody>
          <a:bodyPr wrap="square">
            <a:spAutoFit/>
          </a:bodyPr>
          <a:lstStyle/>
          <a:p>
            <a:pPr eaLnBrk="1" hangingPunct="1">
              <a:defRPr/>
            </a:pPr>
            <a:r>
              <a:rPr lang="en-GB" sz="2800" b="1" dirty="0" smtClean="0">
                <a:latin typeface="Arial" charset="0"/>
              </a:rPr>
              <a:t>(1) Short Term Efficiency</a:t>
            </a:r>
            <a:endParaRPr lang="en-GB" sz="2800" b="1" dirty="0">
              <a:latin typeface="Arial" charset="0"/>
            </a:endParaRPr>
          </a:p>
          <a:p>
            <a:pPr marL="177800" indent="-177800">
              <a:buFont typeface="Arial" pitchFamily="34" charset="0"/>
              <a:buChar char="•"/>
              <a:defRPr/>
            </a:pPr>
            <a:r>
              <a:rPr lang="en-GB" sz="2000" dirty="0" err="1">
                <a:latin typeface="Arial" charset="0"/>
              </a:rPr>
              <a:t>Allocative</a:t>
            </a:r>
            <a:r>
              <a:rPr lang="en-GB" sz="2000" dirty="0">
                <a:latin typeface="Arial" charset="0"/>
              </a:rPr>
              <a:t> (what is made and for whom?)</a:t>
            </a:r>
          </a:p>
          <a:p>
            <a:pPr marL="177800" indent="-177800">
              <a:buFont typeface="Arial" pitchFamily="34" charset="0"/>
              <a:buChar char="•"/>
              <a:defRPr/>
            </a:pPr>
            <a:r>
              <a:rPr lang="en-GB" sz="2000" dirty="0">
                <a:latin typeface="Arial" charset="0"/>
              </a:rPr>
              <a:t>Productive (how its made?)</a:t>
            </a:r>
          </a:p>
          <a:p>
            <a:pPr>
              <a:defRPr/>
            </a:pPr>
            <a:endParaRPr lang="en-GB" sz="2000" dirty="0" smtClean="0">
              <a:latin typeface="Arial" charset="0"/>
            </a:endParaRPr>
          </a:p>
          <a:p>
            <a:pPr>
              <a:defRPr/>
            </a:pPr>
            <a:r>
              <a:rPr lang="en-GB" sz="2800" b="1" dirty="0" smtClean="0">
                <a:latin typeface="Arial" charset="0"/>
              </a:rPr>
              <a:t>(2) Long Term Efficiency</a:t>
            </a:r>
            <a:endParaRPr lang="en-GB" sz="2800" b="1" dirty="0" smtClean="0">
              <a:latin typeface="Arial" charset="0"/>
            </a:endParaRPr>
          </a:p>
          <a:p>
            <a:pPr marL="177800" indent="-177800">
              <a:buFont typeface="Arial" pitchFamily="34" charset="0"/>
              <a:buChar char="•"/>
              <a:defRPr/>
            </a:pPr>
            <a:r>
              <a:rPr lang="en-GB" sz="2000" dirty="0" smtClean="0">
                <a:latin typeface="Arial" charset="0"/>
              </a:rPr>
              <a:t>Dynamic </a:t>
            </a:r>
            <a:r>
              <a:rPr lang="en-GB" sz="2000" dirty="0">
                <a:latin typeface="Arial" charset="0"/>
              </a:rPr>
              <a:t>(innovative aspects)</a:t>
            </a:r>
          </a:p>
          <a:p>
            <a:pPr eaLnBrk="1" hangingPunct="1">
              <a:defRPr/>
            </a:pPr>
            <a:endParaRPr lang="en-GB" sz="2000" dirty="0">
              <a:latin typeface="Arial" charset="0"/>
            </a:endParaRPr>
          </a:p>
          <a:p>
            <a:pPr eaLnBrk="1" hangingPunct="1">
              <a:defRPr/>
            </a:pPr>
            <a:r>
              <a:rPr lang="en-GB" sz="2800" b="1" dirty="0" smtClean="0">
                <a:latin typeface="Arial" charset="0"/>
              </a:rPr>
              <a:t>(3) Welfare</a:t>
            </a:r>
            <a:endParaRPr lang="en-GB" sz="2800" b="1" dirty="0">
              <a:latin typeface="Arial" charset="0"/>
            </a:endParaRPr>
          </a:p>
          <a:p>
            <a:pPr marL="177800" indent="-177800">
              <a:buFont typeface="Arial" pitchFamily="34" charset="0"/>
              <a:buChar char="•"/>
              <a:defRPr/>
            </a:pPr>
            <a:r>
              <a:rPr lang="en-GB" sz="2000" dirty="0">
                <a:latin typeface="Arial" charset="0"/>
              </a:rPr>
              <a:t>Maximising consumer welfare – no deadweight loss and a lack of price discrimination</a:t>
            </a:r>
          </a:p>
        </p:txBody>
      </p:sp>
      <p:pic>
        <p:nvPicPr>
          <p:cNvPr id="2" name="Picture 1"/>
          <p:cNvPicPr>
            <a:picLocks noChangeAspect="1"/>
          </p:cNvPicPr>
          <p:nvPr/>
        </p:nvPicPr>
        <p:blipFill>
          <a:blip r:embed="rId2"/>
          <a:stretch>
            <a:fillRect/>
          </a:stretch>
        </p:blipFill>
        <p:spPr>
          <a:xfrm>
            <a:off x="6742112" y="3175002"/>
            <a:ext cx="3381375" cy="3133725"/>
          </a:xfrm>
          <a:prstGeom prst="rect">
            <a:avLst/>
          </a:prstGeom>
        </p:spPr>
      </p:pic>
      <p:sp>
        <p:nvSpPr>
          <p:cNvPr id="7" name="Title 1"/>
          <p:cNvSpPr txBox="1">
            <a:spLocks/>
          </p:cNvSpPr>
          <p:nvPr/>
        </p:nvSpPr>
        <p:spPr>
          <a:xfrm>
            <a:off x="139700" y="92075"/>
            <a:ext cx="12024590" cy="1643062"/>
          </a:xfrm>
          <a:prstGeom prst="rect">
            <a:avLst/>
          </a:prstGeom>
        </p:spPr>
        <p:txBody>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altLang="en-US" sz="4000" b="1" kern="0" dirty="0" smtClean="0"/>
              <a:t>RWS14 - Pure Monopoly Model</a:t>
            </a:r>
            <a:br>
              <a:rPr lang="en-GB" altLang="en-US" sz="4000" b="1" kern="0" dirty="0" smtClean="0"/>
            </a:br>
            <a:r>
              <a:rPr lang="en-GB" sz="2800" b="1" dirty="0">
                <a:solidFill>
                  <a:schemeClr val="accent2"/>
                </a:solidFill>
              </a:rPr>
              <a:t>Evaluate the idea that promoting perfect competition in markets leads to the best outcomes for society (25 marks)</a:t>
            </a:r>
            <a:endParaRPr lang="en-GB" altLang="en-US" sz="2800" b="1" dirty="0">
              <a:solidFill>
                <a:schemeClr val="accent2"/>
              </a:solidFill>
            </a:endParaRPr>
          </a:p>
        </p:txBody>
      </p:sp>
    </p:spTree>
    <p:extLst>
      <p:ext uri="{BB962C8B-B14F-4D97-AF65-F5344CB8AC3E}">
        <p14:creationId xmlns:p14="http://schemas.microsoft.com/office/powerpoint/2010/main" val="3253978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in)">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box(in)">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500"/>
                                        <p:tgtEl>
                                          <p:spTgt spid="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ox(in)">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3239" y="407846"/>
            <a:ext cx="9442573" cy="6182999"/>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6275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7855" y="274638"/>
            <a:ext cx="11554690" cy="1143000"/>
          </a:xfrm>
        </p:spPr>
        <p:txBody>
          <a:bodyPr/>
          <a:lstStyle/>
          <a:p>
            <a:r>
              <a:rPr lang="en-GB" altLang="en-US" b="1" dirty="0" smtClean="0"/>
              <a:t>RWS14 – Pure Monopoly</a:t>
            </a:r>
            <a:br>
              <a:rPr lang="en-GB" altLang="en-US" b="1" dirty="0" smtClean="0"/>
            </a:br>
            <a:r>
              <a:rPr lang="en-GB" altLang="en-US" sz="3600" b="1" dirty="0" smtClean="0">
                <a:solidFill>
                  <a:srgbClr val="FF0000"/>
                </a:solidFill>
              </a:rPr>
              <a:t>Monopoly Power (firm and industry)</a:t>
            </a:r>
            <a:endParaRPr lang="en-GB" altLang="en-US" sz="3600" b="1" dirty="0">
              <a:solidFill>
                <a:srgbClr val="FF0000"/>
              </a:solidFill>
            </a:endParaRPr>
          </a:p>
        </p:txBody>
      </p:sp>
      <p:sp>
        <p:nvSpPr>
          <p:cNvPr id="6147" name="Content Placeholder 2"/>
          <p:cNvSpPr>
            <a:spLocks noGrp="1"/>
          </p:cNvSpPr>
          <p:nvPr>
            <p:ph idx="1"/>
          </p:nvPr>
        </p:nvSpPr>
        <p:spPr>
          <a:xfrm>
            <a:off x="166255" y="1637146"/>
            <a:ext cx="11822545" cy="4525963"/>
          </a:xfrm>
        </p:spPr>
        <p:txBody>
          <a:bodyPr/>
          <a:lstStyle/>
          <a:p>
            <a:pPr marL="0" indent="0">
              <a:buNone/>
            </a:pPr>
            <a:r>
              <a:rPr lang="en-US" altLang="en-US" sz="2400" b="1" dirty="0" smtClean="0"/>
              <a:t>STARTER ACTIVITY: please discuss the following questions, using the whiteboards, ready to present to the class, if you get picked.</a:t>
            </a:r>
          </a:p>
          <a:p>
            <a:pPr marL="514350" indent="-514350">
              <a:buFont typeface="+mj-lt"/>
              <a:buAutoNum type="arabicPeriod"/>
            </a:pPr>
            <a:r>
              <a:rPr lang="en-US" altLang="en-US" sz="2400" dirty="0" smtClean="0"/>
              <a:t>What is the difference between a firm in an industry with ‘pure monopoly’ and ‘monopoly power’…use the concept of ‘concentration ratios’ to explain your answer.</a:t>
            </a:r>
          </a:p>
          <a:p>
            <a:pPr marL="514350" indent="-514350">
              <a:buFont typeface="+mj-lt"/>
              <a:buAutoNum type="arabicPeriod"/>
            </a:pPr>
            <a:r>
              <a:rPr lang="en-US" altLang="en-US" sz="2400" dirty="0" smtClean="0"/>
              <a:t>Draw a diagram for a firm in a perfectly competitive market.  Explain the following?</a:t>
            </a:r>
          </a:p>
          <a:p>
            <a:pPr marL="1166813" lvl="1" indent="-446088">
              <a:buFont typeface="+mj-lt"/>
              <a:buAutoNum type="arabicPeriod"/>
            </a:pPr>
            <a:r>
              <a:rPr lang="en-US" altLang="en-US" sz="2000" dirty="0" smtClean="0"/>
              <a:t>Why is the firm producing at this point (q1)</a:t>
            </a:r>
          </a:p>
          <a:p>
            <a:pPr marL="1166813" lvl="1" indent="-446088">
              <a:buFont typeface="+mj-lt"/>
              <a:buAutoNum type="arabicPeriod"/>
            </a:pPr>
            <a:r>
              <a:rPr lang="en-US" altLang="en-US" sz="2000" dirty="0" smtClean="0"/>
              <a:t>Why is this firm considered to be statically efficient? Please refer to the diagram explicitly</a:t>
            </a:r>
          </a:p>
          <a:p>
            <a:pPr marL="1166813" lvl="1" indent="-446088">
              <a:buFont typeface="+mj-lt"/>
              <a:buAutoNum type="arabicPeriod"/>
            </a:pPr>
            <a:r>
              <a:rPr lang="en-US" altLang="en-US" sz="2000" dirty="0" smtClean="0"/>
              <a:t>Why is the firm only able to earn normal profits?</a:t>
            </a:r>
          </a:p>
          <a:p>
            <a:pPr marL="514350" indent="-514350">
              <a:buFont typeface="+mj-lt"/>
              <a:buAutoNum type="arabicPeriod"/>
            </a:pPr>
            <a:r>
              <a:rPr lang="en-US" altLang="en-US" sz="2400" dirty="0" smtClean="0"/>
              <a:t>Under what circumstances, might the perfectly competitive firm be able to earn abnormal profit?  Will this last?</a:t>
            </a:r>
          </a:p>
          <a:p>
            <a:pPr marL="514350" indent="-514350">
              <a:buFont typeface="+mj-lt"/>
              <a:buAutoNum type="arabicPeriod"/>
            </a:pPr>
            <a:r>
              <a:rPr lang="en-US" altLang="en-US" sz="2400" dirty="0" smtClean="0"/>
              <a:t>What happened in the news last night/this morning with regards to Monarch Airlines and why is this BRILLIANT news from an efficiency point of view?</a:t>
            </a:r>
          </a:p>
          <a:p>
            <a:pPr marL="914400" lvl="1" indent="-514350">
              <a:buFont typeface="+mj-lt"/>
              <a:buAutoNum type="arabicPeriod"/>
            </a:pPr>
            <a:endParaRPr lang="en-US" altLang="en-US" sz="2000" dirty="0" smtClean="0"/>
          </a:p>
          <a:p>
            <a:endParaRPr lang="en-US" altLang="en-US" sz="2400" dirty="0" smtClean="0"/>
          </a:p>
        </p:txBody>
      </p:sp>
    </p:spTree>
    <p:extLst>
      <p:ext uri="{BB962C8B-B14F-4D97-AF65-F5344CB8AC3E}">
        <p14:creationId xmlns:p14="http://schemas.microsoft.com/office/powerpoint/2010/main" val="3687483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idx="1"/>
          </p:nvPr>
        </p:nvSpPr>
        <p:spPr>
          <a:xfrm>
            <a:off x="1981200" y="260351"/>
            <a:ext cx="8229600" cy="6264275"/>
          </a:xfrm>
          <a:solidFill>
            <a:schemeClr val="accent2"/>
          </a:solidFill>
        </p:spPr>
        <p:txBody>
          <a:bodyPr anchor="ctr" anchorCtr="1"/>
          <a:lstStyle/>
          <a:p>
            <a:pPr marL="0" indent="0">
              <a:buNone/>
            </a:pPr>
            <a:r>
              <a:rPr lang="en-GB" altLang="en-US" sz="8000" b="1">
                <a:solidFill>
                  <a:schemeClr val="bg1"/>
                </a:solidFill>
              </a:rPr>
              <a:t>THE END</a:t>
            </a:r>
          </a:p>
        </p:txBody>
      </p:sp>
    </p:spTree>
    <p:extLst>
      <p:ext uri="{BB962C8B-B14F-4D97-AF65-F5344CB8AC3E}">
        <p14:creationId xmlns:p14="http://schemas.microsoft.com/office/powerpoint/2010/main" val="175639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4"/>
          <p:cNvSpPr>
            <a:spLocks noGrp="1"/>
          </p:cNvSpPr>
          <p:nvPr>
            <p:ph idx="1"/>
          </p:nvPr>
        </p:nvSpPr>
        <p:spPr>
          <a:xfrm>
            <a:off x="1981200" y="260351"/>
            <a:ext cx="8229600" cy="6264275"/>
          </a:xfrm>
          <a:solidFill>
            <a:schemeClr val="tx1"/>
          </a:solidFill>
        </p:spPr>
        <p:txBody>
          <a:bodyPr anchor="ctr" anchorCtr="1"/>
          <a:lstStyle/>
          <a:p>
            <a:pPr marL="0" indent="0">
              <a:buNone/>
            </a:pPr>
            <a:r>
              <a:rPr lang="en-GB" altLang="en-US" sz="8000" b="1">
                <a:solidFill>
                  <a:schemeClr val="bg1"/>
                </a:solidFill>
              </a:rPr>
              <a:t>90</a:t>
            </a:r>
          </a:p>
        </p:txBody>
      </p:sp>
    </p:spTree>
    <p:extLst>
      <p:ext uri="{BB962C8B-B14F-4D97-AF65-F5344CB8AC3E}">
        <p14:creationId xmlns:p14="http://schemas.microsoft.com/office/powerpoint/2010/main" val="1694875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727" y="0"/>
            <a:ext cx="12192000" cy="922337"/>
          </a:xfrm>
        </p:spPr>
        <p:txBody>
          <a:bodyPr/>
          <a:lstStyle/>
          <a:p>
            <a:r>
              <a:rPr lang="en-GB" altLang="en-US" sz="4000" b="1" dirty="0" smtClean="0"/>
              <a:t>Profit Maximisation Models: Monopoly </a:t>
            </a:r>
            <a:r>
              <a:rPr lang="en-GB" altLang="en-US" sz="4000" b="1" dirty="0"/>
              <a:t>Firm</a:t>
            </a:r>
          </a:p>
        </p:txBody>
      </p:sp>
      <p:sp>
        <p:nvSpPr>
          <p:cNvPr id="3" name="Content Placeholder 2"/>
          <p:cNvSpPr>
            <a:spLocks noGrp="1"/>
          </p:cNvSpPr>
          <p:nvPr>
            <p:ph idx="1"/>
          </p:nvPr>
        </p:nvSpPr>
        <p:spPr>
          <a:xfrm>
            <a:off x="144362" y="1039733"/>
            <a:ext cx="8814602" cy="5588000"/>
          </a:xfrm>
        </p:spPr>
        <p:txBody>
          <a:bodyPr/>
          <a:lstStyle/>
          <a:p>
            <a:pPr marL="0" indent="0">
              <a:buNone/>
            </a:pPr>
            <a:r>
              <a:rPr lang="en-GB" altLang="en-US" sz="1800" i="1" dirty="0" smtClean="0"/>
              <a:t>Using the whiteboards, in pairs, use the following instructions to draw the ‘monopoly model’ (or a diagram that represents a monopoly firm in the market).</a:t>
            </a:r>
          </a:p>
          <a:p>
            <a:pPr marL="457200" indent="-457200">
              <a:buFontTx/>
              <a:buAutoNum type="arabicPeriod"/>
            </a:pPr>
            <a:r>
              <a:rPr lang="en-GB" altLang="en-US" sz="1800" dirty="0" smtClean="0"/>
              <a:t>Draw two axis, one with ‘Price’ on the y-axis and ‘quantity’ on the x-axis</a:t>
            </a:r>
          </a:p>
          <a:p>
            <a:pPr marL="457200" indent="-457200">
              <a:buFontTx/>
              <a:buAutoNum type="arabicPeriod"/>
            </a:pPr>
            <a:r>
              <a:rPr lang="en-GB" altLang="en-US" sz="1800" dirty="0" smtClean="0"/>
              <a:t>Draw </a:t>
            </a:r>
            <a:r>
              <a:rPr lang="en-GB" altLang="en-US" sz="1800" dirty="0"/>
              <a:t>the AR curve </a:t>
            </a:r>
            <a:r>
              <a:rPr lang="en-GB" altLang="en-US" sz="1800" dirty="0" smtClean="0"/>
              <a:t>(remember this is also </a:t>
            </a:r>
            <a:r>
              <a:rPr lang="en-GB" altLang="en-US" sz="1800" dirty="0"/>
              <a:t>the demand curve</a:t>
            </a:r>
            <a:r>
              <a:rPr lang="en-GB" altLang="en-US" sz="1800" dirty="0" smtClean="0"/>
              <a:t>) at 45 degrees</a:t>
            </a:r>
            <a:endParaRPr lang="en-GB" altLang="en-US" sz="1800" dirty="0"/>
          </a:p>
          <a:p>
            <a:pPr marL="457200" indent="-457200">
              <a:buFontTx/>
              <a:buAutoNum type="arabicPeriod"/>
            </a:pPr>
            <a:r>
              <a:rPr lang="en-GB" altLang="en-US" sz="1800" dirty="0"/>
              <a:t>Draw the MR curve (make sure that the MR curve cuts the x-axis exactly half-way along from the AR curve.  The MR curve MUST be below the AR curve)</a:t>
            </a:r>
          </a:p>
          <a:p>
            <a:pPr marL="457200" indent="-457200">
              <a:buFontTx/>
              <a:buAutoNum type="arabicPeriod"/>
            </a:pPr>
            <a:r>
              <a:rPr lang="en-GB" altLang="en-US" sz="1800" dirty="0"/>
              <a:t>Draw the MC curve</a:t>
            </a:r>
          </a:p>
          <a:p>
            <a:pPr marL="457200" indent="-457200">
              <a:buFontTx/>
              <a:buAutoNum type="arabicPeriod"/>
            </a:pPr>
            <a:r>
              <a:rPr lang="en-GB" altLang="en-US" sz="1800" dirty="0"/>
              <a:t>Draw a dotted line from where the MR=MC to the x-axis (this is your profit maximisation quantity of </a:t>
            </a:r>
            <a:r>
              <a:rPr lang="en-GB" altLang="en-US" sz="1800" dirty="0" smtClean="0"/>
              <a:t>production)</a:t>
            </a:r>
            <a:endParaRPr lang="en-GB" altLang="en-US" sz="1800" dirty="0"/>
          </a:p>
          <a:p>
            <a:pPr marL="457200" indent="-457200">
              <a:buFontTx/>
              <a:buAutoNum type="arabicPeriod"/>
            </a:pPr>
            <a:r>
              <a:rPr lang="en-GB" altLang="en-US" sz="1800" dirty="0"/>
              <a:t>Draw a dotted line from where the MR=MC curve to the AR curve and draw a horizontal line at 90 degrees towards the y-axis….(this is your profit maximisation price)</a:t>
            </a:r>
          </a:p>
          <a:p>
            <a:pPr marL="457200" indent="-457200">
              <a:buFontTx/>
              <a:buAutoNum type="arabicPeriod"/>
            </a:pPr>
            <a:r>
              <a:rPr lang="en-GB" altLang="en-US" sz="2000" b="1" dirty="0">
                <a:solidFill>
                  <a:srgbClr val="FF0000"/>
                </a:solidFill>
                <a:latin typeface="Chiller" panose="04020404031007020602" pitchFamily="82" charset="0"/>
              </a:rPr>
              <a:t>TRICKY PART: </a:t>
            </a:r>
            <a:r>
              <a:rPr lang="en-GB" altLang="en-US" sz="1800" dirty="0"/>
              <a:t>Draw the AC curve, making sure that it cuts the MC curve at the AC’s lowest point.  If you can, make the AC curve go through the point where the MC=AR point </a:t>
            </a:r>
            <a:r>
              <a:rPr lang="en-GB" altLang="en-US" sz="1800" dirty="0" smtClean="0"/>
              <a:t>is as </a:t>
            </a:r>
            <a:r>
              <a:rPr lang="en-GB" altLang="en-US" sz="1800" dirty="0"/>
              <a:t>well….</a:t>
            </a:r>
          </a:p>
          <a:p>
            <a:pPr marL="457200" indent="-457200">
              <a:buFontTx/>
              <a:buAutoNum type="arabicPeriod"/>
            </a:pPr>
            <a:r>
              <a:rPr lang="en-GB" altLang="en-US" sz="1800" dirty="0"/>
              <a:t>Where does your vertical dotted line in stage 4 and 5 hit the AC curve?  Draw another horizontal line to the y-axis….this is your AC at this quantity of production (your profit maximisation quantity</a:t>
            </a:r>
            <a:r>
              <a:rPr lang="en-GB" altLang="en-US" sz="1800" dirty="0" smtClean="0"/>
              <a:t>)</a:t>
            </a:r>
          </a:p>
          <a:p>
            <a:pPr marL="457200" indent="-457200">
              <a:buFontTx/>
              <a:buAutoNum type="arabicPeriod"/>
            </a:pPr>
            <a:r>
              <a:rPr lang="en-GB" altLang="en-US" sz="1800" dirty="0" smtClean="0"/>
              <a:t>Label the abnormal profit this monopoly firm is earning on your diagram…..</a:t>
            </a:r>
            <a:endParaRPr lang="en-GB" altLang="en-US" sz="2000" dirty="0"/>
          </a:p>
        </p:txBody>
      </p:sp>
      <p:sp>
        <p:nvSpPr>
          <p:cNvPr id="4" name="TextBox 3"/>
          <p:cNvSpPr txBox="1"/>
          <p:nvPr/>
        </p:nvSpPr>
        <p:spPr>
          <a:xfrm>
            <a:off x="9102702" y="1177041"/>
            <a:ext cx="3027083" cy="5355313"/>
          </a:xfrm>
          <a:prstGeom prst="rect">
            <a:avLst/>
          </a:prstGeom>
          <a:solidFill>
            <a:schemeClr val="bg1"/>
          </a:solidFill>
        </p:spPr>
        <p:txBody>
          <a:bodyPr wrap="square">
            <a:spAutoFit/>
          </a:bodyPr>
          <a:lstStyle/>
          <a:p>
            <a:pPr eaLnBrk="1" hangingPunct="1">
              <a:defRPr/>
            </a:pPr>
            <a:r>
              <a:rPr lang="en-GB" b="1" dirty="0" smtClean="0">
                <a:latin typeface="Calibri" panose="020F0502020204030204" pitchFamily="34" charset="0"/>
              </a:rPr>
              <a:t>EXTRA QUESTIONS TO ANSWER SUBSEQUENTLY TO GETTING YOUR DIAGRAM CHECKED</a:t>
            </a:r>
            <a:endParaRPr lang="en-GB" b="1" dirty="0">
              <a:latin typeface="Calibri" panose="020F0502020204030204" pitchFamily="34" charset="0"/>
            </a:endParaRPr>
          </a:p>
          <a:p>
            <a:pPr marL="342900" indent="-342900">
              <a:buFont typeface="+mj-lt"/>
              <a:buAutoNum type="arabicPeriod"/>
              <a:defRPr/>
            </a:pPr>
            <a:r>
              <a:rPr lang="en-GB" dirty="0">
                <a:latin typeface="Calibri" panose="020F0502020204030204" pitchFamily="34" charset="0"/>
              </a:rPr>
              <a:t>Why is the AR curve downward sloping for the monopoly but not for the perfectly competitive firm</a:t>
            </a:r>
          </a:p>
          <a:p>
            <a:pPr marL="342900" indent="-342900">
              <a:buFont typeface="+mj-lt"/>
              <a:buAutoNum type="arabicPeriod"/>
              <a:defRPr/>
            </a:pPr>
            <a:r>
              <a:rPr lang="en-GB" dirty="0">
                <a:latin typeface="Calibri" panose="020F0502020204030204" pitchFamily="34" charset="0"/>
              </a:rPr>
              <a:t>Why is the AR curve not perfectly inelastic if this is a monopoly?</a:t>
            </a:r>
          </a:p>
          <a:p>
            <a:pPr marL="342900" indent="-342900">
              <a:buFont typeface="+mj-lt"/>
              <a:buAutoNum type="arabicPeriod"/>
              <a:defRPr/>
            </a:pPr>
            <a:r>
              <a:rPr lang="en-GB" dirty="0">
                <a:latin typeface="Calibri" panose="020F0502020204030204" pitchFamily="34" charset="0"/>
              </a:rPr>
              <a:t>This diagram represents 100% monopoly power.  What would happen to the diagram if it represented a monopoly with 25% market share (or monopoly power) </a:t>
            </a:r>
          </a:p>
          <a:p>
            <a:pPr marL="342900" indent="-342900">
              <a:buFont typeface="+mj-lt"/>
              <a:buAutoNum type="arabicPeriod"/>
              <a:defRPr/>
            </a:pPr>
            <a:r>
              <a:rPr lang="en-GB" dirty="0">
                <a:latin typeface="Calibri" panose="020F0502020204030204" pitchFamily="34" charset="0"/>
              </a:rPr>
              <a:t>Anything else?</a:t>
            </a:r>
          </a:p>
        </p:txBody>
      </p:sp>
    </p:spTree>
    <p:extLst>
      <p:ext uri="{BB962C8B-B14F-4D97-AF65-F5344CB8AC3E}">
        <p14:creationId xmlns:p14="http://schemas.microsoft.com/office/powerpoint/2010/main" val="156131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919288" y="1341439"/>
            <a:ext cx="1657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6213" indent="-176213">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t>DEFINITIONS?</a:t>
            </a:r>
          </a:p>
        </p:txBody>
      </p:sp>
      <p:grpSp>
        <p:nvGrpSpPr>
          <p:cNvPr id="2" name="Group 8"/>
          <p:cNvGrpSpPr>
            <a:grpSpLocks/>
          </p:cNvGrpSpPr>
          <p:nvPr/>
        </p:nvGrpSpPr>
        <p:grpSpPr bwMode="auto">
          <a:xfrm>
            <a:off x="1703389" y="3140075"/>
            <a:ext cx="2986087" cy="2757488"/>
            <a:chOff x="930" y="1706"/>
            <a:chExt cx="1881" cy="1737"/>
          </a:xfrm>
        </p:grpSpPr>
        <p:sp>
          <p:nvSpPr>
            <p:cNvPr id="45088" name="Line 4"/>
            <p:cNvSpPr>
              <a:spLocks noChangeShapeType="1"/>
            </p:cNvSpPr>
            <p:nvPr/>
          </p:nvSpPr>
          <p:spPr bwMode="auto">
            <a:xfrm>
              <a:off x="1111" y="1888"/>
              <a:ext cx="0" cy="131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89" name="Line 5"/>
            <p:cNvSpPr>
              <a:spLocks noChangeShapeType="1"/>
            </p:cNvSpPr>
            <p:nvPr/>
          </p:nvSpPr>
          <p:spPr bwMode="auto">
            <a:xfrm>
              <a:off x="1111" y="3203"/>
              <a:ext cx="1406"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90" name="Text Box 6"/>
            <p:cNvSpPr txBox="1">
              <a:spLocks noChangeArrowheads="1"/>
            </p:cNvSpPr>
            <p:nvPr/>
          </p:nvSpPr>
          <p:spPr bwMode="auto">
            <a:xfrm>
              <a:off x="2368" y="3251"/>
              <a:ext cx="44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Output</a:t>
              </a:r>
            </a:p>
          </p:txBody>
        </p:sp>
        <p:sp>
          <p:nvSpPr>
            <p:cNvPr id="45091" name="Text Box 7"/>
            <p:cNvSpPr txBox="1">
              <a:spLocks noChangeArrowheads="1"/>
            </p:cNvSpPr>
            <p:nvPr/>
          </p:nvSpPr>
          <p:spPr bwMode="auto">
            <a:xfrm>
              <a:off x="930" y="1706"/>
              <a:ext cx="17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a:t>
              </a:r>
            </a:p>
          </p:txBody>
        </p:sp>
      </p:grpSp>
      <p:grpSp>
        <p:nvGrpSpPr>
          <p:cNvPr id="3" name="Group 9"/>
          <p:cNvGrpSpPr>
            <a:grpSpLocks/>
          </p:cNvGrpSpPr>
          <p:nvPr/>
        </p:nvGrpSpPr>
        <p:grpSpPr bwMode="auto">
          <a:xfrm>
            <a:off x="7535864" y="3140075"/>
            <a:ext cx="2986087" cy="2757488"/>
            <a:chOff x="930" y="1706"/>
            <a:chExt cx="1881" cy="1737"/>
          </a:xfrm>
        </p:grpSpPr>
        <p:sp>
          <p:nvSpPr>
            <p:cNvPr id="45084" name="Line 10"/>
            <p:cNvSpPr>
              <a:spLocks noChangeShapeType="1"/>
            </p:cNvSpPr>
            <p:nvPr/>
          </p:nvSpPr>
          <p:spPr bwMode="auto">
            <a:xfrm>
              <a:off x="1111" y="1888"/>
              <a:ext cx="0" cy="131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85" name="Line 11"/>
            <p:cNvSpPr>
              <a:spLocks noChangeShapeType="1"/>
            </p:cNvSpPr>
            <p:nvPr/>
          </p:nvSpPr>
          <p:spPr bwMode="auto">
            <a:xfrm>
              <a:off x="1111" y="3203"/>
              <a:ext cx="1406"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86" name="Text Box 12"/>
            <p:cNvSpPr txBox="1">
              <a:spLocks noChangeArrowheads="1"/>
            </p:cNvSpPr>
            <p:nvPr/>
          </p:nvSpPr>
          <p:spPr bwMode="auto">
            <a:xfrm>
              <a:off x="2368" y="3251"/>
              <a:ext cx="44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Output</a:t>
              </a:r>
            </a:p>
          </p:txBody>
        </p:sp>
        <p:sp>
          <p:nvSpPr>
            <p:cNvPr id="45087" name="Text Box 13"/>
            <p:cNvSpPr txBox="1">
              <a:spLocks noChangeArrowheads="1"/>
            </p:cNvSpPr>
            <p:nvPr/>
          </p:nvSpPr>
          <p:spPr bwMode="auto">
            <a:xfrm>
              <a:off x="930" y="1706"/>
              <a:ext cx="17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a:t>
              </a:r>
            </a:p>
          </p:txBody>
        </p:sp>
      </p:grpSp>
      <p:sp>
        <p:nvSpPr>
          <p:cNvPr id="18446" name="Freeform 14"/>
          <p:cNvSpPr>
            <a:spLocks/>
          </p:cNvSpPr>
          <p:nvPr/>
        </p:nvSpPr>
        <p:spPr bwMode="auto">
          <a:xfrm>
            <a:off x="2278064" y="3787776"/>
            <a:ext cx="1512887" cy="1463675"/>
          </a:xfrm>
          <a:custGeom>
            <a:avLst/>
            <a:gdLst>
              <a:gd name="T0" fmla="*/ 0 w 953"/>
              <a:gd name="T1" fmla="*/ 2147483646 h 922"/>
              <a:gd name="T2" fmla="*/ 2147483646 w 953"/>
              <a:gd name="T3" fmla="*/ 2147483646 h 922"/>
              <a:gd name="T4" fmla="*/ 2147483646 w 953"/>
              <a:gd name="T5" fmla="*/ 0 h 922"/>
              <a:gd name="T6" fmla="*/ 0 60000 65536"/>
              <a:gd name="T7" fmla="*/ 0 60000 65536"/>
              <a:gd name="T8" fmla="*/ 0 60000 65536"/>
              <a:gd name="T9" fmla="*/ 0 w 953"/>
              <a:gd name="T10" fmla="*/ 0 h 922"/>
              <a:gd name="T11" fmla="*/ 953 w 953"/>
              <a:gd name="T12" fmla="*/ 922 h 922"/>
            </a:gdLst>
            <a:ahLst/>
            <a:cxnLst>
              <a:cxn ang="T6">
                <a:pos x="T0" y="T1"/>
              </a:cxn>
              <a:cxn ang="T7">
                <a:pos x="T2" y="T3"/>
              </a:cxn>
              <a:cxn ang="T8">
                <a:pos x="T4" y="T5"/>
              </a:cxn>
            </a:cxnLst>
            <a:rect l="T9" t="T10" r="T11" b="T12"/>
            <a:pathLst>
              <a:path w="953" h="922">
                <a:moveTo>
                  <a:pt x="0" y="635"/>
                </a:moveTo>
                <a:cubicBezTo>
                  <a:pt x="11" y="778"/>
                  <a:pt x="23" y="922"/>
                  <a:pt x="182" y="816"/>
                </a:cubicBezTo>
                <a:cubicBezTo>
                  <a:pt x="341" y="710"/>
                  <a:pt x="647" y="355"/>
                  <a:pt x="953"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8447" name="Freeform 15"/>
          <p:cNvSpPr>
            <a:spLocks/>
          </p:cNvSpPr>
          <p:nvPr/>
        </p:nvSpPr>
        <p:spPr bwMode="auto">
          <a:xfrm>
            <a:off x="2206626" y="4219576"/>
            <a:ext cx="1800225" cy="360363"/>
          </a:xfrm>
          <a:custGeom>
            <a:avLst/>
            <a:gdLst>
              <a:gd name="T0" fmla="*/ 0 w 1134"/>
              <a:gd name="T1" fmla="*/ 0 h 227"/>
              <a:gd name="T2" fmla="*/ 2147483646 w 1134"/>
              <a:gd name="T3" fmla="*/ 2147483646 h 227"/>
              <a:gd name="T4" fmla="*/ 2147483646 w 1134"/>
              <a:gd name="T5" fmla="*/ 0 h 227"/>
              <a:gd name="T6" fmla="*/ 0 60000 65536"/>
              <a:gd name="T7" fmla="*/ 0 60000 65536"/>
              <a:gd name="T8" fmla="*/ 0 60000 65536"/>
              <a:gd name="T9" fmla="*/ 0 w 1134"/>
              <a:gd name="T10" fmla="*/ 0 h 227"/>
              <a:gd name="T11" fmla="*/ 1134 w 1134"/>
              <a:gd name="T12" fmla="*/ 227 h 227"/>
            </a:gdLst>
            <a:ahLst/>
            <a:cxnLst>
              <a:cxn ang="T6">
                <a:pos x="T0" y="T1"/>
              </a:cxn>
              <a:cxn ang="T7">
                <a:pos x="T2" y="T3"/>
              </a:cxn>
              <a:cxn ang="T8">
                <a:pos x="T4" y="T5"/>
              </a:cxn>
            </a:cxnLst>
            <a:rect l="T9" t="T10" r="T11" b="T12"/>
            <a:pathLst>
              <a:path w="1134" h="227">
                <a:moveTo>
                  <a:pt x="0" y="0"/>
                </a:moveTo>
                <a:cubicBezTo>
                  <a:pt x="177" y="113"/>
                  <a:pt x="355" y="227"/>
                  <a:pt x="544" y="227"/>
                </a:cubicBezTo>
                <a:cubicBezTo>
                  <a:pt x="733" y="227"/>
                  <a:pt x="933" y="113"/>
                  <a:pt x="1134"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8448" name="Text Box 16"/>
          <p:cNvSpPr txBox="1">
            <a:spLocks noChangeArrowheads="1"/>
          </p:cNvSpPr>
          <p:nvPr/>
        </p:nvSpPr>
        <p:spPr bwMode="auto">
          <a:xfrm>
            <a:off x="4059238" y="4078288"/>
            <a:ext cx="385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AC</a:t>
            </a:r>
          </a:p>
        </p:txBody>
      </p:sp>
      <p:sp>
        <p:nvSpPr>
          <p:cNvPr id="18449" name="Text Box 17"/>
          <p:cNvSpPr txBox="1">
            <a:spLocks noChangeArrowheads="1"/>
          </p:cNvSpPr>
          <p:nvPr/>
        </p:nvSpPr>
        <p:spPr bwMode="auto">
          <a:xfrm>
            <a:off x="3770313" y="3575051"/>
            <a:ext cx="4363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MC</a:t>
            </a:r>
          </a:p>
        </p:txBody>
      </p:sp>
      <p:sp>
        <p:nvSpPr>
          <p:cNvPr id="18450" name="Line 18"/>
          <p:cNvSpPr>
            <a:spLocks noChangeShapeType="1"/>
          </p:cNvSpPr>
          <p:nvPr/>
        </p:nvSpPr>
        <p:spPr bwMode="auto">
          <a:xfrm>
            <a:off x="7967664" y="3571876"/>
            <a:ext cx="1728787" cy="1584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51" name="Line 19"/>
          <p:cNvSpPr>
            <a:spLocks noChangeShapeType="1"/>
          </p:cNvSpPr>
          <p:nvPr/>
        </p:nvSpPr>
        <p:spPr bwMode="auto">
          <a:xfrm>
            <a:off x="7896226" y="3643314"/>
            <a:ext cx="936625" cy="1584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4" name="Group 20"/>
          <p:cNvGrpSpPr>
            <a:grpSpLocks/>
          </p:cNvGrpSpPr>
          <p:nvPr/>
        </p:nvGrpSpPr>
        <p:grpSpPr bwMode="auto">
          <a:xfrm>
            <a:off x="4656139" y="3213100"/>
            <a:ext cx="2986087" cy="2757488"/>
            <a:chOff x="930" y="1706"/>
            <a:chExt cx="1881" cy="1737"/>
          </a:xfrm>
        </p:grpSpPr>
        <p:sp>
          <p:nvSpPr>
            <p:cNvPr id="45080" name="Line 21"/>
            <p:cNvSpPr>
              <a:spLocks noChangeShapeType="1"/>
            </p:cNvSpPr>
            <p:nvPr/>
          </p:nvSpPr>
          <p:spPr bwMode="auto">
            <a:xfrm>
              <a:off x="1111" y="1888"/>
              <a:ext cx="0" cy="131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81" name="Line 22"/>
            <p:cNvSpPr>
              <a:spLocks noChangeShapeType="1"/>
            </p:cNvSpPr>
            <p:nvPr/>
          </p:nvSpPr>
          <p:spPr bwMode="auto">
            <a:xfrm>
              <a:off x="1111" y="3203"/>
              <a:ext cx="1406"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82" name="Text Box 23"/>
            <p:cNvSpPr txBox="1">
              <a:spLocks noChangeArrowheads="1"/>
            </p:cNvSpPr>
            <p:nvPr/>
          </p:nvSpPr>
          <p:spPr bwMode="auto">
            <a:xfrm>
              <a:off x="2368" y="3251"/>
              <a:ext cx="44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Output</a:t>
              </a:r>
            </a:p>
          </p:txBody>
        </p:sp>
        <p:sp>
          <p:nvSpPr>
            <p:cNvPr id="45083" name="Text Box 24"/>
            <p:cNvSpPr txBox="1">
              <a:spLocks noChangeArrowheads="1"/>
            </p:cNvSpPr>
            <p:nvPr/>
          </p:nvSpPr>
          <p:spPr bwMode="auto">
            <a:xfrm>
              <a:off x="930" y="1706"/>
              <a:ext cx="17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a:t>
              </a:r>
            </a:p>
          </p:txBody>
        </p:sp>
      </p:grpSp>
      <p:sp>
        <p:nvSpPr>
          <p:cNvPr id="18457" name="Line 25"/>
          <p:cNvSpPr>
            <a:spLocks noChangeShapeType="1"/>
          </p:cNvSpPr>
          <p:nvPr/>
        </p:nvSpPr>
        <p:spPr bwMode="auto">
          <a:xfrm>
            <a:off x="4943475" y="4508500"/>
            <a:ext cx="21605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58" name="Text Box 26"/>
          <p:cNvSpPr txBox="1">
            <a:spLocks noChangeArrowheads="1"/>
          </p:cNvSpPr>
          <p:nvPr/>
        </p:nvSpPr>
        <p:spPr bwMode="auto">
          <a:xfrm>
            <a:off x="6672263" y="4508500"/>
            <a:ext cx="9382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D=AR=MR</a:t>
            </a:r>
          </a:p>
        </p:txBody>
      </p:sp>
      <p:sp>
        <p:nvSpPr>
          <p:cNvPr id="18459" name="Text Box 27"/>
          <p:cNvSpPr txBox="1">
            <a:spLocks noChangeArrowheads="1"/>
          </p:cNvSpPr>
          <p:nvPr/>
        </p:nvSpPr>
        <p:spPr bwMode="auto">
          <a:xfrm>
            <a:off x="8812214" y="5087938"/>
            <a:ext cx="4397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MR</a:t>
            </a:r>
          </a:p>
        </p:txBody>
      </p:sp>
      <p:sp>
        <p:nvSpPr>
          <p:cNvPr id="18460" name="Text Box 28"/>
          <p:cNvSpPr txBox="1">
            <a:spLocks noChangeArrowheads="1"/>
          </p:cNvSpPr>
          <p:nvPr/>
        </p:nvSpPr>
        <p:spPr bwMode="auto">
          <a:xfrm>
            <a:off x="9625014" y="5013325"/>
            <a:ext cx="593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AR=D</a:t>
            </a:r>
          </a:p>
        </p:txBody>
      </p:sp>
      <p:sp>
        <p:nvSpPr>
          <p:cNvPr id="18462" name="Text Box 30"/>
          <p:cNvSpPr txBox="1">
            <a:spLocks noChangeArrowheads="1"/>
          </p:cNvSpPr>
          <p:nvPr/>
        </p:nvSpPr>
        <p:spPr bwMode="auto">
          <a:xfrm>
            <a:off x="5033963" y="2708275"/>
            <a:ext cx="24955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b="1"/>
              <a:t>Revenue</a:t>
            </a:r>
          </a:p>
          <a:p>
            <a:pPr algn="ctr" eaLnBrk="1" hangingPunct="1">
              <a:spcBef>
                <a:spcPct val="0"/>
              </a:spcBef>
              <a:buFontTx/>
              <a:buNone/>
            </a:pPr>
            <a:r>
              <a:rPr lang="en-GB" altLang="en-US" sz="1400"/>
              <a:t>(firm facing lots of competition)</a:t>
            </a:r>
          </a:p>
        </p:txBody>
      </p:sp>
      <p:sp>
        <p:nvSpPr>
          <p:cNvPr id="18465" name="Text Box 33"/>
          <p:cNvSpPr txBox="1">
            <a:spLocks noChangeArrowheads="1"/>
          </p:cNvSpPr>
          <p:nvPr/>
        </p:nvSpPr>
        <p:spPr bwMode="auto">
          <a:xfrm>
            <a:off x="1552576" y="2646364"/>
            <a:ext cx="3044825"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b="1"/>
              <a:t>Costs</a:t>
            </a:r>
          </a:p>
          <a:p>
            <a:pPr algn="ctr" eaLnBrk="1" hangingPunct="1">
              <a:spcBef>
                <a:spcPct val="0"/>
              </a:spcBef>
              <a:buFontTx/>
              <a:buNone/>
            </a:pPr>
            <a:r>
              <a:rPr lang="en-GB" altLang="en-US" sz="1400"/>
              <a:t>(industry and firm for perfect competition and monopoly)</a:t>
            </a:r>
          </a:p>
          <a:p>
            <a:pPr algn="ctr" eaLnBrk="1" hangingPunct="1">
              <a:spcBef>
                <a:spcPct val="0"/>
              </a:spcBef>
              <a:buFontTx/>
              <a:buNone/>
            </a:pPr>
            <a:endParaRPr lang="en-GB" altLang="en-US" sz="1400"/>
          </a:p>
        </p:txBody>
      </p:sp>
      <p:sp>
        <p:nvSpPr>
          <p:cNvPr id="45074" name="Line 34"/>
          <p:cNvSpPr>
            <a:spLocks noChangeShapeType="1"/>
          </p:cNvSpPr>
          <p:nvPr/>
        </p:nvSpPr>
        <p:spPr bwMode="auto">
          <a:xfrm>
            <a:off x="4656138" y="2349500"/>
            <a:ext cx="0" cy="4319588"/>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5075" name="Text Box 35"/>
          <p:cNvSpPr txBox="1">
            <a:spLocks noChangeArrowheads="1"/>
          </p:cNvSpPr>
          <p:nvPr/>
        </p:nvSpPr>
        <p:spPr bwMode="auto">
          <a:xfrm>
            <a:off x="1919288" y="2133601"/>
            <a:ext cx="1058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6213" indent="-176213">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t>GRAPHS</a:t>
            </a:r>
          </a:p>
        </p:txBody>
      </p:sp>
      <p:sp>
        <p:nvSpPr>
          <p:cNvPr id="18469" name="Text Box 37"/>
          <p:cNvSpPr txBox="1">
            <a:spLocks noChangeArrowheads="1"/>
          </p:cNvSpPr>
          <p:nvPr/>
        </p:nvSpPr>
        <p:spPr bwMode="auto">
          <a:xfrm>
            <a:off x="5211763" y="3863975"/>
            <a:ext cx="787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No sales</a:t>
            </a:r>
          </a:p>
        </p:txBody>
      </p:sp>
      <p:sp>
        <p:nvSpPr>
          <p:cNvPr id="18470" name="Text Box 38"/>
          <p:cNvSpPr txBox="1">
            <a:spLocks noChangeArrowheads="1"/>
          </p:cNvSpPr>
          <p:nvPr/>
        </p:nvSpPr>
        <p:spPr bwMode="auto">
          <a:xfrm>
            <a:off x="5232401" y="4868863"/>
            <a:ext cx="8429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No sense</a:t>
            </a:r>
          </a:p>
        </p:txBody>
      </p:sp>
      <p:sp>
        <p:nvSpPr>
          <p:cNvPr id="38" name="Text Box 32"/>
          <p:cNvSpPr txBox="1">
            <a:spLocks noChangeArrowheads="1"/>
          </p:cNvSpPr>
          <p:nvPr/>
        </p:nvSpPr>
        <p:spPr bwMode="auto">
          <a:xfrm>
            <a:off x="7896225" y="2714625"/>
            <a:ext cx="2516188"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b="1"/>
              <a:t>Revenue</a:t>
            </a:r>
          </a:p>
          <a:p>
            <a:pPr algn="ctr" eaLnBrk="1" hangingPunct="1">
              <a:spcBef>
                <a:spcPct val="0"/>
              </a:spcBef>
              <a:buFontTx/>
              <a:buNone/>
            </a:pPr>
            <a:r>
              <a:rPr lang="en-GB" altLang="en-US" sz="1400"/>
              <a:t>(Firm and Industry in a Monopoly Position)</a:t>
            </a:r>
          </a:p>
        </p:txBody>
      </p:sp>
      <p:sp>
        <p:nvSpPr>
          <p:cNvPr id="45079" name="Text Box 2"/>
          <p:cNvSpPr txBox="1">
            <a:spLocks noChangeArrowheads="1"/>
          </p:cNvSpPr>
          <p:nvPr/>
        </p:nvSpPr>
        <p:spPr bwMode="auto">
          <a:xfrm>
            <a:off x="3565525" y="115888"/>
            <a:ext cx="54435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a:solidFill>
                  <a:schemeClr val="accent2"/>
                </a:solidFill>
              </a:rPr>
              <a:t>Revenue Theory</a:t>
            </a:r>
          </a:p>
          <a:p>
            <a:pPr algn="ctr" eaLnBrk="1" hangingPunct="1">
              <a:spcBef>
                <a:spcPct val="0"/>
              </a:spcBef>
              <a:buFontTx/>
              <a:buNone/>
            </a:pPr>
            <a:r>
              <a:rPr lang="en-GB" altLang="en-US" sz="2800" b="1">
                <a:solidFill>
                  <a:srgbClr val="FF0000"/>
                </a:solidFill>
              </a:rPr>
              <a:t>Perfect Competition and Monopoly</a:t>
            </a:r>
          </a:p>
        </p:txBody>
      </p:sp>
    </p:spTree>
    <p:extLst>
      <p:ext uri="{BB962C8B-B14F-4D97-AF65-F5344CB8AC3E}">
        <p14:creationId xmlns:p14="http://schemas.microsoft.com/office/powerpoint/2010/main" val="2883928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6"/>
                                        </p:tgtEl>
                                        <p:attrNameLst>
                                          <p:attrName>style.visibility</p:attrName>
                                        </p:attrNameLst>
                                      </p:cBhvr>
                                      <p:to>
                                        <p:strVal val="visible"/>
                                      </p:to>
                                    </p:set>
                                    <p:animEffect transition="in" filter="box(in)">
                                      <p:cBhvr>
                                        <p:cTn id="10" dur="500"/>
                                        <p:tgtEl>
                                          <p:spTgt spid="1844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447"/>
                                        </p:tgtEl>
                                        <p:attrNameLst>
                                          <p:attrName>style.visibility</p:attrName>
                                        </p:attrNameLst>
                                      </p:cBhvr>
                                      <p:to>
                                        <p:strVal val="visible"/>
                                      </p:to>
                                    </p:set>
                                    <p:animEffect transition="in" filter="box(in)">
                                      <p:cBhvr>
                                        <p:cTn id="13" dur="500"/>
                                        <p:tgtEl>
                                          <p:spTgt spid="1844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448"/>
                                        </p:tgtEl>
                                        <p:attrNameLst>
                                          <p:attrName>style.visibility</p:attrName>
                                        </p:attrNameLst>
                                      </p:cBhvr>
                                      <p:to>
                                        <p:strVal val="visible"/>
                                      </p:to>
                                    </p:set>
                                    <p:animEffect transition="in" filter="box(in)">
                                      <p:cBhvr>
                                        <p:cTn id="16" dur="500"/>
                                        <p:tgtEl>
                                          <p:spTgt spid="1844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449"/>
                                        </p:tgtEl>
                                        <p:attrNameLst>
                                          <p:attrName>style.visibility</p:attrName>
                                        </p:attrNameLst>
                                      </p:cBhvr>
                                      <p:to>
                                        <p:strVal val="visible"/>
                                      </p:to>
                                    </p:set>
                                    <p:animEffect transition="in" filter="box(in)">
                                      <p:cBhvr>
                                        <p:cTn id="19" dur="500"/>
                                        <p:tgtEl>
                                          <p:spTgt spid="184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451"/>
                                        </p:tgtEl>
                                        <p:attrNameLst>
                                          <p:attrName>style.visibility</p:attrName>
                                        </p:attrNameLst>
                                      </p:cBhvr>
                                      <p:to>
                                        <p:strVal val="visible"/>
                                      </p:to>
                                    </p:set>
                                    <p:animEffect transition="in" filter="blinds(horizontal)">
                                      <p:cBhvr>
                                        <p:cTn id="30" dur="500"/>
                                        <p:tgtEl>
                                          <p:spTgt spid="18451"/>
                                        </p:tgtEl>
                                      </p:cBhvr>
                                    </p:animEffect>
                                  </p:childTnLst>
                                </p:cTn>
                              </p:par>
                              <p:par>
                                <p:cTn id="31" presetID="3"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457"/>
                                        </p:tgtEl>
                                        <p:attrNameLst>
                                          <p:attrName>style.visibility</p:attrName>
                                        </p:attrNameLst>
                                      </p:cBhvr>
                                      <p:to>
                                        <p:strVal val="visible"/>
                                      </p:to>
                                    </p:set>
                                    <p:animEffect transition="in" filter="blinds(horizontal)">
                                      <p:cBhvr>
                                        <p:cTn id="36" dur="500"/>
                                        <p:tgtEl>
                                          <p:spTgt spid="1845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458"/>
                                        </p:tgtEl>
                                        <p:attrNameLst>
                                          <p:attrName>style.visibility</p:attrName>
                                        </p:attrNameLst>
                                      </p:cBhvr>
                                      <p:to>
                                        <p:strVal val="visible"/>
                                      </p:to>
                                    </p:set>
                                    <p:animEffect transition="in" filter="blinds(horizontal)">
                                      <p:cBhvr>
                                        <p:cTn id="39" dur="500"/>
                                        <p:tgtEl>
                                          <p:spTgt spid="1845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459"/>
                                        </p:tgtEl>
                                        <p:attrNameLst>
                                          <p:attrName>style.visibility</p:attrName>
                                        </p:attrNameLst>
                                      </p:cBhvr>
                                      <p:to>
                                        <p:strVal val="visible"/>
                                      </p:to>
                                    </p:set>
                                    <p:animEffect transition="in" filter="blinds(horizontal)">
                                      <p:cBhvr>
                                        <p:cTn id="42" dur="500"/>
                                        <p:tgtEl>
                                          <p:spTgt spid="1845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460"/>
                                        </p:tgtEl>
                                        <p:attrNameLst>
                                          <p:attrName>style.visibility</p:attrName>
                                        </p:attrNameLst>
                                      </p:cBhvr>
                                      <p:to>
                                        <p:strVal val="visible"/>
                                      </p:to>
                                    </p:set>
                                    <p:animEffect transition="in" filter="blinds(horizontal)">
                                      <p:cBhvr>
                                        <p:cTn id="45" dur="500"/>
                                        <p:tgtEl>
                                          <p:spTgt spid="1846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462"/>
                                        </p:tgtEl>
                                        <p:attrNameLst>
                                          <p:attrName>style.visibility</p:attrName>
                                        </p:attrNameLst>
                                      </p:cBhvr>
                                      <p:to>
                                        <p:strVal val="visible"/>
                                      </p:to>
                                    </p:set>
                                    <p:animEffect transition="in" filter="blinds(horizontal)">
                                      <p:cBhvr>
                                        <p:cTn id="48" dur="500"/>
                                        <p:tgtEl>
                                          <p:spTgt spid="1846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469"/>
                                        </p:tgtEl>
                                        <p:attrNameLst>
                                          <p:attrName>style.visibility</p:attrName>
                                        </p:attrNameLst>
                                      </p:cBhvr>
                                      <p:to>
                                        <p:strVal val="visible"/>
                                      </p:to>
                                    </p:set>
                                    <p:animEffect transition="in" filter="blinds(horizontal)">
                                      <p:cBhvr>
                                        <p:cTn id="51" dur="500"/>
                                        <p:tgtEl>
                                          <p:spTgt spid="1846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470"/>
                                        </p:tgtEl>
                                        <p:attrNameLst>
                                          <p:attrName>style.visibility</p:attrName>
                                        </p:attrNameLst>
                                      </p:cBhvr>
                                      <p:to>
                                        <p:strVal val="visible"/>
                                      </p:to>
                                    </p:set>
                                    <p:animEffect transition="in" filter="blinds(horizontal)">
                                      <p:cBhvr>
                                        <p:cTn id="54" dur="500"/>
                                        <p:tgtEl>
                                          <p:spTgt spid="1847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4" fill="hold" nodeType="clickEffect">
                                  <p:stCondLst>
                                    <p:cond delay="0"/>
                                  </p:stCondLst>
                                  <p:childTnLst>
                                    <p:anim calcmode="lin" valueType="num">
                                      <p:cBhvr additive="base">
                                        <p:cTn id="58" dur="500"/>
                                        <p:tgtEl>
                                          <p:spTgt spid="4"/>
                                        </p:tgtEl>
                                        <p:attrNameLst>
                                          <p:attrName>ppt_x</p:attrName>
                                        </p:attrNameLst>
                                      </p:cBhvr>
                                      <p:tavLst>
                                        <p:tav tm="0">
                                          <p:val>
                                            <p:strVal val="ppt_x"/>
                                          </p:val>
                                        </p:tav>
                                        <p:tav tm="100000">
                                          <p:val>
                                            <p:strVal val="ppt_x"/>
                                          </p:val>
                                        </p:tav>
                                      </p:tavLst>
                                    </p:anim>
                                    <p:anim calcmode="lin" valueType="num">
                                      <p:cBhvr additive="base">
                                        <p:cTn id="59" dur="500"/>
                                        <p:tgtEl>
                                          <p:spTgt spid="4"/>
                                        </p:tgtEl>
                                        <p:attrNameLst>
                                          <p:attrName>ppt_y</p:attrName>
                                        </p:attrNameLst>
                                      </p:cBhvr>
                                      <p:tavLst>
                                        <p:tav tm="0">
                                          <p:val>
                                            <p:strVal val="ppt_y"/>
                                          </p:val>
                                        </p:tav>
                                        <p:tav tm="100000">
                                          <p:val>
                                            <p:strVal val="1+ppt_h/2"/>
                                          </p:val>
                                        </p:tav>
                                      </p:tavLst>
                                    </p:anim>
                                    <p:set>
                                      <p:cBhvr>
                                        <p:cTn id="60" dur="1" fill="hold">
                                          <p:stCondLst>
                                            <p:cond delay="499"/>
                                          </p:stCondLst>
                                        </p:cTn>
                                        <p:tgtEl>
                                          <p:spTgt spid="4"/>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18457"/>
                                        </p:tgtEl>
                                        <p:attrNameLst>
                                          <p:attrName>ppt_x</p:attrName>
                                        </p:attrNameLst>
                                      </p:cBhvr>
                                      <p:tavLst>
                                        <p:tav tm="0">
                                          <p:val>
                                            <p:strVal val="ppt_x"/>
                                          </p:val>
                                        </p:tav>
                                        <p:tav tm="100000">
                                          <p:val>
                                            <p:strVal val="ppt_x"/>
                                          </p:val>
                                        </p:tav>
                                      </p:tavLst>
                                    </p:anim>
                                    <p:anim calcmode="lin" valueType="num">
                                      <p:cBhvr additive="base">
                                        <p:cTn id="63" dur="500"/>
                                        <p:tgtEl>
                                          <p:spTgt spid="18457"/>
                                        </p:tgtEl>
                                        <p:attrNameLst>
                                          <p:attrName>ppt_y</p:attrName>
                                        </p:attrNameLst>
                                      </p:cBhvr>
                                      <p:tavLst>
                                        <p:tav tm="0">
                                          <p:val>
                                            <p:strVal val="ppt_y"/>
                                          </p:val>
                                        </p:tav>
                                        <p:tav tm="100000">
                                          <p:val>
                                            <p:strVal val="1+ppt_h/2"/>
                                          </p:val>
                                        </p:tav>
                                      </p:tavLst>
                                    </p:anim>
                                    <p:set>
                                      <p:cBhvr>
                                        <p:cTn id="64" dur="1" fill="hold">
                                          <p:stCondLst>
                                            <p:cond delay="499"/>
                                          </p:stCondLst>
                                        </p:cTn>
                                        <p:tgtEl>
                                          <p:spTgt spid="18457"/>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8458"/>
                                        </p:tgtEl>
                                        <p:attrNameLst>
                                          <p:attrName>ppt_x</p:attrName>
                                        </p:attrNameLst>
                                      </p:cBhvr>
                                      <p:tavLst>
                                        <p:tav tm="0">
                                          <p:val>
                                            <p:strVal val="ppt_x"/>
                                          </p:val>
                                        </p:tav>
                                        <p:tav tm="100000">
                                          <p:val>
                                            <p:strVal val="ppt_x"/>
                                          </p:val>
                                        </p:tav>
                                      </p:tavLst>
                                    </p:anim>
                                    <p:anim calcmode="lin" valueType="num">
                                      <p:cBhvr additive="base">
                                        <p:cTn id="67" dur="500"/>
                                        <p:tgtEl>
                                          <p:spTgt spid="18458"/>
                                        </p:tgtEl>
                                        <p:attrNameLst>
                                          <p:attrName>ppt_y</p:attrName>
                                        </p:attrNameLst>
                                      </p:cBhvr>
                                      <p:tavLst>
                                        <p:tav tm="0">
                                          <p:val>
                                            <p:strVal val="ppt_y"/>
                                          </p:val>
                                        </p:tav>
                                        <p:tav tm="100000">
                                          <p:val>
                                            <p:strVal val="1+ppt_h/2"/>
                                          </p:val>
                                        </p:tav>
                                      </p:tavLst>
                                    </p:anim>
                                    <p:set>
                                      <p:cBhvr>
                                        <p:cTn id="68" dur="1" fill="hold">
                                          <p:stCondLst>
                                            <p:cond delay="499"/>
                                          </p:stCondLst>
                                        </p:cTn>
                                        <p:tgtEl>
                                          <p:spTgt spid="18458"/>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18462"/>
                                        </p:tgtEl>
                                        <p:attrNameLst>
                                          <p:attrName>ppt_x</p:attrName>
                                        </p:attrNameLst>
                                      </p:cBhvr>
                                      <p:tavLst>
                                        <p:tav tm="0">
                                          <p:val>
                                            <p:strVal val="ppt_x"/>
                                          </p:val>
                                        </p:tav>
                                        <p:tav tm="100000">
                                          <p:val>
                                            <p:strVal val="ppt_x"/>
                                          </p:val>
                                        </p:tav>
                                      </p:tavLst>
                                    </p:anim>
                                    <p:anim calcmode="lin" valueType="num">
                                      <p:cBhvr additive="base">
                                        <p:cTn id="71" dur="500"/>
                                        <p:tgtEl>
                                          <p:spTgt spid="18462"/>
                                        </p:tgtEl>
                                        <p:attrNameLst>
                                          <p:attrName>ppt_y</p:attrName>
                                        </p:attrNameLst>
                                      </p:cBhvr>
                                      <p:tavLst>
                                        <p:tav tm="0">
                                          <p:val>
                                            <p:strVal val="ppt_y"/>
                                          </p:val>
                                        </p:tav>
                                        <p:tav tm="100000">
                                          <p:val>
                                            <p:strVal val="1+ppt_h/2"/>
                                          </p:val>
                                        </p:tav>
                                      </p:tavLst>
                                    </p:anim>
                                    <p:set>
                                      <p:cBhvr>
                                        <p:cTn id="72" dur="1" fill="hold">
                                          <p:stCondLst>
                                            <p:cond delay="499"/>
                                          </p:stCondLst>
                                        </p:cTn>
                                        <p:tgtEl>
                                          <p:spTgt spid="18462"/>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18469"/>
                                        </p:tgtEl>
                                        <p:attrNameLst>
                                          <p:attrName>ppt_x</p:attrName>
                                        </p:attrNameLst>
                                      </p:cBhvr>
                                      <p:tavLst>
                                        <p:tav tm="0">
                                          <p:val>
                                            <p:strVal val="ppt_x"/>
                                          </p:val>
                                        </p:tav>
                                        <p:tav tm="100000">
                                          <p:val>
                                            <p:strVal val="ppt_x"/>
                                          </p:val>
                                        </p:tav>
                                      </p:tavLst>
                                    </p:anim>
                                    <p:anim calcmode="lin" valueType="num">
                                      <p:cBhvr additive="base">
                                        <p:cTn id="75" dur="500"/>
                                        <p:tgtEl>
                                          <p:spTgt spid="18469"/>
                                        </p:tgtEl>
                                        <p:attrNameLst>
                                          <p:attrName>ppt_y</p:attrName>
                                        </p:attrNameLst>
                                      </p:cBhvr>
                                      <p:tavLst>
                                        <p:tav tm="0">
                                          <p:val>
                                            <p:strVal val="ppt_y"/>
                                          </p:val>
                                        </p:tav>
                                        <p:tav tm="100000">
                                          <p:val>
                                            <p:strVal val="1+ppt_h/2"/>
                                          </p:val>
                                        </p:tav>
                                      </p:tavLst>
                                    </p:anim>
                                    <p:set>
                                      <p:cBhvr>
                                        <p:cTn id="76" dur="1" fill="hold">
                                          <p:stCondLst>
                                            <p:cond delay="499"/>
                                          </p:stCondLst>
                                        </p:cTn>
                                        <p:tgtEl>
                                          <p:spTgt spid="18469"/>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18470"/>
                                        </p:tgtEl>
                                        <p:attrNameLst>
                                          <p:attrName>ppt_x</p:attrName>
                                        </p:attrNameLst>
                                      </p:cBhvr>
                                      <p:tavLst>
                                        <p:tav tm="0">
                                          <p:val>
                                            <p:strVal val="ppt_x"/>
                                          </p:val>
                                        </p:tav>
                                        <p:tav tm="100000">
                                          <p:val>
                                            <p:strVal val="ppt_x"/>
                                          </p:val>
                                        </p:tav>
                                      </p:tavLst>
                                    </p:anim>
                                    <p:anim calcmode="lin" valueType="num">
                                      <p:cBhvr additive="base">
                                        <p:cTn id="79" dur="500"/>
                                        <p:tgtEl>
                                          <p:spTgt spid="18470"/>
                                        </p:tgtEl>
                                        <p:attrNameLst>
                                          <p:attrName>ppt_y</p:attrName>
                                        </p:attrNameLst>
                                      </p:cBhvr>
                                      <p:tavLst>
                                        <p:tav tm="0">
                                          <p:val>
                                            <p:strVal val="ppt_y"/>
                                          </p:val>
                                        </p:tav>
                                        <p:tav tm="100000">
                                          <p:val>
                                            <p:strVal val="1+ppt_h/2"/>
                                          </p:val>
                                        </p:tav>
                                      </p:tavLst>
                                    </p:anim>
                                    <p:set>
                                      <p:cBhvr>
                                        <p:cTn id="80" dur="1" fill="hold">
                                          <p:stCondLst>
                                            <p:cond delay="499"/>
                                          </p:stCondLst>
                                        </p:cTn>
                                        <p:tgtEl>
                                          <p:spTgt spid="18470"/>
                                        </p:tgtEl>
                                        <p:attrNameLst>
                                          <p:attrName>style.visibility</p:attrName>
                                        </p:attrNameLst>
                                      </p:cBhvr>
                                      <p:to>
                                        <p:strVal val="hidden"/>
                                      </p:to>
                                    </p:set>
                                  </p:childTnLst>
                                </p:cTn>
                              </p:par>
                              <p:par>
                                <p:cTn id="81" presetID="4"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ox(in)">
                                      <p:cBhvr>
                                        <p:cTn id="83" dur="500"/>
                                        <p:tgtEl>
                                          <p:spTgt spid="3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8465"/>
                                        </p:tgtEl>
                                        <p:attrNameLst>
                                          <p:attrName>style.visibility</p:attrName>
                                        </p:attrNameLst>
                                      </p:cBhvr>
                                      <p:to>
                                        <p:strVal val="visible"/>
                                      </p:to>
                                    </p:set>
                                    <p:animEffect transition="in" filter="box(in)">
                                      <p:cBhvr>
                                        <p:cTn id="86" dur="500"/>
                                        <p:tgtEl>
                                          <p:spTgt spid="18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p:bldP spid="18447" grpId="0" animBg="1"/>
      <p:bldP spid="18448" grpId="0"/>
      <p:bldP spid="18449" grpId="0"/>
      <p:bldP spid="18450" grpId="0" animBg="1"/>
      <p:bldP spid="18451" grpId="0" animBg="1"/>
      <p:bldP spid="18457" grpId="0" animBg="1"/>
      <p:bldP spid="18457" grpId="1" animBg="1"/>
      <p:bldP spid="18458" grpId="0"/>
      <p:bldP spid="18458" grpId="1"/>
      <p:bldP spid="18459" grpId="0"/>
      <p:bldP spid="18460" grpId="0"/>
      <p:bldP spid="18462" grpId="0"/>
      <p:bldP spid="18462" grpId="1"/>
      <p:bldP spid="18465" grpId="0"/>
      <p:bldP spid="18469" grpId="0"/>
      <p:bldP spid="18469" grpId="1"/>
      <p:bldP spid="18470" grpId="0"/>
      <p:bldP spid="18470"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524000" y="0"/>
            <a:ext cx="9144000" cy="8842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t>THEORY OF THE FIRM</a:t>
            </a:r>
          </a:p>
          <a:p>
            <a:pPr algn="ctr" eaLnBrk="1" hangingPunct="1">
              <a:spcBef>
                <a:spcPct val="0"/>
              </a:spcBef>
              <a:buFontTx/>
              <a:buNone/>
            </a:pPr>
            <a:endParaRPr lang="en-GB" altLang="en-US" sz="1000" b="1"/>
          </a:p>
          <a:p>
            <a:pPr algn="ctr" eaLnBrk="1" hangingPunct="1">
              <a:spcBef>
                <a:spcPct val="0"/>
              </a:spcBef>
              <a:buFontTx/>
              <a:buNone/>
            </a:pPr>
            <a:r>
              <a:rPr lang="en-GB" altLang="en-US" sz="1000" b="1"/>
              <a:t>SUMMARY</a:t>
            </a:r>
          </a:p>
        </p:txBody>
      </p:sp>
      <p:sp>
        <p:nvSpPr>
          <p:cNvPr id="17411" name="Text Box 3"/>
          <p:cNvSpPr txBox="1">
            <a:spLocks noChangeArrowheads="1"/>
          </p:cNvSpPr>
          <p:nvPr/>
        </p:nvSpPr>
        <p:spPr bwMode="auto">
          <a:xfrm>
            <a:off x="2063750" y="908051"/>
            <a:ext cx="1944688"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t>PROFIT MAXIMISING CONDITION</a:t>
            </a:r>
          </a:p>
          <a:p>
            <a:pPr algn="ctr" eaLnBrk="1" hangingPunct="1">
              <a:spcBef>
                <a:spcPct val="0"/>
              </a:spcBef>
              <a:buFontTx/>
              <a:buNone/>
            </a:pPr>
            <a:r>
              <a:rPr lang="en-GB" altLang="en-US" sz="1600"/>
              <a:t>MR=MC</a:t>
            </a:r>
          </a:p>
        </p:txBody>
      </p:sp>
      <p:sp>
        <p:nvSpPr>
          <p:cNvPr id="74756" name="Rectangle 4"/>
          <p:cNvSpPr>
            <a:spLocks noChangeArrowheads="1"/>
          </p:cNvSpPr>
          <p:nvPr/>
        </p:nvSpPr>
        <p:spPr bwMode="auto">
          <a:xfrm>
            <a:off x="5087938" y="908051"/>
            <a:ext cx="2214562"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t>PRODUCTIVELY EFFICIENT CONDITION</a:t>
            </a:r>
          </a:p>
          <a:p>
            <a:pPr algn="ctr" eaLnBrk="1" hangingPunct="1">
              <a:spcBef>
                <a:spcPct val="0"/>
              </a:spcBef>
              <a:buFontTx/>
              <a:buNone/>
            </a:pPr>
            <a:r>
              <a:rPr lang="en-GB" altLang="en-US" sz="1600"/>
              <a:t>Bottom of the AC curve</a:t>
            </a:r>
          </a:p>
        </p:txBody>
      </p:sp>
      <p:sp>
        <p:nvSpPr>
          <p:cNvPr id="74757" name="Rectangle 5"/>
          <p:cNvSpPr>
            <a:spLocks noChangeArrowheads="1"/>
          </p:cNvSpPr>
          <p:nvPr/>
        </p:nvSpPr>
        <p:spPr bwMode="auto">
          <a:xfrm>
            <a:off x="8112125" y="908051"/>
            <a:ext cx="22860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t>ALLOCATIVELY EFFICIENT CONDITION</a:t>
            </a:r>
          </a:p>
          <a:p>
            <a:pPr algn="ctr" eaLnBrk="1" hangingPunct="1">
              <a:spcBef>
                <a:spcPct val="0"/>
              </a:spcBef>
              <a:buFontTx/>
              <a:buNone/>
            </a:pPr>
            <a:r>
              <a:rPr lang="en-GB" altLang="en-US" sz="1600"/>
              <a:t>P=MC</a:t>
            </a:r>
          </a:p>
        </p:txBody>
      </p:sp>
      <p:sp>
        <p:nvSpPr>
          <p:cNvPr id="74758" name="Line 6"/>
          <p:cNvSpPr>
            <a:spLocks noChangeShapeType="1"/>
          </p:cNvSpPr>
          <p:nvPr/>
        </p:nvSpPr>
        <p:spPr bwMode="auto">
          <a:xfrm flipH="1">
            <a:off x="1863725" y="3502026"/>
            <a:ext cx="19050" cy="22129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759" name="Text Box 7"/>
          <p:cNvSpPr txBox="1">
            <a:spLocks noChangeArrowheads="1"/>
          </p:cNvSpPr>
          <p:nvPr/>
        </p:nvSpPr>
        <p:spPr bwMode="auto">
          <a:xfrm>
            <a:off x="3792539" y="5734050"/>
            <a:ext cx="865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b="1"/>
              <a:t>Output</a:t>
            </a:r>
            <a:endParaRPr lang="en-US" altLang="en-US" sz="1400" b="1"/>
          </a:p>
        </p:txBody>
      </p:sp>
      <p:sp>
        <p:nvSpPr>
          <p:cNvPr id="74760" name="Text Box 8"/>
          <p:cNvSpPr txBox="1">
            <a:spLocks noChangeArrowheads="1"/>
          </p:cNvSpPr>
          <p:nvPr/>
        </p:nvSpPr>
        <p:spPr bwMode="auto">
          <a:xfrm>
            <a:off x="1524001" y="2997201"/>
            <a:ext cx="1152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400" b="1"/>
              <a:t>Price &amp; Cost (£)</a:t>
            </a:r>
            <a:endParaRPr lang="en-US" altLang="en-US" sz="1400" b="1"/>
          </a:p>
        </p:txBody>
      </p:sp>
      <p:grpSp>
        <p:nvGrpSpPr>
          <p:cNvPr id="2" name="Group 9"/>
          <p:cNvGrpSpPr>
            <a:grpSpLocks/>
          </p:cNvGrpSpPr>
          <p:nvPr/>
        </p:nvGrpSpPr>
        <p:grpSpPr bwMode="auto">
          <a:xfrm>
            <a:off x="2746375" y="3502026"/>
            <a:ext cx="1416050" cy="2278063"/>
            <a:chOff x="947" y="1514"/>
            <a:chExt cx="1390" cy="2344"/>
          </a:xfrm>
        </p:grpSpPr>
        <p:sp>
          <p:nvSpPr>
            <p:cNvPr id="74810" name="Line 10"/>
            <p:cNvSpPr>
              <a:spLocks noChangeShapeType="1"/>
            </p:cNvSpPr>
            <p:nvPr/>
          </p:nvSpPr>
          <p:spPr bwMode="auto">
            <a:xfrm>
              <a:off x="947" y="1514"/>
              <a:ext cx="1179" cy="2041"/>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811" name="Text Box 11"/>
            <p:cNvSpPr txBox="1">
              <a:spLocks noChangeArrowheads="1"/>
            </p:cNvSpPr>
            <p:nvPr/>
          </p:nvSpPr>
          <p:spPr bwMode="auto">
            <a:xfrm>
              <a:off x="1901" y="3544"/>
              <a:ext cx="436" cy="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endParaRPr lang="en-US" altLang="en-US" sz="1400"/>
            </a:p>
          </p:txBody>
        </p:sp>
      </p:grpSp>
      <p:grpSp>
        <p:nvGrpSpPr>
          <p:cNvPr id="3" name="Group 12"/>
          <p:cNvGrpSpPr>
            <a:grpSpLocks/>
          </p:cNvGrpSpPr>
          <p:nvPr/>
        </p:nvGrpSpPr>
        <p:grpSpPr bwMode="auto">
          <a:xfrm>
            <a:off x="1954214" y="3070225"/>
            <a:ext cx="2276475" cy="1638300"/>
            <a:chOff x="947" y="1560"/>
            <a:chExt cx="1674" cy="1587"/>
          </a:xfrm>
        </p:grpSpPr>
        <p:sp>
          <p:nvSpPr>
            <p:cNvPr id="74808" name="Arc 13"/>
            <p:cNvSpPr>
              <a:spLocks/>
            </p:cNvSpPr>
            <p:nvPr/>
          </p:nvSpPr>
          <p:spPr bwMode="auto">
            <a:xfrm flipV="1">
              <a:off x="947" y="1786"/>
              <a:ext cx="1497" cy="13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74809" name="Text Box 14"/>
            <p:cNvSpPr txBox="1">
              <a:spLocks noChangeArrowheads="1"/>
            </p:cNvSpPr>
            <p:nvPr/>
          </p:nvSpPr>
          <p:spPr bwMode="auto">
            <a:xfrm>
              <a:off x="2308" y="1560"/>
              <a:ext cx="313"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endParaRPr lang="en-US" altLang="en-US" sz="1400"/>
            </a:p>
          </p:txBody>
        </p:sp>
      </p:grpSp>
      <p:sp>
        <p:nvSpPr>
          <p:cNvPr id="17423" name="Line 15"/>
          <p:cNvSpPr>
            <a:spLocks noChangeShapeType="1"/>
          </p:cNvSpPr>
          <p:nvPr/>
        </p:nvSpPr>
        <p:spPr bwMode="auto">
          <a:xfrm flipV="1">
            <a:off x="3251200" y="4365625"/>
            <a:ext cx="0" cy="1296988"/>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24" name="Line 16"/>
          <p:cNvSpPr>
            <a:spLocks noChangeShapeType="1"/>
          </p:cNvSpPr>
          <p:nvPr/>
        </p:nvSpPr>
        <p:spPr bwMode="auto">
          <a:xfrm flipV="1">
            <a:off x="2890838" y="3789363"/>
            <a:ext cx="0" cy="187325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25" name="Line 17"/>
          <p:cNvSpPr>
            <a:spLocks noChangeShapeType="1"/>
          </p:cNvSpPr>
          <p:nvPr/>
        </p:nvSpPr>
        <p:spPr bwMode="auto">
          <a:xfrm flipV="1">
            <a:off x="3611563" y="4149725"/>
            <a:ext cx="0" cy="1512888"/>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26" name="AutoShape 18"/>
          <p:cNvSpPr>
            <a:spLocks/>
          </p:cNvSpPr>
          <p:nvPr/>
        </p:nvSpPr>
        <p:spPr bwMode="auto">
          <a:xfrm>
            <a:off x="2603501" y="3789364"/>
            <a:ext cx="144463" cy="720725"/>
          </a:xfrm>
          <a:prstGeom prst="leftBrace">
            <a:avLst>
              <a:gd name="adj1" fmla="val 41575"/>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27" name="AutoShape 19"/>
          <p:cNvSpPr>
            <a:spLocks/>
          </p:cNvSpPr>
          <p:nvPr/>
        </p:nvSpPr>
        <p:spPr bwMode="auto">
          <a:xfrm>
            <a:off x="3756026" y="4149726"/>
            <a:ext cx="142875" cy="792163"/>
          </a:xfrm>
          <a:prstGeom prst="rightBrace">
            <a:avLst>
              <a:gd name="adj1" fmla="val 46204"/>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28" name="Text Box 20"/>
          <p:cNvSpPr txBox="1">
            <a:spLocks noChangeArrowheads="1"/>
          </p:cNvSpPr>
          <p:nvPr/>
        </p:nvSpPr>
        <p:spPr bwMode="auto">
          <a:xfrm>
            <a:off x="3446464" y="5735639"/>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3</a:t>
            </a:r>
          </a:p>
        </p:txBody>
      </p:sp>
      <p:sp>
        <p:nvSpPr>
          <p:cNvPr id="17429" name="Text Box 21"/>
          <p:cNvSpPr txBox="1">
            <a:spLocks noChangeArrowheads="1"/>
          </p:cNvSpPr>
          <p:nvPr/>
        </p:nvSpPr>
        <p:spPr bwMode="auto">
          <a:xfrm>
            <a:off x="3035301" y="5732464"/>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2</a:t>
            </a:r>
          </a:p>
        </p:txBody>
      </p:sp>
      <p:sp>
        <p:nvSpPr>
          <p:cNvPr id="17430" name="Text Box 22"/>
          <p:cNvSpPr txBox="1">
            <a:spLocks noChangeArrowheads="1"/>
          </p:cNvSpPr>
          <p:nvPr/>
        </p:nvSpPr>
        <p:spPr bwMode="auto">
          <a:xfrm>
            <a:off x="2674939" y="5732464"/>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1</a:t>
            </a:r>
          </a:p>
        </p:txBody>
      </p:sp>
      <p:sp>
        <p:nvSpPr>
          <p:cNvPr id="74771" name="Line 23"/>
          <p:cNvSpPr>
            <a:spLocks noChangeShapeType="1"/>
          </p:cNvSpPr>
          <p:nvPr/>
        </p:nvSpPr>
        <p:spPr bwMode="auto">
          <a:xfrm>
            <a:off x="1847850" y="5734050"/>
            <a:ext cx="259238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772" name="Text Box 24"/>
          <p:cNvSpPr txBox="1">
            <a:spLocks noChangeArrowheads="1"/>
          </p:cNvSpPr>
          <p:nvPr/>
        </p:nvSpPr>
        <p:spPr bwMode="auto">
          <a:xfrm>
            <a:off x="3916363" y="5329239"/>
            <a:ext cx="400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MR</a:t>
            </a:r>
          </a:p>
        </p:txBody>
      </p:sp>
      <p:sp>
        <p:nvSpPr>
          <p:cNvPr id="74773" name="Text Box 25"/>
          <p:cNvSpPr txBox="1">
            <a:spLocks noChangeArrowheads="1"/>
          </p:cNvSpPr>
          <p:nvPr/>
        </p:nvSpPr>
        <p:spPr bwMode="auto">
          <a:xfrm>
            <a:off x="3935413" y="3068639"/>
            <a:ext cx="398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MC</a:t>
            </a:r>
          </a:p>
        </p:txBody>
      </p:sp>
      <p:sp>
        <p:nvSpPr>
          <p:cNvPr id="74774" name="Line 26"/>
          <p:cNvSpPr>
            <a:spLocks noChangeShapeType="1"/>
          </p:cNvSpPr>
          <p:nvPr/>
        </p:nvSpPr>
        <p:spPr bwMode="auto">
          <a:xfrm flipV="1">
            <a:off x="4656138" y="908050"/>
            <a:ext cx="0" cy="59499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775" name="Line 27"/>
          <p:cNvSpPr>
            <a:spLocks noChangeShapeType="1"/>
          </p:cNvSpPr>
          <p:nvPr/>
        </p:nvSpPr>
        <p:spPr bwMode="auto">
          <a:xfrm flipH="1">
            <a:off x="4816475" y="3502026"/>
            <a:ext cx="19050" cy="22129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776" name="Text Box 28"/>
          <p:cNvSpPr txBox="1">
            <a:spLocks noChangeArrowheads="1"/>
          </p:cNvSpPr>
          <p:nvPr/>
        </p:nvSpPr>
        <p:spPr bwMode="auto">
          <a:xfrm>
            <a:off x="6745289" y="5734050"/>
            <a:ext cx="865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b="1"/>
              <a:t>Output</a:t>
            </a:r>
            <a:endParaRPr lang="en-US" altLang="en-US" sz="1400" b="1"/>
          </a:p>
        </p:txBody>
      </p:sp>
      <p:sp>
        <p:nvSpPr>
          <p:cNvPr id="74777" name="Text Box 29"/>
          <p:cNvSpPr txBox="1">
            <a:spLocks noChangeArrowheads="1"/>
          </p:cNvSpPr>
          <p:nvPr/>
        </p:nvSpPr>
        <p:spPr bwMode="auto">
          <a:xfrm>
            <a:off x="4583114" y="2997201"/>
            <a:ext cx="1152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400" b="1"/>
              <a:t>Price &amp; Cost (£)</a:t>
            </a:r>
            <a:endParaRPr lang="en-US" altLang="en-US" sz="1400" b="1"/>
          </a:p>
        </p:txBody>
      </p:sp>
      <p:sp>
        <p:nvSpPr>
          <p:cNvPr id="17438" name="Text Box 30"/>
          <p:cNvSpPr txBox="1">
            <a:spLocks noChangeArrowheads="1"/>
          </p:cNvSpPr>
          <p:nvPr/>
        </p:nvSpPr>
        <p:spPr bwMode="auto">
          <a:xfrm>
            <a:off x="5808664" y="5732464"/>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1</a:t>
            </a:r>
          </a:p>
        </p:txBody>
      </p:sp>
      <p:sp>
        <p:nvSpPr>
          <p:cNvPr id="74779" name="Line 31"/>
          <p:cNvSpPr>
            <a:spLocks noChangeShapeType="1"/>
          </p:cNvSpPr>
          <p:nvPr/>
        </p:nvSpPr>
        <p:spPr bwMode="auto">
          <a:xfrm>
            <a:off x="4800600" y="5734050"/>
            <a:ext cx="259238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40" name="Freeform 32"/>
          <p:cNvSpPr>
            <a:spLocks/>
          </p:cNvSpPr>
          <p:nvPr/>
        </p:nvSpPr>
        <p:spPr bwMode="auto">
          <a:xfrm>
            <a:off x="5016500" y="4076700"/>
            <a:ext cx="2159000" cy="1093788"/>
          </a:xfrm>
          <a:custGeom>
            <a:avLst/>
            <a:gdLst>
              <a:gd name="T0" fmla="*/ 0 w 1360"/>
              <a:gd name="T1" fmla="*/ 2147483646 h 689"/>
              <a:gd name="T2" fmla="*/ 2147483646 w 1360"/>
              <a:gd name="T3" fmla="*/ 2147483646 h 689"/>
              <a:gd name="T4" fmla="*/ 2147483646 w 1360"/>
              <a:gd name="T5" fmla="*/ 0 h 689"/>
              <a:gd name="T6" fmla="*/ 0 60000 65536"/>
              <a:gd name="T7" fmla="*/ 0 60000 65536"/>
              <a:gd name="T8" fmla="*/ 0 60000 65536"/>
              <a:gd name="T9" fmla="*/ 0 w 1360"/>
              <a:gd name="T10" fmla="*/ 0 h 689"/>
              <a:gd name="T11" fmla="*/ 1360 w 1360"/>
              <a:gd name="T12" fmla="*/ 689 h 689"/>
            </a:gdLst>
            <a:ahLst/>
            <a:cxnLst>
              <a:cxn ang="T6">
                <a:pos x="T0" y="T1"/>
              </a:cxn>
              <a:cxn ang="T7">
                <a:pos x="T2" y="T3"/>
              </a:cxn>
              <a:cxn ang="T8">
                <a:pos x="T4" y="T5"/>
              </a:cxn>
            </a:cxnLst>
            <a:rect l="T9" t="T10" r="T11" b="T12"/>
            <a:pathLst>
              <a:path w="1360" h="689">
                <a:moveTo>
                  <a:pt x="0" y="46"/>
                </a:moveTo>
                <a:cubicBezTo>
                  <a:pt x="204" y="367"/>
                  <a:pt x="408" y="689"/>
                  <a:pt x="635" y="681"/>
                </a:cubicBezTo>
                <a:cubicBezTo>
                  <a:pt x="862" y="673"/>
                  <a:pt x="1111" y="336"/>
                  <a:pt x="1360" y="0"/>
                </a:cubicBezTo>
              </a:path>
            </a:pathLst>
          </a:cu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74781" name="Text Box 33"/>
          <p:cNvSpPr txBox="1">
            <a:spLocks noChangeArrowheads="1"/>
          </p:cNvSpPr>
          <p:nvPr/>
        </p:nvSpPr>
        <p:spPr bwMode="auto">
          <a:xfrm>
            <a:off x="7032626" y="3789364"/>
            <a:ext cx="3587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AC</a:t>
            </a:r>
          </a:p>
        </p:txBody>
      </p:sp>
      <p:sp>
        <p:nvSpPr>
          <p:cNvPr id="74782" name="Line 34"/>
          <p:cNvSpPr>
            <a:spLocks noChangeShapeType="1"/>
          </p:cNvSpPr>
          <p:nvPr/>
        </p:nvSpPr>
        <p:spPr bwMode="auto">
          <a:xfrm>
            <a:off x="7608888" y="908050"/>
            <a:ext cx="0" cy="59499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783" name="Line 35"/>
          <p:cNvSpPr>
            <a:spLocks noChangeShapeType="1"/>
          </p:cNvSpPr>
          <p:nvPr/>
        </p:nvSpPr>
        <p:spPr bwMode="auto">
          <a:xfrm flipH="1">
            <a:off x="7874000" y="3429001"/>
            <a:ext cx="19050" cy="22129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784" name="Text Box 36"/>
          <p:cNvSpPr txBox="1">
            <a:spLocks noChangeArrowheads="1"/>
          </p:cNvSpPr>
          <p:nvPr/>
        </p:nvSpPr>
        <p:spPr bwMode="auto">
          <a:xfrm>
            <a:off x="9802814" y="5661025"/>
            <a:ext cx="865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b="1"/>
              <a:t>Output</a:t>
            </a:r>
            <a:endParaRPr lang="en-US" altLang="en-US" sz="1400" b="1"/>
          </a:p>
        </p:txBody>
      </p:sp>
      <p:grpSp>
        <p:nvGrpSpPr>
          <p:cNvPr id="4" name="Group 37"/>
          <p:cNvGrpSpPr>
            <a:grpSpLocks/>
          </p:cNvGrpSpPr>
          <p:nvPr/>
        </p:nvGrpSpPr>
        <p:grpSpPr bwMode="auto">
          <a:xfrm>
            <a:off x="8756650" y="3429001"/>
            <a:ext cx="1416050" cy="2278063"/>
            <a:chOff x="947" y="1514"/>
            <a:chExt cx="1390" cy="2344"/>
          </a:xfrm>
        </p:grpSpPr>
        <p:sp>
          <p:nvSpPr>
            <p:cNvPr id="74806" name="Line 38"/>
            <p:cNvSpPr>
              <a:spLocks noChangeShapeType="1"/>
            </p:cNvSpPr>
            <p:nvPr/>
          </p:nvSpPr>
          <p:spPr bwMode="auto">
            <a:xfrm>
              <a:off x="947" y="1514"/>
              <a:ext cx="1179" cy="2041"/>
            </a:xfrm>
            <a:prstGeom prst="line">
              <a:avLst/>
            </a:prstGeom>
            <a:noFill/>
            <a:ln w="38100">
              <a:solidFill>
                <a:srgbClr val="33CCCC"/>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807" name="Text Box 39"/>
            <p:cNvSpPr txBox="1">
              <a:spLocks noChangeArrowheads="1"/>
            </p:cNvSpPr>
            <p:nvPr/>
          </p:nvSpPr>
          <p:spPr bwMode="auto">
            <a:xfrm>
              <a:off x="1901" y="3544"/>
              <a:ext cx="436" cy="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endParaRPr lang="en-US" altLang="en-US" sz="1400"/>
            </a:p>
          </p:txBody>
        </p:sp>
      </p:grpSp>
      <p:grpSp>
        <p:nvGrpSpPr>
          <p:cNvPr id="5" name="Group 40"/>
          <p:cNvGrpSpPr>
            <a:grpSpLocks/>
          </p:cNvGrpSpPr>
          <p:nvPr/>
        </p:nvGrpSpPr>
        <p:grpSpPr bwMode="auto">
          <a:xfrm>
            <a:off x="7964489" y="2997200"/>
            <a:ext cx="2276475" cy="1638300"/>
            <a:chOff x="947" y="1560"/>
            <a:chExt cx="1674" cy="1587"/>
          </a:xfrm>
        </p:grpSpPr>
        <p:sp>
          <p:nvSpPr>
            <p:cNvPr id="74804" name="Arc 41"/>
            <p:cNvSpPr>
              <a:spLocks/>
            </p:cNvSpPr>
            <p:nvPr/>
          </p:nvSpPr>
          <p:spPr bwMode="auto">
            <a:xfrm flipV="1">
              <a:off x="947" y="1786"/>
              <a:ext cx="1497" cy="13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74805" name="Text Box 42"/>
            <p:cNvSpPr txBox="1">
              <a:spLocks noChangeArrowheads="1"/>
            </p:cNvSpPr>
            <p:nvPr/>
          </p:nvSpPr>
          <p:spPr bwMode="auto">
            <a:xfrm>
              <a:off x="2308" y="1560"/>
              <a:ext cx="313"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endParaRPr lang="en-US" altLang="en-US" sz="1400"/>
            </a:p>
          </p:txBody>
        </p:sp>
      </p:grpSp>
      <p:sp>
        <p:nvSpPr>
          <p:cNvPr id="17451" name="Text Box 43"/>
          <p:cNvSpPr txBox="1">
            <a:spLocks noChangeArrowheads="1"/>
          </p:cNvSpPr>
          <p:nvPr/>
        </p:nvSpPr>
        <p:spPr bwMode="auto">
          <a:xfrm>
            <a:off x="9045576" y="5659439"/>
            <a:ext cx="365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2</a:t>
            </a:r>
          </a:p>
        </p:txBody>
      </p:sp>
      <p:sp>
        <p:nvSpPr>
          <p:cNvPr id="74788" name="Line 44"/>
          <p:cNvSpPr>
            <a:spLocks noChangeShapeType="1"/>
          </p:cNvSpPr>
          <p:nvPr/>
        </p:nvSpPr>
        <p:spPr bwMode="auto">
          <a:xfrm>
            <a:off x="7858125" y="5661025"/>
            <a:ext cx="259238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53" name="Text Box 45"/>
          <p:cNvSpPr txBox="1">
            <a:spLocks noChangeArrowheads="1"/>
          </p:cNvSpPr>
          <p:nvPr/>
        </p:nvSpPr>
        <p:spPr bwMode="auto">
          <a:xfrm>
            <a:off x="9926638" y="4868863"/>
            <a:ext cx="8493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t>AR = DEMAND CURVE</a:t>
            </a:r>
          </a:p>
        </p:txBody>
      </p:sp>
      <p:sp>
        <p:nvSpPr>
          <p:cNvPr id="17454" name="Text Box 46"/>
          <p:cNvSpPr txBox="1">
            <a:spLocks noChangeArrowheads="1"/>
          </p:cNvSpPr>
          <p:nvPr/>
        </p:nvSpPr>
        <p:spPr bwMode="auto">
          <a:xfrm>
            <a:off x="9696451" y="2565401"/>
            <a:ext cx="7223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a:t>MC = SUPPLY CURVE</a:t>
            </a:r>
          </a:p>
        </p:txBody>
      </p:sp>
      <p:sp>
        <p:nvSpPr>
          <p:cNvPr id="74791" name="Text Box 47"/>
          <p:cNvSpPr txBox="1">
            <a:spLocks noChangeArrowheads="1"/>
          </p:cNvSpPr>
          <p:nvPr/>
        </p:nvSpPr>
        <p:spPr bwMode="auto">
          <a:xfrm>
            <a:off x="7608889" y="2852739"/>
            <a:ext cx="1152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400" b="1"/>
              <a:t>Price &amp; Cost (£)</a:t>
            </a:r>
            <a:endParaRPr lang="en-US" altLang="en-US" sz="1400" b="1"/>
          </a:p>
        </p:txBody>
      </p:sp>
      <p:sp>
        <p:nvSpPr>
          <p:cNvPr id="17456" name="Line 48"/>
          <p:cNvSpPr>
            <a:spLocks noChangeShapeType="1"/>
          </p:cNvSpPr>
          <p:nvPr/>
        </p:nvSpPr>
        <p:spPr bwMode="auto">
          <a:xfrm flipV="1">
            <a:off x="6024563" y="5157788"/>
            <a:ext cx="0" cy="576262"/>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57" name="Line 49"/>
          <p:cNvSpPr>
            <a:spLocks noChangeShapeType="1"/>
          </p:cNvSpPr>
          <p:nvPr/>
        </p:nvSpPr>
        <p:spPr bwMode="auto">
          <a:xfrm flipH="1">
            <a:off x="7896226" y="4292600"/>
            <a:ext cx="1368425" cy="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58" name="Line 50"/>
          <p:cNvSpPr>
            <a:spLocks noChangeShapeType="1"/>
          </p:cNvSpPr>
          <p:nvPr/>
        </p:nvSpPr>
        <p:spPr bwMode="auto">
          <a:xfrm>
            <a:off x="9264650" y="4292601"/>
            <a:ext cx="0" cy="1368425"/>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59" name="Line 51"/>
          <p:cNvSpPr>
            <a:spLocks noChangeShapeType="1"/>
          </p:cNvSpPr>
          <p:nvPr/>
        </p:nvSpPr>
        <p:spPr bwMode="auto">
          <a:xfrm>
            <a:off x="8904288" y="3716339"/>
            <a:ext cx="0" cy="1944687"/>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60" name="Text Box 52"/>
          <p:cNvSpPr txBox="1">
            <a:spLocks noChangeArrowheads="1"/>
          </p:cNvSpPr>
          <p:nvPr/>
        </p:nvSpPr>
        <p:spPr bwMode="auto">
          <a:xfrm>
            <a:off x="8688389" y="5659439"/>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U</a:t>
            </a:r>
          </a:p>
        </p:txBody>
      </p:sp>
      <p:sp>
        <p:nvSpPr>
          <p:cNvPr id="17461" name="Text Box 53"/>
          <p:cNvSpPr txBox="1">
            <a:spLocks noChangeArrowheads="1"/>
          </p:cNvSpPr>
          <p:nvPr/>
        </p:nvSpPr>
        <p:spPr bwMode="auto">
          <a:xfrm>
            <a:off x="9409113" y="5659439"/>
            <a:ext cx="387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a:t>Q</a:t>
            </a:r>
            <a:r>
              <a:rPr lang="en-GB" altLang="en-US" sz="900" b="1"/>
              <a:t>O</a:t>
            </a:r>
          </a:p>
        </p:txBody>
      </p:sp>
      <p:sp>
        <p:nvSpPr>
          <p:cNvPr id="17462" name="Line 54"/>
          <p:cNvSpPr>
            <a:spLocks noChangeShapeType="1"/>
          </p:cNvSpPr>
          <p:nvPr/>
        </p:nvSpPr>
        <p:spPr bwMode="auto">
          <a:xfrm>
            <a:off x="9551988" y="4149725"/>
            <a:ext cx="0" cy="151130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63" name="Line 55"/>
          <p:cNvSpPr>
            <a:spLocks noChangeShapeType="1"/>
          </p:cNvSpPr>
          <p:nvPr/>
        </p:nvSpPr>
        <p:spPr bwMode="auto">
          <a:xfrm>
            <a:off x="7896226" y="3716338"/>
            <a:ext cx="100806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64" name="Line 56"/>
          <p:cNvSpPr>
            <a:spLocks noChangeShapeType="1"/>
          </p:cNvSpPr>
          <p:nvPr/>
        </p:nvSpPr>
        <p:spPr bwMode="auto">
          <a:xfrm>
            <a:off x="7896226" y="4797425"/>
            <a:ext cx="165576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65" name="Line 57"/>
          <p:cNvSpPr>
            <a:spLocks noChangeShapeType="1"/>
          </p:cNvSpPr>
          <p:nvPr/>
        </p:nvSpPr>
        <p:spPr bwMode="auto">
          <a:xfrm>
            <a:off x="7896226" y="4149725"/>
            <a:ext cx="165576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66" name="Line 58"/>
          <p:cNvSpPr>
            <a:spLocks noChangeShapeType="1"/>
          </p:cNvSpPr>
          <p:nvPr/>
        </p:nvSpPr>
        <p:spPr bwMode="auto">
          <a:xfrm>
            <a:off x="7896226" y="4437063"/>
            <a:ext cx="100806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4803" name="Text Box 59"/>
          <p:cNvSpPr txBox="1">
            <a:spLocks noChangeArrowheads="1"/>
          </p:cNvSpPr>
          <p:nvPr/>
        </p:nvSpPr>
        <p:spPr bwMode="auto">
          <a:xfrm>
            <a:off x="1882776" y="6308725"/>
            <a:ext cx="8601075"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t>There is no diagram for dynamic efficiency – apart from the LRAC curve shifting downwards – why?</a:t>
            </a:r>
          </a:p>
        </p:txBody>
      </p:sp>
    </p:spTree>
    <p:extLst>
      <p:ext uri="{BB962C8B-B14F-4D97-AF65-F5344CB8AC3E}">
        <p14:creationId xmlns:p14="http://schemas.microsoft.com/office/powerpoint/2010/main" val="159056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ox(in)">
                                      <p:cBhvr>
                                        <p:cTn id="10" dur="500"/>
                                        <p:tgtEl>
                                          <p:spTgt spid="174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423"/>
                                        </p:tgtEl>
                                        <p:attrNameLst>
                                          <p:attrName>style.visibility</p:attrName>
                                        </p:attrNameLst>
                                      </p:cBhvr>
                                      <p:to>
                                        <p:strVal val="visible"/>
                                      </p:to>
                                    </p:set>
                                    <p:anim calcmode="lin" valueType="num">
                                      <p:cBhvr additive="base">
                                        <p:cTn id="27" dur="500" fill="hold"/>
                                        <p:tgtEl>
                                          <p:spTgt spid="17423"/>
                                        </p:tgtEl>
                                        <p:attrNameLst>
                                          <p:attrName>ppt_x</p:attrName>
                                        </p:attrNameLst>
                                      </p:cBhvr>
                                      <p:tavLst>
                                        <p:tav tm="0">
                                          <p:val>
                                            <p:strVal val="#ppt_x"/>
                                          </p:val>
                                        </p:tav>
                                        <p:tav tm="100000">
                                          <p:val>
                                            <p:strVal val="#ppt_x"/>
                                          </p:val>
                                        </p:tav>
                                      </p:tavLst>
                                    </p:anim>
                                    <p:anim calcmode="lin" valueType="num">
                                      <p:cBhvr additive="base">
                                        <p:cTn id="28" dur="500" fill="hold"/>
                                        <p:tgtEl>
                                          <p:spTgt spid="174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29"/>
                                        </p:tgtEl>
                                        <p:attrNameLst>
                                          <p:attrName>style.visibility</p:attrName>
                                        </p:attrNameLst>
                                      </p:cBhvr>
                                      <p:to>
                                        <p:strVal val="visible"/>
                                      </p:to>
                                    </p:set>
                                    <p:anim calcmode="lin" valueType="num">
                                      <p:cBhvr additive="base">
                                        <p:cTn id="31" dur="500" fill="hold"/>
                                        <p:tgtEl>
                                          <p:spTgt spid="17429"/>
                                        </p:tgtEl>
                                        <p:attrNameLst>
                                          <p:attrName>ppt_x</p:attrName>
                                        </p:attrNameLst>
                                      </p:cBhvr>
                                      <p:tavLst>
                                        <p:tav tm="0">
                                          <p:val>
                                            <p:strVal val="#ppt_x"/>
                                          </p:val>
                                        </p:tav>
                                        <p:tav tm="100000">
                                          <p:val>
                                            <p:strVal val="#ppt_x"/>
                                          </p:val>
                                        </p:tav>
                                      </p:tavLst>
                                    </p:anim>
                                    <p:anim calcmode="lin" valueType="num">
                                      <p:cBhvr additive="base">
                                        <p:cTn id="32"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 calcmode="lin" valueType="num">
                                      <p:cBhvr additive="base">
                                        <p:cTn id="37" dur="500" fill="hold"/>
                                        <p:tgtEl>
                                          <p:spTgt spid="17424"/>
                                        </p:tgtEl>
                                        <p:attrNameLst>
                                          <p:attrName>ppt_x</p:attrName>
                                        </p:attrNameLst>
                                      </p:cBhvr>
                                      <p:tavLst>
                                        <p:tav tm="0">
                                          <p:val>
                                            <p:strVal val="#ppt_x"/>
                                          </p:val>
                                        </p:tav>
                                        <p:tav tm="100000">
                                          <p:val>
                                            <p:strVal val="#ppt_x"/>
                                          </p:val>
                                        </p:tav>
                                      </p:tavLst>
                                    </p:anim>
                                    <p:anim calcmode="lin" valueType="num">
                                      <p:cBhvr additive="base">
                                        <p:cTn id="38" dur="500" fill="hold"/>
                                        <p:tgtEl>
                                          <p:spTgt spid="174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430"/>
                                        </p:tgtEl>
                                        <p:attrNameLst>
                                          <p:attrName>style.visibility</p:attrName>
                                        </p:attrNameLst>
                                      </p:cBhvr>
                                      <p:to>
                                        <p:strVal val="visible"/>
                                      </p:to>
                                    </p:set>
                                    <p:anim calcmode="lin" valueType="num">
                                      <p:cBhvr additive="base">
                                        <p:cTn id="41" dur="500" fill="hold"/>
                                        <p:tgtEl>
                                          <p:spTgt spid="17430"/>
                                        </p:tgtEl>
                                        <p:attrNameLst>
                                          <p:attrName>ppt_x</p:attrName>
                                        </p:attrNameLst>
                                      </p:cBhvr>
                                      <p:tavLst>
                                        <p:tav tm="0">
                                          <p:val>
                                            <p:strVal val="#ppt_x"/>
                                          </p:val>
                                        </p:tav>
                                        <p:tav tm="100000">
                                          <p:val>
                                            <p:strVal val="#ppt_x"/>
                                          </p:val>
                                        </p:tav>
                                      </p:tavLst>
                                    </p:anim>
                                    <p:anim calcmode="lin" valueType="num">
                                      <p:cBhvr additive="base">
                                        <p:cTn id="42" dur="5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426"/>
                                        </p:tgtEl>
                                        <p:attrNameLst>
                                          <p:attrName>style.visibility</p:attrName>
                                        </p:attrNameLst>
                                      </p:cBhvr>
                                      <p:to>
                                        <p:strVal val="visible"/>
                                      </p:to>
                                    </p:set>
                                    <p:anim calcmode="lin" valueType="num">
                                      <p:cBhvr additive="base">
                                        <p:cTn id="47" dur="500" fill="hold"/>
                                        <p:tgtEl>
                                          <p:spTgt spid="17426"/>
                                        </p:tgtEl>
                                        <p:attrNameLst>
                                          <p:attrName>ppt_x</p:attrName>
                                        </p:attrNameLst>
                                      </p:cBhvr>
                                      <p:tavLst>
                                        <p:tav tm="0">
                                          <p:val>
                                            <p:strVal val="#ppt_x"/>
                                          </p:val>
                                        </p:tav>
                                        <p:tav tm="100000">
                                          <p:val>
                                            <p:strVal val="#ppt_x"/>
                                          </p:val>
                                        </p:tav>
                                      </p:tavLst>
                                    </p:anim>
                                    <p:anim calcmode="lin" valueType="num">
                                      <p:cBhvr additive="base">
                                        <p:cTn id="48" dur="500" fill="hold"/>
                                        <p:tgtEl>
                                          <p:spTgt spid="1742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428"/>
                                        </p:tgtEl>
                                        <p:attrNameLst>
                                          <p:attrName>style.visibility</p:attrName>
                                        </p:attrNameLst>
                                      </p:cBhvr>
                                      <p:to>
                                        <p:strVal val="visible"/>
                                      </p:to>
                                    </p:set>
                                    <p:anim calcmode="lin" valueType="num">
                                      <p:cBhvr additive="base">
                                        <p:cTn id="53" dur="500" fill="hold"/>
                                        <p:tgtEl>
                                          <p:spTgt spid="17428"/>
                                        </p:tgtEl>
                                        <p:attrNameLst>
                                          <p:attrName>ppt_x</p:attrName>
                                        </p:attrNameLst>
                                      </p:cBhvr>
                                      <p:tavLst>
                                        <p:tav tm="0">
                                          <p:val>
                                            <p:strVal val="#ppt_x"/>
                                          </p:val>
                                        </p:tav>
                                        <p:tav tm="100000">
                                          <p:val>
                                            <p:strVal val="#ppt_x"/>
                                          </p:val>
                                        </p:tav>
                                      </p:tavLst>
                                    </p:anim>
                                    <p:anim calcmode="lin" valueType="num">
                                      <p:cBhvr additive="base">
                                        <p:cTn id="54" dur="500" fill="hold"/>
                                        <p:tgtEl>
                                          <p:spTgt spid="174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425"/>
                                        </p:tgtEl>
                                        <p:attrNameLst>
                                          <p:attrName>style.visibility</p:attrName>
                                        </p:attrNameLst>
                                      </p:cBhvr>
                                      <p:to>
                                        <p:strVal val="visible"/>
                                      </p:to>
                                    </p:set>
                                    <p:anim calcmode="lin" valueType="num">
                                      <p:cBhvr additive="base">
                                        <p:cTn id="57" dur="500" fill="hold"/>
                                        <p:tgtEl>
                                          <p:spTgt spid="17425"/>
                                        </p:tgtEl>
                                        <p:attrNameLst>
                                          <p:attrName>ppt_x</p:attrName>
                                        </p:attrNameLst>
                                      </p:cBhvr>
                                      <p:tavLst>
                                        <p:tav tm="0">
                                          <p:val>
                                            <p:strVal val="#ppt_x"/>
                                          </p:val>
                                        </p:tav>
                                        <p:tav tm="100000">
                                          <p:val>
                                            <p:strVal val="#ppt_x"/>
                                          </p:val>
                                        </p:tav>
                                      </p:tavLst>
                                    </p:anim>
                                    <p:anim calcmode="lin" valueType="num">
                                      <p:cBhvr additive="base">
                                        <p:cTn id="58"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427"/>
                                        </p:tgtEl>
                                        <p:attrNameLst>
                                          <p:attrName>style.visibility</p:attrName>
                                        </p:attrNameLst>
                                      </p:cBhvr>
                                      <p:to>
                                        <p:strVal val="visible"/>
                                      </p:to>
                                    </p:set>
                                    <p:anim calcmode="lin" valueType="num">
                                      <p:cBhvr additive="base">
                                        <p:cTn id="63" dur="500" fill="hold"/>
                                        <p:tgtEl>
                                          <p:spTgt spid="17427"/>
                                        </p:tgtEl>
                                        <p:attrNameLst>
                                          <p:attrName>ppt_x</p:attrName>
                                        </p:attrNameLst>
                                      </p:cBhvr>
                                      <p:tavLst>
                                        <p:tav tm="0">
                                          <p:val>
                                            <p:strVal val="#ppt_x"/>
                                          </p:val>
                                        </p:tav>
                                        <p:tav tm="100000">
                                          <p:val>
                                            <p:strVal val="#ppt_x"/>
                                          </p:val>
                                        </p:tav>
                                      </p:tavLst>
                                    </p:anim>
                                    <p:anim calcmode="lin" valueType="num">
                                      <p:cBhvr additive="base">
                                        <p:cTn id="64"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440"/>
                                        </p:tgtEl>
                                        <p:attrNameLst>
                                          <p:attrName>style.visibility</p:attrName>
                                        </p:attrNameLst>
                                      </p:cBhvr>
                                      <p:to>
                                        <p:strVal val="visible"/>
                                      </p:to>
                                    </p:set>
                                    <p:anim calcmode="lin" valueType="num">
                                      <p:cBhvr additive="base">
                                        <p:cTn id="69" dur="500" fill="hold"/>
                                        <p:tgtEl>
                                          <p:spTgt spid="17440"/>
                                        </p:tgtEl>
                                        <p:attrNameLst>
                                          <p:attrName>ppt_x</p:attrName>
                                        </p:attrNameLst>
                                      </p:cBhvr>
                                      <p:tavLst>
                                        <p:tav tm="0">
                                          <p:val>
                                            <p:strVal val="#ppt_x"/>
                                          </p:val>
                                        </p:tav>
                                        <p:tav tm="100000">
                                          <p:val>
                                            <p:strVal val="#ppt_x"/>
                                          </p:val>
                                        </p:tav>
                                      </p:tavLst>
                                    </p:anim>
                                    <p:anim calcmode="lin" valueType="num">
                                      <p:cBhvr additive="base">
                                        <p:cTn id="70" dur="500" fill="hold"/>
                                        <p:tgtEl>
                                          <p:spTgt spid="1744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438"/>
                                        </p:tgtEl>
                                        <p:attrNameLst>
                                          <p:attrName>style.visibility</p:attrName>
                                        </p:attrNameLst>
                                      </p:cBhvr>
                                      <p:to>
                                        <p:strVal val="visible"/>
                                      </p:to>
                                    </p:set>
                                    <p:anim calcmode="lin" valueType="num">
                                      <p:cBhvr additive="base">
                                        <p:cTn id="73" dur="500" fill="hold"/>
                                        <p:tgtEl>
                                          <p:spTgt spid="17438"/>
                                        </p:tgtEl>
                                        <p:attrNameLst>
                                          <p:attrName>ppt_x</p:attrName>
                                        </p:attrNameLst>
                                      </p:cBhvr>
                                      <p:tavLst>
                                        <p:tav tm="0">
                                          <p:val>
                                            <p:strVal val="#ppt_x"/>
                                          </p:val>
                                        </p:tav>
                                        <p:tav tm="100000">
                                          <p:val>
                                            <p:strVal val="#ppt_x"/>
                                          </p:val>
                                        </p:tav>
                                      </p:tavLst>
                                    </p:anim>
                                    <p:anim calcmode="lin" valueType="num">
                                      <p:cBhvr additive="base">
                                        <p:cTn id="74" dur="500" fill="hold"/>
                                        <p:tgtEl>
                                          <p:spTgt spid="1743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456"/>
                                        </p:tgtEl>
                                        <p:attrNameLst>
                                          <p:attrName>style.visibility</p:attrName>
                                        </p:attrNameLst>
                                      </p:cBhvr>
                                      <p:to>
                                        <p:strVal val="visible"/>
                                      </p:to>
                                    </p:set>
                                    <p:anim calcmode="lin" valueType="num">
                                      <p:cBhvr additive="base">
                                        <p:cTn id="77" dur="500" fill="hold"/>
                                        <p:tgtEl>
                                          <p:spTgt spid="17456"/>
                                        </p:tgtEl>
                                        <p:attrNameLst>
                                          <p:attrName>ppt_x</p:attrName>
                                        </p:attrNameLst>
                                      </p:cBhvr>
                                      <p:tavLst>
                                        <p:tav tm="0">
                                          <p:val>
                                            <p:strVal val="#ppt_x"/>
                                          </p:val>
                                        </p:tav>
                                        <p:tav tm="100000">
                                          <p:val>
                                            <p:strVal val="#ppt_x"/>
                                          </p:val>
                                        </p:tav>
                                      </p:tavLst>
                                    </p:anim>
                                    <p:anim calcmode="lin" valueType="num">
                                      <p:cBhvr additive="base">
                                        <p:cTn id="78" dur="500" fill="hold"/>
                                        <p:tgtEl>
                                          <p:spTgt spid="17456"/>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box(in)">
                                      <p:cBhvr>
                                        <p:cTn id="83" dur="500"/>
                                        <p:tgtEl>
                                          <p:spTgt spid="4"/>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7457"/>
                                        </p:tgtEl>
                                        <p:attrNameLst>
                                          <p:attrName>style.visibility</p:attrName>
                                        </p:attrNameLst>
                                      </p:cBhvr>
                                      <p:to>
                                        <p:strVal val="visible"/>
                                      </p:to>
                                    </p:set>
                                    <p:animEffect transition="in" filter="box(in)">
                                      <p:cBhvr>
                                        <p:cTn id="86" dur="500"/>
                                        <p:tgtEl>
                                          <p:spTgt spid="17457"/>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17458"/>
                                        </p:tgtEl>
                                        <p:attrNameLst>
                                          <p:attrName>style.visibility</p:attrName>
                                        </p:attrNameLst>
                                      </p:cBhvr>
                                      <p:to>
                                        <p:strVal val="visible"/>
                                      </p:to>
                                    </p:set>
                                    <p:animEffect transition="in" filter="box(in)">
                                      <p:cBhvr>
                                        <p:cTn id="89" dur="500"/>
                                        <p:tgtEl>
                                          <p:spTgt spid="17458"/>
                                        </p:tgtEl>
                                      </p:cBhvr>
                                    </p:animEffect>
                                  </p:childTnLst>
                                </p:cTn>
                              </p:par>
                              <p:par>
                                <p:cTn id="90" presetID="4"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box(in)">
                                      <p:cBhvr>
                                        <p:cTn id="92" dur="500"/>
                                        <p:tgtEl>
                                          <p:spTgt spid="5"/>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17451"/>
                                        </p:tgtEl>
                                        <p:attrNameLst>
                                          <p:attrName>style.visibility</p:attrName>
                                        </p:attrNameLst>
                                      </p:cBhvr>
                                      <p:to>
                                        <p:strVal val="visible"/>
                                      </p:to>
                                    </p:set>
                                    <p:animEffect transition="in" filter="box(in)">
                                      <p:cBhvr>
                                        <p:cTn id="95" dur="500"/>
                                        <p:tgtEl>
                                          <p:spTgt spid="17451"/>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17453"/>
                                        </p:tgtEl>
                                        <p:attrNameLst>
                                          <p:attrName>style.visibility</p:attrName>
                                        </p:attrNameLst>
                                      </p:cBhvr>
                                      <p:to>
                                        <p:strVal val="visible"/>
                                      </p:to>
                                    </p:set>
                                    <p:animEffect transition="in" filter="box(in)">
                                      <p:cBhvr>
                                        <p:cTn id="98" dur="500"/>
                                        <p:tgtEl>
                                          <p:spTgt spid="17453"/>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17454"/>
                                        </p:tgtEl>
                                        <p:attrNameLst>
                                          <p:attrName>style.visibility</p:attrName>
                                        </p:attrNameLst>
                                      </p:cBhvr>
                                      <p:to>
                                        <p:strVal val="visible"/>
                                      </p:to>
                                    </p:set>
                                    <p:animEffect transition="in" filter="box(in)">
                                      <p:cBhvr>
                                        <p:cTn id="101" dur="500"/>
                                        <p:tgtEl>
                                          <p:spTgt spid="17454"/>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17460"/>
                                        </p:tgtEl>
                                        <p:attrNameLst>
                                          <p:attrName>style.visibility</p:attrName>
                                        </p:attrNameLst>
                                      </p:cBhvr>
                                      <p:to>
                                        <p:strVal val="visible"/>
                                      </p:to>
                                    </p:set>
                                    <p:animEffect transition="in" filter="box(in)">
                                      <p:cBhvr>
                                        <p:cTn id="104" dur="500"/>
                                        <p:tgtEl>
                                          <p:spTgt spid="17460"/>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7461"/>
                                        </p:tgtEl>
                                        <p:attrNameLst>
                                          <p:attrName>style.visibility</p:attrName>
                                        </p:attrNameLst>
                                      </p:cBhvr>
                                      <p:to>
                                        <p:strVal val="visible"/>
                                      </p:to>
                                    </p:set>
                                    <p:animEffect transition="in" filter="box(in)">
                                      <p:cBhvr>
                                        <p:cTn id="107" dur="500"/>
                                        <p:tgtEl>
                                          <p:spTgt spid="1746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xit" presetSubtype="16" fill="hold" grpId="1" nodeType="clickEffect">
                                  <p:stCondLst>
                                    <p:cond delay="0"/>
                                  </p:stCondLst>
                                  <p:childTnLst>
                                    <p:animEffect transition="out" filter="box(in)">
                                      <p:cBhvr>
                                        <p:cTn id="111" dur="500"/>
                                        <p:tgtEl>
                                          <p:spTgt spid="17457"/>
                                        </p:tgtEl>
                                      </p:cBhvr>
                                    </p:animEffect>
                                    <p:set>
                                      <p:cBhvr>
                                        <p:cTn id="112" dur="1" fill="hold">
                                          <p:stCondLst>
                                            <p:cond delay="499"/>
                                          </p:stCondLst>
                                        </p:cTn>
                                        <p:tgtEl>
                                          <p:spTgt spid="1745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7465"/>
                                        </p:tgtEl>
                                        <p:attrNameLst>
                                          <p:attrName>style.visibility</p:attrName>
                                        </p:attrNameLst>
                                      </p:cBhvr>
                                      <p:to>
                                        <p:strVal val="visible"/>
                                      </p:to>
                                    </p:set>
                                    <p:animEffect transition="in" filter="box(in)">
                                      <p:cBhvr>
                                        <p:cTn id="117" dur="500"/>
                                        <p:tgtEl>
                                          <p:spTgt spid="17465"/>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17464"/>
                                        </p:tgtEl>
                                        <p:attrNameLst>
                                          <p:attrName>style.visibility</p:attrName>
                                        </p:attrNameLst>
                                      </p:cBhvr>
                                      <p:to>
                                        <p:strVal val="visible"/>
                                      </p:to>
                                    </p:set>
                                    <p:animEffect transition="in" filter="box(in)">
                                      <p:cBhvr>
                                        <p:cTn id="120" dur="500"/>
                                        <p:tgtEl>
                                          <p:spTgt spid="17464"/>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17462"/>
                                        </p:tgtEl>
                                        <p:attrNameLst>
                                          <p:attrName>style.visibility</p:attrName>
                                        </p:attrNameLst>
                                      </p:cBhvr>
                                      <p:to>
                                        <p:strVal val="visible"/>
                                      </p:to>
                                    </p:set>
                                    <p:animEffect transition="in" filter="box(in)">
                                      <p:cBhvr>
                                        <p:cTn id="123" dur="500"/>
                                        <p:tgtEl>
                                          <p:spTgt spid="17462"/>
                                        </p:tgtEl>
                                      </p:cBhvr>
                                    </p:animEffect>
                                  </p:childTnLst>
                                </p:cTn>
                              </p:par>
                              <p:par>
                                <p:cTn id="124" presetID="4" presetClass="entr" presetSubtype="16" fill="hold" grpId="1" nodeType="withEffect">
                                  <p:stCondLst>
                                    <p:cond delay="0"/>
                                  </p:stCondLst>
                                  <p:childTnLst>
                                    <p:set>
                                      <p:cBhvr>
                                        <p:cTn id="125" dur="1" fill="hold">
                                          <p:stCondLst>
                                            <p:cond delay="0"/>
                                          </p:stCondLst>
                                        </p:cTn>
                                        <p:tgtEl>
                                          <p:spTgt spid="17461"/>
                                        </p:tgtEl>
                                        <p:attrNameLst>
                                          <p:attrName>style.visibility</p:attrName>
                                        </p:attrNameLst>
                                      </p:cBhvr>
                                      <p:to>
                                        <p:strVal val="visible"/>
                                      </p:to>
                                    </p:set>
                                    <p:animEffect transition="in" filter="box(in)">
                                      <p:cBhvr>
                                        <p:cTn id="126" dur="500"/>
                                        <p:tgtEl>
                                          <p:spTgt spid="1746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xit" presetSubtype="16" fill="hold" grpId="1" nodeType="clickEffect">
                                  <p:stCondLst>
                                    <p:cond delay="0"/>
                                  </p:stCondLst>
                                  <p:childTnLst>
                                    <p:animEffect transition="out" filter="box(in)">
                                      <p:cBhvr>
                                        <p:cTn id="130" dur="500"/>
                                        <p:tgtEl>
                                          <p:spTgt spid="17465"/>
                                        </p:tgtEl>
                                      </p:cBhvr>
                                    </p:animEffect>
                                    <p:set>
                                      <p:cBhvr>
                                        <p:cTn id="131" dur="1" fill="hold">
                                          <p:stCondLst>
                                            <p:cond delay="499"/>
                                          </p:stCondLst>
                                        </p:cTn>
                                        <p:tgtEl>
                                          <p:spTgt spid="17465"/>
                                        </p:tgtEl>
                                        <p:attrNameLst>
                                          <p:attrName>style.visibility</p:attrName>
                                        </p:attrNameLst>
                                      </p:cBhvr>
                                      <p:to>
                                        <p:strVal val="hidden"/>
                                      </p:to>
                                    </p:set>
                                  </p:childTnLst>
                                </p:cTn>
                              </p:par>
                              <p:par>
                                <p:cTn id="132" presetID="4" presetClass="exit" presetSubtype="16" fill="hold" grpId="1" nodeType="withEffect">
                                  <p:stCondLst>
                                    <p:cond delay="0"/>
                                  </p:stCondLst>
                                  <p:childTnLst>
                                    <p:animEffect transition="out" filter="box(in)">
                                      <p:cBhvr>
                                        <p:cTn id="133" dur="500"/>
                                        <p:tgtEl>
                                          <p:spTgt spid="17464"/>
                                        </p:tgtEl>
                                      </p:cBhvr>
                                    </p:animEffect>
                                    <p:set>
                                      <p:cBhvr>
                                        <p:cTn id="134" dur="1" fill="hold">
                                          <p:stCondLst>
                                            <p:cond delay="499"/>
                                          </p:stCondLst>
                                        </p:cTn>
                                        <p:tgtEl>
                                          <p:spTgt spid="17464"/>
                                        </p:tgtEl>
                                        <p:attrNameLst>
                                          <p:attrName>style.visibility</p:attrName>
                                        </p:attrNameLst>
                                      </p:cBhvr>
                                      <p:to>
                                        <p:strVal val="hidden"/>
                                      </p:to>
                                    </p:set>
                                  </p:childTnLst>
                                </p:cTn>
                              </p:par>
                              <p:par>
                                <p:cTn id="135" presetID="4" presetClass="exit" presetSubtype="16" fill="hold" grpId="1" nodeType="withEffect">
                                  <p:stCondLst>
                                    <p:cond delay="0"/>
                                  </p:stCondLst>
                                  <p:childTnLst>
                                    <p:animEffect transition="out" filter="box(in)">
                                      <p:cBhvr>
                                        <p:cTn id="136" dur="500"/>
                                        <p:tgtEl>
                                          <p:spTgt spid="17462"/>
                                        </p:tgtEl>
                                      </p:cBhvr>
                                    </p:animEffect>
                                    <p:set>
                                      <p:cBhvr>
                                        <p:cTn id="137" dur="1" fill="hold">
                                          <p:stCondLst>
                                            <p:cond delay="499"/>
                                          </p:stCondLst>
                                        </p:cTn>
                                        <p:tgtEl>
                                          <p:spTgt spid="17462"/>
                                        </p:tgtEl>
                                        <p:attrNameLst>
                                          <p:attrName>style.visibility</p:attrName>
                                        </p:attrNameLst>
                                      </p:cBhvr>
                                      <p:to>
                                        <p:strVal val="hidden"/>
                                      </p:to>
                                    </p:set>
                                  </p:childTnLst>
                                </p:cTn>
                              </p:par>
                              <p:par>
                                <p:cTn id="138" presetID="4" presetClass="exit" presetSubtype="16" fill="hold" grpId="2" nodeType="withEffect">
                                  <p:stCondLst>
                                    <p:cond delay="0"/>
                                  </p:stCondLst>
                                  <p:childTnLst>
                                    <p:animEffect transition="out" filter="box(in)">
                                      <p:cBhvr>
                                        <p:cTn id="139" dur="500"/>
                                        <p:tgtEl>
                                          <p:spTgt spid="17461"/>
                                        </p:tgtEl>
                                      </p:cBhvr>
                                    </p:animEffect>
                                    <p:set>
                                      <p:cBhvr>
                                        <p:cTn id="140" dur="1" fill="hold">
                                          <p:stCondLst>
                                            <p:cond delay="499"/>
                                          </p:stCondLst>
                                        </p:cTn>
                                        <p:tgtEl>
                                          <p:spTgt spid="17461"/>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 presetClass="entr" presetSubtype="16" fill="hold" grpId="0" nodeType="clickEffect">
                                  <p:stCondLst>
                                    <p:cond delay="0"/>
                                  </p:stCondLst>
                                  <p:childTnLst>
                                    <p:set>
                                      <p:cBhvr>
                                        <p:cTn id="144" dur="1" fill="hold">
                                          <p:stCondLst>
                                            <p:cond delay="0"/>
                                          </p:stCondLst>
                                        </p:cTn>
                                        <p:tgtEl>
                                          <p:spTgt spid="17466"/>
                                        </p:tgtEl>
                                        <p:attrNameLst>
                                          <p:attrName>style.visibility</p:attrName>
                                        </p:attrNameLst>
                                      </p:cBhvr>
                                      <p:to>
                                        <p:strVal val="visible"/>
                                      </p:to>
                                    </p:set>
                                    <p:animEffect transition="in" filter="box(in)">
                                      <p:cBhvr>
                                        <p:cTn id="145" dur="500"/>
                                        <p:tgtEl>
                                          <p:spTgt spid="17466"/>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17463"/>
                                        </p:tgtEl>
                                        <p:attrNameLst>
                                          <p:attrName>style.visibility</p:attrName>
                                        </p:attrNameLst>
                                      </p:cBhvr>
                                      <p:to>
                                        <p:strVal val="visible"/>
                                      </p:to>
                                    </p:set>
                                    <p:animEffect transition="in" filter="box(in)">
                                      <p:cBhvr>
                                        <p:cTn id="148" dur="500"/>
                                        <p:tgtEl>
                                          <p:spTgt spid="17463"/>
                                        </p:tgtEl>
                                      </p:cBhvr>
                                    </p:animEffect>
                                  </p:childTnLst>
                                </p:cTn>
                              </p:par>
                              <p:par>
                                <p:cTn id="149" presetID="4" presetClass="entr" presetSubtype="16" fill="hold" grpId="0" nodeType="withEffect">
                                  <p:stCondLst>
                                    <p:cond delay="0"/>
                                  </p:stCondLst>
                                  <p:childTnLst>
                                    <p:set>
                                      <p:cBhvr>
                                        <p:cTn id="150" dur="1" fill="hold">
                                          <p:stCondLst>
                                            <p:cond delay="0"/>
                                          </p:stCondLst>
                                        </p:cTn>
                                        <p:tgtEl>
                                          <p:spTgt spid="17459"/>
                                        </p:tgtEl>
                                        <p:attrNameLst>
                                          <p:attrName>style.visibility</p:attrName>
                                        </p:attrNameLst>
                                      </p:cBhvr>
                                      <p:to>
                                        <p:strVal val="visible"/>
                                      </p:to>
                                    </p:set>
                                    <p:animEffect transition="in" filter="box(in)">
                                      <p:cBhvr>
                                        <p:cTn id="151" dur="500"/>
                                        <p:tgtEl>
                                          <p:spTgt spid="17459"/>
                                        </p:tgtEl>
                                      </p:cBhvr>
                                    </p:animEffect>
                                  </p:childTnLst>
                                </p:cTn>
                              </p:par>
                              <p:par>
                                <p:cTn id="152" presetID="4" presetClass="entr" presetSubtype="16" fill="hold" grpId="1" nodeType="withEffect">
                                  <p:stCondLst>
                                    <p:cond delay="0"/>
                                  </p:stCondLst>
                                  <p:childTnLst>
                                    <p:set>
                                      <p:cBhvr>
                                        <p:cTn id="153" dur="1" fill="hold">
                                          <p:stCondLst>
                                            <p:cond delay="0"/>
                                          </p:stCondLst>
                                        </p:cTn>
                                        <p:tgtEl>
                                          <p:spTgt spid="17460"/>
                                        </p:tgtEl>
                                        <p:attrNameLst>
                                          <p:attrName>style.visibility</p:attrName>
                                        </p:attrNameLst>
                                      </p:cBhvr>
                                      <p:to>
                                        <p:strVal val="visible"/>
                                      </p:to>
                                    </p:set>
                                    <p:animEffect transition="in" filter="box(in)">
                                      <p:cBhvr>
                                        <p:cTn id="154" dur="500"/>
                                        <p:tgtEl>
                                          <p:spTgt spid="17460"/>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xit" presetSubtype="16" fill="hold" grpId="1" nodeType="clickEffect">
                                  <p:stCondLst>
                                    <p:cond delay="0"/>
                                  </p:stCondLst>
                                  <p:childTnLst>
                                    <p:animEffect transition="out" filter="box(in)">
                                      <p:cBhvr>
                                        <p:cTn id="158" dur="500"/>
                                        <p:tgtEl>
                                          <p:spTgt spid="17466"/>
                                        </p:tgtEl>
                                      </p:cBhvr>
                                    </p:animEffect>
                                    <p:set>
                                      <p:cBhvr>
                                        <p:cTn id="159" dur="1" fill="hold">
                                          <p:stCondLst>
                                            <p:cond delay="499"/>
                                          </p:stCondLst>
                                        </p:cTn>
                                        <p:tgtEl>
                                          <p:spTgt spid="17466"/>
                                        </p:tgtEl>
                                        <p:attrNameLst>
                                          <p:attrName>style.visibility</p:attrName>
                                        </p:attrNameLst>
                                      </p:cBhvr>
                                      <p:to>
                                        <p:strVal val="hidden"/>
                                      </p:to>
                                    </p:set>
                                  </p:childTnLst>
                                </p:cTn>
                              </p:par>
                              <p:par>
                                <p:cTn id="160" presetID="4" presetClass="exit" presetSubtype="16" fill="hold" grpId="1" nodeType="withEffect">
                                  <p:stCondLst>
                                    <p:cond delay="0"/>
                                  </p:stCondLst>
                                  <p:childTnLst>
                                    <p:animEffect transition="out" filter="box(in)">
                                      <p:cBhvr>
                                        <p:cTn id="161" dur="500"/>
                                        <p:tgtEl>
                                          <p:spTgt spid="17463"/>
                                        </p:tgtEl>
                                      </p:cBhvr>
                                    </p:animEffect>
                                    <p:set>
                                      <p:cBhvr>
                                        <p:cTn id="162" dur="1" fill="hold">
                                          <p:stCondLst>
                                            <p:cond delay="499"/>
                                          </p:stCondLst>
                                        </p:cTn>
                                        <p:tgtEl>
                                          <p:spTgt spid="17463"/>
                                        </p:tgtEl>
                                        <p:attrNameLst>
                                          <p:attrName>style.visibility</p:attrName>
                                        </p:attrNameLst>
                                      </p:cBhvr>
                                      <p:to>
                                        <p:strVal val="hidden"/>
                                      </p:to>
                                    </p:set>
                                  </p:childTnLst>
                                </p:cTn>
                              </p:par>
                              <p:par>
                                <p:cTn id="163" presetID="4" presetClass="exit" presetSubtype="16" fill="hold" grpId="1" nodeType="withEffect">
                                  <p:stCondLst>
                                    <p:cond delay="0"/>
                                  </p:stCondLst>
                                  <p:childTnLst>
                                    <p:animEffect transition="out" filter="box(in)">
                                      <p:cBhvr>
                                        <p:cTn id="164" dur="500"/>
                                        <p:tgtEl>
                                          <p:spTgt spid="17459"/>
                                        </p:tgtEl>
                                      </p:cBhvr>
                                    </p:animEffect>
                                    <p:set>
                                      <p:cBhvr>
                                        <p:cTn id="165" dur="1" fill="hold">
                                          <p:stCondLst>
                                            <p:cond delay="499"/>
                                          </p:stCondLst>
                                        </p:cTn>
                                        <p:tgtEl>
                                          <p:spTgt spid="17459"/>
                                        </p:tgtEl>
                                        <p:attrNameLst>
                                          <p:attrName>style.visibility</p:attrName>
                                        </p:attrNameLst>
                                      </p:cBhvr>
                                      <p:to>
                                        <p:strVal val="hidden"/>
                                      </p:to>
                                    </p:set>
                                  </p:childTnLst>
                                </p:cTn>
                              </p:par>
                              <p:par>
                                <p:cTn id="166" presetID="4" presetClass="exit" presetSubtype="16" fill="hold" grpId="2" nodeType="withEffect">
                                  <p:stCondLst>
                                    <p:cond delay="0"/>
                                  </p:stCondLst>
                                  <p:childTnLst>
                                    <p:animEffect transition="out" filter="box(in)">
                                      <p:cBhvr>
                                        <p:cTn id="167" dur="500"/>
                                        <p:tgtEl>
                                          <p:spTgt spid="17460"/>
                                        </p:tgtEl>
                                      </p:cBhvr>
                                    </p:animEffect>
                                    <p:set>
                                      <p:cBhvr>
                                        <p:cTn id="168" dur="1" fill="hold">
                                          <p:stCondLst>
                                            <p:cond delay="499"/>
                                          </p:stCondLst>
                                        </p:cTn>
                                        <p:tgtEl>
                                          <p:spTgt spid="17460"/>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grpId="2" nodeType="clickEffect">
                                  <p:stCondLst>
                                    <p:cond delay="0"/>
                                  </p:stCondLst>
                                  <p:childTnLst>
                                    <p:set>
                                      <p:cBhvr>
                                        <p:cTn id="172" dur="1" fill="hold">
                                          <p:stCondLst>
                                            <p:cond delay="0"/>
                                          </p:stCondLst>
                                        </p:cTn>
                                        <p:tgtEl>
                                          <p:spTgt spid="17457"/>
                                        </p:tgtEl>
                                        <p:attrNameLst>
                                          <p:attrName>style.visibility</p:attrName>
                                        </p:attrNameLst>
                                      </p:cBhvr>
                                      <p:to>
                                        <p:strVal val="visible"/>
                                      </p:to>
                                    </p:set>
                                    <p:anim calcmode="lin" valueType="num">
                                      <p:cBhvr additive="base">
                                        <p:cTn id="173" dur="500" fill="hold"/>
                                        <p:tgtEl>
                                          <p:spTgt spid="17457"/>
                                        </p:tgtEl>
                                        <p:attrNameLst>
                                          <p:attrName>ppt_x</p:attrName>
                                        </p:attrNameLst>
                                      </p:cBhvr>
                                      <p:tavLst>
                                        <p:tav tm="0">
                                          <p:val>
                                            <p:strVal val="#ppt_x"/>
                                          </p:val>
                                        </p:tav>
                                        <p:tav tm="100000">
                                          <p:val>
                                            <p:strVal val="#ppt_x"/>
                                          </p:val>
                                        </p:tav>
                                      </p:tavLst>
                                    </p:anim>
                                    <p:anim calcmode="lin" valueType="num">
                                      <p:cBhvr additive="base">
                                        <p:cTn id="174" dur="500" fill="hold"/>
                                        <p:tgtEl>
                                          <p:spTgt spid="17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animBg="1"/>
      <p:bldP spid="17424" grpId="0" animBg="1"/>
      <p:bldP spid="17425" grpId="0" animBg="1"/>
      <p:bldP spid="17426" grpId="0" animBg="1"/>
      <p:bldP spid="17427" grpId="0" animBg="1"/>
      <p:bldP spid="17428" grpId="0"/>
      <p:bldP spid="17429" grpId="0"/>
      <p:bldP spid="17430" grpId="0"/>
      <p:bldP spid="17438" grpId="0"/>
      <p:bldP spid="17440" grpId="0" animBg="1"/>
      <p:bldP spid="17451" grpId="0"/>
      <p:bldP spid="17453" grpId="0"/>
      <p:bldP spid="17454" grpId="0"/>
      <p:bldP spid="17456" grpId="0" animBg="1"/>
      <p:bldP spid="17457" grpId="0" animBg="1"/>
      <p:bldP spid="17457" grpId="1" animBg="1"/>
      <p:bldP spid="17457" grpId="2" animBg="1"/>
      <p:bldP spid="17458" grpId="0" animBg="1"/>
      <p:bldP spid="17459" grpId="0" animBg="1"/>
      <p:bldP spid="17459" grpId="1" animBg="1"/>
      <p:bldP spid="17460" grpId="0"/>
      <p:bldP spid="17460" grpId="1"/>
      <p:bldP spid="17460" grpId="2"/>
      <p:bldP spid="17461" grpId="0"/>
      <p:bldP spid="17461" grpId="1"/>
      <p:bldP spid="17461" grpId="2"/>
      <p:bldP spid="17462" grpId="0" animBg="1"/>
      <p:bldP spid="17462" grpId="1" animBg="1"/>
      <p:bldP spid="17463" grpId="0" animBg="1"/>
      <p:bldP spid="17463" grpId="1" animBg="1"/>
      <p:bldP spid="17464" grpId="0" animBg="1"/>
      <p:bldP spid="17464" grpId="1" animBg="1"/>
      <p:bldP spid="17465" grpId="0" animBg="1"/>
      <p:bldP spid="17465" grpId="1" animBg="1"/>
      <p:bldP spid="17466" grpId="0" animBg="1"/>
      <p:bldP spid="1746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2" name="Line 50"/>
          <p:cNvSpPr>
            <a:spLocks noChangeShapeType="1"/>
          </p:cNvSpPr>
          <p:nvPr/>
        </p:nvSpPr>
        <p:spPr bwMode="auto">
          <a:xfrm flipH="1">
            <a:off x="3867150" y="4476750"/>
            <a:ext cx="0" cy="2057400"/>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27" name="Text Box 33"/>
          <p:cNvSpPr txBox="1">
            <a:spLocks noChangeArrowheads="1"/>
          </p:cNvSpPr>
          <p:nvPr/>
        </p:nvSpPr>
        <p:spPr bwMode="auto">
          <a:xfrm>
            <a:off x="1693864" y="106363"/>
            <a:ext cx="68294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b="1"/>
              <a:t>RWS#13 and 14: Efficiency and Welfare</a:t>
            </a:r>
          </a:p>
          <a:p>
            <a:pPr eaLnBrk="1" hangingPunct="1">
              <a:spcBef>
                <a:spcPct val="0"/>
              </a:spcBef>
              <a:buFontTx/>
              <a:buNone/>
            </a:pPr>
            <a:r>
              <a:rPr lang="en-GB" altLang="en-US" sz="1600" b="1"/>
              <a:t>Profit Maximisation Models:</a:t>
            </a:r>
          </a:p>
        </p:txBody>
      </p:sp>
      <p:sp>
        <p:nvSpPr>
          <p:cNvPr id="3109" name="Line 37"/>
          <p:cNvSpPr>
            <a:spLocks noChangeShapeType="1"/>
          </p:cNvSpPr>
          <p:nvPr/>
        </p:nvSpPr>
        <p:spPr bwMode="auto">
          <a:xfrm>
            <a:off x="2133600" y="2419351"/>
            <a:ext cx="0" cy="40306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3110" name="Line 38"/>
          <p:cNvSpPr>
            <a:spLocks noChangeShapeType="1"/>
          </p:cNvSpPr>
          <p:nvPr/>
        </p:nvSpPr>
        <p:spPr bwMode="auto">
          <a:xfrm>
            <a:off x="2108201" y="6451600"/>
            <a:ext cx="34575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3111" name="Text Box 39"/>
          <p:cNvSpPr txBox="1">
            <a:spLocks noChangeArrowheads="1"/>
          </p:cNvSpPr>
          <p:nvPr/>
        </p:nvSpPr>
        <p:spPr bwMode="auto">
          <a:xfrm>
            <a:off x="2108200" y="2301876"/>
            <a:ext cx="145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400" b="1"/>
              <a:t>Price &amp; Cost (£)</a:t>
            </a:r>
            <a:endParaRPr lang="en-US" altLang="en-US" sz="1400" b="1"/>
          </a:p>
        </p:txBody>
      </p:sp>
      <p:sp>
        <p:nvSpPr>
          <p:cNvPr id="3112" name="Text Box 40"/>
          <p:cNvSpPr txBox="1">
            <a:spLocks noChangeArrowheads="1"/>
          </p:cNvSpPr>
          <p:nvPr/>
        </p:nvSpPr>
        <p:spPr bwMode="auto">
          <a:xfrm>
            <a:off x="5014914" y="6524625"/>
            <a:ext cx="8651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b="1"/>
              <a:t>Output</a:t>
            </a:r>
            <a:endParaRPr lang="en-US" altLang="en-US" sz="1400" b="1"/>
          </a:p>
        </p:txBody>
      </p:sp>
      <p:sp>
        <p:nvSpPr>
          <p:cNvPr id="3113" name="Line 41"/>
          <p:cNvSpPr>
            <a:spLocks noChangeShapeType="1"/>
          </p:cNvSpPr>
          <p:nvPr/>
        </p:nvSpPr>
        <p:spPr bwMode="auto">
          <a:xfrm>
            <a:off x="2133601" y="4508500"/>
            <a:ext cx="3097213"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8" name="Group 42"/>
          <p:cNvGrpSpPr>
            <a:grpSpLocks/>
          </p:cNvGrpSpPr>
          <p:nvPr/>
        </p:nvGrpSpPr>
        <p:grpSpPr bwMode="auto">
          <a:xfrm>
            <a:off x="2854326" y="3498851"/>
            <a:ext cx="2295525" cy="1008063"/>
            <a:chOff x="1361" y="2104"/>
            <a:chExt cx="1446" cy="635"/>
          </a:xfrm>
        </p:grpSpPr>
        <p:sp>
          <p:nvSpPr>
            <p:cNvPr id="26672" name="Arc 43"/>
            <p:cNvSpPr>
              <a:spLocks/>
            </p:cNvSpPr>
            <p:nvPr/>
          </p:nvSpPr>
          <p:spPr bwMode="auto">
            <a:xfrm flipV="1">
              <a:off x="1361" y="2285"/>
              <a:ext cx="1310" cy="454"/>
            </a:xfrm>
            <a:custGeom>
              <a:avLst/>
              <a:gdLst>
                <a:gd name="T0" fmla="*/ 0 w 41551"/>
                <a:gd name="T1" fmla="*/ 0 h 21600"/>
                <a:gd name="T2" fmla="*/ 0 w 41551"/>
                <a:gd name="T3" fmla="*/ 0 h 21600"/>
                <a:gd name="T4" fmla="*/ 0 w 41551"/>
                <a:gd name="T5" fmla="*/ 0 h 21600"/>
                <a:gd name="T6" fmla="*/ 0 60000 65536"/>
                <a:gd name="T7" fmla="*/ 0 60000 65536"/>
                <a:gd name="T8" fmla="*/ 0 60000 65536"/>
                <a:gd name="T9" fmla="*/ 0 w 41551"/>
                <a:gd name="T10" fmla="*/ 0 h 21600"/>
                <a:gd name="T11" fmla="*/ 41551 w 41551"/>
                <a:gd name="T12" fmla="*/ 21600 h 21600"/>
              </a:gdLst>
              <a:ahLst/>
              <a:cxnLst>
                <a:cxn ang="T6">
                  <a:pos x="T0" y="T1"/>
                </a:cxn>
                <a:cxn ang="T7">
                  <a:pos x="T2" y="T3"/>
                </a:cxn>
                <a:cxn ang="T8">
                  <a:pos x="T4" y="T5"/>
                </a:cxn>
              </a:cxnLst>
              <a:rect l="T9" t="T10" r="T11" b="T12"/>
              <a:pathLst>
                <a:path w="41551" h="21600" fill="none" extrusionOk="0">
                  <a:moveTo>
                    <a:pt x="-1" y="13323"/>
                  </a:moveTo>
                  <a:cubicBezTo>
                    <a:pt x="3345" y="5257"/>
                    <a:pt x="11218" y="-1"/>
                    <a:pt x="19951" y="0"/>
                  </a:cubicBezTo>
                  <a:cubicBezTo>
                    <a:pt x="31880" y="0"/>
                    <a:pt x="41551" y="9670"/>
                    <a:pt x="41551" y="21600"/>
                  </a:cubicBezTo>
                </a:path>
                <a:path w="41551" h="21600" stroke="0" extrusionOk="0">
                  <a:moveTo>
                    <a:pt x="-1" y="13323"/>
                  </a:moveTo>
                  <a:cubicBezTo>
                    <a:pt x="3345" y="5257"/>
                    <a:pt x="11218" y="-1"/>
                    <a:pt x="19951" y="0"/>
                  </a:cubicBezTo>
                  <a:cubicBezTo>
                    <a:pt x="31880" y="0"/>
                    <a:pt x="41551" y="9670"/>
                    <a:pt x="41551" y="21600"/>
                  </a:cubicBezTo>
                  <a:lnTo>
                    <a:pt x="19951" y="21600"/>
                  </a:lnTo>
                  <a:lnTo>
                    <a:pt x="-1" y="13323"/>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6673" name="Text Box 44"/>
            <p:cNvSpPr txBox="1">
              <a:spLocks noChangeArrowheads="1"/>
            </p:cNvSpPr>
            <p:nvPr/>
          </p:nvSpPr>
          <p:spPr bwMode="auto">
            <a:xfrm>
              <a:off x="2494" y="2104"/>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AC</a:t>
              </a:r>
              <a:endParaRPr lang="en-US" altLang="en-US" sz="1400"/>
            </a:p>
          </p:txBody>
        </p:sp>
      </p:grpSp>
      <p:grpSp>
        <p:nvGrpSpPr>
          <p:cNvPr id="9" name="Group 45"/>
          <p:cNvGrpSpPr>
            <a:grpSpLocks/>
          </p:cNvGrpSpPr>
          <p:nvPr/>
        </p:nvGrpSpPr>
        <p:grpSpPr bwMode="auto">
          <a:xfrm>
            <a:off x="2162176" y="2690813"/>
            <a:ext cx="2657475" cy="2519362"/>
            <a:chOff x="947" y="1560"/>
            <a:chExt cx="1674" cy="1587"/>
          </a:xfrm>
        </p:grpSpPr>
        <p:sp>
          <p:nvSpPr>
            <p:cNvPr id="26670" name="Arc 46"/>
            <p:cNvSpPr>
              <a:spLocks/>
            </p:cNvSpPr>
            <p:nvPr/>
          </p:nvSpPr>
          <p:spPr bwMode="auto">
            <a:xfrm flipV="1">
              <a:off x="947" y="1786"/>
              <a:ext cx="1497" cy="13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6671" name="Text Box 47"/>
            <p:cNvSpPr txBox="1">
              <a:spLocks noChangeArrowheads="1"/>
            </p:cNvSpPr>
            <p:nvPr/>
          </p:nvSpPr>
          <p:spPr bwMode="auto">
            <a:xfrm>
              <a:off x="2308" y="1560"/>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MC</a:t>
              </a:r>
              <a:endParaRPr lang="en-US" altLang="en-US" sz="1400"/>
            </a:p>
          </p:txBody>
        </p:sp>
      </p:grpSp>
      <p:sp>
        <p:nvSpPr>
          <p:cNvPr id="3120" name="Text Box 48"/>
          <p:cNvSpPr txBox="1">
            <a:spLocks noChangeArrowheads="1"/>
          </p:cNvSpPr>
          <p:nvPr/>
        </p:nvSpPr>
        <p:spPr bwMode="auto">
          <a:xfrm>
            <a:off x="5157788" y="4364038"/>
            <a:ext cx="9207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D=MR=AR</a:t>
            </a:r>
          </a:p>
        </p:txBody>
      </p:sp>
      <p:sp>
        <p:nvSpPr>
          <p:cNvPr id="26636" name="Text Box 52"/>
          <p:cNvSpPr txBox="1">
            <a:spLocks noChangeArrowheads="1"/>
          </p:cNvSpPr>
          <p:nvPr/>
        </p:nvSpPr>
        <p:spPr bwMode="auto">
          <a:xfrm>
            <a:off x="1341437" y="4364038"/>
            <a:ext cx="820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P1</a:t>
            </a:r>
            <a:endParaRPr lang="en-US" altLang="en-US" sz="1400"/>
          </a:p>
        </p:txBody>
      </p:sp>
      <p:sp>
        <p:nvSpPr>
          <p:cNvPr id="3125" name="Text Box 53"/>
          <p:cNvSpPr txBox="1">
            <a:spLocks noChangeArrowheads="1"/>
          </p:cNvSpPr>
          <p:nvPr/>
        </p:nvSpPr>
        <p:spPr bwMode="auto">
          <a:xfrm>
            <a:off x="3562351" y="6588125"/>
            <a:ext cx="5619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Q1</a:t>
            </a:r>
            <a:endParaRPr lang="en-US" altLang="en-US" sz="1400"/>
          </a:p>
        </p:txBody>
      </p:sp>
      <p:sp>
        <p:nvSpPr>
          <p:cNvPr id="26638" name="Line 2"/>
          <p:cNvSpPr>
            <a:spLocks noChangeShapeType="1"/>
          </p:cNvSpPr>
          <p:nvPr/>
        </p:nvSpPr>
        <p:spPr bwMode="auto">
          <a:xfrm>
            <a:off x="6697663" y="2446338"/>
            <a:ext cx="0" cy="40306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39" name="Line 3"/>
          <p:cNvSpPr>
            <a:spLocks noChangeShapeType="1"/>
          </p:cNvSpPr>
          <p:nvPr/>
        </p:nvSpPr>
        <p:spPr bwMode="auto">
          <a:xfrm>
            <a:off x="6672264" y="6478588"/>
            <a:ext cx="34575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40" name="Text Box 4"/>
          <p:cNvSpPr txBox="1">
            <a:spLocks noChangeArrowheads="1"/>
          </p:cNvSpPr>
          <p:nvPr/>
        </p:nvSpPr>
        <p:spPr bwMode="auto">
          <a:xfrm>
            <a:off x="9417050" y="6567488"/>
            <a:ext cx="8651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b="1"/>
              <a:t>Output</a:t>
            </a:r>
            <a:endParaRPr lang="en-US" altLang="en-US" sz="1400" b="1"/>
          </a:p>
        </p:txBody>
      </p:sp>
      <p:sp>
        <p:nvSpPr>
          <p:cNvPr id="26641" name="Text Box 5"/>
          <p:cNvSpPr txBox="1">
            <a:spLocks noChangeArrowheads="1"/>
          </p:cNvSpPr>
          <p:nvPr/>
        </p:nvSpPr>
        <p:spPr bwMode="auto">
          <a:xfrm>
            <a:off x="6665913" y="2287589"/>
            <a:ext cx="14287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400" b="1"/>
              <a:t>Price &amp; Cost (£)</a:t>
            </a:r>
            <a:endParaRPr lang="en-US" altLang="en-US" sz="1400" b="1"/>
          </a:p>
        </p:txBody>
      </p:sp>
      <p:grpSp>
        <p:nvGrpSpPr>
          <p:cNvPr id="49" name="Group 7"/>
          <p:cNvGrpSpPr>
            <a:grpSpLocks/>
          </p:cNvGrpSpPr>
          <p:nvPr/>
        </p:nvGrpSpPr>
        <p:grpSpPr bwMode="auto">
          <a:xfrm>
            <a:off x="6789739" y="2895601"/>
            <a:ext cx="2206625" cy="3529013"/>
            <a:chOff x="947" y="1514"/>
            <a:chExt cx="1390" cy="2223"/>
          </a:xfrm>
        </p:grpSpPr>
        <p:sp>
          <p:nvSpPr>
            <p:cNvPr id="26668" name="Line 8"/>
            <p:cNvSpPr>
              <a:spLocks noChangeShapeType="1"/>
            </p:cNvSpPr>
            <p:nvPr/>
          </p:nvSpPr>
          <p:spPr bwMode="auto">
            <a:xfrm>
              <a:off x="947" y="1514"/>
              <a:ext cx="1179" cy="2041"/>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9" name="Text Box 9"/>
            <p:cNvSpPr txBox="1">
              <a:spLocks noChangeArrowheads="1"/>
            </p:cNvSpPr>
            <p:nvPr/>
          </p:nvSpPr>
          <p:spPr bwMode="auto">
            <a:xfrm>
              <a:off x="1900" y="3545"/>
              <a:ext cx="43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MR</a:t>
              </a:r>
              <a:endParaRPr lang="en-US" altLang="en-US" sz="1400"/>
            </a:p>
          </p:txBody>
        </p:sp>
      </p:grpSp>
      <p:grpSp>
        <p:nvGrpSpPr>
          <p:cNvPr id="52" name="Group 24"/>
          <p:cNvGrpSpPr>
            <a:grpSpLocks/>
          </p:cNvGrpSpPr>
          <p:nvPr/>
        </p:nvGrpSpPr>
        <p:grpSpPr bwMode="auto">
          <a:xfrm>
            <a:off x="5961064" y="3759200"/>
            <a:ext cx="2351087" cy="3113088"/>
            <a:chOff x="419" y="2059"/>
            <a:chExt cx="1481" cy="1961"/>
          </a:xfrm>
        </p:grpSpPr>
        <p:sp>
          <p:nvSpPr>
            <p:cNvPr id="26664" name="Line 6"/>
            <p:cNvSpPr>
              <a:spLocks noChangeShapeType="1"/>
            </p:cNvSpPr>
            <p:nvPr/>
          </p:nvSpPr>
          <p:spPr bwMode="auto">
            <a:xfrm flipH="1">
              <a:off x="1763" y="2149"/>
              <a:ext cx="0" cy="1637"/>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5" name="Line 10"/>
            <p:cNvSpPr>
              <a:spLocks noChangeShapeType="1"/>
            </p:cNvSpPr>
            <p:nvPr/>
          </p:nvSpPr>
          <p:spPr bwMode="auto">
            <a:xfrm flipH="1">
              <a:off x="863" y="2149"/>
              <a:ext cx="900" cy="0"/>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66" name="Text Box 11"/>
            <p:cNvSpPr txBox="1">
              <a:spLocks noChangeArrowheads="1"/>
            </p:cNvSpPr>
            <p:nvPr/>
          </p:nvSpPr>
          <p:spPr bwMode="auto">
            <a:xfrm>
              <a:off x="419" y="2059"/>
              <a:ext cx="43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P1</a:t>
              </a:r>
              <a:endParaRPr lang="en-US" altLang="en-US" sz="1400"/>
            </a:p>
          </p:txBody>
        </p:sp>
        <p:sp>
          <p:nvSpPr>
            <p:cNvPr id="26667" name="Text Box 13"/>
            <p:cNvSpPr txBox="1">
              <a:spLocks noChangeArrowheads="1"/>
            </p:cNvSpPr>
            <p:nvPr/>
          </p:nvSpPr>
          <p:spPr bwMode="auto">
            <a:xfrm>
              <a:off x="1601" y="3828"/>
              <a:ext cx="29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Q1</a:t>
              </a:r>
              <a:endParaRPr lang="en-US" altLang="en-US" sz="1400"/>
            </a:p>
          </p:txBody>
        </p:sp>
      </p:grpSp>
      <p:grpSp>
        <p:nvGrpSpPr>
          <p:cNvPr id="57" name="Group 14"/>
          <p:cNvGrpSpPr>
            <a:grpSpLocks/>
          </p:cNvGrpSpPr>
          <p:nvPr/>
        </p:nvGrpSpPr>
        <p:grpSpPr bwMode="auto">
          <a:xfrm>
            <a:off x="7764463" y="3480871"/>
            <a:ext cx="2295525" cy="1008063"/>
            <a:chOff x="1361" y="2104"/>
            <a:chExt cx="1446" cy="635"/>
          </a:xfrm>
        </p:grpSpPr>
        <p:sp>
          <p:nvSpPr>
            <p:cNvPr id="26662" name="Arc 15"/>
            <p:cNvSpPr>
              <a:spLocks/>
            </p:cNvSpPr>
            <p:nvPr/>
          </p:nvSpPr>
          <p:spPr bwMode="auto">
            <a:xfrm flipV="1">
              <a:off x="1361" y="2285"/>
              <a:ext cx="1310" cy="454"/>
            </a:xfrm>
            <a:custGeom>
              <a:avLst/>
              <a:gdLst>
                <a:gd name="T0" fmla="*/ 0 w 41551"/>
                <a:gd name="T1" fmla="*/ 0 h 21600"/>
                <a:gd name="T2" fmla="*/ 0 w 41551"/>
                <a:gd name="T3" fmla="*/ 0 h 21600"/>
                <a:gd name="T4" fmla="*/ 0 w 41551"/>
                <a:gd name="T5" fmla="*/ 0 h 21600"/>
                <a:gd name="T6" fmla="*/ 0 60000 65536"/>
                <a:gd name="T7" fmla="*/ 0 60000 65536"/>
                <a:gd name="T8" fmla="*/ 0 60000 65536"/>
                <a:gd name="T9" fmla="*/ 0 w 41551"/>
                <a:gd name="T10" fmla="*/ 0 h 21600"/>
                <a:gd name="T11" fmla="*/ 41551 w 41551"/>
                <a:gd name="T12" fmla="*/ 21600 h 21600"/>
              </a:gdLst>
              <a:ahLst/>
              <a:cxnLst>
                <a:cxn ang="T6">
                  <a:pos x="T0" y="T1"/>
                </a:cxn>
                <a:cxn ang="T7">
                  <a:pos x="T2" y="T3"/>
                </a:cxn>
                <a:cxn ang="T8">
                  <a:pos x="T4" y="T5"/>
                </a:cxn>
              </a:cxnLst>
              <a:rect l="T9" t="T10" r="T11" b="T12"/>
              <a:pathLst>
                <a:path w="41551" h="21600" fill="none" extrusionOk="0">
                  <a:moveTo>
                    <a:pt x="-1" y="13323"/>
                  </a:moveTo>
                  <a:cubicBezTo>
                    <a:pt x="3345" y="5257"/>
                    <a:pt x="11218" y="-1"/>
                    <a:pt x="19951" y="0"/>
                  </a:cubicBezTo>
                  <a:cubicBezTo>
                    <a:pt x="31880" y="0"/>
                    <a:pt x="41551" y="9670"/>
                    <a:pt x="41551" y="21600"/>
                  </a:cubicBezTo>
                </a:path>
                <a:path w="41551" h="21600" stroke="0" extrusionOk="0">
                  <a:moveTo>
                    <a:pt x="-1" y="13323"/>
                  </a:moveTo>
                  <a:cubicBezTo>
                    <a:pt x="3345" y="5257"/>
                    <a:pt x="11218" y="-1"/>
                    <a:pt x="19951" y="0"/>
                  </a:cubicBezTo>
                  <a:cubicBezTo>
                    <a:pt x="31880" y="0"/>
                    <a:pt x="41551" y="9670"/>
                    <a:pt x="41551" y="21600"/>
                  </a:cubicBezTo>
                  <a:lnTo>
                    <a:pt x="19951" y="21600"/>
                  </a:lnTo>
                  <a:lnTo>
                    <a:pt x="-1" y="13323"/>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6663" name="Text Box 16"/>
            <p:cNvSpPr txBox="1">
              <a:spLocks noChangeArrowheads="1"/>
            </p:cNvSpPr>
            <p:nvPr/>
          </p:nvSpPr>
          <p:spPr bwMode="auto">
            <a:xfrm>
              <a:off x="2494" y="2104"/>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AC</a:t>
              </a:r>
              <a:endParaRPr lang="en-US" altLang="en-US" sz="1400"/>
            </a:p>
          </p:txBody>
        </p:sp>
      </p:grpSp>
      <p:grpSp>
        <p:nvGrpSpPr>
          <p:cNvPr id="60" name="Group 17"/>
          <p:cNvGrpSpPr>
            <a:grpSpLocks/>
          </p:cNvGrpSpPr>
          <p:nvPr/>
        </p:nvGrpSpPr>
        <p:grpSpPr bwMode="auto">
          <a:xfrm>
            <a:off x="6816726" y="2951163"/>
            <a:ext cx="2657475" cy="2519362"/>
            <a:chOff x="947" y="1560"/>
            <a:chExt cx="1674" cy="1587"/>
          </a:xfrm>
        </p:grpSpPr>
        <p:sp>
          <p:nvSpPr>
            <p:cNvPr id="26660" name="Arc 18"/>
            <p:cNvSpPr>
              <a:spLocks/>
            </p:cNvSpPr>
            <p:nvPr/>
          </p:nvSpPr>
          <p:spPr bwMode="auto">
            <a:xfrm flipV="1">
              <a:off x="947" y="1786"/>
              <a:ext cx="1497" cy="13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6661" name="Text Box 19"/>
            <p:cNvSpPr txBox="1">
              <a:spLocks noChangeArrowheads="1"/>
            </p:cNvSpPr>
            <p:nvPr/>
          </p:nvSpPr>
          <p:spPr bwMode="auto">
            <a:xfrm>
              <a:off x="2308" y="1560"/>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MC</a:t>
              </a:r>
              <a:endParaRPr lang="en-US" altLang="en-US" sz="1400"/>
            </a:p>
          </p:txBody>
        </p:sp>
      </p:grpSp>
      <p:grpSp>
        <p:nvGrpSpPr>
          <p:cNvPr id="63" name="Group 25"/>
          <p:cNvGrpSpPr>
            <a:grpSpLocks/>
          </p:cNvGrpSpPr>
          <p:nvPr/>
        </p:nvGrpSpPr>
        <p:grpSpPr bwMode="auto">
          <a:xfrm>
            <a:off x="6165852" y="4198938"/>
            <a:ext cx="1931988" cy="304800"/>
            <a:chOff x="539" y="2603"/>
            <a:chExt cx="1217" cy="192"/>
          </a:xfrm>
        </p:grpSpPr>
        <p:sp>
          <p:nvSpPr>
            <p:cNvPr id="26658" name="Text Box 12"/>
            <p:cNvSpPr txBox="1">
              <a:spLocks noChangeArrowheads="1"/>
            </p:cNvSpPr>
            <p:nvPr/>
          </p:nvSpPr>
          <p:spPr bwMode="auto">
            <a:xfrm>
              <a:off x="539" y="2603"/>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AC</a:t>
              </a:r>
              <a:endParaRPr lang="en-US" altLang="en-US" sz="1400"/>
            </a:p>
          </p:txBody>
        </p:sp>
        <p:sp>
          <p:nvSpPr>
            <p:cNvPr id="26659" name="Line 20"/>
            <p:cNvSpPr>
              <a:spLocks noChangeShapeType="1"/>
            </p:cNvSpPr>
            <p:nvPr/>
          </p:nvSpPr>
          <p:spPr bwMode="auto">
            <a:xfrm flipH="1">
              <a:off x="856" y="2694"/>
              <a:ext cx="900" cy="0"/>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grpSp>
      <p:grpSp>
        <p:nvGrpSpPr>
          <p:cNvPr id="66" name="Group 21"/>
          <p:cNvGrpSpPr>
            <a:grpSpLocks/>
          </p:cNvGrpSpPr>
          <p:nvPr/>
        </p:nvGrpSpPr>
        <p:grpSpPr bwMode="auto">
          <a:xfrm>
            <a:off x="6816726" y="2735264"/>
            <a:ext cx="3565525" cy="3057525"/>
            <a:chOff x="947" y="1424"/>
            <a:chExt cx="2246" cy="1926"/>
          </a:xfrm>
        </p:grpSpPr>
        <p:sp>
          <p:nvSpPr>
            <p:cNvPr id="26656" name="Line 22"/>
            <p:cNvSpPr>
              <a:spLocks noChangeShapeType="1"/>
            </p:cNvSpPr>
            <p:nvPr/>
          </p:nvSpPr>
          <p:spPr bwMode="auto">
            <a:xfrm>
              <a:off x="947" y="1424"/>
              <a:ext cx="2042" cy="1814"/>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6657" name="Text Box 23"/>
            <p:cNvSpPr txBox="1">
              <a:spLocks noChangeArrowheads="1"/>
            </p:cNvSpPr>
            <p:nvPr/>
          </p:nvSpPr>
          <p:spPr bwMode="auto">
            <a:xfrm>
              <a:off x="2880" y="3158"/>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400"/>
                <a:t>AR</a:t>
              </a:r>
              <a:endParaRPr lang="en-US" altLang="en-US" sz="1400"/>
            </a:p>
          </p:txBody>
        </p:sp>
      </p:grpSp>
      <p:sp>
        <p:nvSpPr>
          <p:cNvPr id="69" name="Rectangle 34"/>
          <p:cNvSpPr>
            <a:spLocks noChangeArrowheads="1"/>
          </p:cNvSpPr>
          <p:nvPr/>
        </p:nvSpPr>
        <p:spPr bwMode="auto">
          <a:xfrm>
            <a:off x="6716714" y="3903663"/>
            <a:ext cx="1368425" cy="439738"/>
          </a:xfrm>
          <a:prstGeom prst="rect">
            <a:avLst/>
          </a:prstGeom>
          <a:solidFill>
            <a:srgbClr val="FF0000">
              <a:alpha val="2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p>
        </p:txBody>
      </p:sp>
      <p:sp>
        <p:nvSpPr>
          <p:cNvPr id="26649" name="AutoShape 5"/>
          <p:cNvSpPr>
            <a:spLocks noChangeAspect="1" noChangeArrowheads="1" noTextEdit="1"/>
          </p:cNvSpPr>
          <p:nvPr/>
        </p:nvSpPr>
        <p:spPr bwMode="auto">
          <a:xfrm>
            <a:off x="1590675" y="1003300"/>
            <a:ext cx="8820150"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50" name="Freeform 7"/>
          <p:cNvSpPr>
            <a:spLocks noEditPoints="1"/>
          </p:cNvSpPr>
          <p:nvPr/>
        </p:nvSpPr>
        <p:spPr bwMode="auto">
          <a:xfrm>
            <a:off x="3700463" y="1287464"/>
            <a:ext cx="4602162" cy="420687"/>
          </a:xfrm>
          <a:custGeom>
            <a:avLst/>
            <a:gdLst>
              <a:gd name="T0" fmla="*/ 2147483646 w 19700"/>
              <a:gd name="T1" fmla="*/ 2147483646 h 1100"/>
              <a:gd name="T2" fmla="*/ 2147483646 w 19700"/>
              <a:gd name="T3" fmla="*/ 2147483646 h 1100"/>
              <a:gd name="T4" fmla="*/ 2147483646 w 19700"/>
              <a:gd name="T5" fmla="*/ 2147483646 h 1100"/>
              <a:gd name="T6" fmla="*/ 2147483646 w 19700"/>
              <a:gd name="T7" fmla="*/ 2147483646 h 1100"/>
              <a:gd name="T8" fmla="*/ 2147483646 w 19700"/>
              <a:gd name="T9" fmla="*/ 2147483646 h 1100"/>
              <a:gd name="T10" fmla="*/ 2147483646 w 19700"/>
              <a:gd name="T11" fmla="*/ 2147483646 h 1100"/>
              <a:gd name="T12" fmla="*/ 0 w 19700"/>
              <a:gd name="T13" fmla="*/ 2147483646 h 1100"/>
              <a:gd name="T14" fmla="*/ 2147483646 w 19700"/>
              <a:gd name="T15" fmla="*/ 0 h 1100"/>
              <a:gd name="T16" fmla="*/ 2147483646 w 19700"/>
              <a:gd name="T17" fmla="*/ 2147483646 h 1100"/>
              <a:gd name="T18" fmla="*/ 2147483646 w 19700"/>
              <a:gd name="T19" fmla="*/ 2147483646 h 1100"/>
              <a:gd name="T20" fmla="*/ 2147483646 w 19700"/>
              <a:gd name="T21" fmla="*/ 0 h 1100"/>
              <a:gd name="T22" fmla="*/ 2147483646 w 19700"/>
              <a:gd name="T23" fmla="*/ 2147483646 h 1100"/>
              <a:gd name="T24" fmla="*/ 2147483646 w 19700"/>
              <a:gd name="T25" fmla="*/ 2147483646 h 1100"/>
              <a:gd name="T26" fmla="*/ 2147483646 w 19700"/>
              <a:gd name="T27" fmla="*/ 2147483646 h 1100"/>
              <a:gd name="T28" fmla="*/ 2147483646 w 19700"/>
              <a:gd name="T29" fmla="*/ 0 h 1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0"/>
              <a:gd name="T46" fmla="*/ 0 h 1100"/>
              <a:gd name="T47" fmla="*/ 19700 w 19700"/>
              <a:gd name="T48" fmla="*/ 1100 h 1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0" h="1100">
                <a:moveTo>
                  <a:pt x="550" y="367"/>
                </a:moveTo>
                <a:lnTo>
                  <a:pt x="19150" y="367"/>
                </a:lnTo>
                <a:lnTo>
                  <a:pt x="19150" y="734"/>
                </a:lnTo>
                <a:lnTo>
                  <a:pt x="550" y="734"/>
                </a:lnTo>
                <a:lnTo>
                  <a:pt x="550" y="367"/>
                </a:lnTo>
                <a:close/>
                <a:moveTo>
                  <a:pt x="550" y="1100"/>
                </a:moveTo>
                <a:cubicBezTo>
                  <a:pt x="247" y="1100"/>
                  <a:pt x="0" y="854"/>
                  <a:pt x="0" y="550"/>
                </a:cubicBezTo>
                <a:cubicBezTo>
                  <a:pt x="0" y="247"/>
                  <a:pt x="247" y="0"/>
                  <a:pt x="550" y="0"/>
                </a:cubicBezTo>
                <a:cubicBezTo>
                  <a:pt x="854" y="0"/>
                  <a:pt x="1100" y="247"/>
                  <a:pt x="1100" y="550"/>
                </a:cubicBezTo>
                <a:cubicBezTo>
                  <a:pt x="1100" y="854"/>
                  <a:pt x="854" y="1100"/>
                  <a:pt x="550" y="1100"/>
                </a:cubicBezTo>
                <a:close/>
                <a:moveTo>
                  <a:pt x="19150" y="0"/>
                </a:moveTo>
                <a:cubicBezTo>
                  <a:pt x="19454" y="0"/>
                  <a:pt x="19700" y="247"/>
                  <a:pt x="19700" y="550"/>
                </a:cubicBezTo>
                <a:cubicBezTo>
                  <a:pt x="19700" y="854"/>
                  <a:pt x="19454" y="1100"/>
                  <a:pt x="19150" y="1100"/>
                </a:cubicBezTo>
                <a:cubicBezTo>
                  <a:pt x="18847" y="1100"/>
                  <a:pt x="18600" y="854"/>
                  <a:pt x="18600" y="550"/>
                </a:cubicBezTo>
                <a:cubicBezTo>
                  <a:pt x="18600" y="247"/>
                  <a:pt x="18847" y="0"/>
                  <a:pt x="19150" y="0"/>
                </a:cubicBezTo>
                <a:close/>
              </a:path>
            </a:pathLst>
          </a:custGeom>
          <a:solidFill>
            <a:schemeClr val="accent2"/>
          </a:solidFill>
          <a:ln w="2" cap="flat">
            <a:solidFill>
              <a:srgbClr val="000000"/>
            </a:solidFill>
            <a:prstDash val="solid"/>
            <a:bevel/>
            <a:headEnd/>
            <a:tailEnd/>
          </a:ln>
        </p:spPr>
        <p:txBody>
          <a:bodyPr/>
          <a:lstStyle/>
          <a:p>
            <a:endParaRPr lang="en-GB"/>
          </a:p>
        </p:txBody>
      </p:sp>
      <p:sp>
        <p:nvSpPr>
          <p:cNvPr id="26651" name="Rectangle 8"/>
          <p:cNvSpPr>
            <a:spLocks noChangeArrowheads="1"/>
          </p:cNvSpPr>
          <p:nvPr/>
        </p:nvSpPr>
        <p:spPr bwMode="auto">
          <a:xfrm>
            <a:off x="3017839" y="1843088"/>
            <a:ext cx="23129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ea typeface="MS PGothic" panose="020B0600070205080204" pitchFamily="34" charset="-128"/>
              </a:rPr>
              <a:t>PERFECT COMPETITION </a:t>
            </a:r>
            <a:endParaRPr lang="en-US" altLang="en-US" sz="1600">
              <a:solidFill>
                <a:schemeClr val="tx2"/>
              </a:solidFill>
              <a:ea typeface="MS PGothic" panose="020B0600070205080204" pitchFamily="34" charset="-128"/>
            </a:endParaRPr>
          </a:p>
        </p:txBody>
      </p:sp>
      <p:sp>
        <p:nvSpPr>
          <p:cNvPr id="26652" name="Rectangle 10"/>
          <p:cNvSpPr>
            <a:spLocks noChangeArrowheads="1"/>
          </p:cNvSpPr>
          <p:nvPr/>
        </p:nvSpPr>
        <p:spPr bwMode="auto">
          <a:xfrm>
            <a:off x="7310439" y="1860551"/>
            <a:ext cx="179863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000000"/>
                </a:solidFill>
                <a:ea typeface="MS PGothic" panose="020B0600070205080204" pitchFamily="34" charset="-128"/>
              </a:rPr>
              <a:t>PURE MONOPOLY</a:t>
            </a:r>
            <a:endParaRPr lang="en-US" altLang="en-US" sz="1600">
              <a:solidFill>
                <a:schemeClr val="tx2"/>
              </a:solidFill>
              <a:ea typeface="MS PGothic" panose="020B0600070205080204" pitchFamily="34" charset="-128"/>
            </a:endParaRPr>
          </a:p>
        </p:txBody>
      </p:sp>
      <p:sp>
        <p:nvSpPr>
          <p:cNvPr id="26653" name="Rectangle 21"/>
          <p:cNvSpPr>
            <a:spLocks noChangeArrowheads="1"/>
          </p:cNvSpPr>
          <p:nvPr/>
        </p:nvSpPr>
        <p:spPr bwMode="auto">
          <a:xfrm>
            <a:off x="3327400" y="2030413"/>
            <a:ext cx="11318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00000"/>
                </a:solidFill>
                <a:ea typeface="MS PGothic" panose="020B0600070205080204" pitchFamily="34" charset="-128"/>
              </a:rPr>
              <a:t>MANY sellers</a:t>
            </a:r>
            <a:endParaRPr lang="en-US" altLang="en-US" sz="1600">
              <a:solidFill>
                <a:schemeClr val="tx2"/>
              </a:solidFill>
              <a:ea typeface="MS PGothic" panose="020B0600070205080204" pitchFamily="34" charset="-128"/>
            </a:endParaRPr>
          </a:p>
        </p:txBody>
      </p:sp>
      <p:sp>
        <p:nvSpPr>
          <p:cNvPr id="26654" name="Oval 35"/>
          <p:cNvSpPr>
            <a:spLocks noChangeArrowheads="1"/>
          </p:cNvSpPr>
          <p:nvPr/>
        </p:nvSpPr>
        <p:spPr bwMode="auto">
          <a:xfrm>
            <a:off x="3579814" y="1247775"/>
            <a:ext cx="549275" cy="4953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solidFill>
                <a:schemeClr val="tx2"/>
              </a:solidFill>
              <a:ea typeface="MS PGothic" panose="020B0600070205080204" pitchFamily="34" charset="-128"/>
            </a:endParaRPr>
          </a:p>
        </p:txBody>
      </p:sp>
      <p:sp>
        <p:nvSpPr>
          <p:cNvPr id="26655" name="Oval 36"/>
          <p:cNvSpPr>
            <a:spLocks noChangeArrowheads="1"/>
          </p:cNvSpPr>
          <p:nvPr/>
        </p:nvSpPr>
        <p:spPr bwMode="auto">
          <a:xfrm>
            <a:off x="7958139" y="1239839"/>
            <a:ext cx="593725" cy="566737"/>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solidFill>
                <a:schemeClr val="tx2"/>
              </a:solidFill>
              <a:ea typeface="MS PGothic" panose="020B0600070205080204" pitchFamily="34" charset="-128"/>
            </a:endParaRPr>
          </a:p>
        </p:txBody>
      </p:sp>
    </p:spTree>
    <p:extLst>
      <p:ext uri="{BB962C8B-B14F-4D97-AF65-F5344CB8AC3E}">
        <p14:creationId xmlns:p14="http://schemas.microsoft.com/office/powerpoint/2010/main" val="923465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11"/>
                                        </p:tgtEl>
                                        <p:attrNameLst>
                                          <p:attrName>style.visibility</p:attrName>
                                        </p:attrNameLst>
                                      </p:cBhvr>
                                      <p:to>
                                        <p:strVal val="visible"/>
                                      </p:to>
                                    </p:set>
                                    <p:animEffect transition="in" filter="box(in)">
                                      <p:cBhvr>
                                        <p:cTn id="7" dur="500"/>
                                        <p:tgtEl>
                                          <p:spTgt spid="31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09"/>
                                        </p:tgtEl>
                                        <p:attrNameLst>
                                          <p:attrName>style.visibility</p:attrName>
                                        </p:attrNameLst>
                                      </p:cBhvr>
                                      <p:to>
                                        <p:strVal val="visible"/>
                                      </p:to>
                                    </p:set>
                                    <p:animEffect transition="in" filter="box(in)">
                                      <p:cBhvr>
                                        <p:cTn id="10" dur="500"/>
                                        <p:tgtEl>
                                          <p:spTgt spid="310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110"/>
                                        </p:tgtEl>
                                        <p:attrNameLst>
                                          <p:attrName>style.visibility</p:attrName>
                                        </p:attrNameLst>
                                      </p:cBhvr>
                                      <p:to>
                                        <p:strVal val="visible"/>
                                      </p:to>
                                    </p:set>
                                    <p:animEffect transition="in" filter="box(in)">
                                      <p:cBhvr>
                                        <p:cTn id="13" dur="500"/>
                                        <p:tgtEl>
                                          <p:spTgt spid="31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112"/>
                                        </p:tgtEl>
                                        <p:attrNameLst>
                                          <p:attrName>style.visibility</p:attrName>
                                        </p:attrNameLst>
                                      </p:cBhvr>
                                      <p:to>
                                        <p:strVal val="visible"/>
                                      </p:to>
                                    </p:set>
                                    <p:animEffect transition="in" filter="box(in)">
                                      <p:cBhvr>
                                        <p:cTn id="16" dur="500"/>
                                        <p:tgtEl>
                                          <p:spTgt spid="31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120"/>
                                        </p:tgtEl>
                                        <p:attrNameLst>
                                          <p:attrName>style.visibility</p:attrName>
                                        </p:attrNameLst>
                                      </p:cBhvr>
                                      <p:to>
                                        <p:strVal val="visible"/>
                                      </p:to>
                                    </p:set>
                                    <p:animEffect transition="in" filter="box(in)">
                                      <p:cBhvr>
                                        <p:cTn id="19" dur="500"/>
                                        <p:tgtEl>
                                          <p:spTgt spid="31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113"/>
                                        </p:tgtEl>
                                        <p:attrNameLst>
                                          <p:attrName>style.visibility</p:attrName>
                                        </p:attrNameLst>
                                      </p:cBhvr>
                                      <p:to>
                                        <p:strVal val="visible"/>
                                      </p:to>
                                    </p:set>
                                    <p:animEffect transition="in" filter="box(in)">
                                      <p:cBhvr>
                                        <p:cTn id="22" dur="500"/>
                                        <p:tgtEl>
                                          <p:spTgt spid="31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122"/>
                                        </p:tgtEl>
                                        <p:attrNameLst>
                                          <p:attrName>style.visibility</p:attrName>
                                        </p:attrNameLst>
                                      </p:cBhvr>
                                      <p:to>
                                        <p:strVal val="visible"/>
                                      </p:to>
                                    </p:set>
                                    <p:animEffect transition="in" filter="box(in)">
                                      <p:cBhvr>
                                        <p:cTn id="37" dur="500"/>
                                        <p:tgtEl>
                                          <p:spTgt spid="312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125"/>
                                        </p:tgtEl>
                                        <p:attrNameLst>
                                          <p:attrName>style.visibility</p:attrName>
                                        </p:attrNameLst>
                                      </p:cBhvr>
                                      <p:to>
                                        <p:strVal val="visible"/>
                                      </p:to>
                                    </p:set>
                                    <p:animEffect transition="in" filter="box(in)">
                                      <p:cBhvr>
                                        <p:cTn id="40" dur="500"/>
                                        <p:tgtEl>
                                          <p:spTgt spid="31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fill="hold"/>
                                        <p:tgtEl>
                                          <p:spTgt spid="60"/>
                                        </p:tgtEl>
                                        <p:attrNameLst>
                                          <p:attrName>ppt_x</p:attrName>
                                        </p:attrNameLst>
                                      </p:cBhvr>
                                      <p:tavLst>
                                        <p:tav tm="0">
                                          <p:val>
                                            <p:strVal val="#ppt_x"/>
                                          </p:val>
                                        </p:tav>
                                        <p:tav tm="100000">
                                          <p:val>
                                            <p:strVal val="#ppt_x"/>
                                          </p:val>
                                        </p:tav>
                                      </p:tavLst>
                                    </p:anim>
                                    <p:anim calcmode="lin" valueType="num">
                                      <p:cBhvr additive="base">
                                        <p:cTn id="5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fill="hold"/>
                                        <p:tgtEl>
                                          <p:spTgt spid="57"/>
                                        </p:tgtEl>
                                        <p:attrNameLst>
                                          <p:attrName>ppt_x</p:attrName>
                                        </p:attrNameLst>
                                      </p:cBhvr>
                                      <p:tavLst>
                                        <p:tav tm="0">
                                          <p:val>
                                            <p:strVal val="#ppt_x"/>
                                          </p:val>
                                        </p:tav>
                                        <p:tav tm="100000">
                                          <p:val>
                                            <p:strVal val="#ppt_x"/>
                                          </p:val>
                                        </p:tav>
                                      </p:tavLst>
                                    </p:anim>
                                    <p:anim calcmode="lin" valueType="num">
                                      <p:cBhvr additive="base">
                                        <p:cTn id="7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ppt_x"/>
                                          </p:val>
                                        </p:tav>
                                        <p:tav tm="100000">
                                          <p:val>
                                            <p:strVal val="#ppt_x"/>
                                          </p:val>
                                        </p:tav>
                                      </p:tavLst>
                                    </p:anim>
                                    <p:anim calcmode="lin" valueType="num">
                                      <p:cBhvr additive="base">
                                        <p:cTn id="7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box(in)">
                                      <p:cBhvr>
                                        <p:cTn id="81" dur="500"/>
                                        <p:tgtEl>
                                          <p:spTgt spid="69"/>
                                        </p:tgtEl>
                                      </p:cBhvr>
                                    </p:animEffect>
                                  </p:childTnLst>
                                  <p:subTnLst>
                                    <p:audio>
                                      <p:cMediaNode vol="100000">
                                        <p:cTn display="0" masterRel="sameClick">
                                          <p:stCondLst>
                                            <p:cond evt="begin" delay="0">
                                              <p:tn val="7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2" grpId="0" animBg="1"/>
      <p:bldP spid="3109" grpId="0" animBg="1"/>
      <p:bldP spid="3110" grpId="0" animBg="1"/>
      <p:bldP spid="3111" grpId="0"/>
      <p:bldP spid="3112" grpId="0"/>
      <p:bldP spid="3113" grpId="0" animBg="1"/>
      <p:bldP spid="3120" grpId="0"/>
      <p:bldP spid="3125" grpId="0"/>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804374" y="2179960"/>
            <a:ext cx="0" cy="40306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683" name="Line 3"/>
          <p:cNvSpPr>
            <a:spLocks noChangeShapeType="1"/>
          </p:cNvSpPr>
          <p:nvPr/>
        </p:nvSpPr>
        <p:spPr bwMode="auto">
          <a:xfrm>
            <a:off x="778975" y="6212210"/>
            <a:ext cx="345757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684" name="Text Box 4"/>
          <p:cNvSpPr txBox="1">
            <a:spLocks noChangeArrowheads="1"/>
          </p:cNvSpPr>
          <p:nvPr/>
        </p:nvSpPr>
        <p:spPr bwMode="auto">
          <a:xfrm>
            <a:off x="3523761" y="6301111"/>
            <a:ext cx="8651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Output</a:t>
            </a:r>
            <a:endParaRPr lang="en-US" altLang="en-US" sz="1200" b="1"/>
          </a:p>
        </p:txBody>
      </p:sp>
      <p:sp>
        <p:nvSpPr>
          <p:cNvPr id="71685" name="Text Box 5"/>
          <p:cNvSpPr txBox="1">
            <a:spLocks noChangeArrowheads="1"/>
          </p:cNvSpPr>
          <p:nvPr/>
        </p:nvSpPr>
        <p:spPr bwMode="auto">
          <a:xfrm>
            <a:off x="571012" y="1764035"/>
            <a:ext cx="11525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200" b="1"/>
              <a:t>Price &amp; Cost (£)</a:t>
            </a:r>
            <a:endParaRPr lang="en-US" altLang="en-US" sz="1200" b="1"/>
          </a:p>
        </p:txBody>
      </p:sp>
      <p:grpSp>
        <p:nvGrpSpPr>
          <p:cNvPr id="2" name="Group 7"/>
          <p:cNvGrpSpPr>
            <a:grpSpLocks/>
          </p:cNvGrpSpPr>
          <p:nvPr/>
        </p:nvGrpSpPr>
        <p:grpSpPr bwMode="auto">
          <a:xfrm>
            <a:off x="896450" y="2629222"/>
            <a:ext cx="2206625" cy="3500438"/>
            <a:chOff x="947" y="1514"/>
            <a:chExt cx="1390" cy="2205"/>
          </a:xfrm>
        </p:grpSpPr>
        <p:sp>
          <p:nvSpPr>
            <p:cNvPr id="71707" name="Line 8"/>
            <p:cNvSpPr>
              <a:spLocks noChangeShapeType="1"/>
            </p:cNvSpPr>
            <p:nvPr/>
          </p:nvSpPr>
          <p:spPr bwMode="auto">
            <a:xfrm>
              <a:off x="947" y="1514"/>
              <a:ext cx="1179" cy="2041"/>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08" name="Text Box 9"/>
            <p:cNvSpPr txBox="1">
              <a:spLocks noChangeArrowheads="1"/>
            </p:cNvSpPr>
            <p:nvPr/>
          </p:nvSpPr>
          <p:spPr bwMode="auto">
            <a:xfrm>
              <a:off x="1900" y="3545"/>
              <a:ext cx="43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MR</a:t>
              </a:r>
              <a:endParaRPr lang="en-US" altLang="en-US" sz="1200" b="1"/>
            </a:p>
          </p:txBody>
        </p:sp>
      </p:grpSp>
      <p:grpSp>
        <p:nvGrpSpPr>
          <p:cNvPr id="3" name="Group 17"/>
          <p:cNvGrpSpPr>
            <a:grpSpLocks/>
          </p:cNvGrpSpPr>
          <p:nvPr/>
        </p:nvGrpSpPr>
        <p:grpSpPr bwMode="auto">
          <a:xfrm>
            <a:off x="923437" y="2684785"/>
            <a:ext cx="2657475" cy="2519362"/>
            <a:chOff x="947" y="1560"/>
            <a:chExt cx="1674" cy="1587"/>
          </a:xfrm>
        </p:grpSpPr>
        <p:sp>
          <p:nvSpPr>
            <p:cNvPr id="71705" name="Arc 18"/>
            <p:cNvSpPr>
              <a:spLocks/>
            </p:cNvSpPr>
            <p:nvPr/>
          </p:nvSpPr>
          <p:spPr bwMode="auto">
            <a:xfrm flipV="1">
              <a:off x="947" y="1786"/>
              <a:ext cx="1497" cy="13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71706" name="Text Box 19"/>
            <p:cNvSpPr txBox="1">
              <a:spLocks noChangeArrowheads="1"/>
            </p:cNvSpPr>
            <p:nvPr/>
          </p:nvSpPr>
          <p:spPr bwMode="auto">
            <a:xfrm>
              <a:off x="2308" y="1560"/>
              <a:ext cx="31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MC</a:t>
              </a:r>
              <a:endParaRPr lang="en-US" altLang="en-US" sz="1200" b="1"/>
            </a:p>
          </p:txBody>
        </p:sp>
      </p:grpSp>
      <p:grpSp>
        <p:nvGrpSpPr>
          <p:cNvPr id="4" name="Group 25"/>
          <p:cNvGrpSpPr>
            <a:grpSpLocks/>
          </p:cNvGrpSpPr>
          <p:nvPr/>
        </p:nvGrpSpPr>
        <p:grpSpPr bwMode="auto">
          <a:xfrm>
            <a:off x="320186" y="3994473"/>
            <a:ext cx="1931988" cy="276225"/>
            <a:chOff x="539" y="2603"/>
            <a:chExt cx="1217" cy="174"/>
          </a:xfrm>
        </p:grpSpPr>
        <p:sp>
          <p:nvSpPr>
            <p:cNvPr id="71703" name="Text Box 12"/>
            <p:cNvSpPr txBox="1">
              <a:spLocks noChangeArrowheads="1"/>
            </p:cNvSpPr>
            <p:nvPr/>
          </p:nvSpPr>
          <p:spPr bwMode="auto">
            <a:xfrm>
              <a:off x="539" y="2603"/>
              <a:ext cx="31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AC</a:t>
              </a:r>
              <a:endParaRPr lang="en-US" altLang="en-US" sz="1200" b="1"/>
            </a:p>
          </p:txBody>
        </p:sp>
        <p:sp>
          <p:nvSpPr>
            <p:cNvPr id="71704" name="Line 20"/>
            <p:cNvSpPr>
              <a:spLocks noChangeShapeType="1"/>
            </p:cNvSpPr>
            <p:nvPr/>
          </p:nvSpPr>
          <p:spPr bwMode="auto">
            <a:xfrm flipH="1">
              <a:off x="856" y="2694"/>
              <a:ext cx="900" cy="0"/>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23" name="Rectangle 34"/>
          <p:cNvSpPr>
            <a:spLocks noChangeArrowheads="1"/>
          </p:cNvSpPr>
          <p:nvPr/>
        </p:nvSpPr>
        <p:spPr bwMode="auto">
          <a:xfrm>
            <a:off x="825012" y="3557910"/>
            <a:ext cx="1368425" cy="571500"/>
          </a:xfrm>
          <a:prstGeom prst="rect">
            <a:avLst/>
          </a:prstGeom>
          <a:solidFill>
            <a:srgbClr val="FF0000">
              <a:alpha val="2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b="1"/>
          </a:p>
        </p:txBody>
      </p:sp>
      <p:sp>
        <p:nvSpPr>
          <p:cNvPr id="71690" name="Text Box 54"/>
          <p:cNvSpPr txBox="1">
            <a:spLocks noChangeArrowheads="1"/>
          </p:cNvSpPr>
          <p:nvPr/>
        </p:nvSpPr>
        <p:spPr bwMode="auto">
          <a:xfrm>
            <a:off x="250726" y="420247"/>
            <a:ext cx="41433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b="1">
                <a:solidFill>
                  <a:schemeClr val="accent2"/>
                </a:solidFill>
              </a:rPr>
              <a:t>Monopoly Firm</a:t>
            </a:r>
          </a:p>
        </p:txBody>
      </p:sp>
      <p:sp>
        <p:nvSpPr>
          <p:cNvPr id="71691" name="Line 6"/>
          <p:cNvSpPr>
            <a:spLocks noChangeShapeType="1"/>
          </p:cNvSpPr>
          <p:nvPr/>
        </p:nvSpPr>
        <p:spPr bwMode="auto">
          <a:xfrm>
            <a:off x="2177562" y="3565847"/>
            <a:ext cx="23813" cy="2668588"/>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692" name="Text Box 13"/>
          <p:cNvSpPr txBox="1">
            <a:spLocks noChangeArrowheads="1"/>
          </p:cNvSpPr>
          <p:nvPr/>
        </p:nvSpPr>
        <p:spPr bwMode="auto">
          <a:xfrm>
            <a:off x="1963249" y="6301111"/>
            <a:ext cx="4556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100" b="1"/>
              <a:t>Q1</a:t>
            </a:r>
            <a:endParaRPr lang="en-US" altLang="en-US" sz="1100" b="1"/>
          </a:p>
        </p:txBody>
      </p:sp>
      <p:grpSp>
        <p:nvGrpSpPr>
          <p:cNvPr id="5" name="Group 25"/>
          <p:cNvGrpSpPr>
            <a:grpSpLocks/>
          </p:cNvGrpSpPr>
          <p:nvPr/>
        </p:nvGrpSpPr>
        <p:grpSpPr bwMode="auto">
          <a:xfrm>
            <a:off x="177311" y="3422973"/>
            <a:ext cx="2000250" cy="276225"/>
            <a:chOff x="445" y="2603"/>
            <a:chExt cx="1311" cy="174"/>
          </a:xfrm>
        </p:grpSpPr>
        <p:sp>
          <p:nvSpPr>
            <p:cNvPr id="71701" name="Text Box 12"/>
            <p:cNvSpPr txBox="1">
              <a:spLocks noChangeArrowheads="1"/>
            </p:cNvSpPr>
            <p:nvPr/>
          </p:nvSpPr>
          <p:spPr bwMode="auto">
            <a:xfrm>
              <a:off x="445" y="2603"/>
              <a:ext cx="3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P=AR</a:t>
              </a:r>
              <a:endParaRPr lang="en-US" altLang="en-US" sz="1200" b="1"/>
            </a:p>
          </p:txBody>
        </p:sp>
        <p:sp>
          <p:nvSpPr>
            <p:cNvPr id="71702" name="Line 20"/>
            <p:cNvSpPr>
              <a:spLocks noChangeShapeType="1"/>
            </p:cNvSpPr>
            <p:nvPr/>
          </p:nvSpPr>
          <p:spPr bwMode="auto">
            <a:xfrm flipH="1">
              <a:off x="856" y="2694"/>
              <a:ext cx="900" cy="0"/>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GB"/>
            </a:p>
          </p:txBody>
        </p:sp>
      </p:grpSp>
      <p:grpSp>
        <p:nvGrpSpPr>
          <p:cNvPr id="6" name="Group 14"/>
          <p:cNvGrpSpPr>
            <a:grpSpLocks/>
          </p:cNvGrpSpPr>
          <p:nvPr/>
        </p:nvGrpSpPr>
        <p:grpSpPr bwMode="auto">
          <a:xfrm>
            <a:off x="1677499" y="3208660"/>
            <a:ext cx="2438400" cy="1008062"/>
            <a:chOff x="1361" y="2104"/>
            <a:chExt cx="1446" cy="635"/>
          </a:xfrm>
        </p:grpSpPr>
        <p:sp>
          <p:nvSpPr>
            <p:cNvPr id="71699" name="Arc 15"/>
            <p:cNvSpPr>
              <a:spLocks/>
            </p:cNvSpPr>
            <p:nvPr/>
          </p:nvSpPr>
          <p:spPr bwMode="auto">
            <a:xfrm flipV="1">
              <a:off x="1361" y="2285"/>
              <a:ext cx="1310" cy="454"/>
            </a:xfrm>
            <a:custGeom>
              <a:avLst/>
              <a:gdLst>
                <a:gd name="T0" fmla="*/ 0 w 41551"/>
                <a:gd name="T1" fmla="*/ 0 h 21600"/>
                <a:gd name="T2" fmla="*/ 0 w 41551"/>
                <a:gd name="T3" fmla="*/ 0 h 21600"/>
                <a:gd name="T4" fmla="*/ 0 w 41551"/>
                <a:gd name="T5" fmla="*/ 0 h 21600"/>
                <a:gd name="T6" fmla="*/ 0 60000 65536"/>
                <a:gd name="T7" fmla="*/ 0 60000 65536"/>
                <a:gd name="T8" fmla="*/ 0 60000 65536"/>
                <a:gd name="T9" fmla="*/ 0 w 41551"/>
                <a:gd name="T10" fmla="*/ 0 h 21600"/>
                <a:gd name="T11" fmla="*/ 41551 w 41551"/>
                <a:gd name="T12" fmla="*/ 21600 h 21600"/>
              </a:gdLst>
              <a:ahLst/>
              <a:cxnLst>
                <a:cxn ang="T6">
                  <a:pos x="T0" y="T1"/>
                </a:cxn>
                <a:cxn ang="T7">
                  <a:pos x="T2" y="T3"/>
                </a:cxn>
                <a:cxn ang="T8">
                  <a:pos x="T4" y="T5"/>
                </a:cxn>
              </a:cxnLst>
              <a:rect l="T9" t="T10" r="T11" b="T12"/>
              <a:pathLst>
                <a:path w="41551" h="21600" fill="none" extrusionOk="0">
                  <a:moveTo>
                    <a:pt x="-1" y="13323"/>
                  </a:moveTo>
                  <a:cubicBezTo>
                    <a:pt x="3345" y="5257"/>
                    <a:pt x="11218" y="-1"/>
                    <a:pt x="19951" y="0"/>
                  </a:cubicBezTo>
                  <a:cubicBezTo>
                    <a:pt x="31880" y="0"/>
                    <a:pt x="41551" y="9670"/>
                    <a:pt x="41551" y="21600"/>
                  </a:cubicBezTo>
                </a:path>
                <a:path w="41551" h="21600" stroke="0" extrusionOk="0">
                  <a:moveTo>
                    <a:pt x="-1" y="13323"/>
                  </a:moveTo>
                  <a:cubicBezTo>
                    <a:pt x="3345" y="5257"/>
                    <a:pt x="11218" y="-1"/>
                    <a:pt x="19951" y="0"/>
                  </a:cubicBezTo>
                  <a:cubicBezTo>
                    <a:pt x="31880" y="0"/>
                    <a:pt x="41551" y="9670"/>
                    <a:pt x="41551" y="21600"/>
                  </a:cubicBezTo>
                  <a:lnTo>
                    <a:pt x="19951" y="21600"/>
                  </a:lnTo>
                  <a:lnTo>
                    <a:pt x="-1" y="13323"/>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71700" name="Text Box 16"/>
            <p:cNvSpPr txBox="1">
              <a:spLocks noChangeArrowheads="1"/>
            </p:cNvSpPr>
            <p:nvPr/>
          </p:nvSpPr>
          <p:spPr bwMode="auto">
            <a:xfrm>
              <a:off x="2494" y="2104"/>
              <a:ext cx="31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AC</a:t>
              </a:r>
              <a:endParaRPr lang="en-US" altLang="en-US" sz="1200" b="1"/>
            </a:p>
          </p:txBody>
        </p:sp>
      </p:grpSp>
      <p:grpSp>
        <p:nvGrpSpPr>
          <p:cNvPr id="7" name="Group 21"/>
          <p:cNvGrpSpPr>
            <a:grpSpLocks/>
          </p:cNvGrpSpPr>
          <p:nvPr/>
        </p:nvGrpSpPr>
        <p:grpSpPr bwMode="auto">
          <a:xfrm>
            <a:off x="923437" y="2468885"/>
            <a:ext cx="3565525" cy="3028950"/>
            <a:chOff x="947" y="1424"/>
            <a:chExt cx="2246" cy="1908"/>
          </a:xfrm>
        </p:grpSpPr>
        <p:sp>
          <p:nvSpPr>
            <p:cNvPr id="71697" name="Line 22"/>
            <p:cNvSpPr>
              <a:spLocks noChangeShapeType="1"/>
            </p:cNvSpPr>
            <p:nvPr/>
          </p:nvSpPr>
          <p:spPr bwMode="auto">
            <a:xfrm>
              <a:off x="947" y="1424"/>
              <a:ext cx="2042" cy="1814"/>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698" name="Text Box 23"/>
            <p:cNvSpPr txBox="1">
              <a:spLocks noChangeArrowheads="1"/>
            </p:cNvSpPr>
            <p:nvPr/>
          </p:nvSpPr>
          <p:spPr bwMode="auto">
            <a:xfrm>
              <a:off x="2880" y="3158"/>
              <a:ext cx="31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200" b="1"/>
                <a:t>AR</a:t>
              </a:r>
              <a:endParaRPr lang="en-US" altLang="en-US" sz="1200" b="1"/>
            </a:p>
          </p:txBody>
        </p:sp>
      </p:grpSp>
      <p:sp>
        <p:nvSpPr>
          <p:cNvPr id="71696" name="TextBox 29"/>
          <p:cNvSpPr txBox="1">
            <a:spLocks noChangeArrowheads="1"/>
          </p:cNvSpPr>
          <p:nvPr/>
        </p:nvSpPr>
        <p:spPr bwMode="auto">
          <a:xfrm>
            <a:off x="5457760" y="219899"/>
            <a:ext cx="6504688" cy="64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indent="-342900" eaLnBrk="1" hangingPunct="1">
              <a:spcBef>
                <a:spcPct val="0"/>
              </a:spcBef>
              <a:buFont typeface="+mj-lt"/>
              <a:buAutoNum type="arabicPeriod"/>
            </a:pPr>
            <a:r>
              <a:rPr lang="en-GB" altLang="en-US" b="1" dirty="0"/>
              <a:t>Using the rule P=MC, explain why the monopoly  is considered to be </a:t>
            </a:r>
            <a:r>
              <a:rPr lang="en-GB" altLang="en-US" b="1" dirty="0" err="1"/>
              <a:t>allocatively</a:t>
            </a:r>
            <a:r>
              <a:rPr lang="en-GB" altLang="en-US" b="1" dirty="0"/>
              <a:t> inefficient at </a:t>
            </a:r>
            <a:r>
              <a:rPr lang="en-GB" altLang="en-US" b="1" dirty="0" smtClean="0"/>
              <a:t>Q1</a:t>
            </a:r>
            <a:endParaRPr lang="en-GB" altLang="en-US" b="1" dirty="0"/>
          </a:p>
          <a:p>
            <a:pPr marL="342900" indent="-342900" eaLnBrk="1" hangingPunct="1">
              <a:spcBef>
                <a:spcPct val="0"/>
              </a:spcBef>
              <a:buFont typeface="+mj-lt"/>
              <a:buAutoNum type="arabicPeriod"/>
            </a:pPr>
            <a:r>
              <a:rPr lang="en-GB" altLang="en-US" b="1" dirty="0"/>
              <a:t>Draw dotted lines on the diagram to demonstrate the price and quantity at where a monopoly should be </a:t>
            </a:r>
            <a:r>
              <a:rPr lang="en-GB" altLang="en-US" b="1" dirty="0" err="1"/>
              <a:t>allocatively</a:t>
            </a:r>
            <a:r>
              <a:rPr lang="en-GB" altLang="en-US" b="1" dirty="0"/>
              <a:t> </a:t>
            </a:r>
            <a:r>
              <a:rPr lang="en-GB" altLang="en-US" b="1" dirty="0" smtClean="0"/>
              <a:t>efficient</a:t>
            </a:r>
            <a:endParaRPr lang="en-GB" altLang="en-US" b="1" dirty="0"/>
          </a:p>
          <a:p>
            <a:pPr marL="342900" indent="-342900" eaLnBrk="1" hangingPunct="1">
              <a:spcBef>
                <a:spcPct val="0"/>
              </a:spcBef>
              <a:buFont typeface="+mj-lt"/>
              <a:buAutoNum type="arabicPeriod"/>
            </a:pPr>
            <a:r>
              <a:rPr lang="en-GB" altLang="en-US" b="1" dirty="0"/>
              <a:t>Explain why the monopoly firm would be more  </a:t>
            </a:r>
            <a:r>
              <a:rPr lang="en-GB" altLang="en-US" b="1" dirty="0" err="1"/>
              <a:t>allocatively</a:t>
            </a:r>
            <a:r>
              <a:rPr lang="en-GB" altLang="en-US" b="1" dirty="0"/>
              <a:t> efficient at this </a:t>
            </a:r>
            <a:r>
              <a:rPr lang="en-GB" altLang="en-US" b="1" dirty="0" smtClean="0"/>
              <a:t>point</a:t>
            </a:r>
            <a:endParaRPr lang="en-GB" altLang="en-US" b="1" dirty="0"/>
          </a:p>
          <a:p>
            <a:pPr marL="342900" indent="-342900" eaLnBrk="1" hangingPunct="1">
              <a:spcBef>
                <a:spcPct val="0"/>
              </a:spcBef>
              <a:buFont typeface="+mj-lt"/>
              <a:buAutoNum type="arabicPeriod"/>
            </a:pPr>
            <a:r>
              <a:rPr lang="en-GB" altLang="en-US" b="1" dirty="0"/>
              <a:t>Why is this new </a:t>
            </a:r>
            <a:r>
              <a:rPr lang="en-GB" altLang="en-US" b="1" dirty="0" err="1"/>
              <a:t>allocatively</a:t>
            </a:r>
            <a:r>
              <a:rPr lang="en-GB" altLang="en-US" b="1" dirty="0"/>
              <a:t> efficient position more productively efficient as well</a:t>
            </a:r>
            <a:r>
              <a:rPr lang="en-GB" altLang="en-US" b="1" dirty="0" smtClean="0"/>
              <a:t>?</a:t>
            </a:r>
            <a:endParaRPr lang="en-GB" altLang="en-US" sz="4000" dirty="0">
              <a:latin typeface="Arial" panose="020B0604020202020204" pitchFamily="34" charset="0"/>
            </a:endParaRPr>
          </a:p>
        </p:txBody>
      </p:sp>
    </p:spTree>
    <p:extLst>
      <p:ext uri="{BB962C8B-B14F-4D97-AF65-F5344CB8AC3E}">
        <p14:creationId xmlns:p14="http://schemas.microsoft.com/office/powerpoint/2010/main" val="2327720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2"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altLang="en-US" b="1" smtClean="0"/>
              <a:t>Technical Practice</a:t>
            </a:r>
          </a:p>
        </p:txBody>
      </p:sp>
      <p:sp>
        <p:nvSpPr>
          <p:cNvPr id="101379" name="Content Placeholder 2"/>
          <p:cNvSpPr>
            <a:spLocks noGrp="1"/>
          </p:cNvSpPr>
          <p:nvPr>
            <p:ph idx="1"/>
          </p:nvPr>
        </p:nvSpPr>
        <p:spPr>
          <a:xfrm>
            <a:off x="575275" y="1342785"/>
            <a:ext cx="10972800" cy="4525963"/>
          </a:xfrm>
        </p:spPr>
        <p:txBody>
          <a:bodyPr/>
          <a:lstStyle/>
          <a:p>
            <a:pPr marL="457200" indent="-457200">
              <a:buFontTx/>
              <a:buAutoNum type="arabicPeriod"/>
            </a:pPr>
            <a:r>
              <a:rPr lang="en-GB" altLang="en-US" dirty="0"/>
              <a:t>Monopoly firm earning normal profit</a:t>
            </a:r>
          </a:p>
          <a:p>
            <a:pPr marL="457200" indent="-457200">
              <a:buFontTx/>
              <a:buAutoNum type="arabicPeriod"/>
            </a:pPr>
            <a:r>
              <a:rPr lang="en-GB" altLang="en-US" dirty="0"/>
              <a:t>Monopoly firm making a loss</a:t>
            </a:r>
          </a:p>
          <a:p>
            <a:pPr marL="457200" indent="-457200">
              <a:buFontTx/>
              <a:buAutoNum type="arabicPeriod"/>
            </a:pPr>
            <a:r>
              <a:rPr lang="en-GB" altLang="en-US" dirty="0"/>
              <a:t>Perfectly competitive firm making supernormal profit</a:t>
            </a:r>
          </a:p>
          <a:p>
            <a:pPr marL="457200" indent="-457200">
              <a:buFontTx/>
              <a:buAutoNum type="arabicPeriod"/>
            </a:pPr>
            <a:r>
              <a:rPr lang="en-GB" altLang="en-US" dirty="0"/>
              <a:t>Perfectly competitive firm making a loss</a:t>
            </a:r>
          </a:p>
          <a:p>
            <a:pPr marL="457200" indent="-457200">
              <a:buFontTx/>
              <a:buAutoNum type="arabicPeriod"/>
            </a:pPr>
            <a:r>
              <a:rPr lang="en-GB" altLang="en-US" dirty="0"/>
              <a:t>Monopoly firm earning supernormal profit</a:t>
            </a:r>
          </a:p>
          <a:p>
            <a:pPr marL="457200" indent="-457200">
              <a:buFontTx/>
              <a:buAutoNum type="arabicPeriod"/>
            </a:pPr>
            <a:r>
              <a:rPr lang="en-GB" altLang="en-US" dirty="0"/>
              <a:t>Perfectly competitive firm earning normal profit</a:t>
            </a:r>
          </a:p>
          <a:p>
            <a:pPr marL="457200" indent="-457200">
              <a:buFontTx/>
              <a:buAutoNum type="arabicPeriod"/>
            </a:pPr>
            <a:r>
              <a:rPr lang="en-GB" altLang="en-US" dirty="0"/>
              <a:t>Monopoly firm benefitting from greater economies of scale (dynamic efficiency?)</a:t>
            </a:r>
          </a:p>
          <a:p>
            <a:pPr marL="457200" indent="-457200">
              <a:buFontTx/>
              <a:buAutoNum type="arabicPeriod"/>
            </a:pPr>
            <a:r>
              <a:rPr lang="en-GB" altLang="en-US" dirty="0"/>
              <a:t>Monopoly firm producing at the socially optimal point</a:t>
            </a:r>
          </a:p>
          <a:p>
            <a:pPr marL="457200" indent="-457200">
              <a:buFontTx/>
              <a:buAutoNum type="arabicPeriod"/>
            </a:pPr>
            <a:endParaRPr lang="en-GB" altLang="en-US" dirty="0"/>
          </a:p>
        </p:txBody>
      </p:sp>
    </p:spTree>
    <p:extLst>
      <p:ext uri="{BB962C8B-B14F-4D97-AF65-F5344CB8AC3E}">
        <p14:creationId xmlns:p14="http://schemas.microsoft.com/office/powerpoint/2010/main" val="152745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2548</Words>
  <Application>Microsoft Office PowerPoint</Application>
  <PresentationFormat>Widescreen</PresentationFormat>
  <Paragraphs>321</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MS PGothic</vt:lpstr>
      <vt:lpstr>Arial</vt:lpstr>
      <vt:lpstr>Calibri</vt:lpstr>
      <vt:lpstr>Chiller</vt:lpstr>
      <vt:lpstr>Wingdings</vt:lpstr>
      <vt:lpstr>Default Design</vt:lpstr>
      <vt:lpstr>PowerPoint Presentation</vt:lpstr>
      <vt:lpstr>PowerPoint Presentation</vt:lpstr>
      <vt:lpstr>RWS14 – Pure Monopoly Monopoly Power (firm and industry)</vt:lpstr>
      <vt:lpstr>Profit Maximisation Models: Monopoly Firm</vt:lpstr>
      <vt:lpstr>PowerPoint Presentation</vt:lpstr>
      <vt:lpstr>PowerPoint Presentation</vt:lpstr>
      <vt:lpstr>PowerPoint Presentation</vt:lpstr>
      <vt:lpstr>PowerPoint Presentation</vt:lpstr>
      <vt:lpstr>Technical Practice</vt:lpstr>
      <vt:lpstr>EXTENSION QUESTIONS Profit Maximisation Model and The Objectives of Firms….</vt:lpstr>
      <vt:lpstr>PowerPoint Presentation</vt:lpstr>
      <vt:lpstr>PowerPoint Presentation</vt:lpstr>
      <vt:lpstr>RWS14 - Monopoly STARTER (PREP Inspection) - Finish TASKS by 0900</vt:lpstr>
      <vt:lpstr>RWS14 - Monopoly Godalming Nightclub</vt:lpstr>
      <vt:lpstr>RWS14 - Monopoly Price Discrimination and Apple</vt:lpstr>
      <vt:lpstr>RWS14 - Monopoly Price Discrimination and Apple</vt:lpstr>
      <vt:lpstr>RWS14 - Monopoly Explain the conditions under which a business is able to engage in price discrimination (15 Marks)</vt:lpstr>
      <vt:lpstr>PowerPoint Presentation</vt:lpstr>
      <vt:lpstr>Examples in the news?</vt:lpstr>
      <vt:lpstr>PowerPoint Presentation</vt:lpstr>
      <vt:lpstr>PowerPoint Presentation</vt:lpstr>
      <vt:lpstr>RWS14 - Pure Monopoly models Evaluating Pure Monopoly .v. Perfect Competition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28</cp:revision>
  <dcterms:created xsi:type="dcterms:W3CDTF">2017-07-31T13:21:48Z</dcterms:created>
  <dcterms:modified xsi:type="dcterms:W3CDTF">2017-10-10T09:05:17Z</dcterms:modified>
</cp:coreProperties>
</file>