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1480"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52438B-0047-4876-9816-6534FD30EA92}" type="datetimeFigureOut">
              <a:rPr lang="en-GB" smtClean="0"/>
              <a:t>01/10/17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059B8A-9259-4307-92B1-3C98C0CD457E}" type="slidenum">
              <a:rPr lang="en-GB" smtClean="0"/>
              <a:t>‹#›</a:t>
            </a:fld>
            <a:endParaRPr lang="en-GB"/>
          </a:p>
        </p:txBody>
      </p:sp>
    </p:spTree>
    <p:extLst>
      <p:ext uri="{BB962C8B-B14F-4D97-AF65-F5344CB8AC3E}">
        <p14:creationId xmlns:p14="http://schemas.microsoft.com/office/powerpoint/2010/main" val="323750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45A2922-B10E-4147-A0FB-C3606E9BA53C}" type="datetimeFigureOut">
              <a:rPr lang="en-GB" smtClean="0"/>
              <a:t>01/10/17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735356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5A2922-B10E-4147-A0FB-C3606E9BA53C}" type="datetimeFigureOut">
              <a:rPr lang="en-GB" smtClean="0"/>
              <a:t>01/10/17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420968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5A2922-B10E-4147-A0FB-C3606E9BA53C}" type="datetimeFigureOut">
              <a:rPr lang="en-GB" smtClean="0"/>
              <a:t>01/10/17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211796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5A2922-B10E-4147-A0FB-C3606E9BA53C}" type="datetimeFigureOut">
              <a:rPr lang="en-GB" smtClean="0"/>
              <a:t>01/10/17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233672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A2922-B10E-4147-A0FB-C3606E9BA53C}" type="datetimeFigureOut">
              <a:rPr lang="en-GB" smtClean="0"/>
              <a:t>01/10/17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20972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45A2922-B10E-4147-A0FB-C3606E9BA53C}" type="datetimeFigureOut">
              <a:rPr lang="en-GB" smtClean="0"/>
              <a:t>01/10/17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4024481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5A2922-B10E-4147-A0FB-C3606E9BA53C}" type="datetimeFigureOut">
              <a:rPr lang="en-GB" smtClean="0"/>
              <a:t>01/10/17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2857466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45A2922-B10E-4147-A0FB-C3606E9BA53C}" type="datetimeFigureOut">
              <a:rPr lang="en-GB" smtClean="0"/>
              <a:t>01/10/17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3120832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5A2922-B10E-4147-A0FB-C3606E9BA53C}" type="datetimeFigureOut">
              <a:rPr lang="en-GB" smtClean="0"/>
              <a:t>01/10/17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112612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A2922-B10E-4147-A0FB-C3606E9BA53C}" type="datetimeFigureOut">
              <a:rPr lang="en-GB" smtClean="0"/>
              <a:t>01/10/17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1903758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A2922-B10E-4147-A0FB-C3606E9BA53C}" type="datetimeFigureOut">
              <a:rPr lang="en-GB" smtClean="0"/>
              <a:t>01/10/17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E2B5B0-B25D-4724-AD66-CBE3A9003B69}" type="slidenum">
              <a:rPr lang="en-GB" smtClean="0"/>
              <a:t>‹#›</a:t>
            </a:fld>
            <a:endParaRPr lang="en-GB"/>
          </a:p>
        </p:txBody>
      </p:sp>
    </p:spTree>
    <p:extLst>
      <p:ext uri="{BB962C8B-B14F-4D97-AF65-F5344CB8AC3E}">
        <p14:creationId xmlns:p14="http://schemas.microsoft.com/office/powerpoint/2010/main" val="35863752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A2922-B10E-4147-A0FB-C3606E9BA53C}" type="datetimeFigureOut">
              <a:rPr lang="en-GB" smtClean="0"/>
              <a:t>01/10/17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2B5B0-B25D-4724-AD66-CBE3A9003B69}" type="slidenum">
              <a:rPr lang="en-GB" smtClean="0"/>
              <a:t>‹#›</a:t>
            </a:fld>
            <a:endParaRPr lang="en-GB"/>
          </a:p>
        </p:txBody>
      </p:sp>
    </p:spTree>
    <p:extLst>
      <p:ext uri="{BB962C8B-B14F-4D97-AF65-F5344CB8AC3E}">
        <p14:creationId xmlns:p14="http://schemas.microsoft.com/office/powerpoint/2010/main" val="1694044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tream.godalming.ac.uk/View.aspx?ID=6299~4A~CMLDdXaP" TargetMode="External"/><Relationship Id="rId4" Type="http://schemas.openxmlformats.org/officeDocument/2006/relationships/hyperlink" Target="http://estream.godalming.ac.uk/View.aspx?id=8677~4C~FdpIz6xw" TargetMode="External"/><Relationship Id="rId1" Type="http://schemas.openxmlformats.org/officeDocument/2006/relationships/slideLayout" Target="../slideLayouts/slideLayout2.xml"/><Relationship Id="rId2" Type="http://schemas.openxmlformats.org/officeDocument/2006/relationships/hyperlink" Target="http://estream.godalming.ac.uk/View.aspx?ID=1654~4q~qLPderU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en-US" sz="3200" b="1" dirty="0"/>
              <a:t>PREP </a:t>
            </a:r>
            <a:r>
              <a:rPr lang="en-US" sz="3200" b="1" dirty="0" smtClean="0"/>
              <a:t>HOMEWORK (3.5 </a:t>
            </a:r>
            <a:r>
              <a:rPr lang="en-US" sz="3200" b="1" dirty="0" err="1" smtClean="0"/>
              <a:t>Hrs</a:t>
            </a:r>
            <a:r>
              <a:rPr lang="en-US" sz="3200" b="1" dirty="0" smtClean="0"/>
              <a:t>)</a:t>
            </a:r>
            <a:endParaRPr lang="en-US" sz="1600" dirty="0"/>
          </a:p>
        </p:txBody>
      </p:sp>
      <p:sp>
        <p:nvSpPr>
          <p:cNvPr id="3" name="Content Placeholder 2"/>
          <p:cNvSpPr>
            <a:spLocks noGrp="1"/>
          </p:cNvSpPr>
          <p:nvPr>
            <p:ph idx="1"/>
          </p:nvPr>
        </p:nvSpPr>
        <p:spPr>
          <a:xfrm>
            <a:off x="179511" y="805237"/>
            <a:ext cx="11679979" cy="5688632"/>
          </a:xfrm>
        </p:spPr>
        <p:txBody>
          <a:bodyPr>
            <a:noAutofit/>
          </a:bodyPr>
          <a:lstStyle/>
          <a:p>
            <a:pPr marL="0" indent="0">
              <a:lnSpc>
                <a:spcPct val="100000"/>
              </a:lnSpc>
              <a:spcBef>
                <a:spcPts val="0"/>
              </a:spcBef>
              <a:buNone/>
            </a:pPr>
            <a:r>
              <a:rPr lang="en-GB" sz="1400" dirty="0" smtClean="0"/>
              <a:t>Use the A3 mind map given out in class and hand write notes of case studies and examples of why globalisation can be beneficial and costly for both developed countries (‘Western countries’ like the UK and USA), emerging economies (like China and other South East Asian countries) and the ‘bottom billion’ (some countries in South America and Africa).  Use the sources below as the bare minimum but feel free to add other examples you may already know or decide to research more using other sources if you get into it.</a:t>
            </a:r>
          </a:p>
          <a:p>
            <a:pPr marL="0" indent="0">
              <a:lnSpc>
                <a:spcPct val="100000"/>
              </a:lnSpc>
              <a:spcBef>
                <a:spcPts val="0"/>
              </a:spcBef>
              <a:buNone/>
            </a:pPr>
            <a:endParaRPr lang="en-GB" sz="1400" dirty="0" smtClean="0"/>
          </a:p>
          <a:p>
            <a:pPr marL="0" indent="0">
              <a:lnSpc>
                <a:spcPct val="100000"/>
              </a:lnSpc>
              <a:spcBef>
                <a:spcPts val="0"/>
              </a:spcBef>
              <a:buNone/>
            </a:pPr>
            <a:r>
              <a:rPr lang="en-GB" sz="2000" b="1" u="sng" dirty="0" smtClean="0"/>
              <a:t>TASK 1 (1 HOUR): Everyone watch this documentary</a:t>
            </a:r>
            <a:endParaRPr lang="en-GB" sz="2000" b="1" u="sng" dirty="0"/>
          </a:p>
          <a:p>
            <a:pPr marL="0" indent="0">
              <a:lnSpc>
                <a:spcPct val="100000"/>
              </a:lnSpc>
              <a:spcBef>
                <a:spcPts val="0"/>
              </a:spcBef>
              <a:buNone/>
            </a:pPr>
            <a:r>
              <a:rPr lang="en-GB" sz="1400" b="1" dirty="0" smtClean="0"/>
              <a:t>Globalisation </a:t>
            </a:r>
            <a:r>
              <a:rPr lang="en-GB" sz="1400" b="1" dirty="0"/>
              <a:t>is Good - </a:t>
            </a:r>
            <a:r>
              <a:rPr lang="en-GB" sz="1400" b="1" u="sng" dirty="0">
                <a:hlinkClick r:id="rId2"/>
              </a:rPr>
              <a:t>http://estream.godalming.ac.uk/View.aspx?ID=1654~4q~qLPderUN</a:t>
            </a:r>
            <a:r>
              <a:rPr lang="en-GB" sz="1400" b="1" dirty="0"/>
              <a:t> </a:t>
            </a:r>
            <a:endParaRPr lang="en-GB" sz="1400" dirty="0"/>
          </a:p>
          <a:p>
            <a:pPr marL="0" indent="0">
              <a:lnSpc>
                <a:spcPct val="100000"/>
              </a:lnSpc>
              <a:spcBef>
                <a:spcPts val="0"/>
              </a:spcBef>
              <a:buNone/>
            </a:pPr>
            <a:r>
              <a:rPr lang="en-GB" sz="1400" dirty="0"/>
              <a:t>A biased look at why Globalisation is the best!  Some great case studies of East Asian </a:t>
            </a:r>
            <a:r>
              <a:rPr lang="en-GB" sz="1400" dirty="0" smtClean="0"/>
              <a:t>Tigers and examples in Africa</a:t>
            </a:r>
            <a:endParaRPr lang="en-GB" sz="1400" b="1" dirty="0" smtClean="0"/>
          </a:p>
          <a:p>
            <a:pPr marL="0" indent="0">
              <a:lnSpc>
                <a:spcPct val="100000"/>
              </a:lnSpc>
              <a:spcBef>
                <a:spcPts val="0"/>
              </a:spcBef>
              <a:buNone/>
            </a:pPr>
            <a:endParaRPr lang="en-GB" sz="1400" b="1" dirty="0" smtClean="0"/>
          </a:p>
          <a:p>
            <a:pPr marL="0" indent="0">
              <a:lnSpc>
                <a:spcPct val="100000"/>
              </a:lnSpc>
              <a:spcBef>
                <a:spcPts val="0"/>
              </a:spcBef>
              <a:buNone/>
            </a:pPr>
            <a:r>
              <a:rPr lang="en-GB" sz="2000" b="1" u="sng" dirty="0" smtClean="0"/>
              <a:t>TASK 2 (1 HOUR): Watch ONLY ONE one of these videos</a:t>
            </a:r>
            <a:endParaRPr lang="en-GB" sz="2000" b="1" u="sng" dirty="0"/>
          </a:p>
          <a:p>
            <a:pPr marL="0" indent="0">
              <a:lnSpc>
                <a:spcPct val="100000"/>
              </a:lnSpc>
              <a:spcBef>
                <a:spcPts val="0"/>
              </a:spcBef>
              <a:buNone/>
            </a:pPr>
            <a:endParaRPr lang="en-GB" sz="1400" b="1" dirty="0" smtClean="0"/>
          </a:p>
          <a:p>
            <a:pPr marL="0" indent="0">
              <a:lnSpc>
                <a:spcPct val="100000"/>
              </a:lnSpc>
              <a:spcBef>
                <a:spcPts val="0"/>
              </a:spcBef>
              <a:buNone/>
            </a:pPr>
            <a:r>
              <a:rPr lang="en-GB" sz="1400" b="1" dirty="0" smtClean="0"/>
              <a:t>FOR PEOPLE I TAUGHT LAST YEAR</a:t>
            </a:r>
          </a:p>
          <a:p>
            <a:pPr marL="0" indent="0">
              <a:lnSpc>
                <a:spcPct val="100000"/>
              </a:lnSpc>
              <a:spcBef>
                <a:spcPts val="0"/>
              </a:spcBef>
              <a:buNone/>
            </a:pPr>
            <a:r>
              <a:rPr lang="en-GB" sz="1400" b="1" dirty="0" smtClean="0"/>
              <a:t>(i) The </a:t>
            </a:r>
            <a:r>
              <a:rPr lang="en-GB" sz="1400" b="1" dirty="0"/>
              <a:t>Chinese are Coming -</a:t>
            </a:r>
            <a:r>
              <a:rPr lang="en-GB" sz="1400" dirty="0"/>
              <a:t> </a:t>
            </a:r>
            <a:r>
              <a:rPr lang="en-GB" sz="1400" b="1" u="sng" dirty="0">
                <a:hlinkClick r:id="rId3"/>
              </a:rPr>
              <a:t>http://</a:t>
            </a:r>
            <a:r>
              <a:rPr lang="en-GB" sz="1400" b="1" u="sng" dirty="0" smtClean="0">
                <a:hlinkClick r:id="rId3"/>
              </a:rPr>
              <a:t>estream.godalming.ac.uk/View.aspx?ID=6299~4A~CMLDdXaP</a:t>
            </a:r>
            <a:r>
              <a:rPr lang="en-GB" sz="1400" b="1" u="sng" dirty="0" smtClean="0"/>
              <a:t> </a:t>
            </a:r>
            <a:r>
              <a:rPr lang="en-GB" sz="1400" b="1" dirty="0" smtClean="0"/>
              <a:t> </a:t>
            </a:r>
            <a:r>
              <a:rPr lang="en-GB" sz="1400" dirty="0" smtClean="0"/>
              <a:t>FDI into Zambia and other African nations by the Chinese</a:t>
            </a:r>
            <a:endParaRPr lang="en-GB" sz="1400" dirty="0"/>
          </a:p>
          <a:p>
            <a:pPr marL="0" indent="0">
              <a:lnSpc>
                <a:spcPct val="100000"/>
              </a:lnSpc>
              <a:spcBef>
                <a:spcPts val="0"/>
              </a:spcBef>
              <a:buNone/>
            </a:pPr>
            <a:endParaRPr lang="en-GB" sz="1400" b="1" dirty="0" smtClean="0"/>
          </a:p>
          <a:p>
            <a:pPr marL="0" indent="0">
              <a:lnSpc>
                <a:spcPct val="100000"/>
              </a:lnSpc>
              <a:spcBef>
                <a:spcPts val="0"/>
              </a:spcBef>
              <a:buNone/>
            </a:pPr>
            <a:r>
              <a:rPr lang="en-GB" sz="1400" b="1" dirty="0" smtClean="0"/>
              <a:t>FOR PEOPLE I DIDN’T TEACH LAST YEAR</a:t>
            </a:r>
          </a:p>
          <a:p>
            <a:pPr marL="0" indent="0">
              <a:lnSpc>
                <a:spcPct val="100000"/>
              </a:lnSpc>
              <a:spcBef>
                <a:spcPts val="0"/>
              </a:spcBef>
              <a:buNone/>
            </a:pPr>
            <a:r>
              <a:rPr lang="en-GB" sz="1400" b="1" dirty="0" smtClean="0"/>
              <a:t>(ii) Glencore Documentary (Why Poverty? Stealing Africa) </a:t>
            </a:r>
            <a:r>
              <a:rPr lang="en-GB" sz="1400" b="1" dirty="0"/>
              <a:t>- </a:t>
            </a:r>
            <a:r>
              <a:rPr lang="en-GB" sz="1400" b="1" dirty="0">
                <a:hlinkClick r:id="rId4"/>
              </a:rPr>
              <a:t>http://</a:t>
            </a:r>
            <a:r>
              <a:rPr lang="en-GB" sz="1400" b="1" dirty="0" smtClean="0">
                <a:hlinkClick r:id="rId4"/>
              </a:rPr>
              <a:t>estream.godalming.ac.uk/View.aspx?id=8677~4C~FdpIz6xw</a:t>
            </a:r>
            <a:r>
              <a:rPr lang="en-GB" sz="1400" b="1" dirty="0" smtClean="0"/>
              <a:t>   </a:t>
            </a:r>
            <a:r>
              <a:rPr lang="en-GB" sz="1400" dirty="0" smtClean="0"/>
              <a:t>Focus on FDI from Glencore, a once mighty MNC who decided to invest in Zambia’s copper resource….</a:t>
            </a:r>
          </a:p>
          <a:p>
            <a:pPr marL="0" indent="0">
              <a:lnSpc>
                <a:spcPct val="100000"/>
              </a:lnSpc>
              <a:spcBef>
                <a:spcPts val="0"/>
              </a:spcBef>
              <a:buNone/>
            </a:pPr>
            <a:endParaRPr lang="en-GB" sz="1400" dirty="0"/>
          </a:p>
          <a:p>
            <a:pPr marL="0" indent="0">
              <a:lnSpc>
                <a:spcPct val="100000"/>
              </a:lnSpc>
              <a:spcBef>
                <a:spcPts val="0"/>
              </a:spcBef>
              <a:buNone/>
            </a:pPr>
            <a:r>
              <a:rPr lang="en-GB" sz="2000" b="1" u="sng" dirty="0" smtClean="0"/>
              <a:t>TASK 3 (1.5 HOUR): EVERYONE Read the following articles</a:t>
            </a:r>
          </a:p>
          <a:p>
            <a:pPr marL="342900" indent="-342900">
              <a:lnSpc>
                <a:spcPct val="100000"/>
              </a:lnSpc>
              <a:spcBef>
                <a:spcPts val="0"/>
              </a:spcBef>
              <a:buFont typeface="+mj-lt"/>
              <a:buAutoNum type="arabicPeriod"/>
            </a:pPr>
            <a:r>
              <a:rPr lang="en-GB" sz="1400" dirty="0" smtClean="0"/>
              <a:t>ARTICLE - UK Case study - Structural Unemployment and the North/South Divide / </a:t>
            </a:r>
          </a:p>
          <a:p>
            <a:pPr marL="342900" indent="-342900">
              <a:lnSpc>
                <a:spcPct val="100000"/>
              </a:lnSpc>
              <a:spcBef>
                <a:spcPts val="0"/>
              </a:spcBef>
              <a:buFont typeface="+mj-lt"/>
              <a:buAutoNum type="arabicPeriod"/>
            </a:pPr>
            <a:r>
              <a:rPr lang="en-GB" sz="1400" dirty="0" smtClean="0"/>
              <a:t>ARTICLE - China Case </a:t>
            </a:r>
            <a:r>
              <a:rPr lang="en-GB" sz="1400" dirty="0"/>
              <a:t>Study (Costs to China – depression, obesity, cancer rivers and air </a:t>
            </a:r>
            <a:r>
              <a:rPr lang="en-GB" sz="1400" dirty="0" smtClean="0"/>
              <a:t>pollution)</a:t>
            </a:r>
          </a:p>
          <a:p>
            <a:pPr marL="342900" indent="-342900">
              <a:lnSpc>
                <a:spcPct val="100000"/>
              </a:lnSpc>
              <a:spcBef>
                <a:spcPts val="0"/>
              </a:spcBef>
              <a:buFont typeface="+mj-lt"/>
              <a:buAutoNum type="arabicPeriod"/>
            </a:pPr>
            <a:r>
              <a:rPr lang="en-GB" sz="1400" dirty="0" smtClean="0"/>
              <a:t>ARTICLE - Zambia Case Study (Include article on Zambian </a:t>
            </a:r>
            <a:r>
              <a:rPr lang="en-GB" sz="1400" dirty="0"/>
              <a:t>textiles) ARTICLE - Free trade and Zambian </a:t>
            </a:r>
            <a:r>
              <a:rPr lang="en-GB" sz="1400" dirty="0" smtClean="0"/>
              <a:t>textile</a:t>
            </a:r>
            <a:endParaRPr lang="en-GB" sz="1400" dirty="0"/>
          </a:p>
        </p:txBody>
      </p:sp>
    </p:spTree>
    <p:extLst>
      <p:ext uri="{BB962C8B-B14F-4D97-AF65-F5344CB8AC3E}">
        <p14:creationId xmlns:p14="http://schemas.microsoft.com/office/powerpoint/2010/main" val="27231932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335</Words>
  <Application>Microsoft Macintosh PowerPoint</Application>
  <PresentationFormat>Custom</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PREP HOMEWORK (3.5 Hrs)</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 HOMEWORK Over Easter</dc:title>
  <dc:creator>Oliver Stevens</dc:creator>
  <cp:lastModifiedBy>Oliver Stevens</cp:lastModifiedBy>
  <cp:revision>12</cp:revision>
  <dcterms:created xsi:type="dcterms:W3CDTF">2017-09-29T14:04:42Z</dcterms:created>
  <dcterms:modified xsi:type="dcterms:W3CDTF">2017-10-01T11:34:13Z</dcterms:modified>
</cp:coreProperties>
</file>