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handoutMasterIdLst>
    <p:handoutMasterId r:id="rId49"/>
  </p:handoutMasterIdLst>
  <p:sldIdLst>
    <p:sldId id="256" r:id="rId2"/>
    <p:sldId id="585" r:id="rId3"/>
    <p:sldId id="319" r:id="rId4"/>
    <p:sldId id="587" r:id="rId5"/>
    <p:sldId id="614" r:id="rId6"/>
    <p:sldId id="615" r:id="rId7"/>
    <p:sldId id="594" r:id="rId8"/>
    <p:sldId id="595" r:id="rId9"/>
    <p:sldId id="596" r:id="rId10"/>
    <p:sldId id="612" r:id="rId11"/>
    <p:sldId id="613" r:id="rId12"/>
    <p:sldId id="617" r:id="rId13"/>
    <p:sldId id="618" r:id="rId14"/>
    <p:sldId id="583" r:id="rId15"/>
    <p:sldId id="599" r:id="rId16"/>
    <p:sldId id="600" r:id="rId17"/>
    <p:sldId id="601" r:id="rId18"/>
    <p:sldId id="602" r:id="rId19"/>
    <p:sldId id="603" r:id="rId20"/>
    <p:sldId id="604" r:id="rId21"/>
    <p:sldId id="605" r:id="rId22"/>
    <p:sldId id="606" r:id="rId23"/>
    <p:sldId id="607" r:id="rId24"/>
    <p:sldId id="608" r:id="rId25"/>
    <p:sldId id="609" r:id="rId26"/>
    <p:sldId id="610" r:id="rId27"/>
    <p:sldId id="634" r:id="rId28"/>
    <p:sldId id="626" r:id="rId29"/>
    <p:sldId id="627" r:id="rId30"/>
    <p:sldId id="630" r:id="rId31"/>
    <p:sldId id="628" r:id="rId32"/>
    <p:sldId id="632" r:id="rId33"/>
    <p:sldId id="629" r:id="rId34"/>
    <p:sldId id="633" r:id="rId35"/>
    <p:sldId id="581" r:id="rId36"/>
    <p:sldId id="586" r:id="rId37"/>
    <p:sldId id="584" r:id="rId38"/>
    <p:sldId id="593" r:id="rId39"/>
    <p:sldId id="638" r:id="rId40"/>
    <p:sldId id="636" r:id="rId41"/>
    <p:sldId id="635" r:id="rId42"/>
    <p:sldId id="637" r:id="rId43"/>
    <p:sldId id="640" r:id="rId44"/>
    <p:sldId id="641" r:id="rId45"/>
    <p:sldId id="639" r:id="rId46"/>
    <p:sldId id="578" r:id="rId4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1" autoAdjust="0"/>
    <p:restoredTop sz="71298" autoAdjust="0"/>
  </p:normalViewPr>
  <p:slideViewPr>
    <p:cSldViewPr>
      <p:cViewPr varScale="1">
        <p:scale>
          <a:sx n="80" d="100"/>
          <a:sy n="80" d="100"/>
        </p:scale>
        <p:origin x="195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6C12B10-4827-4426-AD2B-CE1E0A8B95A5}" type="datetimeFigureOut">
              <a:rPr lang="en-GB" smtClean="0"/>
              <a:t>12/10/2017</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957B486D-081A-4378-9DC1-2BD651AE4BE2}" type="slidenum">
              <a:rPr lang="en-GB" smtClean="0"/>
              <a:t>‹#›</a:t>
            </a:fld>
            <a:endParaRPr lang="en-GB"/>
          </a:p>
        </p:txBody>
      </p:sp>
    </p:spTree>
    <p:extLst>
      <p:ext uri="{BB962C8B-B14F-4D97-AF65-F5344CB8AC3E}">
        <p14:creationId xmlns:p14="http://schemas.microsoft.com/office/powerpoint/2010/main" val="4135429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2702" tIns="46351" rIns="92702" bIns="46351" rtlCol="0"/>
          <a:lstStyle>
            <a:lvl1pPr algn="l">
              <a:defRPr sz="1200"/>
            </a:lvl1pPr>
          </a:lstStyle>
          <a:p>
            <a:endParaRPr lang="en-GB"/>
          </a:p>
        </p:txBody>
      </p:sp>
      <p:sp>
        <p:nvSpPr>
          <p:cNvPr id="3" name="Date Placeholder 2"/>
          <p:cNvSpPr>
            <a:spLocks noGrp="1"/>
          </p:cNvSpPr>
          <p:nvPr>
            <p:ph type="dt" idx="1"/>
          </p:nvPr>
        </p:nvSpPr>
        <p:spPr>
          <a:xfrm>
            <a:off x="3850443" y="1"/>
            <a:ext cx="2945659" cy="496332"/>
          </a:xfrm>
          <a:prstGeom prst="rect">
            <a:avLst/>
          </a:prstGeom>
        </p:spPr>
        <p:txBody>
          <a:bodyPr vert="horz" lIns="92702" tIns="46351" rIns="92702" bIns="46351" rtlCol="0"/>
          <a:lstStyle>
            <a:lvl1pPr algn="r">
              <a:defRPr sz="1200"/>
            </a:lvl1pPr>
          </a:lstStyle>
          <a:p>
            <a:fld id="{49D44D04-BDD7-4694-84E3-5B162D5EC473}" type="datetimeFigureOut">
              <a:rPr lang="en-US" smtClean="0"/>
              <a:pPr/>
              <a:t>10/12/2017</a:t>
            </a:fld>
            <a:endParaRPr lang="en-GB"/>
          </a:p>
        </p:txBody>
      </p:sp>
      <p:sp>
        <p:nvSpPr>
          <p:cNvPr id="4" name="Slide Image Placeholder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702" tIns="46351" rIns="92702" bIns="46351" rtlCol="0" anchor="ctr"/>
          <a:lstStyle/>
          <a:p>
            <a:endParaRPr lang="en-GB"/>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2702" tIns="46351" rIns="92702" bIns="463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6332"/>
          </a:xfrm>
          <a:prstGeom prst="rect">
            <a:avLst/>
          </a:prstGeom>
        </p:spPr>
        <p:txBody>
          <a:bodyPr vert="horz" lIns="92702" tIns="46351" rIns="92702" bIns="46351"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2702" tIns="46351" rIns="92702" bIns="46351" rtlCol="0" anchor="b"/>
          <a:lstStyle>
            <a:lvl1pPr algn="r">
              <a:defRPr sz="1200"/>
            </a:lvl1pPr>
          </a:lstStyle>
          <a:p>
            <a:fld id="{AB5D1E60-41F9-4999-90DD-E0CE1ABA9971}" type="slidenum">
              <a:rPr lang="en-GB" smtClean="0"/>
              <a:pPr/>
              <a:t>‹#›</a:t>
            </a:fld>
            <a:endParaRPr lang="en-GB"/>
          </a:p>
        </p:txBody>
      </p:sp>
    </p:spTree>
    <p:extLst>
      <p:ext uri="{BB962C8B-B14F-4D97-AF65-F5344CB8AC3E}">
        <p14:creationId xmlns:p14="http://schemas.microsoft.com/office/powerpoint/2010/main" val="27978023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Introduction to Globalisation - definition</a:t>
            </a:r>
            <a:r>
              <a:rPr lang="en-GB" baseline="0" dirty="0" smtClean="0"/>
              <a:t>, causes and history</a:t>
            </a:r>
          </a:p>
          <a:p>
            <a:r>
              <a:rPr lang="en-GB" baseline="0" dirty="0" smtClean="0"/>
              <a:t>Development and Global Inequality</a:t>
            </a:r>
            <a:endParaRPr lang="en-GB" dirty="0"/>
          </a:p>
        </p:txBody>
      </p:sp>
    </p:spTree>
    <p:extLst>
      <p:ext uri="{BB962C8B-B14F-4D97-AF65-F5344CB8AC3E}">
        <p14:creationId xmlns:p14="http://schemas.microsoft.com/office/powerpoint/2010/main" val="2902686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t>WRITE NOTES FOR EACH CARTOON BELOW</a:t>
            </a:r>
            <a:endParaRPr lang="en-GB" b="1" dirty="0" smtClean="0"/>
          </a:p>
          <a:p>
            <a:endParaRPr lang="en-GB" dirty="0"/>
          </a:p>
        </p:txBody>
      </p:sp>
    </p:spTree>
    <p:extLst>
      <p:ext uri="{BB962C8B-B14F-4D97-AF65-F5344CB8AC3E}">
        <p14:creationId xmlns:p14="http://schemas.microsoft.com/office/powerpoint/2010/main" val="22921712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679804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15: Teacher led, video and student feedback</a:t>
            </a:r>
          </a:p>
          <a:p>
            <a:endParaRPr lang="en-GB" dirty="0" smtClean="0"/>
          </a:p>
          <a:p>
            <a:r>
              <a:rPr lang="en-GB" dirty="0" smtClean="0"/>
              <a:t>Go through </a:t>
            </a:r>
            <a:r>
              <a:rPr lang="en-GB" dirty="0" err="1" smtClean="0"/>
              <a:t>powerpoint</a:t>
            </a:r>
            <a:r>
              <a:rPr lang="en-GB" dirty="0" smtClean="0"/>
              <a:t> slides (next 4 including</a:t>
            </a:r>
            <a:r>
              <a:rPr lang="en-GB" baseline="0" dirty="0" smtClean="0"/>
              <a:t> this one)</a:t>
            </a:r>
            <a:r>
              <a:rPr lang="en-GB" dirty="0" smtClean="0"/>
              <a:t> and get students to take notes / ask questions</a:t>
            </a:r>
            <a:endParaRPr lang="en-GB" dirty="0"/>
          </a:p>
        </p:txBody>
      </p:sp>
    </p:spTree>
    <p:extLst>
      <p:ext uri="{BB962C8B-B14F-4D97-AF65-F5344CB8AC3E}">
        <p14:creationId xmlns:p14="http://schemas.microsoft.com/office/powerpoint/2010/main" val="4236783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slide above</a:t>
            </a:r>
          </a:p>
          <a:p>
            <a:endParaRPr lang="en-GB" dirty="0" smtClean="0"/>
          </a:p>
          <a:p>
            <a:r>
              <a:rPr lang="en-GB" dirty="0" smtClean="0"/>
              <a:t>I</a:t>
            </a:r>
            <a:r>
              <a:rPr lang="en-GB" baseline="0" dirty="0" smtClean="0"/>
              <a:t> would show them the trailer (hover over the movie picture) for a giggle.  But again optional</a:t>
            </a:r>
          </a:p>
          <a:p>
            <a:endParaRPr lang="en-GB" baseline="0" dirty="0" smtClean="0"/>
          </a:p>
          <a:p>
            <a:r>
              <a:rPr lang="en-GB" baseline="0" dirty="0" smtClean="0"/>
              <a:t>Important to give the background to the 1999 WTO talks in Seattle though.</a:t>
            </a:r>
            <a:endParaRPr lang="en-GB" dirty="0"/>
          </a:p>
        </p:txBody>
      </p:sp>
    </p:spTree>
    <p:extLst>
      <p:ext uri="{BB962C8B-B14F-4D97-AF65-F5344CB8AC3E}">
        <p14:creationId xmlns:p14="http://schemas.microsoft.com/office/powerpoint/2010/main" val="1605823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slide above</a:t>
            </a:r>
            <a:endParaRPr lang="en-GB" dirty="0"/>
          </a:p>
        </p:txBody>
      </p:sp>
    </p:spTree>
    <p:extLst>
      <p:ext uri="{BB962C8B-B14F-4D97-AF65-F5344CB8AC3E}">
        <p14:creationId xmlns:p14="http://schemas.microsoft.com/office/powerpoint/2010/main" val="33230426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15 Minutes: Videos and Discussion</a:t>
            </a:r>
          </a:p>
          <a:p>
            <a:endParaRPr lang="en-GB" dirty="0" smtClean="0"/>
          </a:p>
          <a:p>
            <a:r>
              <a:rPr lang="en-GB" dirty="0" smtClean="0"/>
              <a:t>7: Videos and note taking</a:t>
            </a:r>
          </a:p>
          <a:p>
            <a:r>
              <a:rPr lang="en-GB" dirty="0" smtClean="0"/>
              <a:t>8: Class</a:t>
            </a:r>
            <a:r>
              <a:rPr lang="en-GB" baseline="0" dirty="0" smtClean="0"/>
              <a:t> discussion and note taking</a:t>
            </a:r>
            <a:endParaRPr lang="en-GB" dirty="0"/>
          </a:p>
        </p:txBody>
      </p:sp>
    </p:spTree>
    <p:extLst>
      <p:ext uri="{BB962C8B-B14F-4D97-AF65-F5344CB8AC3E}">
        <p14:creationId xmlns:p14="http://schemas.microsoft.com/office/powerpoint/2010/main" val="3989748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15:</a:t>
            </a:r>
            <a:r>
              <a:rPr lang="en-GB" b="1" u="sng" baseline="0" dirty="0" smtClean="0"/>
              <a:t> Teacher led and group exercises</a:t>
            </a:r>
          </a:p>
          <a:p>
            <a:endParaRPr lang="en-GB" baseline="0" dirty="0" smtClean="0"/>
          </a:p>
          <a:p>
            <a:r>
              <a:rPr lang="en-GB" baseline="0" dirty="0" smtClean="0"/>
              <a:t>5: go through </a:t>
            </a:r>
            <a:r>
              <a:rPr lang="en-GB" baseline="0" dirty="0" err="1" smtClean="0"/>
              <a:t>powerpoints</a:t>
            </a:r>
            <a:r>
              <a:rPr lang="en-GB" baseline="0" dirty="0" smtClean="0"/>
              <a:t> and talk them through the arguments</a:t>
            </a:r>
          </a:p>
          <a:p>
            <a:r>
              <a:rPr lang="en-GB" baseline="0" dirty="0" smtClean="0"/>
              <a:t>5: in threes, they must say whether it has been a success or not and be ready to justify</a:t>
            </a:r>
          </a:p>
          <a:p>
            <a:r>
              <a:rPr lang="en-GB" baseline="0" dirty="0" smtClean="0"/>
              <a:t>5: Final class feedback - has the movement been a success….</a:t>
            </a:r>
            <a:endParaRPr lang="en-GB" dirty="0"/>
          </a:p>
        </p:txBody>
      </p:sp>
    </p:spTree>
    <p:extLst>
      <p:ext uri="{BB962C8B-B14F-4D97-AF65-F5344CB8AC3E}">
        <p14:creationId xmlns:p14="http://schemas.microsoft.com/office/powerpoint/2010/main" val="2720281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slide above</a:t>
            </a:r>
          </a:p>
          <a:p>
            <a:endParaRPr lang="en-GB" dirty="0" smtClean="0"/>
          </a:p>
          <a:p>
            <a:r>
              <a:rPr lang="en-GB" dirty="0" smtClean="0"/>
              <a:t>Giving</a:t>
            </a:r>
            <a:r>
              <a:rPr lang="en-GB" baseline="0" dirty="0" smtClean="0"/>
              <a:t> an overview of some of the commentators and their books (can skip this slide if you want)</a:t>
            </a:r>
            <a:endParaRPr lang="en-GB" dirty="0"/>
          </a:p>
        </p:txBody>
      </p:sp>
    </p:spTree>
    <p:extLst>
      <p:ext uri="{BB962C8B-B14F-4D97-AF65-F5344CB8AC3E}">
        <p14:creationId xmlns:p14="http://schemas.microsoft.com/office/powerpoint/2010/main" val="796184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30: Teacher</a:t>
            </a:r>
            <a:r>
              <a:rPr lang="en-GB" b="1" u="sng" baseline="0" dirty="0" smtClean="0"/>
              <a:t> led</a:t>
            </a:r>
          </a:p>
          <a:p>
            <a:endParaRPr lang="en-GB" baseline="0" dirty="0" smtClean="0"/>
          </a:p>
          <a:p>
            <a:r>
              <a:rPr lang="en-GB" baseline="0" dirty="0" smtClean="0"/>
              <a:t>Teacher to dish out A3 essay plan worksheet - see class resources</a:t>
            </a:r>
          </a:p>
          <a:p>
            <a:endParaRPr lang="en-GB" baseline="0" dirty="0" smtClean="0"/>
          </a:p>
          <a:p>
            <a:r>
              <a:rPr lang="en-GB" baseline="0" dirty="0" smtClean="0"/>
              <a:t>The rest of the slides until 30 should be gone through.  Use articles (provided) and questioning….students should be adding to their plan</a:t>
            </a:r>
            <a:endParaRPr lang="en-GB" dirty="0"/>
          </a:p>
        </p:txBody>
      </p:sp>
    </p:spTree>
    <p:extLst>
      <p:ext uri="{BB962C8B-B14F-4D97-AF65-F5344CB8AC3E}">
        <p14:creationId xmlns:p14="http://schemas.microsoft.com/office/powerpoint/2010/main" val="17017705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t>5 </a:t>
            </a:r>
            <a:r>
              <a:rPr lang="en-GB" b="1" dirty="0" err="1" smtClean="0"/>
              <a:t>mins</a:t>
            </a:r>
            <a:r>
              <a:rPr lang="en-GB" b="1" dirty="0" smtClean="0"/>
              <a:t>: Video….and discussion about China’s growing</a:t>
            </a:r>
            <a:r>
              <a:rPr lang="en-GB" b="1" baseline="0" dirty="0" smtClean="0"/>
              <a:t> power in the world</a:t>
            </a:r>
            <a:endParaRPr lang="en-GB" b="1" dirty="0" smtClean="0"/>
          </a:p>
          <a:p>
            <a:endParaRPr lang="en-GB" dirty="0"/>
          </a:p>
        </p:txBody>
      </p:sp>
      <p:sp>
        <p:nvSpPr>
          <p:cNvPr id="4" name="Slide Number Placeholder 3"/>
          <p:cNvSpPr>
            <a:spLocks noGrp="1"/>
          </p:cNvSpPr>
          <p:nvPr>
            <p:ph type="sldNum" sz="quarter" idx="10"/>
          </p:nvPr>
        </p:nvSpPr>
        <p:spPr/>
        <p:txBody>
          <a:bodyPr/>
          <a:lstStyle/>
          <a:p>
            <a:fld id="{A6E32D7F-3C86-407E-8F81-DB51B3ADD6D3}" type="slidenum">
              <a:rPr lang="en-GB" smtClean="0"/>
              <a:pPr/>
              <a:t>32</a:t>
            </a:fld>
            <a:endParaRPr lang="en-GB"/>
          </a:p>
        </p:txBody>
      </p:sp>
    </p:spTree>
    <p:extLst>
      <p:ext uri="{BB962C8B-B14F-4D97-AF65-F5344CB8AC3E}">
        <p14:creationId xmlns:p14="http://schemas.microsoft.com/office/powerpoint/2010/main" val="429082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smtClean="0"/>
              <a:t>5-10</a:t>
            </a:r>
            <a:r>
              <a:rPr lang="en-GB" b="1" u="sng" baseline="0" dirty="0" smtClean="0"/>
              <a:t> </a:t>
            </a:r>
            <a:r>
              <a:rPr lang="en-GB" b="1" u="sng" baseline="0" dirty="0" err="1" smtClean="0"/>
              <a:t>mins</a:t>
            </a:r>
            <a:r>
              <a:rPr lang="en-GB" b="1" u="sng" baseline="0" dirty="0" smtClean="0"/>
              <a:t> STARTER: Teacher led - through slides 2,3 and 4</a:t>
            </a:r>
          </a:p>
          <a:p>
            <a:endParaRPr lang="en-GB" baseline="0" dirty="0" smtClean="0"/>
          </a:p>
          <a:p>
            <a:r>
              <a:rPr lang="en-GB" baseline="0" dirty="0" smtClean="0"/>
              <a:t>Explain structure and go through stats</a:t>
            </a:r>
          </a:p>
          <a:p>
            <a:endParaRPr lang="en-GB" baseline="0" dirty="0" smtClean="0"/>
          </a:p>
          <a:p>
            <a:r>
              <a:rPr lang="en-GB" baseline="0" dirty="0" smtClean="0"/>
              <a:t>Emphasis is on the ‘Old inequality’ - i.e. why are there variations in development or why is there a difference between ‘developed’ and ‘developing countries’</a:t>
            </a:r>
          </a:p>
          <a:p>
            <a:endParaRPr lang="en-GB" baseline="0" dirty="0" smtClean="0"/>
          </a:p>
          <a:p>
            <a:r>
              <a:rPr lang="en-GB" baseline="0" dirty="0" smtClean="0"/>
              <a:t>The new </a:t>
            </a:r>
            <a:r>
              <a:rPr lang="en-GB" baseline="0" dirty="0" err="1" smtClean="0"/>
              <a:t>inequiality</a:t>
            </a:r>
            <a:r>
              <a:rPr lang="en-GB" baseline="0" dirty="0" smtClean="0"/>
              <a:t> is only a small part of next week but asks the question is the traditional way of dividing the world into ‘developed and developing’ still relevant today with the emergence of the BRIC countries etc.</a:t>
            </a:r>
            <a:endParaRPr lang="en-GB" dirty="0"/>
          </a:p>
        </p:txBody>
      </p:sp>
    </p:spTree>
    <p:extLst>
      <p:ext uri="{BB962C8B-B14F-4D97-AF65-F5344CB8AC3E}">
        <p14:creationId xmlns:p14="http://schemas.microsoft.com/office/powerpoint/2010/main" val="1442039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45: Complete A3 Sheet in Groups</a:t>
            </a:r>
          </a:p>
          <a:p>
            <a:pPr lvl="1"/>
            <a:r>
              <a:rPr lang="en-GB" dirty="0" smtClean="0"/>
              <a:t>15: Introduce A3 sheet and pollution video for example</a:t>
            </a:r>
          </a:p>
          <a:p>
            <a:pPr lvl="1"/>
            <a:r>
              <a:rPr lang="en-GB" dirty="0" smtClean="0"/>
              <a:t>30: Group activities (5 and 5 per point)</a:t>
            </a:r>
          </a:p>
          <a:p>
            <a:pPr lvl="1"/>
            <a:r>
              <a:rPr lang="en-GB" dirty="0" smtClean="0"/>
              <a:t>15: Planning essays 2x5 minutes</a:t>
            </a:r>
          </a:p>
          <a:p>
            <a:r>
              <a:rPr lang="en-GB" b="1" dirty="0" smtClean="0"/>
              <a:t>30: Writing conclusions</a:t>
            </a:r>
          </a:p>
          <a:p>
            <a:pPr lvl="1"/>
            <a:r>
              <a:rPr lang="en-GB" dirty="0" smtClean="0"/>
              <a:t>10: Talking heads</a:t>
            </a:r>
          </a:p>
          <a:p>
            <a:pPr lvl="1"/>
            <a:r>
              <a:rPr lang="en-GB" dirty="0" smtClean="0"/>
              <a:t>20: Writing questions</a:t>
            </a:r>
          </a:p>
          <a:p>
            <a:pPr lvl="1"/>
            <a:r>
              <a:rPr lang="en-GB" dirty="0" smtClean="0"/>
              <a:t>	5</a:t>
            </a:r>
            <a:r>
              <a:rPr lang="en-GB" baseline="0" dirty="0" smtClean="0"/>
              <a:t> Intro</a:t>
            </a:r>
          </a:p>
          <a:p>
            <a:pPr lvl="1"/>
            <a:r>
              <a:rPr lang="en-GB" baseline="0" dirty="0" smtClean="0"/>
              <a:t>	5 Conclusion Write</a:t>
            </a:r>
          </a:p>
          <a:p>
            <a:pPr lvl="1"/>
            <a:r>
              <a:rPr lang="en-GB" baseline="0" dirty="0" smtClean="0"/>
              <a:t>	5 Class Feedback</a:t>
            </a:r>
          </a:p>
          <a:p>
            <a:pPr lvl="1"/>
            <a:r>
              <a:rPr lang="en-GB" baseline="0" dirty="0" smtClean="0"/>
              <a:t>	5 Overall</a:t>
            </a:r>
            <a:endParaRPr lang="en-GB" dirty="0" smtClean="0"/>
          </a:p>
          <a:p>
            <a:endParaRPr lang="en-GB" dirty="0"/>
          </a:p>
        </p:txBody>
      </p:sp>
    </p:spTree>
    <p:extLst>
      <p:ext uri="{BB962C8B-B14F-4D97-AF65-F5344CB8AC3E}">
        <p14:creationId xmlns:p14="http://schemas.microsoft.com/office/powerpoint/2010/main" val="31186398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different</a:t>
            </a:r>
            <a:r>
              <a:rPr lang="en-GB" baseline="0" dirty="0" smtClean="0"/>
              <a:t> take on the circular flow of income: A</a:t>
            </a:r>
            <a:r>
              <a:rPr lang="en-GB" dirty="0" smtClean="0"/>
              <a:t> recognition that economic</a:t>
            </a:r>
            <a:r>
              <a:rPr lang="en-GB" baseline="0" dirty="0" smtClean="0"/>
              <a:t> growth is not some fairy dust and we are not just classified as ‘consumers’ and ‘workers’</a:t>
            </a:r>
            <a:endParaRPr lang="en-GB" dirty="0"/>
          </a:p>
        </p:txBody>
      </p:sp>
    </p:spTree>
    <p:extLst>
      <p:ext uri="{BB962C8B-B14F-4D97-AF65-F5344CB8AC3E}">
        <p14:creationId xmlns:p14="http://schemas.microsoft.com/office/powerpoint/2010/main" val="1995103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9">
              <a:defRPr/>
            </a:pPr>
            <a:r>
              <a:rPr lang="en-GB" b="1" dirty="0" smtClean="0"/>
              <a:t>5 </a:t>
            </a:r>
            <a:r>
              <a:rPr lang="en-GB" b="1" dirty="0" err="1" smtClean="0"/>
              <a:t>mins</a:t>
            </a:r>
            <a:r>
              <a:rPr lang="en-GB" b="1" dirty="0" smtClean="0"/>
              <a:t>: Video….and discussion about China’s growing</a:t>
            </a:r>
            <a:r>
              <a:rPr lang="en-GB" b="1" baseline="0" dirty="0" smtClean="0"/>
              <a:t> power in the world</a:t>
            </a:r>
            <a:endParaRPr lang="en-GB" b="1" dirty="0" smtClean="0"/>
          </a:p>
          <a:p>
            <a:endParaRPr lang="en-GB" dirty="0"/>
          </a:p>
        </p:txBody>
      </p:sp>
    </p:spTree>
    <p:extLst>
      <p:ext uri="{BB962C8B-B14F-4D97-AF65-F5344CB8AC3E}">
        <p14:creationId xmlns:p14="http://schemas.microsoft.com/office/powerpoint/2010/main" val="691418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b="1" u="sng" dirty="0" smtClean="0"/>
              <a:t>TEACHER</a:t>
            </a:r>
            <a:r>
              <a:rPr lang="en-GB" b="1" u="sng" baseline="0" dirty="0" smtClean="0"/>
              <a:t> LED - </a:t>
            </a:r>
            <a:r>
              <a:rPr lang="en-GB" b="1" u="sng" dirty="0" smtClean="0"/>
              <a:t>10 MINS INTRO TO THE TOPIC</a:t>
            </a:r>
          </a:p>
          <a:p>
            <a:endParaRPr lang="en-GB" b="1" u="sng" dirty="0" smtClean="0"/>
          </a:p>
          <a:p>
            <a:r>
              <a:rPr lang="en-GB" b="0" u="sng" dirty="0" smtClean="0"/>
              <a:t>Next</a:t>
            </a:r>
            <a:r>
              <a:rPr lang="en-GB" b="0" u="sng" baseline="0" dirty="0" smtClean="0"/>
              <a:t> few slides</a:t>
            </a:r>
            <a:endParaRPr lang="en-GB" b="0" u="sng" dirty="0"/>
          </a:p>
        </p:txBody>
      </p:sp>
    </p:spTree>
    <p:extLst>
      <p:ext uri="{BB962C8B-B14F-4D97-AF65-F5344CB8AC3E}">
        <p14:creationId xmlns:p14="http://schemas.microsoft.com/office/powerpoint/2010/main" val="3117593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xfrm>
            <a:off x="919163" y="744538"/>
            <a:ext cx="4964112" cy="3722687"/>
          </a:xfrm>
          <a:ln/>
        </p:spPr>
      </p:sp>
      <p:sp>
        <p:nvSpPr>
          <p:cNvPr id="385027"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422408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Rot="1" noChangeAspect="1" noChangeArrowheads="1" noTextEdit="1"/>
          </p:cNvSpPr>
          <p:nvPr>
            <p:ph type="sldImg"/>
          </p:nvPr>
        </p:nvSpPr>
        <p:spPr>
          <a:xfrm>
            <a:off x="919163" y="744538"/>
            <a:ext cx="4964112" cy="3722687"/>
          </a:xfrm>
          <a:ln/>
        </p:spPr>
      </p:sp>
      <p:sp>
        <p:nvSpPr>
          <p:cNvPr id="387075" name="Rectangle 3"/>
          <p:cNvSpPr>
            <a:spLocks noGrp="1" noChangeArrowheads="1"/>
          </p:cNvSpPr>
          <p:nvPr>
            <p:ph type="body" idx="1"/>
          </p:nvPr>
        </p:nvSpPr>
        <p:spPr/>
        <p:txBody>
          <a:bodyPr/>
          <a:lstStyle/>
          <a:p>
            <a:endParaRPr lang="en-GB"/>
          </a:p>
        </p:txBody>
      </p:sp>
    </p:spTree>
    <p:extLst>
      <p:ext uri="{BB962C8B-B14F-4D97-AF65-F5344CB8AC3E}">
        <p14:creationId xmlns:p14="http://schemas.microsoft.com/office/powerpoint/2010/main" val="2593518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919163" y="744538"/>
            <a:ext cx="4964112" cy="3722687"/>
          </a:xfrm>
          <a:ln/>
        </p:spPr>
      </p:sp>
      <p:sp>
        <p:nvSpPr>
          <p:cNvPr id="389123" name="Rectangle 3"/>
          <p:cNvSpPr>
            <a:spLocks noGrp="1" noChangeArrowheads="1"/>
          </p:cNvSpPr>
          <p:nvPr>
            <p:ph type="body" idx="1"/>
          </p:nvPr>
        </p:nvSpPr>
        <p:spPr/>
        <p:txBody>
          <a:bodyPr/>
          <a:lstStyle/>
          <a:p>
            <a:r>
              <a:rPr lang="en-GB"/>
              <a:t>The world is getting smaller, it is becoming cheaper to communicate, to connect and to compete with each other.</a:t>
            </a:r>
          </a:p>
          <a:p>
            <a:r>
              <a:rPr lang="en-GB"/>
              <a:t>Cheap international phone calls, the speed and convenience of the internet; take-off for low cost airlines</a:t>
            </a:r>
          </a:p>
          <a:p>
            <a:r>
              <a:rPr lang="en-GB"/>
              <a:t>This cost index chart shows how the costs of communicating has collapsed</a:t>
            </a:r>
          </a:p>
          <a:p>
            <a:endParaRPr lang="en-US"/>
          </a:p>
        </p:txBody>
      </p:sp>
    </p:spTree>
    <p:extLst>
      <p:ext uri="{BB962C8B-B14F-4D97-AF65-F5344CB8AC3E}">
        <p14:creationId xmlns:p14="http://schemas.microsoft.com/office/powerpoint/2010/main" val="4154821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Controversies</a:t>
            </a:r>
            <a:r>
              <a:rPr lang="en-GB" baseline="0" dirty="0" smtClean="0"/>
              <a:t> of Globalisation and the ‘Anti-</a:t>
            </a:r>
            <a:r>
              <a:rPr lang="en-GB" baseline="0" dirty="0" err="1" smtClean="0"/>
              <a:t>Globlisation</a:t>
            </a:r>
            <a:r>
              <a:rPr lang="en-GB" baseline="0" dirty="0" smtClean="0"/>
              <a:t> Movement’</a:t>
            </a:r>
          </a:p>
          <a:p>
            <a:r>
              <a:rPr lang="en-GB" baseline="0" dirty="0" smtClean="0"/>
              <a:t>Introduction to </a:t>
            </a:r>
            <a:r>
              <a:rPr lang="en-GB" baseline="0" smtClean="0"/>
              <a:t>Globalisation Essay</a:t>
            </a:r>
          </a:p>
        </p:txBody>
      </p:sp>
    </p:spTree>
    <p:extLst>
      <p:ext uri="{BB962C8B-B14F-4D97-AF65-F5344CB8AC3E}">
        <p14:creationId xmlns:p14="http://schemas.microsoft.com/office/powerpoint/2010/main" val="519285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WRITE NOTES FOR EACH CARTOON BELOW</a:t>
            </a:r>
            <a:endParaRPr lang="en-GB" b="1" dirty="0"/>
          </a:p>
        </p:txBody>
      </p:sp>
    </p:spTree>
    <p:extLst>
      <p:ext uri="{BB962C8B-B14F-4D97-AF65-F5344CB8AC3E}">
        <p14:creationId xmlns:p14="http://schemas.microsoft.com/office/powerpoint/2010/main" val="348896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78B487-07B1-4187-AE62-812539BC4FA0}" type="datetimeFigureOut">
              <a:rPr lang="en-US" smtClean="0"/>
              <a:pPr/>
              <a:t>10/12/2017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DC74574-074E-4999-83C6-FEC1C5B7854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78B487-07B1-4187-AE62-812539BC4FA0}" type="datetimeFigureOut">
              <a:rPr lang="en-US" smtClean="0"/>
              <a:pPr/>
              <a:t>10/12/2017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74574-074E-4999-83C6-FEC1C5B7854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gif"/><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11.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globalissues.org/video/778/luckiest-nut-in-the-worl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www.youtube.com/watch?v=JbPufXnFOh8" TargetMode="External"/><Relationship Id="rId7" Type="http://schemas.openxmlformats.org/officeDocument/2006/relationships/hyperlink" Target="http://www.youtube.com/watch?v=CHXsOA0ARu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http://www.youtube.com/watch?v=_JXPIBsxdk0" TargetMode="Externa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estream.godalming.ac.uk/View.aspx?ID=1522" TargetMode="Externa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hyperlink" Target="http://news.bbc.co.uk/1/hi/programmes/world_news_america/9021548.stm" TargetMode="External"/><Relationship Id="rId4" Type="http://schemas.openxmlformats.org/officeDocument/2006/relationships/hyperlink" Target="http://estream.godalming.ac.uk/View.aspx?id=1522~4k~jCaJVgFPhttp://estream.godalming.ac.uk/View.aspx?id=1522~4k~jCaJVgF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TYKAbRK_wKA"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www.youtube.com/watch?v=q4DtOhe2LfQ" TargetMode="External"/><Relationship Id="rId3" Type="http://schemas.openxmlformats.org/officeDocument/2006/relationships/image" Target="../media/image60.jpeg"/><Relationship Id="rId7" Type="http://schemas.openxmlformats.org/officeDocument/2006/relationships/image" Target="../media/image59.png"/><Relationship Id="rId2" Type="http://schemas.openxmlformats.org/officeDocument/2006/relationships/hyperlink" Target="https://www.cnbc.com/video/2013/04/18/china-losing-its-labor-luster.html" TargetMode="Externa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hyperlink" Target="http://www.youtube.com/watch?v=t77bLtIck2g&amp;feature=fvw" TargetMode="External"/><Relationship Id="rId4" Type="http://schemas.openxmlformats.org/officeDocument/2006/relationships/image" Target="../media/image61.jpeg"/><Relationship Id="rId9" Type="http://schemas.openxmlformats.org/officeDocument/2006/relationships/image" Target="../media/image6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TYKAbRK_wK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notesSlide" Target="../notesSlides/notesSlide6.xml"/><Relationship Id="rId7" Type="http://schemas.openxmlformats.org/officeDocument/2006/relationships/image" Target="../media/image6.jpe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76672"/>
            <a:ext cx="8229600" cy="5904656"/>
          </a:xfrm>
          <a:solidFill>
            <a:srgbClr val="FF0000"/>
          </a:solidFill>
        </p:spPr>
        <p:txBody>
          <a:bodyPr anchor="ctr" anchorCtr="0">
            <a:normAutofit/>
          </a:bodyPr>
          <a:lstStyle/>
          <a:p>
            <a:pPr marL="0" indent="0" algn="ctr">
              <a:buNone/>
            </a:pPr>
            <a:r>
              <a:rPr lang="en-GB" sz="16600" b="1" dirty="0" smtClean="0">
                <a:solidFill>
                  <a:schemeClr val="bg1"/>
                </a:solidFill>
              </a:rPr>
              <a:t>WEEK 4</a:t>
            </a:r>
            <a:endParaRPr lang="en-GB" sz="16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136525" y="0"/>
            <a:ext cx="8899525" cy="1143000"/>
          </a:xfrm>
        </p:spPr>
        <p:txBody>
          <a:bodyPr/>
          <a:lstStyle/>
          <a:p>
            <a:r>
              <a:rPr lang="en-GB" sz="4000" b="1"/>
              <a:t>Technology and the death of distance</a:t>
            </a:r>
            <a:endParaRPr lang="en-US" sz="4000" b="1"/>
          </a:p>
        </p:txBody>
      </p:sp>
      <p:pic>
        <p:nvPicPr>
          <p:cNvPr id="388099" name="Picture 3"/>
          <p:cNvPicPr>
            <a:picLocks noChangeAspect="1" noChangeArrowheads="1"/>
          </p:cNvPicPr>
          <p:nvPr/>
        </p:nvPicPr>
        <p:blipFill>
          <a:blip r:embed="rId4" cstate="print"/>
          <a:srcRect/>
          <a:stretch>
            <a:fillRect/>
          </a:stretch>
        </p:blipFill>
        <p:spPr bwMode="auto">
          <a:xfrm>
            <a:off x="0" y="1196975"/>
            <a:ext cx="9144000" cy="5489575"/>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41766628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413"/>
            <a:ext cx="8632356" cy="1143000"/>
          </a:xfrm>
        </p:spPr>
        <p:txBody>
          <a:bodyPr>
            <a:normAutofit fontScale="90000"/>
          </a:bodyPr>
          <a:lstStyle/>
          <a:p>
            <a:r>
              <a:rPr lang="en-GB" b="1" dirty="0" smtClean="0"/>
              <a:t>History of Globalisation</a:t>
            </a:r>
            <a:br>
              <a:rPr lang="en-GB" b="1" dirty="0" smtClean="0"/>
            </a:br>
            <a:r>
              <a:rPr lang="en-GB" sz="3100" b="1" dirty="0" smtClean="0">
                <a:solidFill>
                  <a:srgbClr val="FF0000"/>
                </a:solidFill>
              </a:rPr>
              <a:t>Changes in the Pattern of Trade, Labour and Capital</a:t>
            </a:r>
            <a:endParaRPr lang="en-GB" b="1" dirty="0">
              <a:solidFill>
                <a:srgbClr val="FF0000"/>
              </a:solidFill>
            </a:endParaRPr>
          </a:p>
        </p:txBody>
      </p:sp>
      <p:sp>
        <p:nvSpPr>
          <p:cNvPr id="3" name="Content Placeholder 2"/>
          <p:cNvSpPr>
            <a:spLocks noGrp="1"/>
          </p:cNvSpPr>
          <p:nvPr>
            <p:ph idx="1"/>
          </p:nvPr>
        </p:nvSpPr>
        <p:spPr>
          <a:xfrm>
            <a:off x="251520" y="1561329"/>
            <a:ext cx="5616624" cy="5296671"/>
          </a:xfrm>
        </p:spPr>
        <p:txBody>
          <a:bodyPr>
            <a:normAutofit fontScale="77500" lnSpcReduction="20000"/>
          </a:bodyPr>
          <a:lstStyle/>
          <a:p>
            <a:pPr marL="180975" indent="-180975"/>
            <a:r>
              <a:rPr lang="en-GB" b="1" dirty="0" smtClean="0"/>
              <a:t>Before 1945: </a:t>
            </a:r>
            <a:r>
              <a:rPr lang="en-GB" sz="2500" dirty="0" smtClean="0"/>
              <a:t>North-South trade predominant – the “old empire”.  UK dominant force but by 1945 and the end of World War II, they are in the periphery and USSR (Russia and USA) in the ascendancy.</a:t>
            </a:r>
          </a:p>
          <a:p>
            <a:pPr marL="180975" indent="-180975"/>
            <a:r>
              <a:rPr lang="en-GB" b="1" dirty="0" smtClean="0"/>
              <a:t>1945 to 1960’s: </a:t>
            </a:r>
            <a:r>
              <a:rPr lang="en-GB" sz="2500" dirty="0" smtClean="0"/>
              <a:t>North-North became significant as a result of trade BLOCs (e.g. EU) and the Cold War.</a:t>
            </a:r>
          </a:p>
          <a:p>
            <a:pPr marL="180975" indent="-180975"/>
            <a:r>
              <a:rPr lang="en-GB" b="1" dirty="0" smtClean="0"/>
              <a:t>1960’s to 1970’s:  </a:t>
            </a:r>
            <a:r>
              <a:rPr lang="en-GB" sz="2500" dirty="0" smtClean="0"/>
              <a:t>North-South increased with vast flows of low tech manufactured goods to the West from Asia who started to industrialise in exports.  African nations starting to find independence but tended to follow more of an import substitution industrialisation.</a:t>
            </a:r>
          </a:p>
          <a:p>
            <a:pPr marL="180975" indent="-180975"/>
            <a:r>
              <a:rPr lang="en-GB" b="1" dirty="0" smtClean="0"/>
              <a:t>1979-2007: </a:t>
            </a:r>
            <a:r>
              <a:rPr lang="en-GB" sz="2500" dirty="0" smtClean="0"/>
              <a:t>Golden era of Globalisation (and neo-liberalism).  Trade, capital and labour flows increased significantly with the emergence of India and China and the emergence of the BRIC countries and trade flow</a:t>
            </a:r>
          </a:p>
        </p:txBody>
      </p:sp>
      <p:pic>
        <p:nvPicPr>
          <p:cNvPr id="4" name="Picture 3"/>
          <p:cNvPicPr/>
          <p:nvPr/>
        </p:nvPicPr>
        <p:blipFill>
          <a:blip r:embed="rId2" cstate="email"/>
          <a:srcRect/>
          <a:stretch>
            <a:fillRect/>
          </a:stretch>
        </p:blipFill>
        <p:spPr bwMode="auto">
          <a:xfrm>
            <a:off x="5940152" y="2746907"/>
            <a:ext cx="2943724" cy="2920978"/>
          </a:xfrm>
          <a:prstGeom prst="rect">
            <a:avLst/>
          </a:prstGeom>
          <a:noFill/>
          <a:ln w="9525">
            <a:noFill/>
            <a:miter lim="800000"/>
            <a:headEnd/>
            <a:tailEnd/>
          </a:ln>
        </p:spPr>
      </p:pic>
      <p:sp>
        <p:nvSpPr>
          <p:cNvPr id="5" name="Rectangle 4"/>
          <p:cNvSpPr/>
          <p:nvPr/>
        </p:nvSpPr>
        <p:spPr>
          <a:xfrm>
            <a:off x="5940152" y="2100576"/>
            <a:ext cx="2943724" cy="646331"/>
          </a:xfrm>
          <a:prstGeom prst="rect">
            <a:avLst/>
          </a:prstGeom>
          <a:solidFill>
            <a:schemeClr val="bg1"/>
          </a:solidFill>
        </p:spPr>
        <p:txBody>
          <a:bodyPr wrap="square">
            <a:spAutoFit/>
          </a:bodyPr>
          <a:lstStyle/>
          <a:p>
            <a:pPr algn="ctr">
              <a:buNone/>
            </a:pPr>
            <a:r>
              <a:rPr lang="en-GB" b="1" dirty="0"/>
              <a:t>Who are the “North?” and South?</a:t>
            </a:r>
          </a:p>
        </p:txBody>
      </p:sp>
    </p:spTree>
    <p:extLst>
      <p:ext uri="{BB962C8B-B14F-4D97-AF65-F5344CB8AC3E}">
        <p14:creationId xmlns:p14="http://schemas.microsoft.com/office/powerpoint/2010/main" val="175899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413"/>
            <a:ext cx="8632356" cy="1143000"/>
          </a:xfrm>
        </p:spPr>
        <p:txBody>
          <a:bodyPr>
            <a:normAutofit fontScale="90000"/>
          </a:bodyPr>
          <a:lstStyle/>
          <a:p>
            <a:r>
              <a:rPr lang="en-GB" b="1" dirty="0" smtClean="0"/>
              <a:t>History of Globalisation</a:t>
            </a:r>
            <a:br>
              <a:rPr lang="en-GB" b="1" dirty="0" smtClean="0"/>
            </a:br>
            <a:r>
              <a:rPr lang="en-GB" sz="3100" b="1" dirty="0" err="1" smtClean="0">
                <a:solidFill>
                  <a:srgbClr val="FF0000"/>
                </a:solidFill>
              </a:rPr>
              <a:t>Globalisation</a:t>
            </a:r>
            <a:r>
              <a:rPr lang="en-GB" sz="3100" b="1" dirty="0" smtClean="0">
                <a:solidFill>
                  <a:srgbClr val="FF0000"/>
                </a:solidFill>
              </a:rPr>
              <a:t> Today 2007-2017</a:t>
            </a:r>
            <a:endParaRPr lang="en-GB" b="1" dirty="0">
              <a:solidFill>
                <a:srgbClr val="FF0000"/>
              </a:solidFill>
            </a:endParaRPr>
          </a:p>
        </p:txBody>
      </p:sp>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7396" y="3137440"/>
            <a:ext cx="6000603" cy="363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47463" y="1212413"/>
            <a:ext cx="8912971" cy="1846659"/>
          </a:xfrm>
          <a:prstGeom prst="rect">
            <a:avLst/>
          </a:prstGeom>
        </p:spPr>
        <p:txBody>
          <a:bodyPr wrap="square">
            <a:spAutoFit/>
          </a:bodyPr>
          <a:lstStyle/>
          <a:p>
            <a:r>
              <a:rPr lang="en-GB" sz="1900" dirty="0" smtClean="0"/>
              <a:t>Financial </a:t>
            </a:r>
            <a:r>
              <a:rPr lang="en-GB" sz="1900" dirty="0"/>
              <a:t>crash of 2007 brought the effects of globalisation, particularly growing inequality to the forefront of global politics.  The prospect of protectionism started to be heard and victories of the likes of Trump and BREXIT were ‘anti-globalisation votes’.  The Euro crisis from 2010-2013 and the subsequent refugee crisis of Europe, coinciding with a rise in terrorism have led us to the situation where people are questioning whether </a:t>
            </a:r>
            <a:r>
              <a:rPr lang="en-GB" sz="1900" dirty="0" err="1"/>
              <a:t>Globaliaation</a:t>
            </a:r>
            <a:r>
              <a:rPr lang="en-GB" sz="1900" dirty="0"/>
              <a:t> has provided us with benefits or not.</a:t>
            </a:r>
            <a:endParaRPr lang="en-GB" sz="1900" b="1" dirty="0"/>
          </a:p>
        </p:txBody>
      </p:sp>
    </p:spTree>
    <p:extLst>
      <p:ext uri="{BB962C8B-B14F-4D97-AF65-F5344CB8AC3E}">
        <p14:creationId xmlns:p14="http://schemas.microsoft.com/office/powerpoint/2010/main" val="54646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9413"/>
            <a:ext cx="8632356" cy="1143000"/>
          </a:xfrm>
        </p:spPr>
        <p:txBody>
          <a:bodyPr>
            <a:normAutofit fontScale="90000"/>
          </a:bodyPr>
          <a:lstStyle/>
          <a:p>
            <a:r>
              <a:rPr lang="en-GB" b="1" dirty="0" smtClean="0"/>
              <a:t>History of Globalisation</a:t>
            </a:r>
            <a:br>
              <a:rPr lang="en-GB" b="1" dirty="0" smtClean="0"/>
            </a:br>
            <a:r>
              <a:rPr lang="en-GB" sz="3100" b="1" dirty="0" smtClean="0">
                <a:solidFill>
                  <a:srgbClr val="FF0000"/>
                </a:solidFill>
              </a:rPr>
              <a:t>Did we ever really have true Globalisation 1979-2007?</a:t>
            </a:r>
            <a:endParaRPr lang="en-GB" b="1" dirty="0">
              <a:solidFill>
                <a:srgbClr val="FF0000"/>
              </a:solidFill>
            </a:endParaRPr>
          </a:p>
        </p:txBody>
      </p:sp>
      <p:pic>
        <p:nvPicPr>
          <p:cNvPr id="6" name="Picture 8" descr="farm-subsidies"/>
          <p:cNvPicPr>
            <a:picLocks noChangeAspect="1" noChangeArrowheads="1"/>
          </p:cNvPicPr>
          <p:nvPr/>
        </p:nvPicPr>
        <p:blipFill>
          <a:blip r:embed="rId2" cstate="print"/>
          <a:srcRect/>
          <a:stretch>
            <a:fillRect/>
          </a:stretch>
        </p:blipFill>
        <p:spPr bwMode="auto">
          <a:xfrm>
            <a:off x="2915816" y="1700808"/>
            <a:ext cx="3689307" cy="4896544"/>
          </a:xfrm>
          <a:prstGeom prst="rect">
            <a:avLst/>
          </a:prstGeom>
          <a:noFill/>
        </p:spPr>
      </p:pic>
    </p:spTree>
    <p:extLst>
      <p:ext uri="{BB962C8B-B14F-4D97-AF65-F5344CB8AC3E}">
        <p14:creationId xmlns:p14="http://schemas.microsoft.com/office/powerpoint/2010/main" val="2847223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a:solidFill>
            <a:schemeClr val="tx1"/>
          </a:solidFill>
        </p:spPr>
        <p:txBody>
          <a:bodyPr anchor="ctr" anchorCtr="1">
            <a:normAutofit/>
          </a:bodyPr>
          <a:lstStyle/>
          <a:p>
            <a:pPr marL="0" indent="0">
              <a:buNone/>
            </a:pPr>
            <a:r>
              <a:rPr lang="en-GB" sz="28700" b="1" dirty="0" smtClean="0">
                <a:solidFill>
                  <a:schemeClr val="bg1"/>
                </a:solidFill>
              </a:rPr>
              <a:t>90</a:t>
            </a:r>
            <a:endParaRPr lang="en-GB" sz="19900" b="1" dirty="0">
              <a:solidFill>
                <a:schemeClr val="bg1"/>
              </a:solidFill>
            </a:endParaRPr>
          </a:p>
        </p:txBody>
      </p:sp>
    </p:spTree>
    <p:extLst>
      <p:ext uri="{BB962C8B-B14F-4D97-AF65-F5344CB8AC3E}">
        <p14:creationId xmlns:p14="http://schemas.microsoft.com/office/powerpoint/2010/main" val="38529505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a:t>RWS 14: Globalisation and Development</a:t>
            </a:r>
            <a:br>
              <a:rPr lang="en-GB" sz="3600" b="1" dirty="0"/>
            </a:br>
            <a:r>
              <a:rPr lang="en-GB" sz="2800" b="1" dirty="0" smtClean="0">
                <a:solidFill>
                  <a:srgbClr val="FF0000"/>
                </a:solidFill>
              </a:rPr>
              <a:t>Why is Globalisation so controversial?</a:t>
            </a:r>
            <a:endParaRPr lang="en-GB" sz="3600" b="1" dirty="0">
              <a:solidFill>
                <a:srgbClr val="FF0000"/>
              </a:solidFill>
            </a:endParaRPr>
          </a:p>
        </p:txBody>
      </p:sp>
      <p:sp>
        <p:nvSpPr>
          <p:cNvPr id="3" name="Content Placeholder 2"/>
          <p:cNvSpPr>
            <a:spLocks noGrp="1"/>
          </p:cNvSpPr>
          <p:nvPr>
            <p:ph idx="1"/>
          </p:nvPr>
        </p:nvSpPr>
        <p:spPr>
          <a:xfrm>
            <a:off x="457200" y="1682128"/>
            <a:ext cx="3240360" cy="4525963"/>
          </a:xfrm>
        </p:spPr>
        <p:txBody>
          <a:bodyPr>
            <a:normAutofit fontScale="85000" lnSpcReduction="20000"/>
          </a:bodyPr>
          <a:lstStyle/>
          <a:p>
            <a:pPr marL="0" indent="0">
              <a:buNone/>
            </a:pPr>
            <a:r>
              <a:rPr lang="en-GB" b="1" u="sng" dirty="0" smtClean="0"/>
              <a:t>STARTER ACTIVITY: </a:t>
            </a:r>
            <a:r>
              <a:rPr lang="en-GB" b="1" dirty="0" smtClean="0"/>
              <a:t>Look at the 8 cartoons and for each one write rough notes along the side:</a:t>
            </a:r>
          </a:p>
          <a:p>
            <a:r>
              <a:rPr lang="en-GB" dirty="0" smtClean="0"/>
              <a:t>Describe what is going on in the cartoon or diagram</a:t>
            </a:r>
          </a:p>
          <a:p>
            <a:r>
              <a:rPr lang="en-GB" dirty="0" smtClean="0"/>
              <a:t>What possible issues with Globalisation might this represent?</a:t>
            </a:r>
            <a:endParaRPr lang="en-GB" dirty="0"/>
          </a:p>
        </p:txBody>
      </p:sp>
      <p:pic>
        <p:nvPicPr>
          <p:cNvPr id="4" name="Content Placeholder 3" descr="http://www.polyp.org.uk/cartoons/aid/polyp_cartoon_slave_trade.jpg"/>
          <p:cNvPicPr>
            <a:picLocks/>
          </p:cNvPicPr>
          <p:nvPr/>
        </p:nvPicPr>
        <p:blipFill>
          <a:blip r:embed="rId2" cstate="print"/>
          <a:srcRect/>
          <a:stretch>
            <a:fillRect/>
          </a:stretch>
        </p:blipFill>
        <p:spPr bwMode="auto">
          <a:xfrm>
            <a:off x="3995936" y="1568846"/>
            <a:ext cx="4536504" cy="4752528"/>
          </a:xfrm>
          <a:prstGeom prst="rect">
            <a:avLst/>
          </a:prstGeom>
          <a:noFill/>
          <a:ln w="9525">
            <a:noFill/>
            <a:miter lim="800000"/>
            <a:headEnd/>
            <a:tailEnd/>
          </a:ln>
        </p:spPr>
      </p:pic>
    </p:spTree>
    <p:extLst>
      <p:ext uri="{BB962C8B-B14F-4D97-AF65-F5344CB8AC3E}">
        <p14:creationId xmlns:p14="http://schemas.microsoft.com/office/powerpoint/2010/main" val="261025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 y="-23479"/>
            <a:ext cx="4946002" cy="3717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3515" y="3717032"/>
            <a:ext cx="4680520" cy="3130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http://www.toonpool.com/user/2162/files/globalisation_305935.jpg"/>
          <p:cNvPicPr>
            <a:picLocks noChangeAspect="1" noChangeArrowheads="1"/>
          </p:cNvPicPr>
          <p:nvPr/>
        </p:nvPicPr>
        <p:blipFill>
          <a:blip r:embed="rId5" cstate="email"/>
          <a:srcRect/>
          <a:stretch>
            <a:fillRect/>
          </a:stretch>
        </p:blipFill>
        <p:spPr bwMode="auto">
          <a:xfrm>
            <a:off x="4946916" y="0"/>
            <a:ext cx="4197083" cy="3717032"/>
          </a:xfrm>
          <a:prstGeom prst="rect">
            <a:avLst/>
          </a:prstGeom>
          <a:noFill/>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3717032"/>
            <a:ext cx="4433515" cy="3158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3785443" y="-23479"/>
            <a:ext cx="64807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a:solidFill>
                    <a:schemeClr val="bg1"/>
                  </a:solidFill>
                </a:ln>
                <a:solidFill>
                  <a:schemeClr val="tx1"/>
                </a:solidFill>
              </a:rPr>
              <a:t>1</a:t>
            </a:r>
            <a:endParaRPr lang="en-GB" b="1" dirty="0">
              <a:ln>
                <a:solidFill>
                  <a:schemeClr val="bg1"/>
                </a:solidFill>
              </a:ln>
              <a:solidFill>
                <a:schemeClr val="tx1"/>
              </a:solidFill>
            </a:endParaRPr>
          </a:p>
        </p:txBody>
      </p:sp>
      <p:sp>
        <p:nvSpPr>
          <p:cNvPr id="9" name="Oval 8"/>
          <p:cNvSpPr/>
          <p:nvPr/>
        </p:nvSpPr>
        <p:spPr>
          <a:xfrm>
            <a:off x="5940152" y="36613"/>
            <a:ext cx="64807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a:solidFill>
                    <a:schemeClr val="bg1"/>
                  </a:solidFill>
                </a:ln>
                <a:solidFill>
                  <a:schemeClr val="tx1"/>
                </a:solidFill>
              </a:rPr>
              <a:t>2</a:t>
            </a:r>
            <a:endParaRPr lang="en-GB" b="1" dirty="0">
              <a:ln>
                <a:solidFill>
                  <a:schemeClr val="bg1"/>
                </a:solidFill>
              </a:ln>
              <a:solidFill>
                <a:schemeClr val="tx1"/>
              </a:solidFill>
            </a:endParaRPr>
          </a:p>
        </p:txBody>
      </p:sp>
      <p:sp>
        <p:nvSpPr>
          <p:cNvPr id="10" name="Oval 9"/>
          <p:cNvSpPr/>
          <p:nvPr/>
        </p:nvSpPr>
        <p:spPr>
          <a:xfrm>
            <a:off x="107504" y="3861048"/>
            <a:ext cx="64807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a:solidFill>
                    <a:schemeClr val="bg1"/>
                  </a:solidFill>
                </a:ln>
                <a:solidFill>
                  <a:schemeClr val="tx1"/>
                </a:solidFill>
              </a:rPr>
              <a:t>3</a:t>
            </a:r>
            <a:endParaRPr lang="en-GB" b="1" dirty="0">
              <a:ln>
                <a:solidFill>
                  <a:schemeClr val="bg1"/>
                </a:solidFill>
              </a:ln>
              <a:solidFill>
                <a:schemeClr val="tx1"/>
              </a:solidFill>
            </a:endParaRPr>
          </a:p>
        </p:txBody>
      </p:sp>
      <p:sp>
        <p:nvSpPr>
          <p:cNvPr id="11" name="Oval 10"/>
          <p:cNvSpPr/>
          <p:nvPr/>
        </p:nvSpPr>
        <p:spPr>
          <a:xfrm>
            <a:off x="4446342" y="3693419"/>
            <a:ext cx="64807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a:solidFill>
                    <a:schemeClr val="bg1"/>
                  </a:solidFill>
                </a:ln>
                <a:solidFill>
                  <a:schemeClr val="tx1"/>
                </a:solidFill>
              </a:rPr>
              <a:t>4</a:t>
            </a:r>
            <a:endParaRPr lang="en-GB" b="1" dirty="0">
              <a:ln>
                <a:solidFill>
                  <a:schemeClr val="bg1"/>
                </a:solidFill>
              </a:ln>
              <a:solidFill>
                <a:schemeClr val="tx1"/>
              </a:solidFill>
            </a:endParaRPr>
          </a:p>
        </p:txBody>
      </p:sp>
    </p:spTree>
    <p:extLst>
      <p:ext uri="{BB962C8B-B14F-4D97-AF65-F5344CB8AC3E}">
        <p14:creationId xmlns:p14="http://schemas.microsoft.com/office/powerpoint/2010/main" val="42751723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descr="http://www.toonpool.com/user/2162/files/globalisation_290555.jpg"/>
          <p:cNvPicPr>
            <a:picLocks noChangeAspect="1" noChangeArrowheads="1"/>
          </p:cNvPicPr>
          <p:nvPr/>
        </p:nvPicPr>
        <p:blipFill>
          <a:blip r:embed="rId3" cstate="print"/>
          <a:srcRect/>
          <a:stretch>
            <a:fillRect/>
          </a:stretch>
        </p:blipFill>
        <p:spPr bwMode="auto">
          <a:xfrm>
            <a:off x="1" y="-9671"/>
            <a:ext cx="4427983" cy="3294656"/>
          </a:xfrm>
          <a:prstGeom prst="rect">
            <a:avLst/>
          </a:prstGeom>
          <a:noFill/>
        </p:spPr>
      </p:pic>
      <p:pic>
        <p:nvPicPr>
          <p:cNvPr id="5" name="Picture 4" descr="http://overflow.umwblogs.org/files/2009/04/free-trade-cartoon.jpg"/>
          <p:cNvPicPr>
            <a:picLocks noChangeAspect="1" noChangeArrowheads="1"/>
          </p:cNvPicPr>
          <p:nvPr/>
        </p:nvPicPr>
        <p:blipFill>
          <a:blip r:embed="rId4" cstate="print"/>
          <a:srcRect/>
          <a:stretch>
            <a:fillRect/>
          </a:stretch>
        </p:blipFill>
        <p:spPr bwMode="auto">
          <a:xfrm>
            <a:off x="4427984" y="3694512"/>
            <a:ext cx="4730619" cy="3163488"/>
          </a:xfrm>
          <a:prstGeom prst="rect">
            <a:avLst/>
          </a:prstGeom>
          <a:noFill/>
        </p:spPr>
      </p:pic>
      <p:pic>
        <p:nvPicPr>
          <p:cNvPr id="6" name="Picture 9" descr="http://3.bp.blogspot.com/_uxxPcE6riUU/THdy1TrM6pI/AAAAAAAACiw/SXLqdZPDquo/s1600/global_warming_cartoon.jpg"/>
          <p:cNvPicPr>
            <a:picLocks noChangeAspect="1" noChangeArrowheads="1"/>
          </p:cNvPicPr>
          <p:nvPr/>
        </p:nvPicPr>
        <p:blipFill>
          <a:blip r:embed="rId5" cstate="print"/>
          <a:srcRect/>
          <a:stretch>
            <a:fillRect/>
          </a:stretch>
        </p:blipFill>
        <p:spPr bwMode="auto">
          <a:xfrm>
            <a:off x="-1" y="3284985"/>
            <a:ext cx="4506471" cy="3573015"/>
          </a:xfrm>
          <a:prstGeom prst="rect">
            <a:avLst/>
          </a:prstGeom>
          <a:noFill/>
        </p:spPr>
      </p:pic>
      <p:pic>
        <p:nvPicPr>
          <p:cNvPr id="7"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5089" y="-9672"/>
            <a:ext cx="4938912" cy="3704184"/>
          </a:xfrm>
          <a:prstGeom prst="rect">
            <a:avLst/>
          </a:prstGeom>
        </p:spPr>
      </p:pic>
      <p:sp>
        <p:nvSpPr>
          <p:cNvPr id="8" name="Oval 7"/>
          <p:cNvSpPr/>
          <p:nvPr/>
        </p:nvSpPr>
        <p:spPr>
          <a:xfrm>
            <a:off x="3347864" y="44624"/>
            <a:ext cx="64807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a:solidFill>
                    <a:schemeClr val="bg1"/>
                  </a:solidFill>
                </a:ln>
                <a:solidFill>
                  <a:schemeClr val="tx1"/>
                </a:solidFill>
              </a:rPr>
              <a:t>5</a:t>
            </a:r>
            <a:endParaRPr lang="en-GB" b="1" dirty="0">
              <a:ln>
                <a:solidFill>
                  <a:schemeClr val="bg1"/>
                </a:solidFill>
              </a:ln>
              <a:solidFill>
                <a:schemeClr val="tx1"/>
              </a:solidFill>
            </a:endParaRPr>
          </a:p>
        </p:txBody>
      </p:sp>
      <p:sp>
        <p:nvSpPr>
          <p:cNvPr id="9" name="Oval 8"/>
          <p:cNvSpPr/>
          <p:nvPr/>
        </p:nvSpPr>
        <p:spPr>
          <a:xfrm>
            <a:off x="4103948" y="44624"/>
            <a:ext cx="64807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a:solidFill>
                    <a:schemeClr val="bg1"/>
                  </a:solidFill>
                </a:ln>
                <a:solidFill>
                  <a:schemeClr val="tx1"/>
                </a:solidFill>
              </a:rPr>
              <a:t>6</a:t>
            </a:r>
            <a:endParaRPr lang="en-GB" b="1" dirty="0">
              <a:ln>
                <a:solidFill>
                  <a:schemeClr val="bg1"/>
                </a:solidFill>
              </a:ln>
              <a:solidFill>
                <a:schemeClr val="tx1"/>
              </a:solidFill>
            </a:endParaRPr>
          </a:p>
        </p:txBody>
      </p:sp>
      <p:sp>
        <p:nvSpPr>
          <p:cNvPr id="10" name="Oval 9"/>
          <p:cNvSpPr/>
          <p:nvPr/>
        </p:nvSpPr>
        <p:spPr>
          <a:xfrm>
            <a:off x="107504" y="3345804"/>
            <a:ext cx="64807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a:solidFill>
                    <a:schemeClr val="bg1"/>
                  </a:solidFill>
                </a:ln>
                <a:solidFill>
                  <a:schemeClr val="tx1"/>
                </a:solidFill>
              </a:rPr>
              <a:t>7</a:t>
            </a:r>
            <a:endParaRPr lang="en-GB" b="1" dirty="0">
              <a:ln>
                <a:solidFill>
                  <a:schemeClr val="bg1"/>
                </a:solidFill>
              </a:ln>
              <a:solidFill>
                <a:schemeClr val="tx1"/>
              </a:solidFill>
            </a:endParaRPr>
          </a:p>
        </p:txBody>
      </p:sp>
      <p:sp>
        <p:nvSpPr>
          <p:cNvPr id="11" name="Oval 10"/>
          <p:cNvSpPr/>
          <p:nvPr/>
        </p:nvSpPr>
        <p:spPr>
          <a:xfrm>
            <a:off x="4442415" y="3665493"/>
            <a:ext cx="648072"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ln>
                  <a:solidFill>
                    <a:schemeClr val="bg1"/>
                  </a:solidFill>
                </a:ln>
                <a:solidFill>
                  <a:schemeClr val="tx1"/>
                </a:solidFill>
              </a:rPr>
              <a:t>8</a:t>
            </a:r>
            <a:endParaRPr lang="en-GB" b="1" dirty="0">
              <a:ln>
                <a:solidFill>
                  <a:schemeClr val="bg1"/>
                </a:solidFill>
              </a:ln>
              <a:solidFill>
                <a:schemeClr val="tx1"/>
              </a:solidFill>
            </a:endParaRPr>
          </a:p>
        </p:txBody>
      </p:sp>
    </p:spTree>
    <p:extLst>
      <p:ext uri="{BB962C8B-B14F-4D97-AF65-F5344CB8AC3E}">
        <p14:creationId xmlns:p14="http://schemas.microsoft.com/office/powerpoint/2010/main" val="3716252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884"/>
            <a:ext cx="9144000" cy="1143000"/>
          </a:xfrm>
        </p:spPr>
        <p:txBody>
          <a:bodyPr>
            <a:noAutofit/>
          </a:bodyPr>
          <a:lstStyle/>
          <a:p>
            <a:r>
              <a:rPr lang="en-GB" sz="4000" b="1" dirty="0"/>
              <a:t>Why is Globalisation so controversial?</a:t>
            </a:r>
            <a:endParaRPr lang="en-GB" sz="4000" dirty="0"/>
          </a:p>
        </p:txBody>
      </p:sp>
      <p:sp>
        <p:nvSpPr>
          <p:cNvPr id="6" name="TextBox 5"/>
          <p:cNvSpPr txBox="1"/>
          <p:nvPr/>
        </p:nvSpPr>
        <p:spPr>
          <a:xfrm>
            <a:off x="251520" y="1484784"/>
            <a:ext cx="4176464" cy="5262980"/>
          </a:xfrm>
          <a:prstGeom prst="rect">
            <a:avLst/>
          </a:prstGeom>
          <a:noFill/>
        </p:spPr>
        <p:txBody>
          <a:bodyPr wrap="square" rtlCol="0">
            <a:spAutoFit/>
          </a:bodyPr>
          <a:lstStyle/>
          <a:p>
            <a:r>
              <a:rPr lang="en-GB" sz="1600" dirty="0" smtClean="0"/>
              <a:t>MNC’s are companies such as BP, McDonalds, Vedanta, H&amp;M etc.</a:t>
            </a:r>
          </a:p>
          <a:p>
            <a:endParaRPr lang="en-GB" sz="1600" dirty="0"/>
          </a:p>
          <a:p>
            <a:r>
              <a:rPr lang="en-GB" sz="1600" dirty="0" smtClean="0"/>
              <a:t>They invest money into other countries to build factories or stores to produce or sell their products</a:t>
            </a:r>
          </a:p>
          <a:p>
            <a:endParaRPr lang="en-GB" sz="1600" dirty="0">
              <a:solidFill>
                <a:srgbClr val="FF0000"/>
              </a:solidFill>
            </a:endParaRPr>
          </a:p>
          <a:p>
            <a:r>
              <a:rPr lang="en-GB" sz="1600" dirty="0" smtClean="0">
                <a:solidFill>
                  <a:schemeClr val="tx2"/>
                </a:solidFill>
              </a:rPr>
              <a:t>Some say this is leads to greater investment and jobs for these countries, reducing poverty etc.  More investment should be encouraged</a:t>
            </a:r>
          </a:p>
          <a:p>
            <a:endParaRPr lang="en-GB" sz="1600" dirty="0"/>
          </a:p>
          <a:p>
            <a:r>
              <a:rPr lang="en-GB" sz="1600" dirty="0" smtClean="0">
                <a:solidFill>
                  <a:srgbClr val="FF0000"/>
                </a:solidFill>
              </a:rPr>
              <a:t>Others say that these companies exploit vulnerable countries through paying lower wages and having poor working conditions.  They should be regulated more.</a:t>
            </a:r>
          </a:p>
          <a:p>
            <a:endParaRPr lang="en-GB" sz="1600" dirty="0">
              <a:solidFill>
                <a:srgbClr val="FF0000"/>
              </a:solidFill>
            </a:endParaRPr>
          </a:p>
          <a:p>
            <a:r>
              <a:rPr lang="en-GB" sz="1600" b="1" dirty="0" smtClean="0">
                <a:solidFill>
                  <a:schemeClr val="accent2">
                    <a:lumMod val="75000"/>
                  </a:schemeClr>
                </a:solidFill>
              </a:rPr>
              <a:t>A more extreme view is taken by some to say that they employ children and others under slave like conditions in the sole pursuit of profit.  They should be stopped!</a:t>
            </a:r>
            <a:endParaRPr lang="en-GB" sz="1600" b="1" dirty="0">
              <a:solidFill>
                <a:schemeClr val="accent2">
                  <a:lumMod val="75000"/>
                </a:schemeClr>
              </a:solidFill>
            </a:endParaRPr>
          </a:p>
          <a:p>
            <a:endParaRPr lang="en-GB" sz="1600" dirty="0" smtClean="0"/>
          </a:p>
        </p:txBody>
      </p:sp>
      <p:pic>
        <p:nvPicPr>
          <p:cNvPr id="12289" name="Picture 1" descr="http://upload.wikimedia.org/wikipedia/commons/thumb/a/a4/Flag_of_the_United_States.svg/22px-Flag_of_the_United_States.svg.png"/>
          <p:cNvPicPr>
            <a:picLocks noChangeAspect="1" noChangeArrowheads="1"/>
          </p:cNvPicPr>
          <p:nvPr/>
        </p:nvPicPr>
        <p:blipFill>
          <a:blip r:embed="rId3" cstate="print"/>
          <a:srcRect/>
          <a:stretch>
            <a:fillRect/>
          </a:stretch>
        </p:blipFill>
        <p:spPr bwMode="auto">
          <a:xfrm>
            <a:off x="0" y="0"/>
            <a:ext cx="209550" cy="114300"/>
          </a:xfrm>
          <a:prstGeom prst="rect">
            <a:avLst/>
          </a:prstGeom>
          <a:noFill/>
        </p:spPr>
      </p:pic>
      <p:pic>
        <p:nvPicPr>
          <p:cNvPr id="12290" name="Picture 2" descr="http://upload.wikimedia.org/wikipedia/commons/thumb/9/9e/Flag_of_Japan.svg/22px-Flag_of_Japan.svg.png"/>
          <p:cNvPicPr>
            <a:picLocks noChangeAspect="1" noChangeArrowheads="1"/>
          </p:cNvPicPr>
          <p:nvPr/>
        </p:nvPicPr>
        <p:blipFill>
          <a:blip r:embed="rId4" cstate="print"/>
          <a:srcRect/>
          <a:stretch>
            <a:fillRect/>
          </a:stretch>
        </p:blipFill>
        <p:spPr bwMode="auto">
          <a:xfrm>
            <a:off x="0" y="0"/>
            <a:ext cx="209550" cy="142875"/>
          </a:xfrm>
          <a:prstGeom prst="rect">
            <a:avLst/>
          </a:prstGeom>
          <a:noFill/>
        </p:spPr>
      </p:pic>
      <p:pic>
        <p:nvPicPr>
          <p:cNvPr id="12291" name="Picture 3" descr="http://upload.wikimedia.org/wikipedia/commons/thumb/b/ba/Flag_of_Germany.svg/22px-Flag_of_Germany.svg.png"/>
          <p:cNvPicPr>
            <a:picLocks noChangeAspect="1" noChangeArrowheads="1"/>
          </p:cNvPicPr>
          <p:nvPr/>
        </p:nvPicPr>
        <p:blipFill>
          <a:blip r:embed="rId5" cstate="print"/>
          <a:srcRect/>
          <a:stretch>
            <a:fillRect/>
          </a:stretch>
        </p:blipFill>
        <p:spPr bwMode="auto">
          <a:xfrm>
            <a:off x="0" y="0"/>
            <a:ext cx="209550" cy="123825"/>
          </a:xfrm>
          <a:prstGeom prst="rect">
            <a:avLst/>
          </a:prstGeom>
          <a:noFill/>
        </p:spPr>
      </p:pic>
      <p:pic>
        <p:nvPicPr>
          <p:cNvPr id="12292" name="Picture 4" descr="http://upload.wikimedia.org/wikipedia/commons/thumb/f/fa/Flag_of_the_People%27s_Republic_of_China.svg/22px-Flag_of_the_People%27s_Republic_of_China.svg.png"/>
          <p:cNvPicPr>
            <a:picLocks noChangeAspect="1" noChangeArrowheads="1"/>
          </p:cNvPicPr>
          <p:nvPr/>
        </p:nvPicPr>
        <p:blipFill>
          <a:blip r:embed="rId6" cstate="print"/>
          <a:srcRect/>
          <a:stretch>
            <a:fillRect/>
          </a:stretch>
        </p:blipFill>
        <p:spPr bwMode="auto">
          <a:xfrm>
            <a:off x="0" y="0"/>
            <a:ext cx="209550" cy="142875"/>
          </a:xfrm>
          <a:prstGeom prst="rect">
            <a:avLst/>
          </a:prstGeom>
          <a:noFill/>
        </p:spPr>
      </p:pic>
      <p:pic>
        <p:nvPicPr>
          <p:cNvPr id="12293" name="Picture 5" descr="http://upload.wikimedia.org/wikipedia/commons/thumb/a/ae/Flag_of_the_United_Kingdom.svg/22px-Flag_of_the_United_Kingdom.svg.png"/>
          <p:cNvPicPr>
            <a:picLocks noChangeAspect="1" noChangeArrowheads="1"/>
          </p:cNvPicPr>
          <p:nvPr/>
        </p:nvPicPr>
        <p:blipFill>
          <a:blip r:embed="rId7" cstate="print"/>
          <a:srcRect/>
          <a:stretch>
            <a:fillRect/>
          </a:stretch>
        </p:blipFill>
        <p:spPr bwMode="auto">
          <a:xfrm>
            <a:off x="0" y="0"/>
            <a:ext cx="209550" cy="104775"/>
          </a:xfrm>
          <a:prstGeom prst="rect">
            <a:avLst/>
          </a:prstGeom>
          <a:noFill/>
        </p:spPr>
      </p:pic>
      <p:pic>
        <p:nvPicPr>
          <p:cNvPr id="12294" name="Picture 6" descr="http://upload.wikimedia.org/wikipedia/commons/thumb/c/c3/Flag_of_France.svg/22px-Flag_of_France.svg.png"/>
          <p:cNvPicPr>
            <a:picLocks noChangeAspect="1" noChangeArrowheads="1"/>
          </p:cNvPicPr>
          <p:nvPr/>
        </p:nvPicPr>
        <p:blipFill>
          <a:blip r:embed="rId8" cstate="print"/>
          <a:srcRect/>
          <a:stretch>
            <a:fillRect/>
          </a:stretch>
        </p:blipFill>
        <p:spPr bwMode="auto">
          <a:xfrm>
            <a:off x="0" y="0"/>
            <a:ext cx="209550" cy="142875"/>
          </a:xfrm>
          <a:prstGeom prst="rect">
            <a:avLst/>
          </a:prstGeom>
          <a:noFill/>
        </p:spPr>
      </p:pic>
      <p:pic>
        <p:nvPicPr>
          <p:cNvPr id="12295" name="Picture 7" descr="http://upload.wikimedia.org/wikipedia/commons/thumb/0/03/Flag_of_Italy.svg/22px-Flag_of_Italy.svg.png"/>
          <p:cNvPicPr>
            <a:picLocks noChangeAspect="1" noChangeArrowheads="1"/>
          </p:cNvPicPr>
          <p:nvPr/>
        </p:nvPicPr>
        <p:blipFill>
          <a:blip r:embed="rId9" cstate="print"/>
          <a:srcRect/>
          <a:stretch>
            <a:fillRect/>
          </a:stretch>
        </p:blipFill>
        <p:spPr bwMode="auto">
          <a:xfrm>
            <a:off x="0" y="0"/>
            <a:ext cx="209550" cy="142875"/>
          </a:xfrm>
          <a:prstGeom prst="rect">
            <a:avLst/>
          </a:prstGeom>
          <a:noFill/>
        </p:spPr>
      </p:pic>
      <p:pic>
        <p:nvPicPr>
          <p:cNvPr id="12296" name="Picture 8" descr="http://upload.wikimedia.org/wikipedia/commons/thumb/c/cf/Flag_of_Canada.svg/22px-Flag_of_Canada.svg.png"/>
          <p:cNvPicPr>
            <a:picLocks noChangeAspect="1" noChangeArrowheads="1"/>
          </p:cNvPicPr>
          <p:nvPr/>
        </p:nvPicPr>
        <p:blipFill>
          <a:blip r:embed="rId10" cstate="print"/>
          <a:srcRect/>
          <a:stretch>
            <a:fillRect/>
          </a:stretch>
        </p:blipFill>
        <p:spPr bwMode="auto">
          <a:xfrm>
            <a:off x="0" y="0"/>
            <a:ext cx="209550" cy="104775"/>
          </a:xfrm>
          <a:prstGeom prst="rect">
            <a:avLst/>
          </a:prstGeom>
          <a:noFill/>
        </p:spPr>
      </p:pic>
      <p:pic>
        <p:nvPicPr>
          <p:cNvPr id="12297" name="Picture 9" descr="http://upload.wikimedia.org/wikipedia/commons/thumb/0/05/Flag_of_Brazil.svg/22px-Flag_of_Brazil.svg.png"/>
          <p:cNvPicPr>
            <a:picLocks noChangeAspect="1" noChangeArrowheads="1"/>
          </p:cNvPicPr>
          <p:nvPr/>
        </p:nvPicPr>
        <p:blipFill>
          <a:blip r:embed="rId11" cstate="print"/>
          <a:srcRect/>
          <a:stretch>
            <a:fillRect/>
          </a:stretch>
        </p:blipFill>
        <p:spPr bwMode="auto">
          <a:xfrm>
            <a:off x="0" y="0"/>
            <a:ext cx="209550" cy="142875"/>
          </a:xfrm>
          <a:prstGeom prst="rect">
            <a:avLst/>
          </a:prstGeom>
          <a:noFill/>
        </p:spPr>
      </p:pic>
      <p:pic>
        <p:nvPicPr>
          <p:cNvPr id="12298" name="Picture 10" descr="http://upload.wikimedia.org/wikipedia/commons/thumb/f/f3/Flag_of_Russia.svg/22px-Flag_of_Russia.svg.png"/>
          <p:cNvPicPr>
            <a:picLocks noChangeAspect="1" noChangeArrowheads="1"/>
          </p:cNvPicPr>
          <p:nvPr/>
        </p:nvPicPr>
        <p:blipFill>
          <a:blip r:embed="rId12" cstate="print"/>
          <a:srcRect/>
          <a:stretch>
            <a:fillRect/>
          </a:stretch>
        </p:blipFill>
        <p:spPr bwMode="auto">
          <a:xfrm>
            <a:off x="0" y="0"/>
            <a:ext cx="209550" cy="142875"/>
          </a:xfrm>
          <a:prstGeom prst="rect">
            <a:avLst/>
          </a:prstGeom>
          <a:noFill/>
        </p:spPr>
      </p:pic>
      <p:pic>
        <p:nvPicPr>
          <p:cNvPr id="12301" name="Picture 13"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02" name="Picture 14"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03" name="Picture 15"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04" name="Picture 16"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05" name="Picture 17"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06" name="Picture 18"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07" name="Picture 19"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08" name="Picture 20"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09" name="Picture 21"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10" name="Picture 22"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11" name="Picture 23"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12312" name="Picture 24" descr="↓"/>
          <p:cNvPicPr>
            <a:picLocks noChangeAspect="1" noChangeArrowheads="1"/>
          </p:cNvPicPr>
          <p:nvPr/>
        </p:nvPicPr>
        <p:blipFill>
          <a:blip r:embed="rId13" cstate="print"/>
          <a:srcRect/>
          <a:stretch>
            <a:fillRect/>
          </a:stretch>
        </p:blipFill>
        <p:spPr bwMode="auto">
          <a:xfrm>
            <a:off x="0" y="0"/>
            <a:ext cx="114300" cy="133350"/>
          </a:xfrm>
          <a:prstGeom prst="rect">
            <a:avLst/>
          </a:prstGeom>
          <a:noFill/>
        </p:spPr>
      </p:pic>
      <p:pic>
        <p:nvPicPr>
          <p:cNvPr id="5" name="Picture 4"/>
          <p:cNvPicPr>
            <a:picLocks noChangeAspect="1"/>
          </p:cNvPicPr>
          <p:nvPr/>
        </p:nvPicPr>
        <p:blipFill>
          <a:blip r:embed="rId14"/>
          <a:stretch>
            <a:fillRect/>
          </a:stretch>
        </p:blipFill>
        <p:spPr>
          <a:xfrm>
            <a:off x="4932040" y="1336197"/>
            <a:ext cx="4564545" cy="5521803"/>
          </a:xfrm>
          <a:prstGeom prst="rect">
            <a:avLst/>
          </a:prstGeom>
        </p:spPr>
      </p:pic>
      <p:pic>
        <p:nvPicPr>
          <p:cNvPr id="3" name="Picture 2"/>
          <p:cNvPicPr>
            <a:picLocks noChangeAspect="1"/>
          </p:cNvPicPr>
          <p:nvPr/>
        </p:nvPicPr>
        <p:blipFill>
          <a:blip r:embed="rId15"/>
          <a:stretch>
            <a:fillRect/>
          </a:stretch>
        </p:blipFill>
        <p:spPr>
          <a:xfrm>
            <a:off x="4499992" y="1556792"/>
            <a:ext cx="4431928" cy="4608512"/>
          </a:xfrm>
          <a:prstGeom prst="rect">
            <a:avLst/>
          </a:prstGeom>
        </p:spPr>
      </p:pic>
      <p:pic>
        <p:nvPicPr>
          <p:cNvPr id="4" name="Picture 3"/>
          <p:cNvPicPr>
            <a:picLocks noChangeAspect="1"/>
          </p:cNvPicPr>
          <p:nvPr/>
        </p:nvPicPr>
        <p:blipFill>
          <a:blip r:embed="rId16"/>
          <a:stretch>
            <a:fillRect/>
          </a:stretch>
        </p:blipFill>
        <p:spPr>
          <a:xfrm>
            <a:off x="4860032" y="1336196"/>
            <a:ext cx="4304436" cy="5333163"/>
          </a:xfrm>
          <a:prstGeom prst="rect">
            <a:avLst/>
          </a:prstGeom>
        </p:spPr>
      </p:pic>
    </p:spTree>
    <p:extLst>
      <p:ext uri="{BB962C8B-B14F-4D97-AF65-F5344CB8AC3E}">
        <p14:creationId xmlns:p14="http://schemas.microsoft.com/office/powerpoint/2010/main" val="151075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box(i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ox(in)">
                                      <p:cBhvr>
                                        <p:cTn id="17" dur="500"/>
                                        <p:tgtEl>
                                          <p:spTgt spid="6">
                                            <p:txEl>
                                              <p:pRg st="4" end="4"/>
                                            </p:txEl>
                                          </p:spTgt>
                                        </p:tgtEl>
                                      </p:cBhvr>
                                    </p:animEffect>
                                  </p:childTnLst>
                                </p:cTn>
                              </p:par>
                              <p:par>
                                <p:cTn id="18" presetID="1"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Effect transition="in" filter="box(in)">
                                      <p:cBhvr>
                                        <p:cTn id="24" dur="500"/>
                                        <p:tgtEl>
                                          <p:spTgt spid="6">
                                            <p:txEl>
                                              <p:pRg st="6" end="6"/>
                                            </p:txEl>
                                          </p:spTgt>
                                        </p:tgtEl>
                                      </p:cBhvr>
                                    </p:animEffec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box(in)">
                                      <p:cBhvr>
                                        <p:cTn id="31" dur="500"/>
                                        <p:tgtEl>
                                          <p:spTgt spid="6">
                                            <p:txEl>
                                              <p:pRg st="8" end="8"/>
                                            </p:txEl>
                                          </p:spTgt>
                                        </p:tgtEl>
                                      </p:cBhvr>
                                    </p:animEffec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r>
              <a:rPr lang="en-GB" b="1" dirty="0" smtClean="0">
                <a:solidFill>
                  <a:schemeClr val="tx2"/>
                </a:solidFill>
              </a:rPr>
              <a:t>Ethical Issues with Trade Today</a:t>
            </a:r>
            <a:r>
              <a:rPr lang="en-GB" b="1" dirty="0" smtClean="0"/>
              <a:t/>
            </a:r>
            <a:br>
              <a:rPr lang="en-GB" b="1" dirty="0" smtClean="0"/>
            </a:br>
            <a:r>
              <a:rPr lang="en-GB" sz="2700" b="1" dirty="0" smtClean="0">
                <a:solidFill>
                  <a:srgbClr val="FF0000"/>
                </a:solidFill>
              </a:rPr>
              <a:t>What responsibility do we have as developed nations in terms of dealing with less developed nations?</a:t>
            </a:r>
            <a:endParaRPr lang="en-GB" sz="2700" b="1" dirty="0">
              <a:solidFill>
                <a:srgbClr val="FF0000"/>
              </a:solidFill>
            </a:endParaRPr>
          </a:p>
        </p:txBody>
      </p:sp>
      <p:sp>
        <p:nvSpPr>
          <p:cNvPr id="3" name="Content Placeholder 2"/>
          <p:cNvSpPr>
            <a:spLocks noGrp="1"/>
          </p:cNvSpPr>
          <p:nvPr>
            <p:ph idx="1"/>
          </p:nvPr>
        </p:nvSpPr>
        <p:spPr>
          <a:xfrm>
            <a:off x="0" y="1600200"/>
            <a:ext cx="4644008" cy="5257800"/>
          </a:xfrm>
        </p:spPr>
        <p:txBody>
          <a:bodyPr>
            <a:normAutofit fontScale="62500" lnSpcReduction="20000"/>
          </a:bodyPr>
          <a:lstStyle/>
          <a:p>
            <a:r>
              <a:rPr lang="en-GB" sz="3900" b="1" dirty="0" smtClean="0"/>
              <a:t>Global Trading Rules</a:t>
            </a:r>
          </a:p>
          <a:p>
            <a:pPr lvl="1"/>
            <a:r>
              <a:rPr lang="en-GB" dirty="0" smtClean="0"/>
              <a:t>Lack of access to world markets by developing countries</a:t>
            </a:r>
          </a:p>
          <a:p>
            <a:pPr lvl="1"/>
            <a:r>
              <a:rPr lang="en-GB" dirty="0" smtClean="0"/>
              <a:t>Failure of the WTO to promote free trade in developed countries?</a:t>
            </a:r>
          </a:p>
          <a:p>
            <a:pPr lvl="1"/>
            <a:endParaRPr lang="en-GB" dirty="0" smtClean="0"/>
          </a:p>
          <a:p>
            <a:r>
              <a:rPr lang="en-GB" sz="3800" b="1" dirty="0" smtClean="0"/>
              <a:t>Global Prices for Poorer Countries</a:t>
            </a:r>
          </a:p>
          <a:p>
            <a:pPr lvl="1"/>
            <a:r>
              <a:rPr lang="en-GB" dirty="0" smtClean="0"/>
              <a:t>Developing countries maybe forced into low GDP through specialising in lower value added production – i.e. primary</a:t>
            </a:r>
          </a:p>
          <a:p>
            <a:pPr lvl="1"/>
            <a:r>
              <a:rPr lang="en-GB" dirty="0" smtClean="0"/>
              <a:t>Coffee – Farmer’s prices are too low to earn a living but how much was your Starbucks coffee this morning?</a:t>
            </a:r>
          </a:p>
          <a:p>
            <a:pPr lvl="1"/>
            <a:endParaRPr lang="en-GB" dirty="0" smtClean="0"/>
          </a:p>
          <a:p>
            <a:r>
              <a:rPr lang="en-GB" sz="3900" b="1" dirty="0" smtClean="0"/>
              <a:t>“Fast Fashion”</a:t>
            </a:r>
          </a:p>
          <a:p>
            <a:pPr lvl="1"/>
            <a:r>
              <a:rPr lang="en-GB" dirty="0" smtClean="0"/>
              <a:t>Sweatshops: poor wages and working conditions</a:t>
            </a:r>
          </a:p>
          <a:p>
            <a:pPr lvl="1"/>
            <a:r>
              <a:rPr lang="en-GB" dirty="0" smtClean="0"/>
              <a:t>Why is a </a:t>
            </a:r>
            <a:r>
              <a:rPr lang="en-GB" dirty="0" err="1" smtClean="0"/>
              <a:t>Primark</a:t>
            </a:r>
            <a:r>
              <a:rPr lang="en-GB" dirty="0" smtClean="0"/>
              <a:t> </a:t>
            </a:r>
            <a:r>
              <a:rPr lang="en-GB" dirty="0" err="1" smtClean="0"/>
              <a:t>hoodie</a:t>
            </a:r>
            <a:r>
              <a:rPr lang="en-GB" dirty="0"/>
              <a:t> </a:t>
            </a:r>
            <a:r>
              <a:rPr lang="en-GB" dirty="0" smtClean="0"/>
              <a:t>only £5?</a:t>
            </a:r>
          </a:p>
          <a:p>
            <a:pPr lvl="1"/>
            <a:endParaRPr lang="en-GB" dirty="0" smtClean="0"/>
          </a:p>
          <a:p>
            <a:endParaRPr lang="en-GB" dirty="0"/>
          </a:p>
        </p:txBody>
      </p:sp>
      <p:pic>
        <p:nvPicPr>
          <p:cNvPr id="1026" name="Picture 2">
            <a:hlinkClick r:id="rId2"/>
          </p:cNvPr>
          <p:cNvPicPr>
            <a:picLocks noChangeAspect="1" noChangeArrowheads="1"/>
          </p:cNvPicPr>
          <p:nvPr/>
        </p:nvPicPr>
        <p:blipFill>
          <a:blip r:embed="rId3" cstate="print"/>
          <a:srcRect/>
          <a:stretch>
            <a:fillRect/>
          </a:stretch>
        </p:blipFill>
        <p:spPr bwMode="auto">
          <a:xfrm>
            <a:off x="5220072" y="1700808"/>
            <a:ext cx="3384376" cy="4400326"/>
          </a:xfrm>
          <a:prstGeom prst="rect">
            <a:avLst/>
          </a:prstGeom>
          <a:noFill/>
          <a:ln w="9525">
            <a:noFill/>
            <a:miter lim="800000"/>
            <a:headEnd/>
            <a:tailEnd/>
          </a:ln>
        </p:spPr>
      </p:pic>
    </p:spTree>
    <p:extLst>
      <p:ext uri="{BB962C8B-B14F-4D97-AF65-F5344CB8AC3E}">
        <p14:creationId xmlns:p14="http://schemas.microsoft.com/office/powerpoint/2010/main" val="67824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fontScale="90000"/>
          </a:bodyPr>
          <a:lstStyle/>
          <a:p>
            <a:r>
              <a:rPr lang="en-GB" b="1" dirty="0" smtClean="0"/>
              <a:t>HOMEWORK - PREP</a:t>
            </a:r>
            <a:r>
              <a:rPr lang="en-GB" dirty="0" smtClean="0"/>
              <a:t/>
            </a:r>
            <a:br>
              <a:rPr lang="en-GB" dirty="0" smtClean="0"/>
            </a:br>
            <a:r>
              <a:rPr lang="en-GB" sz="2700" b="1" dirty="0" smtClean="0">
                <a:solidFill>
                  <a:schemeClr val="tx2"/>
                </a:solidFill>
              </a:rPr>
              <a:t>Due for the w/b…. </a:t>
            </a:r>
            <a:endParaRPr lang="en-GB" b="1" dirty="0">
              <a:solidFill>
                <a:schemeClr val="tx2"/>
              </a:solidFill>
            </a:endParaRPr>
          </a:p>
        </p:txBody>
      </p:sp>
      <p:sp>
        <p:nvSpPr>
          <p:cNvPr id="3" name="Content Placeholder 2"/>
          <p:cNvSpPr>
            <a:spLocks noGrp="1"/>
          </p:cNvSpPr>
          <p:nvPr>
            <p:ph idx="1"/>
          </p:nvPr>
        </p:nvSpPr>
        <p:spPr>
          <a:ln>
            <a:solidFill>
              <a:schemeClr val="tx1"/>
            </a:solidFill>
          </a:ln>
        </p:spPr>
        <p:txBody>
          <a:bodyPr/>
          <a:lstStyle/>
          <a:p>
            <a:endParaRPr lang="en-GB" dirty="0"/>
          </a:p>
        </p:txBody>
      </p:sp>
    </p:spTree>
    <p:extLst>
      <p:ext uri="{BB962C8B-B14F-4D97-AF65-F5344CB8AC3E}">
        <p14:creationId xmlns:p14="http://schemas.microsoft.com/office/powerpoint/2010/main" val="2831117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784976" cy="1008112"/>
          </a:xfrm>
        </p:spPr>
        <p:txBody>
          <a:bodyPr>
            <a:normAutofit fontScale="90000"/>
          </a:bodyPr>
          <a:lstStyle/>
          <a:p>
            <a:r>
              <a:rPr lang="en-GB" sz="3200" b="1" dirty="0" smtClean="0">
                <a:solidFill>
                  <a:schemeClr val="tx2"/>
                </a:solidFill>
              </a:rPr>
              <a:t>Aims of the ORIGINAL ANTI GLOBALISATION MOVEMENT</a:t>
            </a:r>
            <a:endParaRPr lang="en-GB" sz="3200" b="1" dirty="0">
              <a:solidFill>
                <a:schemeClr val="tx2"/>
              </a:solidFill>
            </a:endParaRPr>
          </a:p>
        </p:txBody>
      </p:sp>
      <p:pic>
        <p:nvPicPr>
          <p:cNvPr id="4" name="Picture 4" descr="http://pecoskid.com/__oneclick_uploads/2008/04/battle-in-seattle.jpg"/>
          <p:cNvPicPr>
            <a:picLocks noChangeAspect="1" noChangeArrowheads="1"/>
          </p:cNvPicPr>
          <p:nvPr/>
        </p:nvPicPr>
        <p:blipFill>
          <a:blip r:embed="rId3" cstate="email"/>
          <a:srcRect/>
          <a:stretch>
            <a:fillRect/>
          </a:stretch>
        </p:blipFill>
        <p:spPr bwMode="auto">
          <a:xfrm>
            <a:off x="4139952" y="1304206"/>
            <a:ext cx="4728981" cy="5150009"/>
          </a:xfrm>
          <a:prstGeom prst="rect">
            <a:avLst/>
          </a:prstGeom>
          <a:noFill/>
        </p:spPr>
      </p:pic>
      <p:sp>
        <p:nvSpPr>
          <p:cNvPr id="5" name="TextBox 4"/>
          <p:cNvSpPr txBox="1"/>
          <p:nvPr/>
        </p:nvSpPr>
        <p:spPr>
          <a:xfrm>
            <a:off x="179512" y="1052736"/>
            <a:ext cx="3744416" cy="5401479"/>
          </a:xfrm>
          <a:prstGeom prst="rect">
            <a:avLst/>
          </a:prstGeom>
          <a:noFill/>
        </p:spPr>
        <p:txBody>
          <a:bodyPr wrap="square" rtlCol="0">
            <a:spAutoFit/>
          </a:bodyPr>
          <a:lstStyle/>
          <a:p>
            <a:r>
              <a:rPr lang="en-GB" sz="1500" b="1" dirty="0" smtClean="0">
                <a:solidFill>
                  <a:schemeClr val="tx2"/>
                </a:solidFill>
              </a:rPr>
              <a:t>They are critical of and oppose a wide variety of different aspects of Globalisation:</a:t>
            </a:r>
          </a:p>
          <a:p>
            <a:endParaRPr lang="en-GB" sz="1500" b="1" dirty="0" smtClean="0"/>
          </a:p>
          <a:p>
            <a:pPr marL="268288" indent="-268288">
              <a:buFont typeface="Arial" pitchFamily="34" charset="0"/>
              <a:buChar char="•"/>
            </a:pPr>
            <a:r>
              <a:rPr lang="en-GB" sz="1500" b="1" dirty="0" smtClean="0"/>
              <a:t>Critical of the globalisation of capitalism – neoliberalism (some of them are!)</a:t>
            </a:r>
          </a:p>
          <a:p>
            <a:pPr marL="268288" indent="-268288">
              <a:buFont typeface="Arial" pitchFamily="34" charset="0"/>
              <a:buChar char="•"/>
            </a:pPr>
            <a:endParaRPr lang="en-GB" sz="1500" b="1" dirty="0" smtClean="0"/>
          </a:p>
          <a:p>
            <a:pPr marL="268288" indent="-268288">
              <a:buFont typeface="Arial" pitchFamily="34" charset="0"/>
              <a:buChar char="•"/>
            </a:pPr>
            <a:r>
              <a:rPr lang="en-GB" sz="1500" b="1" dirty="0" smtClean="0"/>
              <a:t>the unregulated power of multi national companies and big business</a:t>
            </a:r>
          </a:p>
          <a:p>
            <a:pPr marL="268288" indent="-268288">
              <a:buFont typeface="Arial" pitchFamily="34" charset="0"/>
              <a:buChar char="•"/>
            </a:pPr>
            <a:endParaRPr lang="en-GB" sz="1500" b="1" dirty="0" smtClean="0"/>
          </a:p>
          <a:p>
            <a:pPr marL="268288" indent="-268288">
              <a:buFont typeface="Arial" pitchFamily="34" charset="0"/>
              <a:buChar char="•"/>
            </a:pPr>
            <a:r>
              <a:rPr lang="en-GB" sz="1500" b="1" dirty="0" smtClean="0"/>
              <a:t>The unregulated global financial markets</a:t>
            </a:r>
          </a:p>
          <a:p>
            <a:pPr marL="268288" indent="-268288">
              <a:buFont typeface="Arial" pitchFamily="34" charset="0"/>
              <a:buChar char="•"/>
            </a:pPr>
            <a:endParaRPr lang="en-GB" sz="1500" b="1" dirty="0" smtClean="0"/>
          </a:p>
          <a:p>
            <a:pPr marL="268288" indent="-268288">
              <a:buFont typeface="Arial" pitchFamily="34" charset="0"/>
              <a:buChar char="•"/>
            </a:pPr>
            <a:r>
              <a:rPr lang="en-GB" sz="1500" b="1" dirty="0" smtClean="0"/>
              <a:t>The powers exercised through trade agreements – through organisations like the WTO</a:t>
            </a:r>
          </a:p>
          <a:p>
            <a:pPr marL="268288" indent="-268288">
              <a:buFont typeface="Arial" pitchFamily="34" charset="0"/>
              <a:buChar char="•"/>
            </a:pPr>
            <a:endParaRPr lang="en-GB" sz="1500" b="1" dirty="0" smtClean="0"/>
          </a:p>
          <a:p>
            <a:pPr marL="268288" indent="-268288"/>
            <a:r>
              <a:rPr lang="en-GB" sz="1500" b="1" dirty="0" smtClean="0">
                <a:solidFill>
                  <a:schemeClr val="tx2"/>
                </a:solidFill>
              </a:rPr>
              <a:t>What they are not:</a:t>
            </a:r>
          </a:p>
          <a:p>
            <a:pPr marL="268288" indent="-268288"/>
            <a:endParaRPr lang="en-GB" sz="1500" b="1" dirty="0" smtClean="0"/>
          </a:p>
          <a:p>
            <a:pPr marL="268288" indent="-268288">
              <a:buFont typeface="Arial" pitchFamily="34" charset="0"/>
              <a:buChar char="•"/>
            </a:pPr>
            <a:r>
              <a:rPr lang="en-GB" sz="1500" b="1" dirty="0" smtClean="0"/>
              <a:t>Oppose “free trade” in principal and think all countries should use protectionism</a:t>
            </a:r>
          </a:p>
          <a:p>
            <a:pPr marL="268288" indent="-268288">
              <a:buFont typeface="Arial" pitchFamily="34" charset="0"/>
              <a:buChar char="•"/>
            </a:pPr>
            <a:endParaRPr lang="en-GB" sz="1500" b="1" dirty="0" smtClean="0"/>
          </a:p>
          <a:p>
            <a:pPr marL="268288" indent="-268288">
              <a:buFont typeface="Arial" pitchFamily="34" charset="0"/>
              <a:buChar char="•"/>
            </a:pPr>
            <a:r>
              <a:rPr lang="en-GB" sz="1500" b="1" dirty="0" smtClean="0"/>
              <a:t>The integration of societies and cultures necessarily</a:t>
            </a:r>
          </a:p>
        </p:txBody>
      </p:sp>
    </p:spTree>
    <p:extLst>
      <p:ext uri="{BB962C8B-B14F-4D97-AF65-F5344CB8AC3E}">
        <p14:creationId xmlns:p14="http://schemas.microsoft.com/office/powerpoint/2010/main" val="3691145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6000" b="1" dirty="0" smtClean="0">
                <a:solidFill>
                  <a:srgbClr val="FF0000"/>
                </a:solidFill>
              </a:rPr>
              <a:t>The Battle for Seattle!</a:t>
            </a:r>
            <a:br>
              <a:rPr lang="en-GB" sz="6000" b="1" dirty="0" smtClean="0">
                <a:solidFill>
                  <a:srgbClr val="FF0000"/>
                </a:solidFill>
              </a:rPr>
            </a:br>
            <a:r>
              <a:rPr lang="en-GB" sz="6000" b="1" dirty="0" smtClean="0">
                <a:solidFill>
                  <a:srgbClr val="FF0000"/>
                </a:solidFill>
              </a:rPr>
              <a:t>1999</a:t>
            </a:r>
            <a:endParaRPr lang="en-GB" sz="6000" b="1" dirty="0">
              <a:solidFill>
                <a:srgbClr val="FF0000"/>
              </a:solidFill>
            </a:endParaRPr>
          </a:p>
        </p:txBody>
      </p:sp>
      <p:pic>
        <p:nvPicPr>
          <p:cNvPr id="37890" name="Picture 2" descr="http://z.about.com/d/movies/1/0/t/z/R/battleinseattleposter.jpg">
            <a:hlinkClick r:id="rId3"/>
          </p:cNvPr>
          <p:cNvPicPr>
            <a:picLocks noChangeAspect="1" noChangeArrowheads="1"/>
          </p:cNvPicPr>
          <p:nvPr/>
        </p:nvPicPr>
        <p:blipFill>
          <a:blip r:embed="rId4" cstate="email"/>
          <a:srcRect/>
          <a:stretch>
            <a:fillRect/>
          </a:stretch>
        </p:blipFill>
        <p:spPr bwMode="auto">
          <a:xfrm>
            <a:off x="6357950" y="1785926"/>
            <a:ext cx="2500330" cy="3857652"/>
          </a:xfrm>
          <a:prstGeom prst="rect">
            <a:avLst/>
          </a:prstGeom>
          <a:noFill/>
        </p:spPr>
      </p:pic>
      <p:pic>
        <p:nvPicPr>
          <p:cNvPr id="37892" name="Picture 4" descr="http://www.gapsucks.org/gwa/history/wto/timephoto1.jpg">
            <a:hlinkClick r:id="rId5"/>
          </p:cNvPr>
          <p:cNvPicPr>
            <a:picLocks noChangeAspect="1" noChangeArrowheads="1"/>
          </p:cNvPicPr>
          <p:nvPr/>
        </p:nvPicPr>
        <p:blipFill>
          <a:blip r:embed="rId6" cstate="email"/>
          <a:srcRect/>
          <a:stretch>
            <a:fillRect/>
          </a:stretch>
        </p:blipFill>
        <p:spPr bwMode="auto">
          <a:xfrm>
            <a:off x="3357554" y="1785926"/>
            <a:ext cx="2714644" cy="3857652"/>
          </a:xfrm>
          <a:prstGeom prst="rect">
            <a:avLst/>
          </a:prstGeom>
          <a:noFill/>
        </p:spPr>
      </p:pic>
      <p:pic>
        <p:nvPicPr>
          <p:cNvPr id="37894" name="Picture 6" descr="http://www.witiger.com/internationalbusiness/scan~WTO~protest2003.jpg">
            <a:hlinkClick r:id="rId7"/>
          </p:cNvPr>
          <p:cNvPicPr>
            <a:picLocks noChangeAspect="1" noChangeArrowheads="1"/>
          </p:cNvPicPr>
          <p:nvPr/>
        </p:nvPicPr>
        <p:blipFill>
          <a:blip r:embed="rId8" cstate="email"/>
          <a:srcRect/>
          <a:stretch>
            <a:fillRect/>
          </a:stretch>
        </p:blipFill>
        <p:spPr bwMode="auto">
          <a:xfrm>
            <a:off x="285720" y="1785926"/>
            <a:ext cx="2786082" cy="3956164"/>
          </a:xfrm>
          <a:prstGeom prst="rect">
            <a:avLst/>
          </a:prstGeom>
          <a:noFill/>
        </p:spPr>
      </p:pic>
      <p:sp>
        <p:nvSpPr>
          <p:cNvPr id="7" name="TextBox 6"/>
          <p:cNvSpPr txBox="1"/>
          <p:nvPr/>
        </p:nvSpPr>
        <p:spPr>
          <a:xfrm>
            <a:off x="428596" y="6072206"/>
            <a:ext cx="2584810" cy="523220"/>
          </a:xfrm>
          <a:prstGeom prst="rect">
            <a:avLst/>
          </a:prstGeom>
          <a:noFill/>
        </p:spPr>
        <p:txBody>
          <a:bodyPr wrap="none" rtlCol="0">
            <a:spAutoFit/>
          </a:bodyPr>
          <a:lstStyle/>
          <a:p>
            <a:r>
              <a:rPr lang="en-GB" sz="2800" b="1" dirty="0" smtClean="0"/>
              <a:t>The Background</a:t>
            </a:r>
            <a:endParaRPr lang="en-GB" sz="2800" b="1" dirty="0"/>
          </a:p>
        </p:txBody>
      </p:sp>
      <p:sp>
        <p:nvSpPr>
          <p:cNvPr id="8" name="TextBox 7"/>
          <p:cNvSpPr txBox="1"/>
          <p:nvPr/>
        </p:nvSpPr>
        <p:spPr>
          <a:xfrm>
            <a:off x="4000496" y="6072206"/>
            <a:ext cx="1425390" cy="523220"/>
          </a:xfrm>
          <a:prstGeom prst="rect">
            <a:avLst/>
          </a:prstGeom>
          <a:noFill/>
        </p:spPr>
        <p:txBody>
          <a:bodyPr wrap="none" rtlCol="0">
            <a:spAutoFit/>
          </a:bodyPr>
          <a:lstStyle/>
          <a:p>
            <a:r>
              <a:rPr lang="en-GB" sz="2800" b="1" dirty="0" smtClean="0"/>
              <a:t>The Riot</a:t>
            </a:r>
            <a:endParaRPr lang="en-GB" sz="2800" b="1" dirty="0"/>
          </a:p>
        </p:txBody>
      </p:sp>
      <p:sp>
        <p:nvSpPr>
          <p:cNvPr id="9" name="TextBox 8"/>
          <p:cNvSpPr txBox="1"/>
          <p:nvPr/>
        </p:nvSpPr>
        <p:spPr>
          <a:xfrm>
            <a:off x="6572264" y="6072206"/>
            <a:ext cx="2046329" cy="523220"/>
          </a:xfrm>
          <a:prstGeom prst="rect">
            <a:avLst/>
          </a:prstGeom>
          <a:noFill/>
        </p:spPr>
        <p:txBody>
          <a:bodyPr wrap="none" rtlCol="0">
            <a:spAutoFit/>
          </a:bodyPr>
          <a:lstStyle/>
          <a:p>
            <a:r>
              <a:rPr lang="en-GB" sz="2800" b="1" dirty="0" smtClean="0"/>
              <a:t>The Movie!?</a:t>
            </a:r>
            <a:endParaRPr lang="en-GB" sz="2800" b="1" dirty="0"/>
          </a:p>
        </p:txBody>
      </p:sp>
    </p:spTree>
    <p:extLst>
      <p:ext uri="{BB962C8B-B14F-4D97-AF65-F5344CB8AC3E}">
        <p14:creationId xmlns:p14="http://schemas.microsoft.com/office/powerpoint/2010/main" val="3790472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box(in)">
                                      <p:cBhvr>
                                        <p:cTn id="7" dur="500"/>
                                        <p:tgtEl>
                                          <p:spTgt spid="3789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37892"/>
                                        </p:tgtEl>
                                        <p:attrNameLst>
                                          <p:attrName>style.visibility</p:attrName>
                                        </p:attrNameLst>
                                      </p:cBhvr>
                                      <p:to>
                                        <p:strVal val="visible"/>
                                      </p:to>
                                    </p:set>
                                    <p:animEffect transition="in" filter="box(in)">
                                      <p:cBhvr>
                                        <p:cTn id="15" dur="500"/>
                                        <p:tgtEl>
                                          <p:spTgt spid="37892"/>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37890"/>
                                        </p:tgtEl>
                                        <p:attrNameLst>
                                          <p:attrName>style.visibility</p:attrName>
                                        </p:attrNameLst>
                                      </p:cBhvr>
                                      <p:to>
                                        <p:strVal val="visible"/>
                                      </p:to>
                                    </p:set>
                                    <p:animEffect transition="in" filter="box(in)">
                                      <p:cBhvr>
                                        <p:cTn id="23" dur="500"/>
                                        <p:tgtEl>
                                          <p:spTgt spid="37890"/>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0000"/>
                </a:solidFill>
              </a:rPr>
              <a:t>Anti Globalisation Movement - Protests!</a:t>
            </a:r>
            <a:endParaRPr lang="en-GB" b="1" dirty="0">
              <a:solidFill>
                <a:srgbClr val="FF0000"/>
              </a:solidFill>
            </a:endParaRPr>
          </a:p>
        </p:txBody>
      </p:sp>
      <p:pic>
        <p:nvPicPr>
          <p:cNvPr id="36866" name="Picture 2" descr="http://media3.washingtonpost.com/wp-dyn/content/photo/2005/12/13/PH2005121300729.jpg"/>
          <p:cNvPicPr>
            <a:picLocks noChangeAspect="1" noChangeArrowheads="1"/>
          </p:cNvPicPr>
          <p:nvPr/>
        </p:nvPicPr>
        <p:blipFill>
          <a:blip r:embed="rId3" cstate="email"/>
          <a:srcRect/>
          <a:stretch>
            <a:fillRect/>
          </a:stretch>
        </p:blipFill>
        <p:spPr bwMode="auto">
          <a:xfrm>
            <a:off x="4714876" y="1714488"/>
            <a:ext cx="3857612" cy="4572032"/>
          </a:xfrm>
          <a:prstGeom prst="rect">
            <a:avLst/>
          </a:prstGeom>
          <a:noFill/>
        </p:spPr>
      </p:pic>
      <p:sp>
        <p:nvSpPr>
          <p:cNvPr id="5" name="TextBox 4"/>
          <p:cNvSpPr txBox="1"/>
          <p:nvPr/>
        </p:nvSpPr>
        <p:spPr>
          <a:xfrm>
            <a:off x="343462" y="1338236"/>
            <a:ext cx="4000528" cy="5632311"/>
          </a:xfrm>
          <a:prstGeom prst="rect">
            <a:avLst/>
          </a:prstGeom>
          <a:noFill/>
        </p:spPr>
        <p:txBody>
          <a:bodyPr wrap="square" rtlCol="0">
            <a:spAutoFit/>
          </a:bodyPr>
          <a:lstStyle/>
          <a:p>
            <a:pPr marL="268288" indent="-268288">
              <a:buFont typeface="Arial" pitchFamily="34" charset="0"/>
              <a:buChar char="•"/>
            </a:pPr>
            <a:r>
              <a:rPr lang="en-GB" sz="2000" b="1" dirty="0" smtClean="0"/>
              <a:t>1999: Seattle /N30 (WTO)</a:t>
            </a:r>
          </a:p>
          <a:p>
            <a:pPr marL="268288" indent="-268288">
              <a:buFont typeface="Arial" pitchFamily="34" charset="0"/>
              <a:buChar char="•"/>
            </a:pPr>
            <a:endParaRPr lang="en-GB" sz="2000" b="1" dirty="0" smtClean="0"/>
          </a:p>
          <a:p>
            <a:pPr marL="268288" indent="-268288">
              <a:buFont typeface="Arial" pitchFamily="34" charset="0"/>
              <a:buChar char="•"/>
            </a:pPr>
            <a:r>
              <a:rPr lang="en-GB" sz="2000" b="1" dirty="0" smtClean="0"/>
              <a:t>2001: May 1</a:t>
            </a:r>
            <a:r>
              <a:rPr lang="en-GB" sz="2000" b="1" baseline="30000" dirty="0" smtClean="0"/>
              <a:t>st</a:t>
            </a:r>
            <a:r>
              <a:rPr lang="en-GB" sz="2000" b="1" dirty="0" smtClean="0"/>
              <a:t> May Day Protests (or riots!?) – and every year since</a:t>
            </a:r>
            <a:endParaRPr lang="en-GB" sz="2000" dirty="0" smtClean="0"/>
          </a:p>
          <a:p>
            <a:pPr marL="268288" indent="-268288">
              <a:buFont typeface="Arial" pitchFamily="34" charset="0"/>
              <a:buChar char="•"/>
            </a:pPr>
            <a:endParaRPr lang="en-GB" sz="2000" b="1" dirty="0" smtClean="0"/>
          </a:p>
          <a:p>
            <a:pPr marL="268288" indent="-268288">
              <a:buFont typeface="Arial" pitchFamily="34" charset="0"/>
              <a:buChar char="•"/>
            </a:pPr>
            <a:r>
              <a:rPr lang="en-GB" sz="2000" b="1" dirty="0" smtClean="0"/>
              <a:t>2001: Genoa (WTO)</a:t>
            </a:r>
          </a:p>
          <a:p>
            <a:pPr marL="268288" indent="-268288">
              <a:buFont typeface="Arial" pitchFamily="34" charset="0"/>
              <a:buChar char="•"/>
            </a:pPr>
            <a:endParaRPr lang="en-GB" sz="2000" b="1" dirty="0" smtClean="0"/>
          </a:p>
          <a:p>
            <a:pPr marL="268288" indent="-268288">
              <a:buFont typeface="Arial" pitchFamily="34" charset="0"/>
              <a:buChar char="•"/>
            </a:pPr>
            <a:r>
              <a:rPr lang="en-GB" sz="2000" b="1" dirty="0" smtClean="0"/>
              <a:t>2003: Cancun, Mexico (WTO)</a:t>
            </a:r>
          </a:p>
          <a:p>
            <a:pPr marL="268288" indent="-268288">
              <a:buFont typeface="Arial" pitchFamily="34" charset="0"/>
              <a:buChar char="•"/>
            </a:pPr>
            <a:endParaRPr lang="en-GB" sz="2000" b="1" dirty="0" smtClean="0"/>
          </a:p>
          <a:p>
            <a:pPr marL="268288" indent="-268288">
              <a:buFont typeface="Arial" pitchFamily="34" charset="0"/>
              <a:buChar char="•"/>
            </a:pPr>
            <a:r>
              <a:rPr lang="en-GB" sz="2000" b="1" dirty="0" smtClean="0"/>
              <a:t>2005: Gleneagles Summit (G8)</a:t>
            </a:r>
          </a:p>
          <a:p>
            <a:pPr marL="268288" indent="-268288">
              <a:buFont typeface="Arial" pitchFamily="34" charset="0"/>
              <a:buChar char="•"/>
            </a:pPr>
            <a:endParaRPr lang="en-GB" sz="2000" b="1" dirty="0" smtClean="0"/>
          </a:p>
          <a:p>
            <a:pPr marL="268288" indent="-268288">
              <a:buFont typeface="Arial" pitchFamily="34" charset="0"/>
              <a:buChar char="•"/>
            </a:pPr>
            <a:r>
              <a:rPr lang="en-GB" sz="2000" b="1" dirty="0" smtClean="0"/>
              <a:t>2009: London (G20)</a:t>
            </a:r>
          </a:p>
          <a:p>
            <a:pPr marL="268288" indent="-268288">
              <a:buFont typeface="Arial" pitchFamily="34" charset="0"/>
              <a:buChar char="•"/>
            </a:pPr>
            <a:endParaRPr lang="en-GB" sz="2000" b="1" dirty="0" smtClean="0"/>
          </a:p>
          <a:p>
            <a:pPr marL="268288" indent="-268288">
              <a:buFont typeface="Arial" pitchFamily="34" charset="0"/>
              <a:buChar char="•"/>
            </a:pPr>
            <a:r>
              <a:rPr lang="en-GB" sz="2000" b="1" dirty="0" smtClean="0"/>
              <a:t>2009: Copenhagen</a:t>
            </a:r>
            <a:endParaRPr lang="en-GB" sz="2000" b="1" dirty="0"/>
          </a:p>
          <a:p>
            <a:pPr marL="268288" indent="-268288">
              <a:buFont typeface="Arial" pitchFamily="34" charset="0"/>
              <a:buChar char="•"/>
            </a:pPr>
            <a:endParaRPr lang="en-GB" sz="2000" b="1" dirty="0" smtClean="0"/>
          </a:p>
          <a:p>
            <a:pPr marL="268288" indent="-268288">
              <a:buFont typeface="Arial" pitchFamily="34" charset="0"/>
              <a:buChar char="•"/>
            </a:pPr>
            <a:r>
              <a:rPr lang="en-GB" sz="2000" b="1" dirty="0" smtClean="0"/>
              <a:t>2011: St Pauls Cathedral?</a:t>
            </a:r>
            <a:r>
              <a:rPr lang="en-GB" sz="2000" b="1" dirty="0"/>
              <a:t> </a:t>
            </a:r>
            <a:r>
              <a:rPr lang="en-GB" sz="2000" b="1" dirty="0" smtClean="0"/>
              <a:t>/ Central Park, New York and the Occupy Movement</a:t>
            </a:r>
          </a:p>
        </p:txBody>
      </p:sp>
    </p:spTree>
    <p:extLst>
      <p:ext uri="{BB962C8B-B14F-4D97-AF65-F5344CB8AC3E}">
        <p14:creationId xmlns:p14="http://schemas.microsoft.com/office/powerpoint/2010/main" val="2070723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192" y="81609"/>
            <a:ext cx="8229600" cy="1143000"/>
          </a:xfrm>
        </p:spPr>
        <p:txBody>
          <a:bodyPr/>
          <a:lstStyle/>
          <a:p>
            <a:r>
              <a:rPr lang="en-US" b="1" dirty="0" smtClean="0"/>
              <a:t>The Occupy Movement (2011)</a:t>
            </a: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3"/>
            <a:ext cx="3969831"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196753"/>
            <a:ext cx="4381500" cy="496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4066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42852"/>
            <a:ext cx="9001156" cy="1143000"/>
          </a:xfrm>
        </p:spPr>
        <p:txBody>
          <a:bodyPr>
            <a:noAutofit/>
          </a:bodyPr>
          <a:lstStyle/>
          <a:p>
            <a:r>
              <a:rPr lang="en-GB" b="1" dirty="0" smtClean="0">
                <a:solidFill>
                  <a:srgbClr val="FF0000"/>
                </a:solidFill>
              </a:rPr>
              <a:t>Has the anti-globalisation movement been a success??</a:t>
            </a:r>
            <a:endParaRPr lang="en-GB" b="1" dirty="0">
              <a:solidFill>
                <a:srgbClr val="FF0000"/>
              </a:solidFill>
            </a:endParaRPr>
          </a:p>
        </p:txBody>
      </p:sp>
      <p:pic>
        <p:nvPicPr>
          <p:cNvPr id="41986" name="Picture 2" descr="http://upload.wikimedia.org/wikipedia/commons/7/74/Marx_outside_the_Bank_of_England.jpg"/>
          <p:cNvPicPr>
            <a:picLocks noChangeAspect="1" noChangeArrowheads="1"/>
          </p:cNvPicPr>
          <p:nvPr/>
        </p:nvPicPr>
        <p:blipFill>
          <a:blip r:embed="rId3" cstate="email"/>
          <a:srcRect/>
          <a:stretch>
            <a:fillRect/>
          </a:stretch>
        </p:blipFill>
        <p:spPr bwMode="auto">
          <a:xfrm>
            <a:off x="467544" y="1628800"/>
            <a:ext cx="3786214" cy="5000660"/>
          </a:xfrm>
          <a:prstGeom prst="rect">
            <a:avLst/>
          </a:prstGeom>
          <a:noFill/>
        </p:spPr>
      </p:pic>
      <p:sp>
        <p:nvSpPr>
          <p:cNvPr id="4" name="TextBox 3"/>
          <p:cNvSpPr txBox="1"/>
          <p:nvPr/>
        </p:nvSpPr>
        <p:spPr>
          <a:xfrm>
            <a:off x="4643422" y="1772816"/>
            <a:ext cx="4400696" cy="4308872"/>
          </a:xfrm>
          <a:prstGeom prst="rect">
            <a:avLst/>
          </a:prstGeom>
          <a:noFill/>
        </p:spPr>
        <p:txBody>
          <a:bodyPr wrap="square" rtlCol="0">
            <a:spAutoFit/>
          </a:bodyPr>
          <a:lstStyle/>
          <a:p>
            <a:r>
              <a:rPr lang="en-GB" sz="2000" b="1" dirty="0" smtClean="0"/>
              <a:t>Raised awareness</a:t>
            </a:r>
          </a:p>
          <a:p>
            <a:pPr marL="266700" indent="-266700">
              <a:buFont typeface="Arial" pitchFamily="34" charset="0"/>
              <a:buChar char="•"/>
            </a:pPr>
            <a:r>
              <a:rPr lang="en-GB" dirty="0" smtClean="0"/>
              <a:t>Set a new “anti-corporate” agenda with the help of pivotal books such as “No Logo” by Naomi Klein.  Suddenly people were not trusting corporate power</a:t>
            </a:r>
          </a:p>
          <a:p>
            <a:endParaRPr lang="en-GB" dirty="0" smtClean="0"/>
          </a:p>
          <a:p>
            <a:r>
              <a:rPr lang="en-GB" sz="2000" b="1" dirty="0" smtClean="0"/>
              <a:t>Changed corporate behaviour</a:t>
            </a:r>
          </a:p>
          <a:p>
            <a:pPr marL="266700" indent="-266700">
              <a:buFont typeface="Arial" pitchFamily="34" charset="0"/>
              <a:buChar char="•"/>
            </a:pPr>
            <a:r>
              <a:rPr lang="en-GB" dirty="0" smtClean="0"/>
              <a:t>Businesses today are very keen to talk about “ethical business”.  Multi-national companies are very keen to see their company as a “good guy” and spend large amounts of money on infrastructure projects in the countries they are in.</a:t>
            </a:r>
          </a:p>
          <a:p>
            <a:pPr marL="266700" indent="-266700">
              <a:buFont typeface="Arial" pitchFamily="34" charset="0"/>
              <a:buChar char="•"/>
            </a:pPr>
            <a:r>
              <a:rPr lang="en-GB" dirty="0" smtClean="0"/>
              <a:t>Challenged the concept of ‘neo-liberalism’</a:t>
            </a:r>
          </a:p>
          <a:p>
            <a:pPr marL="266700" indent="-266700">
              <a:buFont typeface="Arial" pitchFamily="34" charset="0"/>
              <a:buChar char="•"/>
            </a:pPr>
            <a:endParaRPr lang="en-GB" dirty="0"/>
          </a:p>
        </p:txBody>
      </p:sp>
    </p:spTree>
    <p:extLst>
      <p:ext uri="{BB962C8B-B14F-4D97-AF65-F5344CB8AC3E}">
        <p14:creationId xmlns:p14="http://schemas.microsoft.com/office/powerpoint/2010/main" val="2786115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32411"/>
            <a:ext cx="8786874" cy="1143000"/>
          </a:xfrm>
        </p:spPr>
        <p:txBody>
          <a:bodyPr>
            <a:noAutofit/>
          </a:bodyPr>
          <a:lstStyle/>
          <a:p>
            <a:r>
              <a:rPr lang="en-GB" sz="3600" b="1" dirty="0" smtClean="0">
                <a:solidFill>
                  <a:srgbClr val="FF0000"/>
                </a:solidFill>
              </a:rPr>
              <a:t>Criticisms of the Movement 1990’s until Today</a:t>
            </a:r>
            <a:endParaRPr lang="en-GB" sz="3600" b="1" dirty="0">
              <a:solidFill>
                <a:srgbClr val="FF0000"/>
              </a:solidFill>
            </a:endParaRPr>
          </a:p>
        </p:txBody>
      </p:sp>
      <p:sp>
        <p:nvSpPr>
          <p:cNvPr id="3" name="Content Placeholder 2"/>
          <p:cNvSpPr>
            <a:spLocks noGrp="1"/>
          </p:cNvSpPr>
          <p:nvPr>
            <p:ph idx="1"/>
          </p:nvPr>
        </p:nvSpPr>
        <p:spPr>
          <a:xfrm>
            <a:off x="142844" y="1142984"/>
            <a:ext cx="4714908" cy="5500726"/>
          </a:xfrm>
        </p:spPr>
        <p:txBody>
          <a:bodyPr>
            <a:noAutofit/>
          </a:bodyPr>
          <a:lstStyle/>
          <a:p>
            <a:pPr marL="0" indent="0"/>
            <a:r>
              <a:rPr lang="en-GB" sz="1600" b="1" dirty="0" smtClean="0"/>
              <a:t>Lack of evidence?</a:t>
            </a:r>
          </a:p>
          <a:p>
            <a:pPr marL="400050" lvl="1" indent="0"/>
            <a:r>
              <a:rPr lang="en-GB" sz="1100" dirty="0" smtClean="0"/>
              <a:t> Poverty has decreased in countries exposed to Globalisation whereas those who have not.  e.g. Africa have suffered at the hands of corrupt Governments</a:t>
            </a:r>
          </a:p>
          <a:p>
            <a:pPr marL="400050" lvl="1" indent="0"/>
            <a:endParaRPr lang="en-GB" sz="1100" dirty="0" smtClean="0"/>
          </a:p>
          <a:p>
            <a:pPr marL="0" indent="0"/>
            <a:r>
              <a:rPr lang="en-GB" sz="1600" b="1" dirty="0" smtClean="0"/>
              <a:t>Disorganisation</a:t>
            </a:r>
          </a:p>
          <a:p>
            <a:pPr marL="400050" lvl="1" indent="0"/>
            <a:r>
              <a:rPr lang="en-GB" sz="1100" dirty="0" smtClean="0"/>
              <a:t> Lacks coherent goals and there is too much division between the movement e.g. free trade and protectionism or fighting big business or both!?  The “anti-globalisation” movement has as much to argue with itself about as anyone else</a:t>
            </a:r>
          </a:p>
          <a:p>
            <a:pPr marL="400050" lvl="1" indent="0"/>
            <a:endParaRPr lang="en-GB" sz="1100" dirty="0" smtClean="0"/>
          </a:p>
          <a:p>
            <a:pPr marL="0" indent="0"/>
            <a:r>
              <a:rPr lang="en-GB" sz="1100" b="1" dirty="0" smtClean="0"/>
              <a:t> </a:t>
            </a:r>
            <a:r>
              <a:rPr lang="en-GB" sz="1600" b="1" dirty="0" smtClean="0"/>
              <a:t>Arguably lost momentum after 9/11</a:t>
            </a:r>
          </a:p>
          <a:p>
            <a:pPr marL="400050" lvl="1" indent="0"/>
            <a:r>
              <a:rPr lang="en-GB" sz="1100" b="1" dirty="0" smtClean="0"/>
              <a:t> </a:t>
            </a:r>
            <a:r>
              <a:rPr lang="en-GB" sz="1100" dirty="0" smtClean="0"/>
              <a:t>Debate moved onto terrorism and the “anti-globalisation” message was lost</a:t>
            </a:r>
          </a:p>
          <a:p>
            <a:pPr marL="400050" lvl="1" indent="0">
              <a:buNone/>
            </a:pPr>
            <a:endParaRPr lang="en-GB" sz="1600" b="1" dirty="0" smtClean="0"/>
          </a:p>
          <a:p>
            <a:pPr marL="0" indent="0"/>
            <a:r>
              <a:rPr lang="en-GB" sz="1600" b="1" dirty="0" smtClean="0"/>
              <a:t>Lack of widespread support from the third world</a:t>
            </a:r>
          </a:p>
          <a:p>
            <a:pPr marL="400050" lvl="1" indent="0"/>
            <a:r>
              <a:rPr lang="en-GB" sz="1100" dirty="0" smtClean="0"/>
              <a:t> e.g. strongest critics are “rich” people from the developed world</a:t>
            </a:r>
          </a:p>
          <a:p>
            <a:pPr marL="400050" lvl="1" indent="0"/>
            <a:endParaRPr lang="en-GB" sz="1100" dirty="0"/>
          </a:p>
          <a:p>
            <a:pPr marL="84138" indent="-84138"/>
            <a:r>
              <a:rPr lang="en-GB" sz="1600" b="1" dirty="0"/>
              <a:t>Been hijacked by the right </a:t>
            </a:r>
            <a:r>
              <a:rPr lang="en-GB" sz="1600" b="1" dirty="0" smtClean="0"/>
              <a:t>wing?</a:t>
            </a:r>
          </a:p>
          <a:p>
            <a:pPr marL="0" indent="0">
              <a:buNone/>
            </a:pPr>
            <a:r>
              <a:rPr lang="en-GB" sz="1100" dirty="0" smtClean="0"/>
              <a:t>Often the ‘anti-globalisation</a:t>
            </a:r>
            <a:r>
              <a:rPr lang="en-GB" sz="1100" dirty="0"/>
              <a:t>’ </a:t>
            </a:r>
            <a:r>
              <a:rPr lang="en-GB" sz="1100" dirty="0" smtClean="0"/>
              <a:t>movement has been associated </a:t>
            </a:r>
            <a:r>
              <a:rPr lang="en-GB" sz="1100" dirty="0"/>
              <a:t>with ‘left wing’ political stances but more recently, traditionally more ‘right-wing’ politicians have enjoyed success</a:t>
            </a:r>
          </a:p>
          <a:p>
            <a:pPr>
              <a:buFont typeface="+mj-lt"/>
              <a:buAutoNum type="arabicPeriod"/>
            </a:pPr>
            <a:r>
              <a:rPr lang="en-GB" sz="1100" dirty="0"/>
              <a:t>BREXIT in the UK 2016</a:t>
            </a:r>
          </a:p>
          <a:p>
            <a:pPr>
              <a:buFont typeface="+mj-lt"/>
              <a:buAutoNum type="arabicPeriod"/>
            </a:pPr>
            <a:r>
              <a:rPr lang="en-GB" sz="1100" dirty="0"/>
              <a:t>Trump in the USA 2016</a:t>
            </a:r>
          </a:p>
          <a:p>
            <a:pPr>
              <a:buFont typeface="+mj-lt"/>
              <a:buAutoNum type="arabicPeriod"/>
            </a:pPr>
            <a:r>
              <a:rPr lang="en-GB" sz="1100" dirty="0"/>
              <a:t>Le Pen (France) a front runner for president in 2017</a:t>
            </a:r>
          </a:p>
          <a:p>
            <a:pPr>
              <a:buFont typeface="+mj-lt"/>
              <a:buAutoNum type="arabicPeriod"/>
            </a:pPr>
            <a:r>
              <a:rPr lang="en-GB" sz="1100" dirty="0"/>
              <a:t>Election of far-right in 2017 German election</a:t>
            </a:r>
          </a:p>
          <a:p>
            <a:pPr marL="400050" lvl="1" indent="0"/>
            <a:endParaRPr lang="en-GB" sz="1100" dirty="0" smtClean="0"/>
          </a:p>
        </p:txBody>
      </p:sp>
      <p:pic>
        <p:nvPicPr>
          <p:cNvPr id="4098" name="Picture 2" descr="http://blogs.reuters.com/uknews/files/2009/04/protest.jpg"/>
          <p:cNvPicPr>
            <a:picLocks noChangeAspect="1" noChangeArrowheads="1"/>
          </p:cNvPicPr>
          <p:nvPr/>
        </p:nvPicPr>
        <p:blipFill>
          <a:blip r:embed="rId2" cstate="email"/>
          <a:srcRect/>
          <a:stretch>
            <a:fillRect/>
          </a:stretch>
        </p:blipFill>
        <p:spPr bwMode="auto">
          <a:xfrm>
            <a:off x="5286379" y="1142984"/>
            <a:ext cx="3345389" cy="2286016"/>
          </a:xfrm>
          <a:prstGeom prst="rect">
            <a:avLst/>
          </a:prstGeom>
          <a:noFill/>
        </p:spPr>
      </p:pic>
      <p:pic>
        <p:nvPicPr>
          <p:cNvPr id="4100" name="Picture 4" descr="http://i.dailymail.co.uk/i/pix/2008/06/21/article-1028224-019F2BC700000578-231_468x443.jpg"/>
          <p:cNvPicPr>
            <a:picLocks noChangeAspect="1" noChangeArrowheads="1"/>
          </p:cNvPicPr>
          <p:nvPr/>
        </p:nvPicPr>
        <p:blipFill>
          <a:blip r:embed="rId3" cstate="email"/>
          <a:srcRect/>
          <a:stretch>
            <a:fillRect/>
          </a:stretch>
        </p:blipFill>
        <p:spPr bwMode="auto">
          <a:xfrm>
            <a:off x="4929190" y="3643314"/>
            <a:ext cx="4100510" cy="3005129"/>
          </a:xfrm>
          <a:prstGeom prst="rect">
            <a:avLst/>
          </a:prstGeom>
          <a:noFill/>
        </p:spPr>
      </p:pic>
    </p:spTree>
    <p:extLst>
      <p:ext uri="{BB962C8B-B14F-4D97-AF65-F5344CB8AC3E}">
        <p14:creationId xmlns:p14="http://schemas.microsoft.com/office/powerpoint/2010/main" val="217863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35"/>
            <a:ext cx="9144000" cy="1157468"/>
          </a:xfrm>
        </p:spPr>
        <p:txBody>
          <a:bodyPr>
            <a:noAutofit/>
          </a:bodyPr>
          <a:lstStyle/>
          <a:p>
            <a:r>
              <a:rPr lang="en-GB" sz="2800" b="1" dirty="0" smtClean="0">
                <a:solidFill>
                  <a:schemeClr val="tx2"/>
                </a:solidFill>
              </a:rPr>
              <a:t>ANTI GLOBALISATION MOVEMENT: A Diverse Bunch!!</a:t>
            </a:r>
            <a:r>
              <a:rPr lang="en-GB" sz="3200" b="1" dirty="0">
                <a:solidFill>
                  <a:schemeClr val="tx2"/>
                </a:solidFill>
              </a:rPr>
              <a:t/>
            </a:r>
            <a:br>
              <a:rPr lang="en-GB" sz="3200" b="1" dirty="0">
                <a:solidFill>
                  <a:schemeClr val="tx2"/>
                </a:solidFill>
              </a:rPr>
            </a:br>
            <a:r>
              <a:rPr lang="en-GB" sz="2000" b="1" dirty="0" smtClean="0">
                <a:solidFill>
                  <a:srgbClr val="FF0000"/>
                </a:solidFill>
              </a:rPr>
              <a:t>People </a:t>
            </a:r>
            <a:r>
              <a:rPr lang="en-GB" sz="2000" b="1" dirty="0">
                <a:solidFill>
                  <a:srgbClr val="FF0000"/>
                </a:solidFill>
              </a:rPr>
              <a:t>who support aspects of the “Anti-Globalisation” </a:t>
            </a:r>
            <a:r>
              <a:rPr lang="en-GB" sz="2000" b="1" dirty="0" smtClean="0">
                <a:solidFill>
                  <a:srgbClr val="FF0000"/>
                </a:solidFill>
              </a:rPr>
              <a:t>movement</a:t>
            </a:r>
            <a:endParaRPr lang="en-GB" sz="3200" b="1" dirty="0">
              <a:solidFill>
                <a:schemeClr val="tx2"/>
              </a:solidFill>
            </a:endParaRPr>
          </a:p>
        </p:txBody>
      </p:sp>
      <p:grpSp>
        <p:nvGrpSpPr>
          <p:cNvPr id="3" name="Group 2"/>
          <p:cNvGrpSpPr/>
          <p:nvPr/>
        </p:nvGrpSpPr>
        <p:grpSpPr>
          <a:xfrm>
            <a:off x="0" y="1591822"/>
            <a:ext cx="2195440" cy="2670245"/>
            <a:chOff x="1063586" y="1054970"/>
            <a:chExt cx="2221081" cy="2670245"/>
          </a:xfrm>
        </p:grpSpPr>
        <p:pic>
          <p:nvPicPr>
            <p:cNvPr id="11" name="Picture 6" descr="http://media.washingtontimes.com/media/img/blogs/entry_img/2009/May/15/Naomi_Klein_in_Berlin_2007_.jpg"/>
            <p:cNvPicPr>
              <a:picLocks noChangeAspect="1" noChangeArrowheads="1"/>
            </p:cNvPicPr>
            <p:nvPr/>
          </p:nvPicPr>
          <p:blipFill>
            <a:blip r:embed="rId3" cstate="email"/>
            <a:srcRect/>
            <a:stretch>
              <a:fillRect/>
            </a:stretch>
          </p:blipFill>
          <p:spPr bwMode="auto">
            <a:xfrm>
              <a:off x="1063586" y="1054970"/>
              <a:ext cx="2212269" cy="2643206"/>
            </a:xfrm>
            <a:prstGeom prst="rect">
              <a:avLst/>
            </a:prstGeom>
            <a:noFill/>
          </p:spPr>
        </p:pic>
        <p:sp>
          <p:nvSpPr>
            <p:cNvPr id="6" name="TextBox 5"/>
            <p:cNvSpPr txBox="1"/>
            <p:nvPr/>
          </p:nvSpPr>
          <p:spPr>
            <a:xfrm>
              <a:off x="1072399" y="3255856"/>
              <a:ext cx="2212268" cy="469359"/>
            </a:xfrm>
            <a:prstGeom prst="rect">
              <a:avLst/>
            </a:prstGeom>
            <a:solidFill>
              <a:schemeClr val="bg1"/>
            </a:solidFill>
          </p:spPr>
          <p:txBody>
            <a:bodyPr wrap="square" rtlCol="0">
              <a:spAutoFit/>
            </a:bodyPr>
            <a:lstStyle/>
            <a:p>
              <a:pPr algn="ctr"/>
              <a:r>
                <a:rPr lang="en-GB" sz="1400" b="1" dirty="0" smtClean="0"/>
                <a:t>Naomi Klein</a:t>
              </a:r>
            </a:p>
            <a:p>
              <a:pPr algn="ctr"/>
              <a:r>
                <a:rPr lang="en-GB" sz="1050" b="1" dirty="0" smtClean="0"/>
                <a:t>“No Logo” &amp; “The Shock Doctrine”</a:t>
              </a:r>
              <a:endParaRPr lang="en-GB" sz="1050" b="1" dirty="0"/>
            </a:p>
          </p:txBody>
        </p:sp>
      </p:grpSp>
      <p:grpSp>
        <p:nvGrpSpPr>
          <p:cNvPr id="4" name="Group 3"/>
          <p:cNvGrpSpPr/>
          <p:nvPr/>
        </p:nvGrpSpPr>
        <p:grpSpPr>
          <a:xfrm>
            <a:off x="0" y="4350225"/>
            <a:ext cx="2195441" cy="2507775"/>
            <a:chOff x="2907638" y="3650582"/>
            <a:chExt cx="2057656" cy="2507775"/>
          </a:xfrm>
        </p:grpSpPr>
        <p:pic>
          <p:nvPicPr>
            <p:cNvPr id="9" name="Picture 2" descr="http://nofatclips.com/02007/08/08/nonsense/_noam_chomsky.jpg"/>
            <p:cNvPicPr>
              <a:picLocks noChangeAspect="1" noChangeArrowheads="1"/>
            </p:cNvPicPr>
            <p:nvPr/>
          </p:nvPicPr>
          <p:blipFill>
            <a:blip r:embed="rId4" cstate="email"/>
            <a:srcRect/>
            <a:stretch>
              <a:fillRect/>
            </a:stretch>
          </p:blipFill>
          <p:spPr bwMode="auto">
            <a:xfrm>
              <a:off x="2915816" y="3650582"/>
              <a:ext cx="2049478" cy="2498925"/>
            </a:xfrm>
            <a:prstGeom prst="rect">
              <a:avLst/>
            </a:prstGeom>
            <a:noFill/>
          </p:spPr>
        </p:pic>
        <p:sp>
          <p:nvSpPr>
            <p:cNvPr id="8" name="TextBox 7"/>
            <p:cNvSpPr txBox="1"/>
            <p:nvPr/>
          </p:nvSpPr>
          <p:spPr>
            <a:xfrm>
              <a:off x="2907638" y="5688998"/>
              <a:ext cx="2057656" cy="469359"/>
            </a:xfrm>
            <a:prstGeom prst="rect">
              <a:avLst/>
            </a:prstGeom>
            <a:solidFill>
              <a:schemeClr val="bg1"/>
            </a:solidFill>
          </p:spPr>
          <p:txBody>
            <a:bodyPr wrap="square" rtlCol="0">
              <a:spAutoFit/>
            </a:bodyPr>
            <a:lstStyle/>
            <a:p>
              <a:pPr algn="ctr"/>
              <a:r>
                <a:rPr lang="en-GB" sz="1400" b="1" dirty="0" smtClean="0"/>
                <a:t>Noam Chomsky</a:t>
              </a:r>
            </a:p>
            <a:p>
              <a:pPr algn="ctr"/>
              <a:r>
                <a:rPr lang="en-GB" sz="1050" b="1" dirty="0" smtClean="0"/>
                <a:t>“American Hegemony”</a:t>
              </a:r>
              <a:endParaRPr lang="en-GB" sz="1050" b="1" dirty="0"/>
            </a:p>
          </p:txBody>
        </p:sp>
      </p:grpSp>
      <p:grpSp>
        <p:nvGrpSpPr>
          <p:cNvPr id="5" name="Group 4"/>
          <p:cNvGrpSpPr/>
          <p:nvPr/>
        </p:nvGrpSpPr>
        <p:grpSpPr>
          <a:xfrm>
            <a:off x="2281818" y="2325857"/>
            <a:ext cx="2148969" cy="3331028"/>
            <a:chOff x="2380982" y="3325827"/>
            <a:chExt cx="2362481" cy="3331028"/>
          </a:xfrm>
        </p:grpSpPr>
        <p:pic>
          <p:nvPicPr>
            <p:cNvPr id="10" name="Picture 4" descr="http://www.innworldreport.net/inn/images/stiglitz_20990t.jpg"/>
            <p:cNvPicPr>
              <a:picLocks noChangeAspect="1" noChangeArrowheads="1"/>
            </p:cNvPicPr>
            <p:nvPr/>
          </p:nvPicPr>
          <p:blipFill>
            <a:blip r:embed="rId5" cstate="email"/>
            <a:srcRect/>
            <a:stretch>
              <a:fillRect/>
            </a:stretch>
          </p:blipFill>
          <p:spPr bwMode="auto">
            <a:xfrm>
              <a:off x="2411760" y="3325827"/>
              <a:ext cx="2331703" cy="3331028"/>
            </a:xfrm>
            <a:prstGeom prst="rect">
              <a:avLst/>
            </a:prstGeom>
            <a:noFill/>
          </p:spPr>
        </p:pic>
        <p:sp>
          <p:nvSpPr>
            <p:cNvPr id="7" name="TextBox 6"/>
            <p:cNvSpPr txBox="1"/>
            <p:nvPr/>
          </p:nvSpPr>
          <p:spPr>
            <a:xfrm>
              <a:off x="2380982" y="6178646"/>
              <a:ext cx="2362481" cy="469359"/>
            </a:xfrm>
            <a:prstGeom prst="rect">
              <a:avLst/>
            </a:prstGeom>
            <a:solidFill>
              <a:schemeClr val="bg1"/>
            </a:solidFill>
          </p:spPr>
          <p:txBody>
            <a:bodyPr wrap="square" rtlCol="0">
              <a:spAutoFit/>
            </a:bodyPr>
            <a:lstStyle/>
            <a:p>
              <a:pPr algn="ctr"/>
              <a:r>
                <a:rPr lang="en-GB" sz="1400" b="1" dirty="0" smtClean="0"/>
                <a:t>Joseph </a:t>
              </a:r>
              <a:r>
                <a:rPr lang="en-GB" sz="1400" b="1" dirty="0" err="1" smtClean="0"/>
                <a:t>Stiglitz</a:t>
              </a:r>
              <a:endParaRPr lang="en-GB" sz="1400" b="1" dirty="0"/>
            </a:p>
            <a:p>
              <a:pPr algn="ctr"/>
              <a:r>
                <a:rPr lang="en-GB" sz="1050" b="1" dirty="0" smtClean="0"/>
                <a:t>“Globalisation and it’s Discontents</a:t>
              </a:r>
              <a:endParaRPr lang="en-GB" sz="1050" b="1" dirty="0"/>
            </a:p>
          </p:txBody>
        </p:sp>
      </p:grpSp>
      <p:cxnSp>
        <p:nvCxnSpPr>
          <p:cNvPr id="14" name="Straight Connector 13"/>
          <p:cNvCxnSpPr>
            <a:stCxn id="2" idx="2"/>
          </p:cNvCxnSpPr>
          <p:nvPr/>
        </p:nvCxnSpPr>
        <p:spPr>
          <a:xfrm flipH="1">
            <a:off x="4534586" y="1134333"/>
            <a:ext cx="37414" cy="572366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16386" y="1064385"/>
            <a:ext cx="1524520" cy="400110"/>
          </a:xfrm>
          <a:prstGeom prst="rect">
            <a:avLst/>
          </a:prstGeom>
          <a:solidFill>
            <a:schemeClr val="bg1"/>
          </a:solidFill>
        </p:spPr>
        <p:txBody>
          <a:bodyPr wrap="none" rtlCol="0">
            <a:spAutoFit/>
          </a:bodyPr>
          <a:lstStyle/>
          <a:p>
            <a:r>
              <a:rPr lang="en-GB" sz="2000" b="1" dirty="0" smtClean="0"/>
              <a:t>Left Wing…..</a:t>
            </a:r>
            <a:endParaRPr lang="en-GB" sz="2000" b="1" dirty="0"/>
          </a:p>
        </p:txBody>
      </p:sp>
      <p:sp>
        <p:nvSpPr>
          <p:cNvPr id="21" name="TextBox 20"/>
          <p:cNvSpPr txBox="1"/>
          <p:nvPr/>
        </p:nvSpPr>
        <p:spPr>
          <a:xfrm>
            <a:off x="6372200" y="1067185"/>
            <a:ext cx="1669881" cy="400110"/>
          </a:xfrm>
          <a:prstGeom prst="rect">
            <a:avLst/>
          </a:prstGeom>
          <a:solidFill>
            <a:schemeClr val="bg1"/>
          </a:solidFill>
        </p:spPr>
        <p:txBody>
          <a:bodyPr wrap="none" rtlCol="0">
            <a:spAutoFit/>
          </a:bodyPr>
          <a:lstStyle/>
          <a:p>
            <a:r>
              <a:rPr lang="en-GB" sz="2000" b="1" dirty="0" smtClean="0"/>
              <a:t>Right Wing…..</a:t>
            </a:r>
            <a:endParaRPr lang="en-GB" sz="2000" b="1" dirty="0"/>
          </a:p>
        </p:txBody>
      </p:sp>
      <p:grpSp>
        <p:nvGrpSpPr>
          <p:cNvPr id="25" name="Group 24"/>
          <p:cNvGrpSpPr/>
          <p:nvPr/>
        </p:nvGrpSpPr>
        <p:grpSpPr>
          <a:xfrm>
            <a:off x="4837784" y="1704325"/>
            <a:ext cx="2564215" cy="2499104"/>
            <a:chOff x="4837784" y="1704325"/>
            <a:chExt cx="2564215" cy="2499104"/>
          </a:xfrm>
        </p:grpSpPr>
        <p:pic>
          <p:nvPicPr>
            <p:cNvPr id="23" name="Picture 22"/>
            <p:cNvPicPr>
              <a:picLocks noChangeAspect="1"/>
            </p:cNvPicPr>
            <p:nvPr/>
          </p:nvPicPr>
          <p:blipFill>
            <a:blip r:embed="rId6"/>
            <a:stretch>
              <a:fillRect/>
            </a:stretch>
          </p:blipFill>
          <p:spPr>
            <a:xfrm>
              <a:off x="4860032" y="1704325"/>
              <a:ext cx="2541967" cy="1706579"/>
            </a:xfrm>
            <a:prstGeom prst="rect">
              <a:avLst/>
            </a:prstGeom>
          </p:spPr>
        </p:pic>
        <p:sp>
          <p:nvSpPr>
            <p:cNvPr id="24" name="TextBox 23"/>
            <p:cNvSpPr txBox="1"/>
            <p:nvPr/>
          </p:nvSpPr>
          <p:spPr>
            <a:xfrm>
              <a:off x="4837784" y="3410904"/>
              <a:ext cx="2564215" cy="792525"/>
            </a:xfrm>
            <a:prstGeom prst="rect">
              <a:avLst/>
            </a:prstGeom>
            <a:solidFill>
              <a:schemeClr val="bg1"/>
            </a:solidFill>
          </p:spPr>
          <p:txBody>
            <a:bodyPr wrap="square" rtlCol="0">
              <a:spAutoFit/>
            </a:bodyPr>
            <a:lstStyle/>
            <a:p>
              <a:pPr algn="ctr"/>
              <a:r>
                <a:rPr lang="en-GB" sz="1400" b="1" dirty="0" smtClean="0"/>
                <a:t>Nigel Farage</a:t>
              </a:r>
              <a:endParaRPr lang="en-GB" sz="1400" b="1" dirty="0"/>
            </a:p>
            <a:p>
              <a:pPr algn="ctr"/>
              <a:r>
                <a:rPr lang="en-GB" sz="1050" b="1" dirty="0" smtClean="0"/>
                <a:t>He embraces aspects of globalisation as long as it does not involve ‘uncontrolled immigration’</a:t>
              </a:r>
              <a:endParaRPr lang="en-GB" sz="1050" b="1" dirty="0"/>
            </a:p>
          </p:txBody>
        </p:sp>
      </p:grpSp>
      <p:pic>
        <p:nvPicPr>
          <p:cNvPr id="29" name="Picture 28"/>
          <p:cNvPicPr>
            <a:picLocks noChangeAspect="1"/>
          </p:cNvPicPr>
          <p:nvPr/>
        </p:nvPicPr>
        <p:blipFill>
          <a:blip r:embed="rId7"/>
          <a:stretch>
            <a:fillRect/>
          </a:stretch>
        </p:blipFill>
        <p:spPr>
          <a:xfrm>
            <a:off x="6516216" y="4262067"/>
            <a:ext cx="2531988" cy="2496681"/>
          </a:xfrm>
          <a:prstGeom prst="rect">
            <a:avLst/>
          </a:prstGeom>
        </p:spPr>
      </p:pic>
      <p:grpSp>
        <p:nvGrpSpPr>
          <p:cNvPr id="32" name="Group 31"/>
          <p:cNvGrpSpPr/>
          <p:nvPr/>
        </p:nvGrpSpPr>
        <p:grpSpPr>
          <a:xfrm>
            <a:off x="4969254" y="4413627"/>
            <a:ext cx="1402946" cy="2176429"/>
            <a:chOff x="4969254" y="4413627"/>
            <a:chExt cx="1402946" cy="2176429"/>
          </a:xfrm>
        </p:grpSpPr>
        <p:pic>
          <p:nvPicPr>
            <p:cNvPr id="30" name="Picture 29"/>
            <p:cNvPicPr>
              <a:picLocks noChangeAspect="1"/>
            </p:cNvPicPr>
            <p:nvPr/>
          </p:nvPicPr>
          <p:blipFill>
            <a:blip r:embed="rId8"/>
            <a:stretch>
              <a:fillRect/>
            </a:stretch>
          </p:blipFill>
          <p:spPr>
            <a:xfrm>
              <a:off x="4980211" y="4413627"/>
              <a:ext cx="1391989" cy="1530098"/>
            </a:xfrm>
            <a:prstGeom prst="rect">
              <a:avLst/>
            </a:prstGeom>
          </p:spPr>
        </p:pic>
        <p:sp>
          <p:nvSpPr>
            <p:cNvPr id="31" name="Rectangle 30"/>
            <p:cNvSpPr/>
            <p:nvPr/>
          </p:nvSpPr>
          <p:spPr>
            <a:xfrm>
              <a:off x="4969254" y="5943725"/>
              <a:ext cx="1402945" cy="646331"/>
            </a:xfrm>
            <a:prstGeom prst="rect">
              <a:avLst/>
            </a:prstGeom>
            <a:solidFill>
              <a:schemeClr val="bg1"/>
            </a:solidFill>
          </p:spPr>
          <p:txBody>
            <a:bodyPr wrap="square">
              <a:spAutoFit/>
            </a:bodyPr>
            <a:lstStyle/>
            <a:p>
              <a:pPr algn="ctr"/>
              <a:r>
                <a:rPr lang="en-GB" b="1" dirty="0" smtClean="0"/>
                <a:t>Marine Le Pen</a:t>
              </a:r>
              <a:endParaRPr lang="en-GB" b="1" dirty="0"/>
            </a:p>
          </p:txBody>
        </p:sp>
      </p:grpSp>
    </p:spTree>
    <p:extLst>
      <p:ext uri="{BB962C8B-B14F-4D97-AF65-F5344CB8AC3E}">
        <p14:creationId xmlns:p14="http://schemas.microsoft.com/office/powerpoint/2010/main" val="326489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354162"/>
          </a:xfrm>
        </p:spPr>
        <p:txBody>
          <a:bodyPr>
            <a:normAutofit fontScale="90000"/>
          </a:bodyPr>
          <a:lstStyle/>
          <a:p>
            <a:r>
              <a:rPr lang="en-GB" sz="6000" b="1" dirty="0" smtClean="0"/>
              <a:t>Globalisation Essay</a:t>
            </a:r>
            <a:r>
              <a:rPr lang="en-GB" dirty="0" smtClean="0"/>
              <a:t/>
            </a:r>
            <a:br>
              <a:rPr lang="en-GB" dirty="0" smtClean="0"/>
            </a:br>
            <a:r>
              <a:rPr lang="en-GB" sz="3100" dirty="0" smtClean="0"/>
              <a:t>How does it affect Developed Countries, Emerging Industrialised Countries and the ‘Bottom Billion’?</a:t>
            </a:r>
            <a:endParaRPr lang="en-GB" sz="3100" dirty="0"/>
          </a:p>
        </p:txBody>
      </p:sp>
      <p:sp>
        <p:nvSpPr>
          <p:cNvPr id="3" name="Content Placeholder 2"/>
          <p:cNvSpPr>
            <a:spLocks noGrp="1"/>
          </p:cNvSpPr>
          <p:nvPr>
            <p:ph idx="1"/>
          </p:nvPr>
        </p:nvSpPr>
        <p:spPr>
          <a:xfrm>
            <a:off x="251520" y="2420888"/>
            <a:ext cx="4032448" cy="3709168"/>
          </a:xfrm>
        </p:spPr>
        <p:txBody>
          <a:bodyPr>
            <a:normAutofit/>
          </a:bodyPr>
          <a:lstStyle/>
          <a:p>
            <a:pPr marL="514350" indent="-514350">
              <a:buFont typeface="+mj-lt"/>
              <a:buAutoNum type="arabicPeriod"/>
            </a:pPr>
            <a:r>
              <a:rPr lang="en-GB" sz="3600" b="1" dirty="0" smtClean="0"/>
              <a:t>Economic growth argument</a:t>
            </a:r>
          </a:p>
          <a:p>
            <a:pPr marL="514350" indent="-514350">
              <a:buFont typeface="+mj-lt"/>
              <a:buAutoNum type="arabicPeriod"/>
            </a:pPr>
            <a:r>
              <a:rPr lang="en-GB" sz="3600" b="1" dirty="0" smtClean="0"/>
              <a:t>Rising inequality argument</a:t>
            </a:r>
          </a:p>
          <a:p>
            <a:pPr marL="514350" indent="-514350">
              <a:buFont typeface="+mj-lt"/>
              <a:buAutoNum type="arabicPeriod"/>
            </a:pPr>
            <a:r>
              <a:rPr lang="en-GB" sz="3600" b="1" dirty="0" smtClean="0"/>
              <a:t>Un-Sustainability argument</a:t>
            </a:r>
            <a:endParaRPr lang="en-GB" sz="3600" b="1" dirty="0"/>
          </a:p>
        </p:txBody>
      </p:sp>
    </p:spTree>
    <p:extLst>
      <p:ext uri="{BB962C8B-B14F-4D97-AF65-F5344CB8AC3E}">
        <p14:creationId xmlns:p14="http://schemas.microsoft.com/office/powerpoint/2010/main" val="94850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107504" y="266165"/>
            <a:ext cx="5688632" cy="627864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sz="3600" b="1" i="0" u="sng" strike="noStrike" cap="none" normalizeH="0" baseline="0" dirty="0" smtClean="0">
                <a:ln>
                  <a:noFill/>
                </a:ln>
                <a:solidFill>
                  <a:srgbClr val="FF0000"/>
                </a:solidFill>
                <a:effectLst/>
                <a:ea typeface="Calibri" pitchFamily="34" charset="0"/>
                <a:cs typeface="Times New Roman" pitchFamily="18" charset="0"/>
              </a:rPr>
              <a:t>Economic Growth Argument:</a:t>
            </a:r>
            <a:endParaRPr kumimoji="0" lang="en-GB" sz="3600" b="0" i="0" u="sng" strike="noStrike" cap="none" normalizeH="0" baseline="0" dirty="0" smtClean="0">
              <a:ln>
                <a:noFill/>
              </a:ln>
              <a:solidFill>
                <a:schemeClr val="tx1"/>
              </a:solidFill>
              <a:effectLst/>
            </a:endParaRPr>
          </a:p>
          <a:p>
            <a:pPr lvl="0" eaLnBrk="0" fontAlgn="base" hangingPunct="0">
              <a:spcBef>
                <a:spcPct val="0"/>
              </a:spcBef>
              <a:spcAft>
                <a:spcPct val="0"/>
              </a:spcAft>
            </a:pPr>
            <a:r>
              <a:rPr lang="en-GB" sz="2400" b="1" dirty="0" smtClean="0">
                <a:solidFill>
                  <a:srgbClr val="1F497D"/>
                </a:solidFill>
                <a:ea typeface="Calibri" pitchFamily="34" charset="0"/>
                <a:cs typeface="Times New Roman" pitchFamily="18" charset="0"/>
              </a:rPr>
              <a:t>(</a:t>
            </a:r>
            <a:r>
              <a:rPr lang="en-GB" sz="2400" b="1" dirty="0">
                <a:solidFill>
                  <a:srgbClr val="1F497D"/>
                </a:solidFill>
                <a:ea typeface="Calibri" pitchFamily="34" charset="0"/>
                <a:cs typeface="Times New Roman" pitchFamily="18" charset="0"/>
              </a:rPr>
              <a:t>Point 1) Globalisation has benefitted because it has raised living standards (and reduced poverty) through greater economic growth.</a:t>
            </a:r>
            <a:endParaRPr kumimoji="0" lang="en-GB" sz="2400" b="1" i="0" u="sng" strike="noStrike" cap="none" normalizeH="0" baseline="0" dirty="0" smtClean="0">
              <a:ln>
                <a:noFill/>
              </a:ln>
              <a:solidFill>
                <a:schemeClr val="tx1"/>
              </a:solidFill>
              <a:effectLst/>
              <a:ea typeface="Calibri" pitchFamily="34" charset="0"/>
              <a:cs typeface="Times New Roman" pitchFamily="18" charset="0"/>
            </a:endParaRPr>
          </a:p>
          <a:p>
            <a:pPr marR="0" lvl="0" defTabSz="914400" rtl="0" eaLnBrk="0" fontAlgn="base" latinLnBrk="0" hangingPunct="0">
              <a:lnSpc>
                <a:spcPct val="100000"/>
              </a:lnSpc>
              <a:spcBef>
                <a:spcPct val="0"/>
              </a:spcBef>
              <a:spcAft>
                <a:spcPct val="0"/>
              </a:spcAft>
              <a:buClrTx/>
              <a:buSzTx/>
              <a:tabLst/>
            </a:pPr>
            <a:endParaRPr kumimoji="0" lang="en-GB" b="1" i="0" u="sng" strike="noStrike" cap="none" normalizeH="0" baseline="0" dirty="0" smtClean="0">
              <a:ln>
                <a:noFill/>
              </a:ln>
              <a:solidFill>
                <a:schemeClr val="tx1"/>
              </a:solidFill>
              <a:effectLst/>
              <a:ea typeface="Calibri" pitchFamily="34" charset="0"/>
              <a:cs typeface="Times New Roman" pitchFamily="18" charset="0"/>
            </a:endParaRPr>
          </a:p>
          <a:p>
            <a:pPr marR="0" lvl="0" defTabSz="914400" rtl="0" eaLnBrk="0" fontAlgn="base" latinLnBrk="0" hangingPunct="0">
              <a:lnSpc>
                <a:spcPct val="100000"/>
              </a:lnSpc>
              <a:spcBef>
                <a:spcPct val="0"/>
              </a:spcBef>
              <a:spcAft>
                <a:spcPct val="0"/>
              </a:spcAft>
              <a:buClrTx/>
              <a:buSzTx/>
              <a:tabLst/>
            </a:pPr>
            <a:r>
              <a:rPr kumimoji="0" lang="en-GB" b="1" i="0" u="sng" strike="noStrike" cap="none" normalizeH="0" baseline="0" dirty="0" smtClean="0">
                <a:ln>
                  <a:noFill/>
                </a:ln>
                <a:solidFill>
                  <a:schemeClr val="tx1"/>
                </a:solidFill>
                <a:effectLst/>
                <a:ea typeface="Calibri" pitchFamily="34" charset="0"/>
                <a:cs typeface="Times New Roman" pitchFamily="18" charset="0"/>
              </a:rPr>
              <a:t>ARGUMENT TO SUPPORT</a:t>
            </a:r>
          </a:p>
          <a:p>
            <a:pPr marL="182563" marR="0" lvl="0" indent="-182563" defTabSz="914400" rtl="0" eaLnBrk="0" fontAlgn="base" latinLnBrk="0" hangingPunct="0">
              <a:lnSpc>
                <a:spcPct val="100000"/>
              </a:lnSpc>
              <a:spcBef>
                <a:spcPct val="0"/>
              </a:spcBef>
              <a:spcAft>
                <a:spcPct val="0"/>
              </a:spcAft>
              <a:buClrTx/>
              <a:buSzTx/>
              <a:buFont typeface="Arial" pitchFamily="34" charset="0"/>
              <a:buChar char="•"/>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Globalisation delivers increased standards of living and reductions in poverty through specialisation &amp; trade</a:t>
            </a:r>
            <a:r>
              <a:rPr lang="en-GB" dirty="0">
                <a:ea typeface="Calibri" pitchFamily="34" charset="0"/>
                <a:cs typeface="Times New Roman" pitchFamily="18" charset="0"/>
              </a:rPr>
              <a:t> </a:t>
            </a:r>
            <a:r>
              <a:rPr lang="en-GB" dirty="0" smtClean="0">
                <a:ea typeface="Calibri" pitchFamily="34" charset="0"/>
                <a:cs typeface="Times New Roman" pitchFamily="18" charset="0"/>
              </a:rPr>
              <a:t>and increases in capital flows and FDI and </a:t>
            </a:r>
            <a:r>
              <a:rPr kumimoji="0" lang="en-GB" b="0" i="0" u="none" strike="noStrike" cap="none" normalizeH="0" baseline="0" dirty="0" smtClean="0">
                <a:ln>
                  <a:noFill/>
                </a:ln>
                <a:solidFill>
                  <a:schemeClr val="tx1"/>
                </a:solidFill>
                <a:effectLst/>
                <a:ea typeface="Calibri" pitchFamily="34" charset="0"/>
                <a:cs typeface="Times New Roman" pitchFamily="18" charset="0"/>
              </a:rPr>
              <a:t>therefore is a success. </a:t>
            </a:r>
            <a:r>
              <a:rPr kumimoji="0" lang="en-GB" b="0" i="0" u="none" strike="noStrike" cap="none" normalizeH="0" dirty="0" smtClean="0">
                <a:ln>
                  <a:noFill/>
                </a:ln>
                <a:solidFill>
                  <a:schemeClr val="tx1"/>
                </a:solidFill>
                <a:effectLst/>
                <a:ea typeface="Calibri" pitchFamily="34" charset="0"/>
                <a:cs typeface="Times New Roman" pitchFamily="18" charset="0"/>
              </a:rPr>
              <a:t> Economic impacts are on a local, national and international basis.  </a:t>
            </a:r>
            <a:r>
              <a:rPr kumimoji="0" lang="en-GB" b="0" i="0" u="none" strike="noStrike" cap="none" normalizeH="0" baseline="0" dirty="0" smtClean="0">
                <a:ln>
                  <a:noFill/>
                </a:ln>
                <a:solidFill>
                  <a:schemeClr val="tx1"/>
                </a:solidFill>
                <a:effectLst/>
                <a:ea typeface="Calibri" pitchFamily="34" charset="0"/>
                <a:cs typeface="Times New Roman" pitchFamily="18" charset="0"/>
              </a:rPr>
              <a:t>If anything it needs to be expanded</a:t>
            </a:r>
            <a:r>
              <a:rPr kumimoji="0" lang="en-GB" b="0" i="0" u="none" strike="noStrike" cap="none" normalizeH="0" dirty="0" smtClean="0">
                <a:ln>
                  <a:noFill/>
                </a:ln>
                <a:solidFill>
                  <a:schemeClr val="tx1"/>
                </a:solidFill>
                <a:effectLst/>
                <a:ea typeface="Calibri" pitchFamily="34" charset="0"/>
                <a:cs typeface="Times New Roman" pitchFamily="18" charset="0"/>
              </a:rPr>
              <a:t> to </a:t>
            </a:r>
            <a:r>
              <a:rPr kumimoji="0" lang="en-GB" b="0" i="0" u="none" strike="noStrike" cap="none" normalizeH="0" baseline="0" dirty="0" smtClean="0">
                <a:ln>
                  <a:noFill/>
                </a:ln>
                <a:solidFill>
                  <a:schemeClr val="tx1"/>
                </a:solidFill>
                <a:effectLst/>
                <a:ea typeface="Calibri" pitchFamily="34" charset="0"/>
                <a:cs typeface="Times New Roman" pitchFamily="18" charset="0"/>
              </a:rPr>
              <a:t>make sure the poor of the world get out of poverty</a:t>
            </a:r>
            <a:endParaRPr kumimoji="0" lang="en-GB" b="0" i="0" u="none" strike="noStrike" cap="none" normalizeH="0" baseline="0" dirty="0" smtClean="0">
              <a:ln>
                <a:noFill/>
              </a:ln>
              <a:solidFill>
                <a:schemeClr val="tx1"/>
              </a:solidFill>
              <a:effectLst/>
            </a:endParaRPr>
          </a:p>
          <a:p>
            <a:pPr marR="0" lvl="0" defTabSz="914400" rtl="0" eaLnBrk="0" fontAlgn="base" latinLnBrk="0" hangingPunct="0">
              <a:lnSpc>
                <a:spcPct val="100000"/>
              </a:lnSpc>
              <a:spcBef>
                <a:spcPct val="0"/>
              </a:spcBef>
              <a:spcAft>
                <a:spcPct val="0"/>
              </a:spcAft>
              <a:buClrTx/>
              <a:buSzTx/>
              <a:tabLst/>
            </a:pPr>
            <a:endParaRPr kumimoji="0" lang="en-GB" b="1" i="0" u="sng" strike="noStrike" cap="none" normalizeH="0" baseline="0" dirty="0" smtClean="0">
              <a:ln>
                <a:noFill/>
              </a:ln>
              <a:solidFill>
                <a:schemeClr val="tx1"/>
              </a:solidFill>
              <a:effectLst/>
              <a:ea typeface="Calibri" pitchFamily="34" charset="0"/>
              <a:cs typeface="Times New Roman" pitchFamily="18" charset="0"/>
            </a:endParaRPr>
          </a:p>
          <a:p>
            <a:pPr marR="0" lvl="0" defTabSz="914400" rtl="0" eaLnBrk="0" fontAlgn="base" latinLnBrk="0" hangingPunct="0">
              <a:lnSpc>
                <a:spcPct val="100000"/>
              </a:lnSpc>
              <a:spcBef>
                <a:spcPct val="0"/>
              </a:spcBef>
              <a:spcAft>
                <a:spcPct val="0"/>
              </a:spcAft>
              <a:buClrTx/>
              <a:buSzTx/>
              <a:tabLst/>
            </a:pPr>
            <a:r>
              <a:rPr kumimoji="0" lang="en-GB" b="1" i="0" u="sng" strike="noStrike" cap="none" normalizeH="0" baseline="0" dirty="0" smtClean="0">
                <a:ln>
                  <a:noFill/>
                </a:ln>
                <a:solidFill>
                  <a:schemeClr val="tx1"/>
                </a:solidFill>
                <a:effectLst/>
                <a:ea typeface="Calibri" pitchFamily="34" charset="0"/>
                <a:cs typeface="Times New Roman" pitchFamily="18" charset="0"/>
              </a:rPr>
              <a:t>ARGUMENT TO EVALUATE</a:t>
            </a:r>
          </a:p>
          <a:p>
            <a:pPr marL="182563" indent="-182563" eaLnBrk="0" fontAlgn="base" hangingPunct="0">
              <a:spcBef>
                <a:spcPct val="0"/>
              </a:spcBef>
              <a:spcAft>
                <a:spcPct val="0"/>
              </a:spcAft>
              <a:buFont typeface="Arial" pitchFamily="34" charset="0"/>
              <a:buChar char="•"/>
            </a:pPr>
            <a:r>
              <a:rPr kumimoji="0" lang="en-GB" b="0" i="0" u="none" strike="noStrike" cap="none" normalizeH="0" baseline="0" dirty="0" smtClean="0">
                <a:ln>
                  <a:noFill/>
                </a:ln>
                <a:solidFill>
                  <a:schemeClr val="tx1"/>
                </a:solidFill>
                <a:effectLst/>
                <a:ea typeface="Calibri" pitchFamily="34" charset="0"/>
                <a:cs typeface="Times New Roman" pitchFamily="18" charset="0"/>
              </a:rPr>
              <a:t>Or do we put too much emphasis on growing output as a means to an end.  Do more material goods actually raise our standard of living – do they make us happy?  </a:t>
            </a:r>
            <a:r>
              <a:rPr lang="en-GB" dirty="0" smtClean="0">
                <a:ea typeface="Calibri" pitchFamily="34" charset="0"/>
                <a:cs typeface="Times New Roman" pitchFamily="18" charset="0"/>
              </a:rPr>
              <a:t>Schumacher thinks that ‘Small is Beautiful’.</a:t>
            </a:r>
            <a:endParaRPr lang="en-GB" dirty="0">
              <a:solidFill>
                <a:srgbClr val="1F497D"/>
              </a:solidFill>
            </a:endParaRPr>
          </a:p>
          <a:p>
            <a:pPr marL="182563" marR="0" lvl="0" indent="-182563" defTabSz="914400" rtl="0" eaLnBrk="0" fontAlgn="base" latinLnBrk="0" hangingPunct="0">
              <a:lnSpc>
                <a:spcPct val="100000"/>
              </a:lnSpc>
              <a:spcBef>
                <a:spcPct val="0"/>
              </a:spcBef>
              <a:spcAft>
                <a:spcPct val="0"/>
              </a:spcAft>
              <a:buClrTx/>
              <a:buSzTx/>
              <a:buFont typeface="Arial" pitchFamily="34" charset="0"/>
              <a:buChar char="•"/>
              <a:tabLst/>
            </a:pPr>
            <a:endParaRPr kumimoji="0" lang="en-GB" b="0" i="0" u="none" strike="noStrike" cap="none" normalizeH="0" baseline="0" dirty="0" smtClean="0">
              <a:ln>
                <a:noFill/>
              </a:ln>
              <a:solidFill>
                <a:schemeClr val="tx1"/>
              </a:solidFill>
              <a:effectLst/>
            </a:endParaRPr>
          </a:p>
        </p:txBody>
      </p:sp>
      <p:pic>
        <p:nvPicPr>
          <p:cNvPr id="81923" name="Picture 3" descr="http://noimpactman.typepad.com/blog/images/2008/03/19/more_crap_2_2.jpg"/>
          <p:cNvPicPr>
            <a:picLocks noChangeAspect="1" noChangeArrowheads="1"/>
          </p:cNvPicPr>
          <p:nvPr/>
        </p:nvPicPr>
        <p:blipFill>
          <a:blip r:embed="rId3" cstate="print"/>
          <a:srcRect/>
          <a:stretch>
            <a:fillRect/>
          </a:stretch>
        </p:blipFill>
        <p:spPr bwMode="auto">
          <a:xfrm>
            <a:off x="5940152" y="3405485"/>
            <a:ext cx="3203848" cy="3267715"/>
          </a:xfrm>
          <a:prstGeom prst="rect">
            <a:avLst/>
          </a:prstGeom>
          <a:noFill/>
        </p:spPr>
      </p:pic>
      <p:pic>
        <p:nvPicPr>
          <p:cNvPr id="2" name="Picture 1"/>
          <p:cNvPicPr>
            <a:picLocks noChangeAspect="1"/>
          </p:cNvPicPr>
          <p:nvPr/>
        </p:nvPicPr>
        <p:blipFill>
          <a:blip r:embed="rId4"/>
          <a:stretch>
            <a:fillRect/>
          </a:stretch>
        </p:blipFill>
        <p:spPr>
          <a:xfrm>
            <a:off x="6192460" y="764704"/>
            <a:ext cx="2669585" cy="2241818"/>
          </a:xfrm>
          <a:prstGeom prst="rect">
            <a:avLst/>
          </a:prstGeom>
        </p:spPr>
      </p:pic>
    </p:spTree>
    <p:extLst>
      <p:ext uri="{BB962C8B-B14F-4D97-AF65-F5344CB8AC3E}">
        <p14:creationId xmlns:p14="http://schemas.microsoft.com/office/powerpoint/2010/main" val="199391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1921">
                                            <p:txEl>
                                              <p:pRg st="4" end="4"/>
                                            </p:txEl>
                                          </p:spTgt>
                                        </p:tgtEl>
                                        <p:attrNameLst>
                                          <p:attrName>style.visibility</p:attrName>
                                        </p:attrNameLst>
                                      </p:cBhvr>
                                      <p:to>
                                        <p:strVal val="visible"/>
                                      </p:to>
                                    </p:set>
                                    <p:animEffect transition="in" filter="box(in)">
                                      <p:cBhvr>
                                        <p:cTn id="7" dur="500"/>
                                        <p:tgtEl>
                                          <p:spTgt spid="81921">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21">
                                            <p:txEl>
                                              <p:pRg st="6" end="6"/>
                                            </p:txEl>
                                          </p:spTgt>
                                        </p:tgtEl>
                                        <p:attrNameLst>
                                          <p:attrName>style.visibility</p:attrName>
                                        </p:attrNameLst>
                                      </p:cBhvr>
                                      <p:to>
                                        <p:strVal val="visible"/>
                                      </p:to>
                                    </p:set>
                                    <p:animEffect transition="in" filter="box(in)">
                                      <p:cBhvr>
                                        <p:cTn id="12" dur="500"/>
                                        <p:tgtEl>
                                          <p:spTgt spid="81921">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1921">
                                            <p:txEl>
                                              <p:pRg st="7" end="7"/>
                                            </p:txEl>
                                          </p:spTgt>
                                        </p:tgtEl>
                                        <p:attrNameLst>
                                          <p:attrName>style.visibility</p:attrName>
                                        </p:attrNameLst>
                                      </p:cBhvr>
                                      <p:to>
                                        <p:strVal val="visible"/>
                                      </p:to>
                                    </p:set>
                                    <p:animEffect transition="in" filter="box(in)">
                                      <p:cBhvr>
                                        <p:cTn id="17" dur="500"/>
                                        <p:tgtEl>
                                          <p:spTgt spid="81921">
                                            <p:txEl>
                                              <p:pRg st="7" end="7"/>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81923"/>
                                        </p:tgtEl>
                                        <p:attrNameLst>
                                          <p:attrName>style.visibility</p:attrName>
                                        </p:attrNameLst>
                                      </p:cBhvr>
                                      <p:to>
                                        <p:strVal val="visible"/>
                                      </p:to>
                                    </p:set>
                                    <p:animEffect transition="in" filter="box(in)">
                                      <p:cBhvr>
                                        <p:cTn id="20" dur="500"/>
                                        <p:tgtEl>
                                          <p:spTgt spid="819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normAutofit fontScale="90000"/>
          </a:bodyPr>
          <a:lstStyle/>
          <a:p>
            <a:r>
              <a:rPr lang="en-GB" sz="4000" b="1" dirty="0"/>
              <a:t>(1) Globalisation causes economic growth</a:t>
            </a:r>
            <a:r>
              <a:rPr lang="en-GB" b="1" dirty="0"/>
              <a:t/>
            </a:r>
            <a:br>
              <a:rPr lang="en-GB" b="1" dirty="0"/>
            </a:br>
            <a:r>
              <a:rPr lang="en-GB" sz="3400" b="1" dirty="0">
                <a:solidFill>
                  <a:srgbClr val="FF0000"/>
                </a:solidFill>
              </a:rPr>
              <a:t>CASE STUDY: </a:t>
            </a:r>
            <a:r>
              <a:rPr lang="en-GB" sz="3400" b="1" dirty="0" smtClean="0">
                <a:solidFill>
                  <a:srgbClr val="FF0000"/>
                </a:solidFill>
              </a:rPr>
              <a:t>Small is Beautiful” – 1974…</a:t>
            </a:r>
            <a:endParaRPr lang="en-GB" sz="3400" b="1" dirty="0">
              <a:solidFill>
                <a:srgbClr val="FF0000"/>
              </a:solidFill>
            </a:endParaRPr>
          </a:p>
        </p:txBody>
      </p:sp>
      <p:sp>
        <p:nvSpPr>
          <p:cNvPr id="3" name="Content Placeholder 2"/>
          <p:cNvSpPr>
            <a:spLocks noGrp="1"/>
          </p:cNvSpPr>
          <p:nvPr>
            <p:ph idx="1"/>
          </p:nvPr>
        </p:nvSpPr>
        <p:spPr>
          <a:xfrm>
            <a:off x="179512" y="1412776"/>
            <a:ext cx="4968552" cy="5328592"/>
          </a:xfrm>
        </p:spPr>
        <p:txBody>
          <a:bodyPr>
            <a:normAutofit fontScale="62500" lnSpcReduction="20000"/>
          </a:bodyPr>
          <a:lstStyle/>
          <a:p>
            <a:r>
              <a:rPr lang="en-GB" b="1" dirty="0" smtClean="0"/>
              <a:t>Schumacher’s Arguments: what were they?</a:t>
            </a:r>
          </a:p>
          <a:p>
            <a:pPr lvl="1"/>
            <a:r>
              <a:rPr lang="en-GB" dirty="0" smtClean="0"/>
              <a:t>Big is not necessarily better: it cannot go on forever - so called “Gigantism”….cockroach example</a:t>
            </a:r>
          </a:p>
          <a:p>
            <a:pPr lvl="1"/>
            <a:r>
              <a:rPr lang="en-GB" dirty="0" smtClean="0"/>
              <a:t>Large organisations strip the “satisfaction” from work - greater productivity at the expense of boredom…we may have more stuff but are we happy?</a:t>
            </a:r>
          </a:p>
          <a:p>
            <a:pPr lvl="1"/>
            <a:r>
              <a:rPr lang="en-GB" dirty="0" smtClean="0"/>
              <a:t>Well being and human happiness cannot be improved through material wealth</a:t>
            </a:r>
          </a:p>
          <a:p>
            <a:pPr lvl="1"/>
            <a:r>
              <a:rPr lang="en-GB" dirty="0" smtClean="0"/>
              <a:t>Warned of increases in mental health issues</a:t>
            </a:r>
          </a:p>
          <a:p>
            <a:pPr lvl="1"/>
            <a:r>
              <a:rPr lang="en-GB" dirty="0" smtClean="0"/>
              <a:t>Decisions being made on a profit making basis not with the thought of human need</a:t>
            </a:r>
          </a:p>
          <a:p>
            <a:pPr lvl="1"/>
            <a:r>
              <a:rPr lang="en-GB" dirty="0" smtClean="0"/>
              <a:t>Cities should be no larger than 500,000 as they are unsustainable (remember Theme 1 AS!?)</a:t>
            </a:r>
          </a:p>
          <a:p>
            <a:r>
              <a:rPr lang="en-GB" b="1" dirty="0"/>
              <a:t>Schumacher’s Arguments</a:t>
            </a:r>
            <a:r>
              <a:rPr lang="en-GB" b="1" dirty="0" smtClean="0"/>
              <a:t>: do you agree?</a:t>
            </a:r>
            <a:endParaRPr lang="en-GB" dirty="0" smtClean="0"/>
          </a:p>
          <a:p>
            <a:pPr lvl="1"/>
            <a:r>
              <a:rPr lang="en-GB" dirty="0" smtClean="0"/>
              <a:t>To what extent do you agree with Schumacher’s arguments?</a:t>
            </a:r>
          </a:p>
        </p:txBody>
      </p:sp>
      <p:pic>
        <p:nvPicPr>
          <p:cNvPr id="5" name="Picture 4"/>
          <p:cNvPicPr>
            <a:picLocks noChangeAspect="1"/>
          </p:cNvPicPr>
          <p:nvPr/>
        </p:nvPicPr>
        <p:blipFill>
          <a:blip r:embed="rId2"/>
          <a:stretch>
            <a:fillRect/>
          </a:stretch>
        </p:blipFill>
        <p:spPr>
          <a:xfrm>
            <a:off x="5580112" y="1484784"/>
            <a:ext cx="2952209" cy="5040560"/>
          </a:xfrm>
          <a:prstGeom prst="rect">
            <a:avLst/>
          </a:prstGeom>
        </p:spPr>
      </p:pic>
    </p:spTree>
    <p:extLst>
      <p:ext uri="{BB962C8B-B14F-4D97-AF65-F5344CB8AC3E}">
        <p14:creationId xmlns:p14="http://schemas.microsoft.com/office/powerpoint/2010/main" val="27165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a:solidFill>
            <a:schemeClr val="tx1"/>
          </a:solidFill>
        </p:spPr>
        <p:txBody>
          <a:bodyPr anchor="ctr" anchorCtr="1">
            <a:normAutofit/>
          </a:bodyPr>
          <a:lstStyle/>
          <a:p>
            <a:pPr marL="0" indent="0">
              <a:buNone/>
            </a:pPr>
            <a:r>
              <a:rPr lang="en-GB" sz="28700" b="1" dirty="0" smtClean="0">
                <a:solidFill>
                  <a:schemeClr val="bg1"/>
                </a:solidFill>
              </a:rPr>
              <a:t>60</a:t>
            </a:r>
            <a:endParaRPr lang="en-GB" sz="19900" b="1" dirty="0">
              <a:solidFill>
                <a:schemeClr val="bg1"/>
              </a:solidFill>
            </a:endParaRPr>
          </a:p>
        </p:txBody>
      </p:sp>
    </p:spTree>
    <p:extLst>
      <p:ext uri="{BB962C8B-B14F-4D97-AF65-F5344CB8AC3E}">
        <p14:creationId xmlns:p14="http://schemas.microsoft.com/office/powerpoint/2010/main" val="37879284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2776"/>
          </a:xfrm>
        </p:spPr>
        <p:txBody>
          <a:bodyPr>
            <a:normAutofit/>
          </a:bodyPr>
          <a:lstStyle/>
          <a:p>
            <a:r>
              <a:rPr lang="en-GB" sz="3600" b="1" dirty="0" smtClean="0"/>
              <a:t>(1) Globalisation causes economic growth</a:t>
            </a:r>
            <a:r>
              <a:rPr lang="en-GB" b="1" dirty="0" smtClean="0"/>
              <a:t/>
            </a:r>
            <a:br>
              <a:rPr lang="en-GB" b="1" dirty="0" smtClean="0"/>
            </a:br>
            <a:r>
              <a:rPr lang="en-GB" sz="3100" b="1" dirty="0" smtClean="0">
                <a:solidFill>
                  <a:srgbClr val="FF0000"/>
                </a:solidFill>
              </a:rPr>
              <a:t>CASE STUDY: Economics of Happiness?</a:t>
            </a:r>
            <a:endParaRPr lang="en-GB" sz="2200" b="1" dirty="0">
              <a:solidFill>
                <a:srgbClr val="FF0000"/>
              </a:solidFill>
            </a:endParaRPr>
          </a:p>
        </p:txBody>
      </p:sp>
      <p:pic>
        <p:nvPicPr>
          <p:cNvPr id="6" name="Picture 2">
            <a:hlinkClick r:id="rId2"/>
          </p:cNvPr>
          <p:cNvPicPr>
            <a:picLocks noChangeAspect="1" noChangeArrowheads="1"/>
          </p:cNvPicPr>
          <p:nvPr/>
        </p:nvPicPr>
        <p:blipFill>
          <a:blip r:embed="rId3" cstate="print"/>
          <a:srcRect/>
          <a:stretch>
            <a:fillRect/>
          </a:stretch>
        </p:blipFill>
        <p:spPr bwMode="auto">
          <a:xfrm>
            <a:off x="335112" y="3140968"/>
            <a:ext cx="4249553" cy="3528392"/>
          </a:xfrm>
          <a:prstGeom prst="rect">
            <a:avLst/>
          </a:prstGeom>
          <a:noFill/>
          <a:ln w="9525">
            <a:noFill/>
            <a:miter lim="800000"/>
            <a:headEnd/>
            <a:tailEnd/>
          </a:ln>
        </p:spPr>
      </p:pic>
      <p:sp>
        <p:nvSpPr>
          <p:cNvPr id="7" name="TextBox 6"/>
          <p:cNvSpPr txBox="1"/>
          <p:nvPr/>
        </p:nvSpPr>
        <p:spPr>
          <a:xfrm>
            <a:off x="323528" y="1440751"/>
            <a:ext cx="3816424" cy="1354217"/>
          </a:xfrm>
          <a:prstGeom prst="rect">
            <a:avLst/>
          </a:prstGeom>
          <a:noFill/>
        </p:spPr>
        <p:txBody>
          <a:bodyPr wrap="square" rtlCol="0">
            <a:spAutoFit/>
          </a:bodyPr>
          <a:lstStyle/>
          <a:p>
            <a:pPr marL="285750" indent="-285750">
              <a:buFont typeface="Arial" panose="020B0604020202020204" pitchFamily="34" charset="0"/>
              <a:buChar char="•"/>
            </a:pPr>
            <a:r>
              <a:rPr lang="en-GB" b="1" dirty="0" smtClean="0">
                <a:hlinkClick r:id="rId4"/>
              </a:rPr>
              <a:t>The People of Bhutan Case Study </a:t>
            </a:r>
            <a:r>
              <a:rPr lang="en-GB" sz="1400" dirty="0" smtClean="0"/>
              <a:t>(“Happiness Formula” 13mins to 17mins)</a:t>
            </a:r>
          </a:p>
          <a:p>
            <a:pPr marL="285750" indent="-285750">
              <a:buFont typeface="Arial" panose="020B0604020202020204" pitchFamily="34" charset="0"/>
              <a:buChar char="•"/>
            </a:pPr>
            <a:r>
              <a:rPr lang="en-GB" b="1" dirty="0" smtClean="0">
                <a:hlinkClick r:id="rId5"/>
              </a:rPr>
              <a:t>Chinese Depression and Obesity Case Study </a:t>
            </a:r>
            <a:r>
              <a:rPr lang="en-GB" sz="1400" dirty="0" smtClean="0"/>
              <a:t>(“China battles obesity in growing economy” 3 mins)</a:t>
            </a:r>
          </a:p>
        </p:txBody>
      </p:sp>
      <p:pic>
        <p:nvPicPr>
          <p:cNvPr id="9" name="Picture 2" descr="http://news.nationalgeographic.com/news/bigphotos/images/060808-china-fat_big.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4932040" y="1601192"/>
            <a:ext cx="4089961" cy="4852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6244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79512" y="-122614"/>
            <a:ext cx="5760640" cy="70173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GB" sz="3600" b="1" u="sng" dirty="0" smtClean="0">
                <a:solidFill>
                  <a:srgbClr val="FF0000"/>
                </a:solidFill>
                <a:ea typeface="Calibri" pitchFamily="34" charset="0"/>
                <a:cs typeface="Times New Roman" pitchFamily="18" charset="0"/>
              </a:rPr>
              <a:t>Rising Inequality </a:t>
            </a:r>
            <a:r>
              <a:rPr lang="en-GB" sz="3600" b="1" u="sng" dirty="0">
                <a:solidFill>
                  <a:srgbClr val="FF0000"/>
                </a:solidFill>
                <a:ea typeface="Calibri" pitchFamily="34" charset="0"/>
                <a:cs typeface="Times New Roman" pitchFamily="18" charset="0"/>
              </a:rPr>
              <a:t>Argument:</a:t>
            </a:r>
            <a:endParaRPr lang="en-GB" sz="3600" u="sng" dirty="0"/>
          </a:p>
          <a:p>
            <a:pPr lvl="0" fontAlgn="base">
              <a:spcBef>
                <a:spcPct val="0"/>
              </a:spcBef>
              <a:spcAft>
                <a:spcPct val="0"/>
              </a:spcAft>
            </a:pPr>
            <a:r>
              <a:rPr kumimoji="0" lang="en-GB" sz="2400" b="1" i="0" u="none" strike="noStrike" cap="none" normalizeH="0" baseline="0" dirty="0" smtClean="0">
                <a:ln>
                  <a:noFill/>
                </a:ln>
                <a:solidFill>
                  <a:srgbClr val="1F497D"/>
                </a:solidFill>
                <a:effectLst/>
                <a:ea typeface="Calibri" pitchFamily="34" charset="0"/>
                <a:cs typeface="Times New Roman" pitchFamily="18" charset="0"/>
              </a:rPr>
              <a:t>(Point 2</a:t>
            </a:r>
            <a:r>
              <a:rPr lang="en-GB" sz="2400" b="1" dirty="0" smtClean="0">
                <a:solidFill>
                  <a:srgbClr val="1F497D"/>
                </a:solidFill>
                <a:ea typeface="Calibri" pitchFamily="34" charset="0"/>
                <a:cs typeface="Times New Roman" pitchFamily="18" charset="0"/>
              </a:rPr>
              <a:t>) </a:t>
            </a:r>
            <a:r>
              <a:rPr kumimoji="0" lang="en-GB" sz="2400" b="1" i="0" u="none" strike="noStrike" cap="none" normalizeH="0" baseline="0" dirty="0" smtClean="0">
                <a:ln>
                  <a:noFill/>
                </a:ln>
                <a:solidFill>
                  <a:srgbClr val="1F497D"/>
                </a:solidFill>
                <a:effectLst/>
                <a:ea typeface="Calibri" pitchFamily="34" charset="0"/>
                <a:cs typeface="Times New Roman" pitchFamily="18" charset="0"/>
              </a:rPr>
              <a:t>Globalisation </a:t>
            </a:r>
            <a:r>
              <a:rPr lang="en-GB" sz="2400" b="1" dirty="0" smtClean="0">
                <a:solidFill>
                  <a:srgbClr val="1F497D"/>
                </a:solidFill>
                <a:ea typeface="Calibri" pitchFamily="34" charset="0"/>
                <a:cs typeface="Times New Roman" pitchFamily="18" charset="0"/>
              </a:rPr>
              <a:t>has </a:t>
            </a:r>
            <a:r>
              <a:rPr lang="en-GB" sz="2400" b="1" dirty="0">
                <a:solidFill>
                  <a:srgbClr val="1F497D"/>
                </a:solidFill>
                <a:ea typeface="Calibri" pitchFamily="34" charset="0"/>
                <a:cs typeface="Times New Roman" pitchFamily="18" charset="0"/>
              </a:rPr>
              <a:t>not </a:t>
            </a:r>
            <a:r>
              <a:rPr lang="en-GB" sz="2400" b="1" dirty="0" smtClean="0">
                <a:solidFill>
                  <a:srgbClr val="1F497D"/>
                </a:solidFill>
                <a:ea typeface="Calibri" pitchFamily="34" charset="0"/>
                <a:cs typeface="Times New Roman" pitchFamily="18" charset="0"/>
              </a:rPr>
              <a:t>benefitted because it has led to growing inequality - nationally and globally</a:t>
            </a:r>
            <a:endParaRPr kumimoji="0" lang="en-GB" sz="2400" b="0" i="0" u="none" strike="noStrike" cap="none" normalizeH="0" baseline="0" dirty="0" smtClean="0">
              <a:ln>
                <a:noFill/>
              </a:ln>
              <a:solidFill>
                <a:srgbClr val="1F497D"/>
              </a:solidFill>
              <a:effectLst/>
            </a:endParaRPr>
          </a:p>
          <a:p>
            <a:pPr marR="0" lvl="0" defTabSz="914400" rtl="0" eaLnBrk="0" fontAlgn="base" latinLnBrk="0" hangingPunct="0">
              <a:lnSpc>
                <a:spcPct val="100000"/>
              </a:lnSpc>
              <a:spcBef>
                <a:spcPct val="0"/>
              </a:spcBef>
              <a:spcAft>
                <a:spcPct val="0"/>
              </a:spcAft>
              <a:buClrTx/>
              <a:buSzTx/>
              <a:tabLst/>
            </a:pPr>
            <a:endParaRPr kumimoji="0" lang="en-GB" b="1" i="0" u="sng" strike="noStrike" cap="none" normalizeH="0" baseline="0" dirty="0" smtClean="0">
              <a:ln>
                <a:noFill/>
              </a:ln>
              <a:solidFill>
                <a:schemeClr val="tx1"/>
              </a:solidFill>
              <a:effectLst/>
              <a:ea typeface="Calibri" pitchFamily="34" charset="0"/>
              <a:cs typeface="Times New Roman" pitchFamily="18" charset="0"/>
            </a:endParaRPr>
          </a:p>
          <a:p>
            <a:pPr marR="0" lvl="0" defTabSz="914400" rtl="0" eaLnBrk="0" fontAlgn="base" latinLnBrk="0" hangingPunct="0">
              <a:lnSpc>
                <a:spcPct val="100000"/>
              </a:lnSpc>
              <a:spcBef>
                <a:spcPct val="0"/>
              </a:spcBef>
              <a:spcAft>
                <a:spcPct val="0"/>
              </a:spcAft>
              <a:buClrTx/>
              <a:buSzTx/>
              <a:tabLst/>
            </a:pPr>
            <a:r>
              <a:rPr kumimoji="0" lang="en-GB" b="1" i="0" u="sng" strike="noStrike" cap="none" normalizeH="0" baseline="0" dirty="0" smtClean="0">
                <a:ln>
                  <a:noFill/>
                </a:ln>
                <a:solidFill>
                  <a:schemeClr val="tx1"/>
                </a:solidFill>
                <a:effectLst/>
                <a:ea typeface="Calibri" pitchFamily="34" charset="0"/>
                <a:cs typeface="Times New Roman" pitchFamily="18" charset="0"/>
              </a:rPr>
              <a:t>ARGUMENT TO SUPPORT</a:t>
            </a:r>
          </a:p>
          <a:p>
            <a:pPr marL="85725" marR="0" lvl="0" indent="-85725" defTabSz="914400" rtl="0" eaLnBrk="0" fontAlgn="base" latinLnBrk="0" hangingPunct="0">
              <a:lnSpc>
                <a:spcPct val="100000"/>
              </a:lnSpc>
              <a:spcBef>
                <a:spcPct val="0"/>
              </a:spcBef>
              <a:spcAft>
                <a:spcPct val="0"/>
              </a:spcAft>
              <a:buClrTx/>
              <a:buSzTx/>
              <a:buFont typeface="Arial" pitchFamily="34" charset="0"/>
              <a:buChar char="•"/>
              <a:tabLst/>
            </a:pPr>
            <a:r>
              <a:rPr kumimoji="0" lang="en-GB" b="0" i="1" u="none" strike="noStrike" cap="none" normalizeH="0" baseline="0" dirty="0" smtClean="0">
                <a:ln>
                  <a:noFill/>
                </a:ln>
                <a:solidFill>
                  <a:srgbClr val="1F497D"/>
                </a:solidFill>
                <a:effectLst/>
                <a:ea typeface="Calibri" pitchFamily="34" charset="0"/>
                <a:cs typeface="Times New Roman" pitchFamily="18" charset="0"/>
              </a:rPr>
              <a:t>GLOBAL: </a:t>
            </a:r>
            <a:r>
              <a:rPr kumimoji="0" lang="en-GB" b="0" i="0" u="none" strike="noStrike" cap="none" normalizeH="0" baseline="0" dirty="0" smtClean="0">
                <a:ln>
                  <a:noFill/>
                </a:ln>
                <a:solidFill>
                  <a:schemeClr val="tx1"/>
                </a:solidFill>
                <a:effectLst/>
                <a:ea typeface="Calibri" pitchFamily="34" charset="0"/>
                <a:cs typeface="Times New Roman" pitchFamily="18" charset="0"/>
              </a:rPr>
              <a:t>Globalisation has led to greater </a:t>
            </a:r>
            <a:r>
              <a:rPr lang="en-GB" dirty="0" smtClean="0">
                <a:ea typeface="Calibri" pitchFamily="34" charset="0"/>
                <a:cs typeface="Times New Roman" pitchFamily="18" charset="0"/>
              </a:rPr>
              <a:t>global inequality </a:t>
            </a:r>
            <a:r>
              <a:rPr lang="en-GB" dirty="0">
                <a:ea typeface="Calibri" pitchFamily="34" charset="0"/>
                <a:cs typeface="Times New Roman" pitchFamily="18" charset="0"/>
              </a:rPr>
              <a:t>b</a:t>
            </a:r>
            <a:r>
              <a:rPr lang="en-GB" dirty="0" smtClean="0">
                <a:ea typeface="Calibri" pitchFamily="34" charset="0"/>
                <a:cs typeface="Times New Roman" pitchFamily="18" charset="0"/>
              </a:rPr>
              <a:t>etween LEDC’s and MEDC’s. A dependency has developed and been reinforced.  ‘Forced specialisation’ and a ‘race to the bottom’ have marginalised ‘LEDC’s’.  </a:t>
            </a:r>
          </a:p>
          <a:p>
            <a:pPr marL="85725" marR="0" lvl="0" indent="-85725" defTabSz="914400" rtl="0" eaLnBrk="0" fontAlgn="base" latinLnBrk="0" hangingPunct="0">
              <a:lnSpc>
                <a:spcPct val="100000"/>
              </a:lnSpc>
              <a:spcBef>
                <a:spcPct val="0"/>
              </a:spcBef>
              <a:spcAft>
                <a:spcPct val="0"/>
              </a:spcAft>
              <a:buClrTx/>
              <a:buSzTx/>
              <a:buFont typeface="Arial" pitchFamily="34" charset="0"/>
              <a:buChar char="•"/>
              <a:tabLst/>
            </a:pPr>
            <a:r>
              <a:rPr lang="en-GB" i="1" dirty="0" smtClean="0">
                <a:solidFill>
                  <a:srgbClr val="1F497D"/>
                </a:solidFill>
                <a:ea typeface="Calibri" pitchFamily="34" charset="0"/>
                <a:cs typeface="Times New Roman" pitchFamily="18" charset="0"/>
              </a:rPr>
              <a:t>NATIONAL: </a:t>
            </a:r>
            <a:r>
              <a:rPr lang="en-GB" dirty="0" smtClean="0">
                <a:ea typeface="Calibri" pitchFamily="34" charset="0"/>
                <a:cs typeface="Times New Roman" pitchFamily="18" charset="0"/>
              </a:rPr>
              <a:t>Within countries nationally, there has been a greater divide - UK has North/South divide, China and Zambia have rural and urban splits of living standards.</a:t>
            </a:r>
            <a:endParaRPr kumimoji="0" lang="en-GB" b="0" i="0" u="none" strike="noStrike" cap="none" normalizeH="0" baseline="0" dirty="0" smtClean="0">
              <a:ln>
                <a:noFill/>
              </a:ln>
              <a:solidFill>
                <a:schemeClr val="tx1"/>
              </a:solidFill>
              <a:effectLst/>
            </a:endParaRPr>
          </a:p>
          <a:p>
            <a:pPr marR="0" lvl="0" defTabSz="914400" rtl="0" eaLnBrk="0" fontAlgn="base" latinLnBrk="0" hangingPunct="0">
              <a:lnSpc>
                <a:spcPct val="100000"/>
              </a:lnSpc>
              <a:spcBef>
                <a:spcPct val="0"/>
              </a:spcBef>
              <a:spcAft>
                <a:spcPct val="0"/>
              </a:spcAft>
              <a:buClrTx/>
              <a:buSzTx/>
              <a:tabLst/>
            </a:pPr>
            <a:endParaRPr kumimoji="0" lang="en-GB" b="1" i="0" u="sng" strike="noStrike" cap="none" normalizeH="0" baseline="0" dirty="0" smtClean="0">
              <a:ln>
                <a:noFill/>
              </a:ln>
              <a:solidFill>
                <a:schemeClr val="tx1"/>
              </a:solidFill>
              <a:effectLst/>
              <a:ea typeface="Calibri" pitchFamily="34" charset="0"/>
              <a:cs typeface="Times New Roman" pitchFamily="18" charset="0"/>
            </a:endParaRPr>
          </a:p>
          <a:p>
            <a:pPr marR="0" lvl="0" defTabSz="914400" rtl="0" eaLnBrk="0" fontAlgn="base" latinLnBrk="0" hangingPunct="0">
              <a:lnSpc>
                <a:spcPct val="100000"/>
              </a:lnSpc>
              <a:spcBef>
                <a:spcPct val="0"/>
              </a:spcBef>
              <a:spcAft>
                <a:spcPct val="0"/>
              </a:spcAft>
              <a:buClrTx/>
              <a:buSzTx/>
              <a:tabLst/>
            </a:pPr>
            <a:r>
              <a:rPr kumimoji="0" lang="en-GB" b="1" i="0" u="sng" strike="noStrike" cap="none" normalizeH="0" baseline="0" dirty="0" smtClean="0">
                <a:ln>
                  <a:noFill/>
                </a:ln>
                <a:solidFill>
                  <a:schemeClr val="tx1"/>
                </a:solidFill>
                <a:effectLst/>
                <a:ea typeface="Calibri" pitchFamily="34" charset="0"/>
                <a:cs typeface="Times New Roman" pitchFamily="18" charset="0"/>
              </a:rPr>
              <a:t>ARGUMENT TO EVALUATE</a:t>
            </a:r>
          </a:p>
          <a:p>
            <a:pPr marL="85725" marR="0" lvl="0" indent="-85725" defTabSz="914400" rtl="0" eaLnBrk="0" fontAlgn="base" latinLnBrk="0" hangingPunct="0">
              <a:lnSpc>
                <a:spcPct val="100000"/>
              </a:lnSpc>
              <a:spcBef>
                <a:spcPct val="0"/>
              </a:spcBef>
              <a:spcAft>
                <a:spcPct val="0"/>
              </a:spcAft>
              <a:buClrTx/>
              <a:buSzTx/>
              <a:buFont typeface="Arial" pitchFamily="34" charset="0"/>
              <a:buChar char="•"/>
              <a:tabLst/>
            </a:pPr>
            <a:r>
              <a:rPr kumimoji="0" lang="en-GB" b="0" i="1" u="none" strike="noStrike" cap="none" normalizeH="0" baseline="0" dirty="0" smtClean="0">
                <a:ln>
                  <a:noFill/>
                </a:ln>
                <a:solidFill>
                  <a:srgbClr val="1F497D"/>
                </a:solidFill>
                <a:effectLst/>
                <a:ea typeface="Calibri" pitchFamily="34" charset="0"/>
                <a:cs typeface="Times New Roman" pitchFamily="18" charset="0"/>
              </a:rPr>
              <a:t>GLOBAL: </a:t>
            </a:r>
            <a:r>
              <a:rPr kumimoji="0" lang="en-GB" b="0" i="0" u="none" strike="noStrike" cap="none" normalizeH="0" baseline="0" dirty="0" smtClean="0">
                <a:ln>
                  <a:noFill/>
                </a:ln>
                <a:solidFill>
                  <a:schemeClr val="tx1"/>
                </a:solidFill>
                <a:effectLst/>
                <a:ea typeface="Calibri" pitchFamily="34" charset="0"/>
                <a:cs typeface="Times New Roman" pitchFamily="18" charset="0"/>
              </a:rPr>
              <a:t>Global inequality distinctions are old</a:t>
            </a:r>
            <a:r>
              <a:rPr kumimoji="0" lang="en-GB" b="0" i="0" u="none" strike="noStrike" cap="none" normalizeH="0" dirty="0" smtClean="0">
                <a:ln>
                  <a:noFill/>
                </a:ln>
                <a:solidFill>
                  <a:schemeClr val="tx1"/>
                </a:solidFill>
                <a:effectLst/>
                <a:ea typeface="Calibri" pitchFamily="34" charset="0"/>
                <a:cs typeface="Times New Roman" pitchFamily="18" charset="0"/>
              </a:rPr>
              <a:t> hat and we now have emerging economies such as China and India reducing poverty for the population</a:t>
            </a:r>
            <a:r>
              <a:rPr lang="en-GB" dirty="0" smtClean="0"/>
              <a:t>.  Also, Globalisation is not necessarily the issue for any growing inequality; a failure of the WTO has also led to the power of the EU and US to prevent pure Globalisation.</a:t>
            </a:r>
          </a:p>
          <a:p>
            <a:pPr marL="85725" marR="0" lvl="0" indent="-85725" defTabSz="914400" rtl="0" eaLnBrk="0" fontAlgn="base" latinLnBrk="0" hangingPunct="0">
              <a:lnSpc>
                <a:spcPct val="100000"/>
              </a:lnSpc>
              <a:spcBef>
                <a:spcPct val="0"/>
              </a:spcBef>
              <a:spcAft>
                <a:spcPct val="0"/>
              </a:spcAft>
              <a:buClrTx/>
              <a:buSzTx/>
              <a:buFont typeface="Arial" pitchFamily="34" charset="0"/>
              <a:buChar char="•"/>
              <a:tabLst/>
            </a:pPr>
            <a:r>
              <a:rPr kumimoji="0" lang="en-GB" b="0" i="1" u="none" strike="noStrike" cap="none" normalizeH="0" dirty="0" smtClean="0">
                <a:ln>
                  <a:noFill/>
                </a:ln>
                <a:solidFill>
                  <a:srgbClr val="1F497D"/>
                </a:solidFill>
                <a:effectLst/>
                <a:ea typeface="Calibri" pitchFamily="34" charset="0"/>
                <a:cs typeface="Times New Roman" pitchFamily="18" charset="0"/>
              </a:rPr>
              <a:t>NATIONAL: </a:t>
            </a:r>
            <a:r>
              <a:rPr kumimoji="0" lang="en-GB" b="0" i="0" u="none" strike="noStrike" cap="none" normalizeH="0" dirty="0" smtClean="0">
                <a:ln>
                  <a:noFill/>
                </a:ln>
                <a:solidFill>
                  <a:schemeClr val="tx1"/>
                </a:solidFill>
                <a:effectLst/>
                <a:ea typeface="Calibri" pitchFamily="34" charset="0"/>
                <a:cs typeface="Times New Roman" pitchFamily="18" charset="0"/>
              </a:rPr>
              <a:t>Although some areas are richer than others, wealth and income will eventually spread to these areas.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260648"/>
            <a:ext cx="2827188" cy="3105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stretch>
            <a:fillRect/>
          </a:stretch>
        </p:blipFill>
        <p:spPr>
          <a:xfrm>
            <a:off x="6084168" y="3717032"/>
            <a:ext cx="2808312" cy="2838450"/>
          </a:xfrm>
          <a:prstGeom prst="rect">
            <a:avLst/>
          </a:prstGeom>
        </p:spPr>
      </p:pic>
    </p:spTree>
    <p:extLst>
      <p:ext uri="{BB962C8B-B14F-4D97-AF65-F5344CB8AC3E}">
        <p14:creationId xmlns:p14="http://schemas.microsoft.com/office/powerpoint/2010/main" val="90304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9873">
                                            <p:txEl>
                                              <p:pRg st="4" end="4"/>
                                            </p:txEl>
                                          </p:spTgt>
                                        </p:tgtEl>
                                        <p:attrNameLst>
                                          <p:attrName>style.visibility</p:attrName>
                                        </p:attrNameLst>
                                      </p:cBhvr>
                                      <p:to>
                                        <p:strVal val="visible"/>
                                      </p:to>
                                    </p:set>
                                    <p:animEffect transition="in" filter="box(in)">
                                      <p:cBhvr>
                                        <p:cTn id="7" dur="500"/>
                                        <p:tgtEl>
                                          <p:spTgt spid="7987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9873">
                                            <p:txEl>
                                              <p:pRg st="5" end="5"/>
                                            </p:txEl>
                                          </p:spTgt>
                                        </p:tgtEl>
                                        <p:attrNameLst>
                                          <p:attrName>style.visibility</p:attrName>
                                        </p:attrNameLst>
                                      </p:cBhvr>
                                      <p:to>
                                        <p:strVal val="visible"/>
                                      </p:to>
                                    </p:set>
                                    <p:animEffect transition="in" filter="box(in)">
                                      <p:cBhvr>
                                        <p:cTn id="12" dur="500"/>
                                        <p:tgtEl>
                                          <p:spTgt spid="7987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9873">
                                            <p:txEl>
                                              <p:pRg st="7" end="7"/>
                                            </p:txEl>
                                          </p:spTgt>
                                        </p:tgtEl>
                                        <p:attrNameLst>
                                          <p:attrName>style.visibility</p:attrName>
                                        </p:attrNameLst>
                                      </p:cBhvr>
                                      <p:to>
                                        <p:strVal val="visible"/>
                                      </p:to>
                                    </p:set>
                                    <p:animEffect transition="in" filter="box(in)">
                                      <p:cBhvr>
                                        <p:cTn id="17" dur="500"/>
                                        <p:tgtEl>
                                          <p:spTgt spid="7987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9873">
                                            <p:txEl>
                                              <p:pRg st="8" end="8"/>
                                            </p:txEl>
                                          </p:spTgt>
                                        </p:tgtEl>
                                        <p:attrNameLst>
                                          <p:attrName>style.visibility</p:attrName>
                                        </p:attrNameLst>
                                      </p:cBhvr>
                                      <p:to>
                                        <p:strVal val="visible"/>
                                      </p:to>
                                    </p:set>
                                    <p:animEffect transition="in" filter="box(in)">
                                      <p:cBhvr>
                                        <p:cTn id="22" dur="500"/>
                                        <p:tgtEl>
                                          <p:spTgt spid="7987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9873">
                                            <p:txEl>
                                              <p:pRg st="9" end="9"/>
                                            </p:txEl>
                                          </p:spTgt>
                                        </p:tgtEl>
                                        <p:attrNameLst>
                                          <p:attrName>style.visibility</p:attrName>
                                        </p:attrNameLst>
                                      </p:cBhvr>
                                      <p:to>
                                        <p:strVal val="visible"/>
                                      </p:to>
                                    </p:set>
                                    <p:animEffect transition="in" filter="box(in)">
                                      <p:cBhvr>
                                        <p:cTn id="27" dur="500"/>
                                        <p:tgtEl>
                                          <p:spTgt spid="7987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3753"/>
            <a:ext cx="8784976" cy="1143000"/>
          </a:xfrm>
        </p:spPr>
        <p:txBody>
          <a:bodyPr>
            <a:normAutofit/>
          </a:bodyPr>
          <a:lstStyle/>
          <a:p>
            <a:r>
              <a:rPr lang="en-GB" sz="3600" b="1" dirty="0" smtClean="0"/>
              <a:t>(2) Globalisation causes Inequality Point</a:t>
            </a:r>
            <a:br>
              <a:rPr lang="en-GB" sz="3600" b="1" dirty="0" smtClean="0"/>
            </a:br>
            <a:r>
              <a:rPr lang="en-GB" sz="2800" b="1" dirty="0" smtClean="0">
                <a:solidFill>
                  <a:srgbClr val="FF0000"/>
                </a:solidFill>
              </a:rPr>
              <a:t>CASE STUDY: Geo Politics is Changing?</a:t>
            </a:r>
            <a:endParaRPr lang="en-GB" sz="3600" dirty="0">
              <a:solidFill>
                <a:srgbClr val="FF0000"/>
              </a:solidFill>
            </a:endParaRPr>
          </a:p>
        </p:txBody>
      </p:sp>
      <p:sp>
        <p:nvSpPr>
          <p:cNvPr id="3" name="Content Placeholder 2"/>
          <p:cNvSpPr>
            <a:spLocks noGrp="1"/>
          </p:cNvSpPr>
          <p:nvPr>
            <p:ph idx="1"/>
          </p:nvPr>
        </p:nvSpPr>
        <p:spPr>
          <a:xfrm>
            <a:off x="195412" y="1753593"/>
            <a:ext cx="2437867" cy="4536504"/>
          </a:xfrm>
        </p:spPr>
        <p:txBody>
          <a:bodyPr>
            <a:noAutofit/>
          </a:bodyPr>
          <a:lstStyle/>
          <a:p>
            <a:pPr marL="0" lvl="0" indent="0">
              <a:spcBef>
                <a:spcPts val="0"/>
              </a:spcBef>
              <a:buNone/>
            </a:pPr>
            <a:r>
              <a:rPr lang="en-GB" sz="2800" b="1" dirty="0" smtClean="0">
                <a:solidFill>
                  <a:schemeClr val="tx2"/>
                </a:solidFill>
              </a:rPr>
              <a:t>WESTERN DOMINANCE THREATENED: </a:t>
            </a:r>
          </a:p>
          <a:p>
            <a:pPr marL="0" lvl="0" indent="0">
              <a:spcBef>
                <a:spcPts val="0"/>
              </a:spcBef>
              <a:buNone/>
            </a:pPr>
            <a:r>
              <a:rPr lang="en-GB" sz="1600" b="1" dirty="0" smtClean="0"/>
              <a:t>However </a:t>
            </a:r>
            <a:r>
              <a:rPr lang="en-GB" sz="1600" b="1" dirty="0"/>
              <a:t>is this changing?  Emergence of the </a:t>
            </a:r>
            <a:r>
              <a:rPr lang="en-GB" sz="1600" b="1" dirty="0" smtClean="0"/>
              <a:t>newly industrialised countries shifts </a:t>
            </a:r>
            <a:r>
              <a:rPr lang="en-GB" sz="1600" b="1" dirty="0"/>
              <a:t>power from the West to the East (especially India and </a:t>
            </a:r>
            <a:r>
              <a:rPr lang="en-GB" sz="1600" b="1" dirty="0" smtClean="0"/>
              <a:t>China).  China </a:t>
            </a:r>
            <a:r>
              <a:rPr lang="en-GB" sz="1600" b="1" dirty="0"/>
              <a:t>are also becoming a lot more vocal on the world stage and throwing their weight around.  Is US and </a:t>
            </a:r>
            <a:r>
              <a:rPr lang="en-GB" sz="1600" b="1" dirty="0" smtClean="0"/>
              <a:t>EU </a:t>
            </a:r>
            <a:r>
              <a:rPr lang="en-GB" sz="1600" b="1" dirty="0"/>
              <a:t>dominance coming to an end</a:t>
            </a:r>
            <a:r>
              <a:rPr lang="en-GB" sz="1600" b="1" dirty="0" smtClean="0"/>
              <a:t>?</a:t>
            </a:r>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1463031"/>
            <a:ext cx="5302722" cy="511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0588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179512" y="295690"/>
            <a:ext cx="6408712"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GB" sz="3600" b="1" u="sng" dirty="0" smtClean="0">
                <a:solidFill>
                  <a:srgbClr val="FF0000"/>
                </a:solidFill>
                <a:ea typeface="Calibri" pitchFamily="34" charset="0"/>
                <a:cs typeface="Times New Roman" pitchFamily="18" charset="0"/>
              </a:rPr>
              <a:t>(3) The </a:t>
            </a:r>
            <a:r>
              <a:rPr lang="en-GB" sz="3600" b="1" u="sng" dirty="0">
                <a:solidFill>
                  <a:srgbClr val="FF0000"/>
                </a:solidFill>
                <a:ea typeface="Calibri" pitchFamily="34" charset="0"/>
                <a:cs typeface="Times New Roman" pitchFamily="18" charset="0"/>
              </a:rPr>
              <a:t>Sustainability Argument:</a:t>
            </a:r>
            <a:endParaRPr lang="en-GB" sz="3600" u="sng" dirty="0"/>
          </a:p>
          <a:p>
            <a:pPr lvl="0" fontAlgn="base">
              <a:spcBef>
                <a:spcPct val="0"/>
              </a:spcBef>
              <a:spcAft>
                <a:spcPct val="0"/>
              </a:spcAft>
            </a:pPr>
            <a:r>
              <a:rPr lang="en-GB" sz="2400" b="1" dirty="0" smtClean="0">
                <a:solidFill>
                  <a:srgbClr val="1F497D"/>
                </a:solidFill>
                <a:ea typeface="Calibri" pitchFamily="34" charset="0"/>
                <a:cs typeface="Times New Roman" pitchFamily="18" charset="0"/>
              </a:rPr>
              <a:t>Globalisation </a:t>
            </a:r>
            <a:r>
              <a:rPr lang="en-GB" sz="2400" b="1" dirty="0">
                <a:solidFill>
                  <a:srgbClr val="1F497D"/>
                </a:solidFill>
                <a:ea typeface="Calibri" pitchFamily="34" charset="0"/>
                <a:cs typeface="Times New Roman" pitchFamily="18" charset="0"/>
              </a:rPr>
              <a:t>has not </a:t>
            </a:r>
            <a:r>
              <a:rPr lang="en-GB" sz="2400" b="1" dirty="0" smtClean="0">
                <a:solidFill>
                  <a:srgbClr val="1F497D"/>
                </a:solidFill>
                <a:ea typeface="Calibri" pitchFamily="34" charset="0"/>
                <a:cs typeface="Times New Roman" pitchFamily="18" charset="0"/>
              </a:rPr>
              <a:t>benefitted because it is not sustainable….</a:t>
            </a:r>
            <a:endParaRPr lang="en-GB" sz="2400" dirty="0">
              <a:solidFill>
                <a:srgbClr val="1F497D"/>
              </a:solidFill>
            </a:endParaRPr>
          </a:p>
          <a:p>
            <a:pPr marR="0" lvl="0" defTabSz="914400" rtl="0" eaLnBrk="0" fontAlgn="base" latinLnBrk="0" hangingPunct="0">
              <a:lnSpc>
                <a:spcPct val="100000"/>
              </a:lnSpc>
              <a:spcBef>
                <a:spcPct val="0"/>
              </a:spcBef>
              <a:spcAft>
                <a:spcPct val="0"/>
              </a:spcAft>
              <a:buClrTx/>
              <a:buSzTx/>
              <a:tabLst/>
            </a:pPr>
            <a:endParaRPr lang="en-GB" b="1" u="sng" dirty="0" smtClean="0">
              <a:ea typeface="Calibri" pitchFamily="34" charset="0"/>
              <a:cs typeface="Times New Roman" pitchFamily="18" charset="0"/>
            </a:endParaRPr>
          </a:p>
          <a:p>
            <a:pPr marR="0" lvl="0" defTabSz="914400" rtl="0" eaLnBrk="0" fontAlgn="base" latinLnBrk="0" hangingPunct="0">
              <a:lnSpc>
                <a:spcPct val="100000"/>
              </a:lnSpc>
              <a:spcBef>
                <a:spcPct val="0"/>
              </a:spcBef>
              <a:spcAft>
                <a:spcPct val="0"/>
              </a:spcAft>
              <a:buClrTx/>
              <a:buSzTx/>
              <a:tabLst/>
            </a:pPr>
            <a:r>
              <a:rPr lang="en-GB" b="1" u="sng" dirty="0" smtClean="0">
                <a:ea typeface="Calibri" pitchFamily="34" charset="0"/>
                <a:cs typeface="Times New Roman" pitchFamily="18" charset="0"/>
              </a:rPr>
              <a:t>ARGUMENT TO SUPPORT</a:t>
            </a:r>
            <a:endParaRPr kumimoji="0" lang="en-GB" b="1" i="0" u="sng" strike="noStrike" cap="none" normalizeH="0" baseline="0" dirty="0" smtClean="0">
              <a:ln>
                <a:noFill/>
              </a:ln>
              <a:solidFill>
                <a:schemeClr val="tx1"/>
              </a:solidFill>
              <a:effectLst/>
              <a:ea typeface="Calibri" pitchFamily="34" charset="0"/>
              <a:cs typeface="Times New Roman" pitchFamily="18" charset="0"/>
            </a:endParaRPr>
          </a:p>
          <a:p>
            <a:pPr marL="85725" indent="-85725" eaLnBrk="0" fontAlgn="base" hangingPunct="0">
              <a:spcBef>
                <a:spcPct val="0"/>
              </a:spcBef>
              <a:spcAft>
                <a:spcPct val="0"/>
              </a:spcAft>
              <a:buFont typeface="Arial" pitchFamily="34" charset="0"/>
              <a:buChar char="•"/>
            </a:pPr>
            <a:r>
              <a:rPr kumimoji="0" lang="en-GB" b="0" i="0" u="none" strike="noStrike" cap="none" normalizeH="0" baseline="0" dirty="0" smtClean="0">
                <a:ln>
                  <a:noFill/>
                </a:ln>
                <a:solidFill>
                  <a:schemeClr val="tx1"/>
                </a:solidFill>
                <a:effectLst/>
                <a:ea typeface="Calibri" pitchFamily="34" charset="0"/>
                <a:cs typeface="Times New Roman" pitchFamily="18" charset="0"/>
              </a:rPr>
              <a:t>We are growing too fast today at the expense of future generations due to Globalisation.  </a:t>
            </a:r>
            <a:r>
              <a:rPr lang="en-GB" dirty="0">
                <a:ea typeface="Calibri" pitchFamily="34" charset="0"/>
                <a:cs typeface="Times New Roman" pitchFamily="18" charset="0"/>
              </a:rPr>
              <a:t>I</a:t>
            </a:r>
            <a:r>
              <a:rPr kumimoji="0" lang="en-GB" b="0" i="0" u="none" strike="noStrike" cap="none" normalizeH="0" baseline="0" dirty="0" smtClean="0">
                <a:ln>
                  <a:noFill/>
                </a:ln>
                <a:solidFill>
                  <a:schemeClr val="tx1"/>
                </a:solidFill>
                <a:effectLst/>
                <a:ea typeface="Calibri" pitchFamily="34" charset="0"/>
                <a:cs typeface="Times New Roman" pitchFamily="18" charset="0"/>
              </a:rPr>
              <a:t>n terms of the degradation and depletion of the environment which </a:t>
            </a:r>
            <a:r>
              <a:rPr lang="en-GB" dirty="0" smtClean="0">
                <a:ea typeface="Calibri" pitchFamily="34" charset="0"/>
                <a:cs typeface="Times New Roman" pitchFamily="18" charset="0"/>
              </a:rPr>
              <a:t>might </a:t>
            </a:r>
            <a:r>
              <a:rPr lang="en-GB" dirty="0">
                <a:ea typeface="Calibri" pitchFamily="34" charset="0"/>
                <a:cs typeface="Times New Roman" pitchFamily="18" charset="0"/>
              </a:rPr>
              <a:t>lead to less resources and more natural disasters limiting future </a:t>
            </a:r>
            <a:r>
              <a:rPr lang="en-GB" dirty="0" smtClean="0">
                <a:ea typeface="Calibri" pitchFamily="34" charset="0"/>
                <a:cs typeface="Times New Roman" pitchFamily="18" charset="0"/>
              </a:rPr>
              <a:t>growth. A</a:t>
            </a:r>
            <a:r>
              <a:rPr kumimoji="0" lang="en-GB" b="0" i="0" u="none" strike="noStrike" cap="none" normalizeH="0" baseline="0" dirty="0" smtClean="0">
                <a:ln>
                  <a:noFill/>
                </a:ln>
                <a:solidFill>
                  <a:schemeClr val="tx1"/>
                </a:solidFill>
                <a:effectLst/>
                <a:ea typeface="Calibri" pitchFamily="34" charset="0"/>
                <a:cs typeface="Times New Roman" pitchFamily="18" charset="0"/>
              </a:rPr>
              <a:t>lso though because of rising</a:t>
            </a:r>
            <a:r>
              <a:rPr kumimoji="0" lang="en-GB" b="0" i="0" u="none" strike="noStrike" cap="none" normalizeH="0" dirty="0" smtClean="0">
                <a:ln>
                  <a:noFill/>
                </a:ln>
                <a:solidFill>
                  <a:schemeClr val="tx1"/>
                </a:solidFill>
                <a:effectLst/>
                <a:ea typeface="Calibri" pitchFamily="34" charset="0"/>
                <a:cs typeface="Times New Roman" pitchFamily="18" charset="0"/>
              </a:rPr>
              <a:t> economic reasons (reliance on FDI, UK’s current account deficit, inflationary and debt pressures)</a:t>
            </a:r>
            <a:r>
              <a:rPr kumimoji="0" lang="en-GB" b="0" i="0" u="none" strike="noStrike" cap="none" normalizeH="0" baseline="0" dirty="0" smtClean="0">
                <a:ln>
                  <a:noFill/>
                </a:ln>
                <a:solidFill>
                  <a:schemeClr val="tx1"/>
                </a:solidFill>
                <a:effectLst/>
                <a:ea typeface="Calibri" pitchFamily="34" charset="0"/>
                <a:cs typeface="Times New Roman" pitchFamily="18" charset="0"/>
              </a:rPr>
              <a:t>.  </a:t>
            </a:r>
            <a:r>
              <a:rPr lang="en-GB" dirty="0" smtClean="0">
                <a:ea typeface="Calibri" pitchFamily="34" charset="0"/>
                <a:cs typeface="Times New Roman" pitchFamily="18" charset="0"/>
              </a:rPr>
              <a:t>Socio-political reasons in countries like China and the pressure for democracy may blow.  Overall, this</a:t>
            </a:r>
            <a:r>
              <a:rPr kumimoji="0" lang="en-GB" b="0" i="0" u="none" strike="noStrike" cap="none" normalizeH="0" baseline="0" dirty="0" smtClean="0">
                <a:ln>
                  <a:noFill/>
                </a:ln>
                <a:solidFill>
                  <a:schemeClr val="tx1"/>
                </a:solidFill>
                <a:effectLst/>
                <a:ea typeface="Calibri" pitchFamily="34" charset="0"/>
                <a:cs typeface="Times New Roman" pitchFamily="18" charset="0"/>
              </a:rPr>
              <a:t> is a shortcut to prosperity and will not last</a:t>
            </a:r>
            <a:r>
              <a:rPr kumimoji="0" lang="en-GB" b="0" i="0" u="none" strike="noStrike" cap="none" normalizeH="0" dirty="0" smtClean="0">
                <a:ln>
                  <a:noFill/>
                </a:ln>
                <a:solidFill>
                  <a:schemeClr val="tx1"/>
                </a:solidFill>
                <a:effectLst/>
                <a:ea typeface="Calibri" pitchFamily="34" charset="0"/>
                <a:cs typeface="Times New Roman" pitchFamily="18" charset="0"/>
              </a:rPr>
              <a:t> for future generations.</a:t>
            </a:r>
            <a:endParaRPr kumimoji="0" lang="en-GB" b="0" i="0" u="none" strike="noStrike" cap="none" normalizeH="0" baseline="0" dirty="0" smtClean="0">
              <a:ln>
                <a:noFill/>
              </a:ln>
              <a:solidFill>
                <a:schemeClr val="tx1"/>
              </a:solidFill>
              <a:effectLst/>
              <a:ea typeface="Calibri" pitchFamily="34" charset="0"/>
              <a:cs typeface="Times New Roman" pitchFamily="18" charset="0"/>
            </a:endParaRPr>
          </a:p>
          <a:p>
            <a:pPr eaLnBrk="0" fontAlgn="base" hangingPunct="0">
              <a:spcBef>
                <a:spcPct val="0"/>
              </a:spcBef>
              <a:spcAft>
                <a:spcPct val="0"/>
              </a:spcAft>
            </a:pPr>
            <a:endParaRPr kumimoji="0" lang="en-GB" b="1" i="0" u="sng" strike="noStrike" cap="none" normalizeH="0" baseline="0" dirty="0" smtClean="0">
              <a:ln>
                <a:noFill/>
              </a:ln>
              <a:solidFill>
                <a:schemeClr val="tx1"/>
              </a:solidFill>
              <a:effectLst/>
              <a:ea typeface="Calibri" pitchFamily="34" charset="0"/>
              <a:cs typeface="Times New Roman" pitchFamily="18" charset="0"/>
            </a:endParaRPr>
          </a:p>
          <a:p>
            <a:pPr eaLnBrk="0" fontAlgn="base" hangingPunct="0">
              <a:spcBef>
                <a:spcPct val="0"/>
              </a:spcBef>
              <a:spcAft>
                <a:spcPct val="0"/>
              </a:spcAft>
            </a:pPr>
            <a:r>
              <a:rPr kumimoji="0" lang="en-GB" b="1" i="0" u="sng" strike="noStrike" cap="none" normalizeH="0" baseline="0" dirty="0" smtClean="0">
                <a:ln>
                  <a:noFill/>
                </a:ln>
                <a:solidFill>
                  <a:schemeClr val="tx1"/>
                </a:solidFill>
                <a:effectLst/>
                <a:ea typeface="Calibri" pitchFamily="34" charset="0"/>
                <a:cs typeface="Times New Roman" pitchFamily="18" charset="0"/>
              </a:rPr>
              <a:t>ARGUMENT TO EVALUATE</a:t>
            </a:r>
          </a:p>
          <a:p>
            <a:pPr marL="85725" marR="0" lvl="0" indent="-85725" defTabSz="914400" rtl="0" eaLnBrk="0" fontAlgn="base" latinLnBrk="0" hangingPunct="0">
              <a:lnSpc>
                <a:spcPct val="100000"/>
              </a:lnSpc>
              <a:spcBef>
                <a:spcPct val="0"/>
              </a:spcBef>
              <a:spcAft>
                <a:spcPct val="0"/>
              </a:spcAft>
              <a:buClrTx/>
              <a:buSzTx/>
              <a:buFont typeface="Arial" pitchFamily="34" charset="0"/>
              <a:buChar char="•"/>
              <a:tabLst/>
            </a:pPr>
            <a:r>
              <a:rPr kumimoji="0" lang="en-GB" b="0" i="0" u="none" strike="noStrike" cap="none" normalizeH="0" baseline="0" dirty="0" smtClean="0">
                <a:ln>
                  <a:noFill/>
                </a:ln>
                <a:solidFill>
                  <a:schemeClr val="tx1"/>
                </a:solidFill>
                <a:effectLst/>
                <a:ea typeface="Calibri" pitchFamily="34" charset="0"/>
                <a:cs typeface="Times New Roman" pitchFamily="18" charset="0"/>
              </a:rPr>
              <a:t>Or will the human race confront these issues and building on a solution together</a:t>
            </a:r>
            <a:r>
              <a:rPr kumimoji="0" lang="en-GB" b="0" i="0" u="none" strike="noStrike" cap="none" normalizeH="0" dirty="0" smtClean="0">
                <a:ln>
                  <a:noFill/>
                </a:ln>
                <a:solidFill>
                  <a:schemeClr val="tx1"/>
                </a:solidFill>
                <a:effectLst/>
                <a:ea typeface="Calibri" pitchFamily="34" charset="0"/>
                <a:cs typeface="Times New Roman" pitchFamily="18" charset="0"/>
              </a:rPr>
              <a:t> via new technologies and greater economic co-operation through institutions like the United Nations?</a:t>
            </a:r>
            <a:endParaRPr kumimoji="0" lang="en-GB" b="0" i="0" u="none" strike="noStrike" cap="none" normalizeH="0" baseline="0" dirty="0" smtClean="0">
              <a:ln>
                <a:noFill/>
              </a:ln>
              <a:solidFill>
                <a:schemeClr val="tx1"/>
              </a:solidFill>
              <a:effectLst/>
            </a:endParaRPr>
          </a:p>
        </p:txBody>
      </p:sp>
      <p:pic>
        <p:nvPicPr>
          <p:cNvPr id="79881" name="Picture 9" descr="http://3.bp.blogspot.com/_uxxPcE6riUU/THdy1TrM6pI/AAAAAAAACiw/SXLqdZPDquo/s1600/global_warming_cartoon.jpg"/>
          <p:cNvPicPr>
            <a:picLocks noChangeAspect="1" noChangeArrowheads="1"/>
          </p:cNvPicPr>
          <p:nvPr/>
        </p:nvPicPr>
        <p:blipFill>
          <a:blip r:embed="rId2" cstate="print"/>
          <a:srcRect/>
          <a:stretch>
            <a:fillRect/>
          </a:stretch>
        </p:blipFill>
        <p:spPr bwMode="auto">
          <a:xfrm>
            <a:off x="6861413" y="1772816"/>
            <a:ext cx="2189891" cy="2376265"/>
          </a:xfrm>
          <a:prstGeom prst="rect">
            <a:avLst/>
          </a:prstGeom>
          <a:noFill/>
        </p:spPr>
      </p:pic>
      <p:pic>
        <p:nvPicPr>
          <p:cNvPr id="4" name="Picture 3"/>
          <p:cNvPicPr>
            <a:picLocks noChangeAspect="1"/>
          </p:cNvPicPr>
          <p:nvPr/>
        </p:nvPicPr>
        <p:blipFill>
          <a:blip r:embed="rId3"/>
          <a:stretch>
            <a:fillRect/>
          </a:stretch>
        </p:blipFill>
        <p:spPr>
          <a:xfrm>
            <a:off x="6624954" y="4941168"/>
            <a:ext cx="2411542" cy="1784995"/>
          </a:xfrm>
          <a:prstGeom prst="rect">
            <a:avLst/>
          </a:prstGeom>
        </p:spPr>
      </p:pic>
    </p:spTree>
    <p:extLst>
      <p:ext uri="{BB962C8B-B14F-4D97-AF65-F5344CB8AC3E}">
        <p14:creationId xmlns:p14="http://schemas.microsoft.com/office/powerpoint/2010/main" val="11333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9873">
                                            <p:txEl>
                                              <p:pRg st="4" end="4"/>
                                            </p:txEl>
                                          </p:spTgt>
                                        </p:tgtEl>
                                        <p:attrNameLst>
                                          <p:attrName>style.visibility</p:attrName>
                                        </p:attrNameLst>
                                      </p:cBhvr>
                                      <p:to>
                                        <p:strVal val="visible"/>
                                      </p:to>
                                    </p:set>
                                    <p:animEffect transition="in" filter="box(in)">
                                      <p:cBhvr>
                                        <p:cTn id="7" dur="500"/>
                                        <p:tgtEl>
                                          <p:spTgt spid="7987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9873">
                                            <p:txEl>
                                              <p:pRg st="6" end="6"/>
                                            </p:txEl>
                                          </p:spTgt>
                                        </p:tgtEl>
                                        <p:attrNameLst>
                                          <p:attrName>style.visibility</p:attrName>
                                        </p:attrNameLst>
                                      </p:cBhvr>
                                      <p:to>
                                        <p:strVal val="visible"/>
                                      </p:to>
                                    </p:set>
                                    <p:animEffect transition="in" filter="box(in)">
                                      <p:cBhvr>
                                        <p:cTn id="12" dur="500"/>
                                        <p:tgtEl>
                                          <p:spTgt spid="7987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79873">
                                            <p:txEl>
                                              <p:pRg st="7" end="7"/>
                                            </p:txEl>
                                          </p:spTgt>
                                        </p:tgtEl>
                                        <p:attrNameLst>
                                          <p:attrName>style.visibility</p:attrName>
                                        </p:attrNameLst>
                                      </p:cBhvr>
                                      <p:to>
                                        <p:strVal val="visible"/>
                                      </p:to>
                                    </p:set>
                                    <p:animEffect transition="in" filter="box(in)">
                                      <p:cBhvr>
                                        <p:cTn id="17" dur="500"/>
                                        <p:tgtEl>
                                          <p:spTgt spid="7987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79881"/>
                                        </p:tgtEl>
                                        <p:attrNameLst>
                                          <p:attrName>style.visibility</p:attrName>
                                        </p:attrNameLst>
                                      </p:cBhvr>
                                      <p:to>
                                        <p:strVal val="visible"/>
                                      </p:to>
                                    </p:set>
                                    <p:animEffect transition="in" filter="box(in)">
                                      <p:cBhvr>
                                        <p:cTn id="22" dur="500"/>
                                        <p:tgtEl>
                                          <p:spTgt spid="79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0834"/>
            <a:ext cx="9144000" cy="1143000"/>
          </a:xfrm>
        </p:spPr>
        <p:txBody>
          <a:bodyPr>
            <a:normAutofit fontScale="90000"/>
          </a:bodyPr>
          <a:lstStyle/>
          <a:p>
            <a:r>
              <a:rPr lang="en-GB" sz="4000" b="1" dirty="0" smtClean="0"/>
              <a:t>(3) Globalisation isn’t Sustainable CASE STUDY: </a:t>
            </a:r>
            <a:r>
              <a:rPr lang="en-GB" dirty="0" smtClean="0"/>
              <a:t/>
            </a:r>
            <a:br>
              <a:rPr lang="en-GB" dirty="0" smtClean="0"/>
            </a:br>
            <a:r>
              <a:rPr lang="en-GB" sz="3100" b="1" dirty="0" smtClean="0">
                <a:solidFill>
                  <a:schemeClr val="tx2"/>
                </a:solidFill>
              </a:rPr>
              <a:t>Chinese Progress - Will it last?</a:t>
            </a:r>
            <a:endParaRPr lang="en-GB" sz="3100" b="1" dirty="0">
              <a:solidFill>
                <a:schemeClr val="tx2"/>
              </a:solidFill>
            </a:endParaRPr>
          </a:p>
        </p:txBody>
      </p:sp>
      <p:sp>
        <p:nvSpPr>
          <p:cNvPr id="3" name="Content Placeholder 2"/>
          <p:cNvSpPr>
            <a:spLocks noGrp="1"/>
          </p:cNvSpPr>
          <p:nvPr>
            <p:ph idx="1"/>
          </p:nvPr>
        </p:nvSpPr>
        <p:spPr>
          <a:xfrm>
            <a:off x="209636" y="1407299"/>
            <a:ext cx="3394720" cy="3461861"/>
          </a:xfrm>
        </p:spPr>
        <p:txBody>
          <a:bodyPr>
            <a:normAutofit lnSpcReduction="10000"/>
          </a:bodyPr>
          <a:lstStyle/>
          <a:p>
            <a:r>
              <a:rPr lang="en-GB" sz="2000" b="1" dirty="0" smtClean="0"/>
              <a:t>Economically?</a:t>
            </a:r>
          </a:p>
          <a:p>
            <a:pPr lvl="1"/>
            <a:r>
              <a:rPr lang="en-GB" sz="1800" dirty="0" smtClean="0"/>
              <a:t>Rising wages: </a:t>
            </a:r>
            <a:r>
              <a:rPr lang="en-GB" sz="1800" dirty="0" smtClean="0">
                <a:hlinkClick r:id="rId2"/>
              </a:rPr>
              <a:t>CNBC News Clip </a:t>
            </a:r>
            <a:r>
              <a:rPr lang="en-GB" sz="1800" dirty="0" smtClean="0"/>
              <a:t>(3 mins)</a:t>
            </a:r>
          </a:p>
          <a:p>
            <a:r>
              <a:rPr lang="en-GB" sz="2000" b="1" dirty="0" smtClean="0"/>
              <a:t>Environmentally? (see vids below)</a:t>
            </a:r>
          </a:p>
          <a:p>
            <a:pPr lvl="1"/>
            <a:r>
              <a:rPr lang="en-GB" sz="1800" dirty="0" smtClean="0"/>
              <a:t>‘Cancer villages’</a:t>
            </a:r>
          </a:p>
          <a:p>
            <a:pPr lvl="1"/>
            <a:r>
              <a:rPr lang="en-GB" sz="1800" dirty="0" smtClean="0"/>
              <a:t>Smog and respiratory issues?</a:t>
            </a:r>
          </a:p>
          <a:p>
            <a:r>
              <a:rPr lang="en-GB" sz="2000" b="1" dirty="0" smtClean="0"/>
              <a:t>Socio-Politically</a:t>
            </a:r>
          </a:p>
          <a:p>
            <a:pPr lvl="1"/>
            <a:r>
              <a:rPr lang="en-GB" sz="1800" dirty="0" smtClean="0"/>
              <a:t>Rising unrest and calls for political change</a:t>
            </a:r>
          </a:p>
          <a:p>
            <a:pPr lvl="1"/>
            <a:endParaRPr lang="en-GB" sz="1800" dirty="0"/>
          </a:p>
        </p:txBody>
      </p:sp>
      <p:pic>
        <p:nvPicPr>
          <p:cNvPr id="5" name="Picture 2" descr="http://static.guim.co.uk/sys-images/Guardian/Pix/pictures/2008/06/21/China-smog-460x27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9092" y="3529217"/>
            <a:ext cx="2749626" cy="30728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www.thelibertyvoice.com/wp-content/uploads/HLIC/ea2297f3f7ece82ac01306ccc418943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8184" y="3859938"/>
            <a:ext cx="2592288" cy="2555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a:hlinkClick r:id="rId5"/>
          </p:cNvPr>
          <p:cNvPicPr>
            <a:picLocks noChangeAspect="1" noChangeArrowheads="1"/>
          </p:cNvPicPr>
          <p:nvPr/>
        </p:nvPicPr>
        <p:blipFill>
          <a:blip r:embed="rId6" cstate="print"/>
          <a:srcRect/>
          <a:stretch>
            <a:fillRect/>
          </a:stretch>
        </p:blipFill>
        <p:spPr bwMode="auto">
          <a:xfrm>
            <a:off x="123018" y="5013176"/>
            <a:ext cx="1597010" cy="1736851"/>
          </a:xfrm>
          <a:prstGeom prst="rect">
            <a:avLst/>
          </a:prstGeom>
          <a:noFill/>
          <a:ln w="9525">
            <a:noFill/>
            <a:miter lim="800000"/>
            <a:headEnd/>
            <a:tailEnd/>
          </a:ln>
        </p:spPr>
      </p:pic>
      <p:sp>
        <p:nvSpPr>
          <p:cNvPr id="8" name="TextBox 7"/>
          <p:cNvSpPr txBox="1"/>
          <p:nvPr/>
        </p:nvSpPr>
        <p:spPr>
          <a:xfrm>
            <a:off x="123017" y="6247817"/>
            <a:ext cx="1597010" cy="523220"/>
          </a:xfrm>
          <a:prstGeom prst="rect">
            <a:avLst/>
          </a:prstGeom>
          <a:solidFill>
            <a:schemeClr val="tx1"/>
          </a:solidFill>
        </p:spPr>
        <p:txBody>
          <a:bodyPr wrap="square" rtlCol="0">
            <a:spAutoFit/>
          </a:bodyPr>
          <a:lstStyle/>
          <a:p>
            <a:pPr algn="ctr"/>
            <a:r>
              <a:rPr lang="en-US" sz="1400" b="1" dirty="0" smtClean="0">
                <a:solidFill>
                  <a:schemeClr val="bg1"/>
                </a:solidFill>
              </a:rPr>
              <a:t>Depletion</a:t>
            </a:r>
          </a:p>
          <a:p>
            <a:pPr algn="ctr"/>
            <a:r>
              <a:rPr lang="en-US" sz="1400" b="1" dirty="0">
                <a:solidFill>
                  <a:schemeClr val="bg1"/>
                </a:solidFill>
              </a:rPr>
              <a:t>F</a:t>
            </a:r>
            <a:r>
              <a:rPr lang="en-US" sz="1400" b="1" dirty="0" smtClean="0">
                <a:solidFill>
                  <a:schemeClr val="bg1"/>
                </a:solidFill>
              </a:rPr>
              <a:t>irst 5 mins</a:t>
            </a:r>
            <a:endParaRPr lang="en-US" sz="1400" b="1" dirty="0">
              <a:solidFill>
                <a:schemeClr val="bg1"/>
              </a:solidFill>
            </a:endParaRPr>
          </a:p>
        </p:txBody>
      </p:sp>
      <p:pic>
        <p:nvPicPr>
          <p:cNvPr id="9" name="Picture 8"/>
          <p:cNvPicPr>
            <a:picLocks noChangeAspect="1"/>
          </p:cNvPicPr>
          <p:nvPr/>
        </p:nvPicPr>
        <p:blipFill>
          <a:blip r:embed="rId7"/>
          <a:stretch>
            <a:fillRect/>
          </a:stretch>
        </p:blipFill>
        <p:spPr>
          <a:xfrm>
            <a:off x="4067944" y="1551611"/>
            <a:ext cx="3971925" cy="2505075"/>
          </a:xfrm>
          <a:prstGeom prst="rect">
            <a:avLst/>
          </a:prstGeom>
        </p:spPr>
      </p:pic>
      <p:pic>
        <p:nvPicPr>
          <p:cNvPr id="10" name="Picture 2">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990120" y="5013177"/>
            <a:ext cx="1348721" cy="1402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980727" y="6226807"/>
            <a:ext cx="1367509" cy="523220"/>
          </a:xfrm>
          <a:prstGeom prst="rect">
            <a:avLst/>
          </a:prstGeom>
          <a:solidFill>
            <a:schemeClr val="tx1"/>
          </a:solidFill>
        </p:spPr>
        <p:txBody>
          <a:bodyPr wrap="square" rtlCol="0">
            <a:spAutoFit/>
          </a:bodyPr>
          <a:lstStyle/>
          <a:p>
            <a:pPr algn="ctr"/>
            <a:r>
              <a:rPr lang="en-GB" sz="1400" b="1" dirty="0" smtClean="0">
                <a:solidFill>
                  <a:schemeClr val="bg1"/>
                </a:solidFill>
              </a:rPr>
              <a:t>Degradation</a:t>
            </a:r>
          </a:p>
          <a:p>
            <a:pPr algn="ctr"/>
            <a:r>
              <a:rPr lang="en-GB" sz="1400" b="1" dirty="0" smtClean="0">
                <a:solidFill>
                  <a:schemeClr val="bg1"/>
                </a:solidFill>
              </a:rPr>
              <a:t>First 4 mins</a:t>
            </a:r>
            <a:endParaRPr lang="en-GB" sz="1400" b="1" dirty="0">
              <a:solidFill>
                <a:schemeClr val="bg1"/>
              </a:solidFill>
            </a:endParaRPr>
          </a:p>
        </p:txBody>
      </p:sp>
    </p:spTree>
    <p:extLst>
      <p:ext uri="{BB962C8B-B14F-4D97-AF65-F5344CB8AC3E}">
        <p14:creationId xmlns:p14="http://schemas.microsoft.com/office/powerpoint/2010/main" val="2406831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76672"/>
            <a:ext cx="8229600" cy="5904656"/>
          </a:xfrm>
          <a:solidFill>
            <a:srgbClr val="FF0000"/>
          </a:solidFill>
        </p:spPr>
        <p:txBody>
          <a:bodyPr anchor="ctr" anchorCtr="0">
            <a:normAutofit/>
          </a:bodyPr>
          <a:lstStyle/>
          <a:p>
            <a:pPr marL="0" indent="0" algn="ctr">
              <a:buNone/>
            </a:pPr>
            <a:r>
              <a:rPr lang="en-GB" sz="16600" b="1" dirty="0" smtClean="0">
                <a:solidFill>
                  <a:schemeClr val="bg1"/>
                </a:solidFill>
              </a:rPr>
              <a:t>WEEK 5</a:t>
            </a:r>
            <a:endParaRPr lang="en-GB" sz="16600" b="1" dirty="0">
              <a:solidFill>
                <a:schemeClr val="bg1"/>
              </a:solidFill>
            </a:endParaRPr>
          </a:p>
        </p:txBody>
      </p:sp>
    </p:spTree>
    <p:extLst>
      <p:ext uri="{BB962C8B-B14F-4D97-AF65-F5344CB8AC3E}">
        <p14:creationId xmlns:p14="http://schemas.microsoft.com/office/powerpoint/2010/main" val="41624033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normAutofit fontScale="90000"/>
          </a:bodyPr>
          <a:lstStyle/>
          <a:p>
            <a:r>
              <a:rPr lang="en-GB" b="1" dirty="0" smtClean="0"/>
              <a:t>HOMEWORK - RWS’s</a:t>
            </a:r>
            <a:r>
              <a:rPr lang="en-GB" dirty="0" smtClean="0"/>
              <a:t/>
            </a:r>
            <a:br>
              <a:rPr lang="en-GB" dirty="0" smtClean="0"/>
            </a:br>
            <a:r>
              <a:rPr lang="en-GB" sz="2700" b="1" dirty="0" smtClean="0">
                <a:solidFill>
                  <a:schemeClr val="tx2"/>
                </a:solidFill>
              </a:rPr>
              <a:t>Due for the w/b…. </a:t>
            </a:r>
            <a:endParaRPr lang="en-GB" b="1" dirty="0">
              <a:solidFill>
                <a:schemeClr val="tx2"/>
              </a:solidFill>
            </a:endParaRPr>
          </a:p>
        </p:txBody>
      </p:sp>
      <p:sp>
        <p:nvSpPr>
          <p:cNvPr id="3" name="Content Placeholder 2"/>
          <p:cNvSpPr>
            <a:spLocks noGrp="1"/>
          </p:cNvSpPr>
          <p:nvPr>
            <p:ph idx="1"/>
          </p:nvPr>
        </p:nvSpPr>
        <p:spPr>
          <a:ln>
            <a:solidFill>
              <a:schemeClr val="tx1"/>
            </a:solidFill>
          </a:ln>
        </p:spPr>
        <p:txBody>
          <a:bodyPr/>
          <a:lstStyle/>
          <a:p>
            <a:r>
              <a:rPr lang="en-GB" dirty="0" smtClean="0"/>
              <a:t>RWS 14 (Micro): Pure Monopoly Model</a:t>
            </a:r>
          </a:p>
          <a:p>
            <a:r>
              <a:rPr lang="en-GB" dirty="0" smtClean="0"/>
              <a:t>RWS 14 (Macro): Globalisation and Development</a:t>
            </a:r>
            <a:endParaRPr lang="en-GB" dirty="0"/>
          </a:p>
        </p:txBody>
      </p:sp>
    </p:spTree>
    <p:extLst>
      <p:ext uri="{BB962C8B-B14F-4D97-AF65-F5344CB8AC3E}">
        <p14:creationId xmlns:p14="http://schemas.microsoft.com/office/powerpoint/2010/main" val="39093353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229600" cy="6264696"/>
          </a:xfrm>
          <a:solidFill>
            <a:schemeClr val="tx1"/>
          </a:solidFill>
        </p:spPr>
        <p:txBody>
          <a:bodyPr anchor="ctr" anchorCtr="1">
            <a:normAutofit/>
          </a:bodyPr>
          <a:lstStyle/>
          <a:p>
            <a:pPr marL="0" indent="0">
              <a:buNone/>
            </a:pPr>
            <a:r>
              <a:rPr lang="en-GB" sz="28700" b="1" dirty="0" smtClean="0">
                <a:solidFill>
                  <a:schemeClr val="bg1"/>
                </a:solidFill>
              </a:rPr>
              <a:t>90</a:t>
            </a:r>
            <a:endParaRPr lang="en-GB" sz="19900" b="1" dirty="0">
              <a:solidFill>
                <a:schemeClr val="bg1"/>
              </a:solidFill>
            </a:endParaRPr>
          </a:p>
        </p:txBody>
      </p:sp>
    </p:spTree>
    <p:extLst>
      <p:ext uri="{BB962C8B-B14F-4D97-AF65-F5344CB8AC3E}">
        <p14:creationId xmlns:p14="http://schemas.microsoft.com/office/powerpoint/2010/main" val="3502914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b="1" dirty="0" smtClean="0"/>
              <a:t>RWS 14: Globalisation and Development</a:t>
            </a:r>
            <a:br>
              <a:rPr lang="en-GB" b="1" dirty="0" smtClean="0"/>
            </a:br>
            <a:r>
              <a:rPr lang="en-GB" sz="3100" b="1" dirty="0" smtClean="0">
                <a:solidFill>
                  <a:srgbClr val="FF0000"/>
                </a:solidFill>
              </a:rPr>
              <a:t>Evaluating Globalisation</a:t>
            </a:r>
            <a:endParaRPr lang="en-GB" sz="6000" b="1" dirty="0">
              <a:solidFill>
                <a:srgbClr val="FF0000"/>
              </a:solidFill>
            </a:endParaRPr>
          </a:p>
        </p:txBody>
      </p:sp>
      <p:pic>
        <p:nvPicPr>
          <p:cNvPr id="4" name="Content Placeholder 3"/>
          <p:cNvPicPr>
            <a:picLocks noGrp="1" noChangeAspect="1"/>
          </p:cNvPicPr>
          <p:nvPr>
            <p:ph idx="1"/>
          </p:nvPr>
        </p:nvPicPr>
        <p:blipFill>
          <a:blip r:embed="rId2"/>
          <a:stretch>
            <a:fillRect/>
          </a:stretch>
        </p:blipFill>
        <p:spPr>
          <a:xfrm>
            <a:off x="4644008" y="1700808"/>
            <a:ext cx="4320480" cy="5029017"/>
          </a:xfrm>
          <a:prstGeom prst="rect">
            <a:avLst/>
          </a:prstGeom>
        </p:spPr>
      </p:pic>
      <p:pic>
        <p:nvPicPr>
          <p:cNvPr id="5" name="Picture 4"/>
          <p:cNvPicPr>
            <a:picLocks noChangeAspect="1"/>
          </p:cNvPicPr>
          <p:nvPr/>
        </p:nvPicPr>
        <p:blipFill>
          <a:blip r:embed="rId3"/>
          <a:stretch>
            <a:fillRect/>
          </a:stretch>
        </p:blipFill>
        <p:spPr>
          <a:xfrm>
            <a:off x="179512" y="1700808"/>
            <a:ext cx="4248472" cy="5029017"/>
          </a:xfrm>
          <a:prstGeom prst="rect">
            <a:avLst/>
          </a:prstGeom>
        </p:spPr>
      </p:pic>
    </p:spTree>
    <p:extLst>
      <p:ext uri="{BB962C8B-B14F-4D97-AF65-F5344CB8AC3E}">
        <p14:creationId xmlns:p14="http://schemas.microsoft.com/office/powerpoint/2010/main" val="24554321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354162"/>
          </a:xfrm>
        </p:spPr>
        <p:txBody>
          <a:bodyPr>
            <a:normAutofit fontScale="90000"/>
          </a:bodyPr>
          <a:lstStyle/>
          <a:p>
            <a:r>
              <a:rPr lang="en-GB" sz="6000" b="1" dirty="0" smtClean="0"/>
              <a:t>Globalisation Essay</a:t>
            </a:r>
            <a:r>
              <a:rPr lang="en-GB" dirty="0" smtClean="0"/>
              <a:t/>
            </a:r>
            <a:br>
              <a:rPr lang="en-GB" dirty="0" smtClean="0"/>
            </a:br>
            <a:r>
              <a:rPr lang="en-GB" sz="3100" dirty="0" smtClean="0"/>
              <a:t>How does it affect Developed Countries, Emerging Industrialised Countries and the ‘Bottom Billion’?</a:t>
            </a:r>
            <a:endParaRPr lang="en-GB" sz="3100" dirty="0"/>
          </a:p>
        </p:txBody>
      </p:sp>
      <p:sp>
        <p:nvSpPr>
          <p:cNvPr id="3" name="Content Placeholder 2"/>
          <p:cNvSpPr>
            <a:spLocks noGrp="1"/>
          </p:cNvSpPr>
          <p:nvPr>
            <p:ph idx="1"/>
          </p:nvPr>
        </p:nvSpPr>
        <p:spPr>
          <a:xfrm>
            <a:off x="251520" y="2420888"/>
            <a:ext cx="4032448" cy="3709168"/>
          </a:xfrm>
        </p:spPr>
        <p:txBody>
          <a:bodyPr>
            <a:normAutofit/>
          </a:bodyPr>
          <a:lstStyle/>
          <a:p>
            <a:pPr marL="514350" indent="-514350">
              <a:buFont typeface="+mj-lt"/>
              <a:buAutoNum type="arabicPeriod"/>
            </a:pPr>
            <a:r>
              <a:rPr lang="en-GB" sz="3600" b="1" dirty="0" smtClean="0"/>
              <a:t>Economic growth argument</a:t>
            </a:r>
          </a:p>
          <a:p>
            <a:pPr marL="514350" indent="-514350">
              <a:buFont typeface="+mj-lt"/>
              <a:buAutoNum type="arabicPeriod"/>
            </a:pPr>
            <a:r>
              <a:rPr lang="en-GB" sz="3600" b="1" dirty="0" smtClean="0"/>
              <a:t>Rising inequality argument</a:t>
            </a:r>
          </a:p>
          <a:p>
            <a:pPr marL="514350" indent="-514350">
              <a:buFont typeface="+mj-lt"/>
              <a:buAutoNum type="arabicPeriod"/>
            </a:pPr>
            <a:r>
              <a:rPr lang="en-GB" sz="3600" b="1" dirty="0" smtClean="0"/>
              <a:t>Un-Sustainability argument</a:t>
            </a:r>
            <a:endParaRPr lang="en-GB" sz="3600" b="1" dirty="0"/>
          </a:p>
        </p:txBody>
      </p:sp>
      <p:pic>
        <p:nvPicPr>
          <p:cNvPr id="4" name="Picture 3"/>
          <p:cNvPicPr>
            <a:picLocks noChangeAspect="1"/>
          </p:cNvPicPr>
          <p:nvPr/>
        </p:nvPicPr>
        <p:blipFill>
          <a:blip r:embed="rId2"/>
          <a:stretch>
            <a:fillRect/>
          </a:stretch>
        </p:blipFill>
        <p:spPr>
          <a:xfrm>
            <a:off x="5148064" y="2060848"/>
            <a:ext cx="3199689" cy="4540022"/>
          </a:xfrm>
          <a:prstGeom prst="rect">
            <a:avLst/>
          </a:prstGeom>
        </p:spPr>
      </p:pic>
    </p:spTree>
    <p:extLst>
      <p:ext uri="{BB962C8B-B14F-4D97-AF65-F5344CB8AC3E}">
        <p14:creationId xmlns:p14="http://schemas.microsoft.com/office/powerpoint/2010/main" val="5086630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b="1" dirty="0" smtClean="0"/>
              <a:t>RWS 14: Globalisation and Development</a:t>
            </a:r>
            <a:br>
              <a:rPr lang="en-GB" b="1" dirty="0" smtClean="0"/>
            </a:br>
            <a:r>
              <a:rPr lang="en-GB" sz="3100" b="1" dirty="0" smtClean="0">
                <a:solidFill>
                  <a:srgbClr val="FF0000"/>
                </a:solidFill>
              </a:rPr>
              <a:t>Introduction to Globalisation and Development</a:t>
            </a:r>
            <a:endParaRPr lang="en-GB" sz="6000" b="1" dirty="0">
              <a:solidFill>
                <a:srgbClr val="FF0000"/>
              </a:solidFill>
            </a:endParaRPr>
          </a:p>
        </p:txBody>
      </p:sp>
      <p:pic>
        <p:nvPicPr>
          <p:cNvPr id="4" name="Picture 4"/>
          <p:cNvPicPr>
            <a:picLocks noGrp="1" noChangeAspect="1" noChangeArrowheads="1"/>
          </p:cNvPicPr>
          <p:nvPr>
            <p:ph idx="1"/>
          </p:nvPr>
        </p:nvPicPr>
        <p:blipFill>
          <a:blip r:embed="rId2" cstate="print"/>
          <a:srcRect/>
          <a:stretch>
            <a:fillRect/>
          </a:stretch>
        </p:blipFill>
        <p:spPr bwMode="auto">
          <a:xfrm>
            <a:off x="4256831" y="1700808"/>
            <a:ext cx="4735585" cy="4680520"/>
          </a:xfrm>
          <a:prstGeom prst="rect">
            <a:avLst/>
          </a:prstGeom>
          <a:noFill/>
          <a:ln w="9525">
            <a:noFill/>
            <a:miter lim="800000"/>
            <a:headEnd/>
            <a:tailEnd/>
          </a:ln>
          <a:effectLst/>
        </p:spPr>
      </p:pic>
      <p:sp>
        <p:nvSpPr>
          <p:cNvPr id="5" name="TextBox 4"/>
          <p:cNvSpPr txBox="1"/>
          <p:nvPr/>
        </p:nvSpPr>
        <p:spPr>
          <a:xfrm>
            <a:off x="323528" y="2132856"/>
            <a:ext cx="3600400" cy="3693319"/>
          </a:xfrm>
          <a:prstGeom prst="rect">
            <a:avLst/>
          </a:prstGeom>
          <a:noFill/>
        </p:spPr>
        <p:txBody>
          <a:bodyPr wrap="square" rtlCol="0">
            <a:spAutoFit/>
          </a:bodyPr>
          <a:lstStyle/>
          <a:p>
            <a:pPr marL="742950" indent="-742950">
              <a:buFont typeface="+mj-lt"/>
              <a:buAutoNum type="arabicPeriod"/>
            </a:pPr>
            <a:r>
              <a:rPr lang="en-GB" sz="3600" dirty="0" smtClean="0"/>
              <a:t>Development</a:t>
            </a:r>
          </a:p>
          <a:p>
            <a:pPr marL="742950" indent="-742950">
              <a:buFont typeface="+mj-lt"/>
              <a:buAutoNum type="arabicPeriod"/>
            </a:pPr>
            <a:endParaRPr lang="en-GB" sz="3600" dirty="0"/>
          </a:p>
          <a:p>
            <a:pPr marL="742950" indent="-742950">
              <a:buFont typeface="+mj-lt"/>
              <a:buAutoNum type="arabicPeriod"/>
            </a:pPr>
            <a:r>
              <a:rPr lang="en-GB" sz="3600" dirty="0" smtClean="0"/>
              <a:t>Global Inequality</a:t>
            </a:r>
          </a:p>
          <a:p>
            <a:pPr marL="742950" indent="-742950">
              <a:buFont typeface="+mj-lt"/>
              <a:buAutoNum type="arabicPeriod"/>
            </a:pPr>
            <a:endParaRPr lang="en-GB" sz="3600" dirty="0"/>
          </a:p>
          <a:p>
            <a:pPr marL="742950" indent="-742950">
              <a:buFont typeface="+mj-lt"/>
              <a:buAutoNum type="arabicPeriod"/>
            </a:pPr>
            <a:r>
              <a:rPr lang="en-GB" sz="3600" dirty="0" smtClean="0"/>
              <a:t>Globalisation</a:t>
            </a:r>
          </a:p>
          <a:p>
            <a:endParaRPr lang="en-GB" dirty="0"/>
          </a:p>
        </p:txBody>
      </p:sp>
    </p:spTree>
    <p:extLst>
      <p:ext uri="{BB962C8B-B14F-4D97-AF65-F5344CB8AC3E}">
        <p14:creationId xmlns:p14="http://schemas.microsoft.com/office/powerpoint/2010/main" val="8946142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b="1" dirty="0" smtClean="0"/>
              <a:t>RWS 14: Globalisation and Development</a:t>
            </a:r>
            <a:br>
              <a:rPr lang="en-GB" b="1" dirty="0" smtClean="0"/>
            </a:br>
            <a:r>
              <a:rPr lang="en-GB" sz="3100" b="1" dirty="0" smtClean="0">
                <a:solidFill>
                  <a:srgbClr val="FF0000"/>
                </a:solidFill>
              </a:rPr>
              <a:t>Planning in 5 Minutes….</a:t>
            </a:r>
            <a:endParaRPr lang="en-GB" sz="6000" b="1" dirty="0">
              <a:solidFill>
                <a:srgbClr val="FF0000"/>
              </a:solidFill>
            </a:endParaRPr>
          </a:p>
        </p:txBody>
      </p:sp>
      <p:sp>
        <p:nvSpPr>
          <p:cNvPr id="3" name="Content Placeholder 2"/>
          <p:cNvSpPr>
            <a:spLocks noGrp="1"/>
          </p:cNvSpPr>
          <p:nvPr>
            <p:ph idx="1"/>
          </p:nvPr>
        </p:nvSpPr>
        <p:spPr/>
        <p:txBody>
          <a:bodyPr/>
          <a:lstStyle/>
          <a:p>
            <a:pPr>
              <a:buFont typeface="+mj-lt"/>
              <a:buAutoNum type="arabicPeriod"/>
            </a:pPr>
            <a:r>
              <a:rPr lang="en-GB" dirty="0"/>
              <a:t>JAN12: “Globalisation is, on balance, highly desirable.” Evaluate the economic consequences of globalisation for developing countries (25 marks)</a:t>
            </a:r>
          </a:p>
          <a:p>
            <a:pPr>
              <a:buFont typeface="+mj-lt"/>
              <a:buAutoNum type="arabicPeriod"/>
            </a:pPr>
            <a:r>
              <a:rPr lang="en-GB" dirty="0" smtClean="0"/>
              <a:t>JAN10</a:t>
            </a:r>
            <a:r>
              <a:rPr lang="en-GB" dirty="0"/>
              <a:t>: “Globalisation is, on balance, highly desirable.” Evaluate the economic consequences of globalisation for developed countries (25 marks</a:t>
            </a:r>
            <a:r>
              <a:rPr lang="en-GB" dirty="0" smtClean="0"/>
              <a:t>)</a:t>
            </a:r>
            <a:endParaRPr lang="en-GB" dirty="0"/>
          </a:p>
        </p:txBody>
      </p:sp>
    </p:spTree>
    <p:extLst>
      <p:ext uri="{BB962C8B-B14F-4D97-AF65-F5344CB8AC3E}">
        <p14:creationId xmlns:p14="http://schemas.microsoft.com/office/powerpoint/2010/main" val="10875712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b="1" dirty="0" smtClean="0"/>
              <a:t>RWS 14: Globalisation and Development</a:t>
            </a:r>
            <a:br>
              <a:rPr lang="en-GB" b="1" dirty="0" smtClean="0"/>
            </a:br>
            <a:r>
              <a:rPr lang="en-GB" sz="3100" b="1" dirty="0" smtClean="0">
                <a:solidFill>
                  <a:srgbClr val="FF0000"/>
                </a:solidFill>
              </a:rPr>
              <a:t>Writing </a:t>
            </a:r>
            <a:r>
              <a:rPr lang="en-GB" sz="3100" b="1" dirty="0" smtClean="0">
                <a:solidFill>
                  <a:srgbClr val="FF0000"/>
                </a:solidFill>
              </a:rPr>
              <a:t>Conclusions: Evaluating Globalisation</a:t>
            </a:r>
            <a:endParaRPr lang="en-GB" sz="6000" b="1" dirty="0">
              <a:solidFill>
                <a:srgbClr val="FF0000"/>
              </a:solidFill>
            </a:endParaRPr>
          </a:p>
        </p:txBody>
      </p:sp>
      <p:sp>
        <p:nvSpPr>
          <p:cNvPr id="4" name="TextBox 3"/>
          <p:cNvSpPr txBox="1"/>
          <p:nvPr/>
        </p:nvSpPr>
        <p:spPr>
          <a:xfrm>
            <a:off x="183686" y="1700808"/>
            <a:ext cx="2736304" cy="4801314"/>
          </a:xfrm>
          <a:prstGeom prst="rect">
            <a:avLst/>
          </a:prstGeom>
          <a:noFill/>
        </p:spPr>
        <p:txBody>
          <a:bodyPr wrap="square" rtlCol="0">
            <a:spAutoFit/>
          </a:bodyPr>
          <a:lstStyle/>
          <a:p>
            <a:r>
              <a:rPr lang="en-GB" b="1" dirty="0" smtClean="0"/>
              <a:t>Talking </a:t>
            </a:r>
            <a:r>
              <a:rPr lang="en-GB" b="1" dirty="0" smtClean="0"/>
              <a:t>Heads: Pretend you are one of these stakeholders… each give a quick background (and a name) to your character and then explain whether you think Globalisation is good or bad.</a:t>
            </a:r>
            <a:endParaRPr lang="en-GB" b="1" dirty="0" smtClean="0"/>
          </a:p>
          <a:p>
            <a:pPr marL="342900" indent="-342900">
              <a:buFont typeface="+mj-lt"/>
              <a:buAutoNum type="arabicPeriod"/>
            </a:pPr>
            <a:r>
              <a:rPr lang="en-GB" dirty="0" smtClean="0"/>
              <a:t>MNC </a:t>
            </a:r>
            <a:r>
              <a:rPr lang="en-GB" dirty="0" smtClean="0"/>
              <a:t>CEO</a:t>
            </a:r>
            <a:r>
              <a:rPr lang="en-GB" dirty="0"/>
              <a:t> </a:t>
            </a:r>
            <a:r>
              <a:rPr lang="en-GB" dirty="0" smtClean="0"/>
              <a:t>and </a:t>
            </a:r>
            <a:r>
              <a:rPr lang="en-GB" dirty="0" smtClean="0"/>
              <a:t>Chinese </a:t>
            </a:r>
            <a:r>
              <a:rPr lang="en-GB" dirty="0" smtClean="0"/>
              <a:t>rural villager working in urban factory</a:t>
            </a:r>
          </a:p>
          <a:p>
            <a:pPr marL="342900" indent="-342900">
              <a:buFont typeface="+mj-lt"/>
              <a:buAutoNum type="arabicPeriod"/>
            </a:pPr>
            <a:r>
              <a:rPr lang="en-GB" dirty="0" smtClean="0"/>
              <a:t>UK manual labourer (textiles</a:t>
            </a:r>
            <a:r>
              <a:rPr lang="en-GB" dirty="0" smtClean="0"/>
              <a:t>) and UK </a:t>
            </a:r>
            <a:r>
              <a:rPr lang="en-GB" dirty="0" smtClean="0"/>
              <a:t>consumer</a:t>
            </a:r>
          </a:p>
          <a:p>
            <a:pPr marL="342900" indent="-342900">
              <a:buFont typeface="+mj-lt"/>
              <a:buAutoNum type="arabicPeriod"/>
            </a:pPr>
            <a:r>
              <a:rPr lang="en-GB" dirty="0" smtClean="0"/>
              <a:t>Ethiopian </a:t>
            </a:r>
            <a:r>
              <a:rPr lang="en-GB" dirty="0" smtClean="0"/>
              <a:t>citizen and Chinese Government official</a:t>
            </a:r>
          </a:p>
        </p:txBody>
      </p:sp>
      <p:pic>
        <p:nvPicPr>
          <p:cNvPr id="6" name="Picture 5"/>
          <p:cNvPicPr>
            <a:picLocks noChangeAspect="1"/>
          </p:cNvPicPr>
          <p:nvPr/>
        </p:nvPicPr>
        <p:blipFill>
          <a:blip r:embed="rId2"/>
          <a:stretch>
            <a:fillRect/>
          </a:stretch>
        </p:blipFill>
        <p:spPr>
          <a:xfrm>
            <a:off x="3203848" y="1711206"/>
            <a:ext cx="5495925" cy="4392488"/>
          </a:xfrm>
          <a:prstGeom prst="rect">
            <a:avLst/>
          </a:prstGeom>
        </p:spPr>
      </p:pic>
    </p:spTree>
    <p:extLst>
      <p:ext uri="{BB962C8B-B14F-4D97-AF65-F5344CB8AC3E}">
        <p14:creationId xmlns:p14="http://schemas.microsoft.com/office/powerpoint/2010/main" val="28116600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b="1" dirty="0" smtClean="0"/>
              <a:t>RWS 14: Globalisation and Development</a:t>
            </a:r>
            <a:br>
              <a:rPr lang="en-GB" b="1" dirty="0" smtClean="0"/>
            </a:br>
            <a:r>
              <a:rPr lang="en-GB" sz="3100" b="1" dirty="0" smtClean="0">
                <a:solidFill>
                  <a:srgbClr val="FF0000"/>
                </a:solidFill>
              </a:rPr>
              <a:t>Writing Conclusions</a:t>
            </a:r>
            <a:endParaRPr lang="en-GB" sz="6000" b="1" dirty="0">
              <a:solidFill>
                <a:srgbClr val="FF0000"/>
              </a:solidFill>
            </a:endParaRPr>
          </a:p>
        </p:txBody>
      </p:sp>
      <p:sp>
        <p:nvSpPr>
          <p:cNvPr id="3" name="Content Placeholder 2"/>
          <p:cNvSpPr>
            <a:spLocks noGrp="1"/>
          </p:cNvSpPr>
          <p:nvPr>
            <p:ph idx="1"/>
          </p:nvPr>
        </p:nvSpPr>
        <p:spPr>
          <a:xfrm>
            <a:off x="5220072" y="1556792"/>
            <a:ext cx="3769441" cy="5112567"/>
          </a:xfrm>
          <a:solidFill>
            <a:schemeClr val="bg1"/>
          </a:solidFill>
        </p:spPr>
        <p:txBody>
          <a:bodyPr>
            <a:normAutofit fontScale="77500" lnSpcReduction="20000"/>
          </a:bodyPr>
          <a:lstStyle/>
          <a:p>
            <a:pPr marL="514350" indent="-514350">
              <a:buFont typeface="+mj-lt"/>
              <a:buAutoNum type="arabicPeriod"/>
            </a:pPr>
            <a:r>
              <a:rPr lang="en-GB" dirty="0" smtClean="0"/>
              <a:t>“</a:t>
            </a:r>
            <a:r>
              <a:rPr lang="en-GB" dirty="0"/>
              <a:t>Globalisation is, on balance, highly desirable.” Evaluate the economic consequences of globalisation for developing countries (25 marks</a:t>
            </a:r>
            <a:r>
              <a:rPr lang="en-GB" dirty="0" smtClean="0"/>
              <a:t>)</a:t>
            </a:r>
          </a:p>
          <a:p>
            <a:pPr marL="514350" indent="-514350">
              <a:buFont typeface="+mj-lt"/>
              <a:buAutoNum type="arabicPeriod"/>
            </a:pPr>
            <a:r>
              <a:rPr lang="en-GB" dirty="0" smtClean="0"/>
              <a:t>“</a:t>
            </a:r>
            <a:r>
              <a:rPr lang="en-GB" dirty="0"/>
              <a:t>Globalisation is, on balance, highly desirable.” Evaluate the economic consequences of globalisation for developed countries (25 marks)</a:t>
            </a:r>
          </a:p>
          <a:p>
            <a:pPr marL="0" indent="0">
              <a:buNone/>
            </a:pPr>
            <a:endParaRPr lang="en-GB" dirty="0"/>
          </a:p>
        </p:txBody>
      </p:sp>
      <p:sp>
        <p:nvSpPr>
          <p:cNvPr id="4" name="TextBox 3"/>
          <p:cNvSpPr txBox="1"/>
          <p:nvPr/>
        </p:nvSpPr>
        <p:spPr>
          <a:xfrm>
            <a:off x="179512" y="1700808"/>
            <a:ext cx="4824536" cy="4431983"/>
          </a:xfrm>
          <a:prstGeom prst="rect">
            <a:avLst/>
          </a:prstGeom>
          <a:noFill/>
        </p:spPr>
        <p:txBody>
          <a:bodyPr wrap="square" rtlCol="0">
            <a:spAutoFit/>
          </a:bodyPr>
          <a:lstStyle/>
          <a:p>
            <a:r>
              <a:rPr lang="en-GB" sz="2400" b="1" dirty="0" smtClean="0"/>
              <a:t>Good Conclusions have three elements to them:</a:t>
            </a:r>
          </a:p>
          <a:p>
            <a:pPr marL="342900" indent="-342900">
              <a:buAutoNum type="arabicParenBoth"/>
            </a:pPr>
            <a:r>
              <a:rPr lang="en-GB" sz="2400" dirty="0" smtClean="0"/>
              <a:t>State a position (‘highly desirable’, ‘not highly desirable’, ‘depends’</a:t>
            </a:r>
          </a:p>
          <a:p>
            <a:pPr marL="342900" indent="-342900">
              <a:buAutoNum type="arabicParenBoth"/>
            </a:pPr>
            <a:r>
              <a:rPr lang="en-GB" sz="2400" dirty="0" smtClean="0"/>
              <a:t>Justify your position (pick key arguments which you think carry the most weight)</a:t>
            </a:r>
          </a:p>
          <a:p>
            <a:pPr marL="342900" indent="-342900">
              <a:buAutoNum type="arabicParenBoth"/>
            </a:pPr>
            <a:r>
              <a:rPr lang="en-GB" sz="2400" dirty="0" smtClean="0"/>
              <a:t>Defend your position (pick the strongest arguments against your position and explain why they are not valid arguments)</a:t>
            </a:r>
          </a:p>
          <a:p>
            <a:pPr marL="342900" indent="-342900">
              <a:buAutoNum type="arabicParenBoth"/>
            </a:pPr>
            <a:endParaRPr lang="en-GB" dirty="0"/>
          </a:p>
        </p:txBody>
      </p:sp>
    </p:spTree>
    <p:extLst>
      <p:ext uri="{BB962C8B-B14F-4D97-AF65-F5344CB8AC3E}">
        <p14:creationId xmlns:p14="http://schemas.microsoft.com/office/powerpoint/2010/main" val="3538343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272" y="52192"/>
            <a:ext cx="8931224" cy="720080"/>
          </a:xfrm>
        </p:spPr>
        <p:txBody>
          <a:bodyPr>
            <a:noAutofit/>
          </a:bodyPr>
          <a:lstStyle/>
          <a:p>
            <a:pPr algn="l"/>
            <a:r>
              <a:rPr lang="en-GB" sz="1800" b="1" dirty="0" smtClean="0"/>
              <a:t>“</a:t>
            </a:r>
            <a:r>
              <a:rPr lang="en-GB" sz="1800" b="1" dirty="0"/>
              <a:t>Globalisation is, on balance, highly desirable.” Evaluate the economic consequences of globalisation for developing countries (25 marks</a:t>
            </a:r>
            <a:r>
              <a:rPr lang="en-GB" sz="1800" b="1" dirty="0" smtClean="0"/>
              <a:t>)</a:t>
            </a:r>
            <a:endParaRPr lang="en-GB" sz="1800" b="1" dirty="0"/>
          </a:p>
        </p:txBody>
      </p:sp>
      <p:sp>
        <p:nvSpPr>
          <p:cNvPr id="3" name="Content Placeholder 2"/>
          <p:cNvSpPr>
            <a:spLocks noGrp="1"/>
          </p:cNvSpPr>
          <p:nvPr>
            <p:ph idx="1"/>
          </p:nvPr>
        </p:nvSpPr>
        <p:spPr>
          <a:xfrm>
            <a:off x="107504" y="1704256"/>
            <a:ext cx="2808312" cy="5069160"/>
          </a:xfrm>
          <a:ln>
            <a:solidFill>
              <a:schemeClr val="tx1"/>
            </a:solidFill>
          </a:ln>
        </p:spPr>
        <p:txBody>
          <a:bodyPr>
            <a:normAutofit fontScale="92500"/>
          </a:bodyPr>
          <a:lstStyle/>
          <a:p>
            <a:pPr marL="0" indent="0">
              <a:spcBef>
                <a:spcPts val="0"/>
              </a:spcBef>
              <a:buNone/>
            </a:pPr>
            <a:r>
              <a:rPr lang="en-GB" sz="1300" dirty="0" smtClean="0"/>
              <a:t>The economic consequences of globalisation for developing countries are highly undesirable and disastrous.  Forced specialisation and a ‘race to the bottom’ have generated even larger inequalities between the rich and poor countries.  National inequalities have also increased between urban and rural areas.   The impact environmentally is also not sustainable and relying on market forces to ‘save the world’ from the rapid depletion and degradation of our resources is disgraceful.  Arguably, China and India have had significant reductions in poverty but at what cost: a generation of over-worked, unhappy citizens who are facing the prospect of future generations just feeding the richer nations with cheap products so to ‘benefit’ from specialisation.  Equally, smaller countries like Zambia need to implement protectionist policies to protect their infant industries just like the MEDC’s and EIC’s were allowed to do.  Future global security is at risk if the unbalanced effects of  Globalisation continues in the way it is. </a:t>
            </a:r>
            <a:endParaRPr lang="en-GB" sz="1300" dirty="0"/>
          </a:p>
        </p:txBody>
      </p:sp>
      <p:sp>
        <p:nvSpPr>
          <p:cNvPr id="5" name="Content Placeholder 2"/>
          <p:cNvSpPr txBox="1">
            <a:spLocks/>
          </p:cNvSpPr>
          <p:nvPr/>
        </p:nvSpPr>
        <p:spPr>
          <a:xfrm>
            <a:off x="2987824" y="1700808"/>
            <a:ext cx="2952328" cy="506916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200" dirty="0" smtClean="0"/>
              <a:t>The economic consequences of globalisation for developing countries have the potential to be desirable but perhaps not for everyone.  On one hand, greater FDI and trade leads to jobs, economic growth and better living standards. On the other, specialising in primary production like Zambia is with Copper does not provide an equal opportunity to the world’s wealth necessarily.  Yet we would not deny the chance for certain areas (China, India) to improve their well-being.   There is no denying that Globalisation has been a powerful force but  the economic consequences of Globalisation are complex and it is perhaps dangerous to pass a too extreme judgement either way.  Ultimately global society needs to think of ways we can harness the positive aspects of Globalisation (growth, reductions in poverty) whilst minimising the negative (inequality and sustainability) and maybe the current rate of Globalisation is too fast but there is no denying it has benefits as well to help eradicate poverty in all countries.</a:t>
            </a:r>
            <a:endParaRPr lang="en-GB" sz="1200" dirty="0"/>
          </a:p>
        </p:txBody>
      </p:sp>
      <p:sp>
        <p:nvSpPr>
          <p:cNvPr id="6" name="Content Placeholder 2"/>
          <p:cNvSpPr txBox="1">
            <a:spLocks/>
          </p:cNvSpPr>
          <p:nvPr/>
        </p:nvSpPr>
        <p:spPr>
          <a:xfrm>
            <a:off x="6012160" y="1700808"/>
            <a:ext cx="3024336" cy="506916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1200" dirty="0" smtClean="0"/>
              <a:t>If managed correctly, the economic consequences of Globalisation could be highly desirable for developing countries.  The prospects of greater FDI flows and overall increases in trade to China and India have brought much needed money flows to countries who have high levels of poverty.  Globalisation is sustainable; it provides jobs, better products and can also lead to better technologies to combat any environmental concerns.  There maybe a case for inequality for some poorer developing countries but there are also other factors such as political and geographical factors which have prevented countries like Zambia from developing further.  Perhaps the inequality gives these countries an incentive to do better as well and what we would consider poor working conditions are the norms in these countries; certainly returning to their poverty stricken lives in rural areas would be a worse outcome?  Maybe the biggest issue with LEDC’s is that there is not enough Globalisation with developed countries still carrying elements of protection in granting their farmers subsidies and developing trade blocs.  </a:t>
            </a:r>
            <a:endParaRPr lang="en-GB" sz="1200" dirty="0"/>
          </a:p>
        </p:txBody>
      </p:sp>
      <p:sp>
        <p:nvSpPr>
          <p:cNvPr id="7" name="TextBox 6"/>
          <p:cNvSpPr txBox="1"/>
          <p:nvPr/>
        </p:nvSpPr>
        <p:spPr>
          <a:xfrm>
            <a:off x="105272" y="836712"/>
            <a:ext cx="8931224" cy="738664"/>
          </a:xfrm>
          <a:prstGeom prst="rect">
            <a:avLst/>
          </a:prstGeom>
          <a:solidFill>
            <a:schemeClr val="bg1">
              <a:lumMod val="85000"/>
            </a:schemeClr>
          </a:solidFill>
        </p:spPr>
        <p:txBody>
          <a:bodyPr wrap="square" rtlCol="0">
            <a:spAutoFit/>
          </a:bodyPr>
          <a:lstStyle/>
          <a:p>
            <a:r>
              <a:rPr lang="en-GB" sz="1400" b="1" dirty="0" smtClean="0"/>
              <a:t>INDIVIDUALLY: </a:t>
            </a:r>
            <a:r>
              <a:rPr lang="en-GB" sz="1400" dirty="0" smtClean="0"/>
              <a:t>Read these three conclusions for this essay and highlight (1) the position (2) the supporting justification and (3) the defending justification</a:t>
            </a:r>
          </a:p>
          <a:p>
            <a:r>
              <a:rPr lang="en-GB" sz="1400" b="1" dirty="0" smtClean="0"/>
              <a:t>GROUPS: </a:t>
            </a:r>
            <a:r>
              <a:rPr lang="en-GB" sz="1400" dirty="0" smtClean="0"/>
              <a:t>Which conclusion do you agree with the most? Try to reach a consensus in your group….</a:t>
            </a:r>
            <a:endParaRPr lang="en-GB" sz="1400" dirty="0"/>
          </a:p>
        </p:txBody>
      </p:sp>
    </p:spTree>
    <p:extLst>
      <p:ext uri="{BB962C8B-B14F-4D97-AF65-F5344CB8AC3E}">
        <p14:creationId xmlns:p14="http://schemas.microsoft.com/office/powerpoint/2010/main" val="3992645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6632"/>
            <a:ext cx="7848872" cy="792088"/>
          </a:xfrm>
        </p:spPr>
        <p:txBody>
          <a:bodyPr>
            <a:noAutofit/>
          </a:bodyPr>
          <a:lstStyle/>
          <a:p>
            <a:pPr algn="l"/>
            <a:r>
              <a:rPr lang="en-GB" sz="2000" b="1" dirty="0" smtClean="0"/>
              <a:t>“</a:t>
            </a:r>
            <a:r>
              <a:rPr lang="en-GB" sz="2000" b="1" dirty="0"/>
              <a:t>Globalisation is, on balance, highly desirable.” Evaluate the economic consequences of globalisation for developed countries (25 marks</a:t>
            </a:r>
            <a:r>
              <a:rPr lang="en-GB" sz="2000" b="1" dirty="0" smtClean="0"/>
              <a:t>)</a:t>
            </a:r>
            <a:endParaRPr lang="en-GB" sz="2000" b="1" dirty="0"/>
          </a:p>
        </p:txBody>
      </p:sp>
    </p:spTree>
    <p:extLst>
      <p:ext uri="{BB962C8B-B14F-4D97-AF65-F5344CB8AC3E}">
        <p14:creationId xmlns:p14="http://schemas.microsoft.com/office/powerpoint/2010/main" val="21816504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b="1" dirty="0" smtClean="0"/>
              <a:t>RWS 14: Globalisation and Development</a:t>
            </a:r>
            <a:br>
              <a:rPr lang="en-GB" b="1" dirty="0" smtClean="0"/>
            </a:br>
            <a:r>
              <a:rPr lang="en-GB" sz="3100" b="1" dirty="0" smtClean="0">
                <a:solidFill>
                  <a:srgbClr val="FF0000"/>
                </a:solidFill>
              </a:rPr>
              <a:t>Doughnut Economics??</a:t>
            </a:r>
            <a:endParaRPr lang="en-GB" sz="6000" b="1" dirty="0">
              <a:solidFill>
                <a:srgbClr val="FF0000"/>
              </a:solidFill>
            </a:endParaRPr>
          </a:p>
        </p:txBody>
      </p:sp>
      <p:pic>
        <p:nvPicPr>
          <p:cNvPr id="3" name="Picture 2"/>
          <p:cNvPicPr>
            <a:picLocks noChangeAspect="1"/>
          </p:cNvPicPr>
          <p:nvPr/>
        </p:nvPicPr>
        <p:blipFill>
          <a:blip r:embed="rId3"/>
          <a:stretch>
            <a:fillRect/>
          </a:stretch>
        </p:blipFill>
        <p:spPr>
          <a:xfrm>
            <a:off x="183323" y="1628800"/>
            <a:ext cx="4320480" cy="4832386"/>
          </a:xfrm>
          <a:prstGeom prst="rect">
            <a:avLst/>
          </a:prstGeom>
        </p:spPr>
      </p:pic>
      <p:pic>
        <p:nvPicPr>
          <p:cNvPr id="7" name="Picture 6"/>
          <p:cNvPicPr>
            <a:picLocks noChangeAspect="1"/>
          </p:cNvPicPr>
          <p:nvPr/>
        </p:nvPicPr>
        <p:blipFill>
          <a:blip r:embed="rId4"/>
          <a:stretch>
            <a:fillRect/>
          </a:stretch>
        </p:blipFill>
        <p:spPr>
          <a:xfrm>
            <a:off x="5508104" y="2159706"/>
            <a:ext cx="3313808" cy="2808312"/>
          </a:xfrm>
          <a:prstGeom prst="rect">
            <a:avLst/>
          </a:prstGeom>
        </p:spPr>
      </p:pic>
      <p:pic>
        <p:nvPicPr>
          <p:cNvPr id="8" name="Picture 7"/>
          <p:cNvPicPr>
            <a:picLocks noChangeAspect="1"/>
          </p:cNvPicPr>
          <p:nvPr/>
        </p:nvPicPr>
        <p:blipFill>
          <a:blip r:embed="rId5"/>
          <a:stretch>
            <a:fillRect/>
          </a:stretch>
        </p:blipFill>
        <p:spPr>
          <a:xfrm>
            <a:off x="3275856" y="3444018"/>
            <a:ext cx="1943100" cy="3048000"/>
          </a:xfrm>
          <a:prstGeom prst="rect">
            <a:avLst/>
          </a:prstGeom>
        </p:spPr>
      </p:pic>
    </p:spTree>
    <p:extLst>
      <p:ext uri="{BB962C8B-B14F-4D97-AF65-F5344CB8AC3E}">
        <p14:creationId xmlns:p14="http://schemas.microsoft.com/office/powerpoint/2010/main" val="1762906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544" y="476672"/>
            <a:ext cx="8229600" cy="5904656"/>
          </a:xfrm>
          <a:solidFill>
            <a:schemeClr val="tx2"/>
          </a:solidFill>
        </p:spPr>
        <p:txBody>
          <a:bodyPr anchor="ctr" anchorCtr="0">
            <a:normAutofit/>
          </a:bodyPr>
          <a:lstStyle/>
          <a:p>
            <a:pPr marL="0" indent="0" algn="ctr">
              <a:buNone/>
            </a:pPr>
            <a:r>
              <a:rPr lang="en-GB" sz="16600" b="1" dirty="0" smtClean="0">
                <a:solidFill>
                  <a:schemeClr val="bg1"/>
                </a:solidFill>
              </a:rPr>
              <a:t>THE END</a:t>
            </a:r>
            <a:endParaRPr lang="en-GB" sz="16600" b="1" dirty="0">
              <a:solidFill>
                <a:schemeClr val="bg1"/>
              </a:solidFill>
            </a:endParaRPr>
          </a:p>
        </p:txBody>
      </p:sp>
    </p:spTree>
    <p:extLst>
      <p:ext uri="{BB962C8B-B14F-4D97-AF65-F5344CB8AC3E}">
        <p14:creationId xmlns:p14="http://schemas.microsoft.com/office/powerpoint/2010/main" val="2824919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96752"/>
          </a:xfrm>
        </p:spPr>
        <p:txBody>
          <a:bodyPr>
            <a:noAutofit/>
          </a:bodyPr>
          <a:lstStyle/>
          <a:p>
            <a:r>
              <a:rPr lang="en-GB" b="1" dirty="0" smtClean="0"/>
              <a:t>Development and Global Inequality</a:t>
            </a:r>
            <a:br>
              <a:rPr lang="en-GB" b="1" dirty="0" smtClean="0"/>
            </a:br>
            <a:r>
              <a:rPr lang="en-GB" sz="2000" b="1" dirty="0">
                <a:solidFill>
                  <a:srgbClr val="FF0000"/>
                </a:solidFill>
              </a:rPr>
              <a:t>Why are Western nations more economically developed than “the rest</a:t>
            </a:r>
            <a:r>
              <a:rPr lang="en-GB" sz="2000" b="1" dirty="0" smtClean="0">
                <a:solidFill>
                  <a:srgbClr val="FF0000"/>
                </a:solidFill>
              </a:rPr>
              <a:t>”?</a:t>
            </a:r>
            <a:endParaRPr lang="en-GB" b="1" dirty="0"/>
          </a:p>
        </p:txBody>
      </p:sp>
      <p:sp>
        <p:nvSpPr>
          <p:cNvPr id="3" name="Content Placeholder 2"/>
          <p:cNvSpPr>
            <a:spLocks noGrp="1"/>
          </p:cNvSpPr>
          <p:nvPr>
            <p:ph idx="1"/>
          </p:nvPr>
        </p:nvSpPr>
        <p:spPr>
          <a:xfrm>
            <a:off x="107504" y="1457400"/>
            <a:ext cx="3600400" cy="5400600"/>
          </a:xfrm>
        </p:spPr>
        <p:txBody>
          <a:bodyPr>
            <a:normAutofit fontScale="85000" lnSpcReduction="20000"/>
          </a:bodyPr>
          <a:lstStyle/>
          <a:p>
            <a:r>
              <a:rPr lang="en-GB" b="1" u="sng" dirty="0" smtClean="0"/>
              <a:t>The Old Inequality? </a:t>
            </a:r>
          </a:p>
          <a:p>
            <a:pPr lvl="1"/>
            <a:r>
              <a:rPr lang="en-GB" dirty="0" smtClean="0"/>
              <a:t>Developed Nations (First World)</a:t>
            </a:r>
          </a:p>
          <a:p>
            <a:pPr lvl="1"/>
            <a:r>
              <a:rPr lang="en-GB" dirty="0" smtClean="0"/>
              <a:t>Developing Nations (Third World)</a:t>
            </a:r>
          </a:p>
          <a:p>
            <a:r>
              <a:rPr lang="en-GB" b="1" u="sng" dirty="0" smtClean="0"/>
              <a:t>The New Inequality? </a:t>
            </a:r>
          </a:p>
          <a:p>
            <a:pPr lvl="1"/>
            <a:r>
              <a:rPr lang="en-GB" dirty="0" smtClean="0"/>
              <a:t>(1.2 Billion) Developed nations</a:t>
            </a:r>
          </a:p>
          <a:p>
            <a:pPr lvl="1"/>
            <a:r>
              <a:rPr lang="en-GB" dirty="0" smtClean="0"/>
              <a:t>(4.4 Billion) Emerging Economies - Brazil, Russia, India and China</a:t>
            </a:r>
            <a:endParaRPr lang="en-GB" dirty="0"/>
          </a:p>
          <a:p>
            <a:pPr lvl="1"/>
            <a:r>
              <a:rPr lang="en-GB" dirty="0" smtClean="0"/>
              <a:t>(1 Billion) Poverty Traps and The Bottom Billion?</a:t>
            </a:r>
          </a:p>
        </p:txBody>
      </p:sp>
      <p:graphicFrame>
        <p:nvGraphicFramePr>
          <p:cNvPr id="4" name="Group 2"/>
          <p:cNvGraphicFramePr>
            <a:graphicFrameLocks/>
          </p:cNvGraphicFramePr>
          <p:nvPr/>
        </p:nvGraphicFramePr>
        <p:xfrm>
          <a:off x="3995936" y="1672260"/>
          <a:ext cx="4992612" cy="4593600"/>
        </p:xfrm>
        <a:graphic>
          <a:graphicData uri="http://schemas.openxmlformats.org/drawingml/2006/table">
            <a:tbl>
              <a:tblPr/>
              <a:tblGrid>
                <a:gridCol w="1701203"/>
                <a:gridCol w="1701203"/>
                <a:gridCol w="1590206"/>
              </a:tblGrid>
              <a:tr h="82069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dirty="0" smtClean="0">
                          <a:ln>
                            <a:noFill/>
                          </a:ln>
                          <a:solidFill>
                            <a:srgbClr val="CC3300"/>
                          </a:solidFill>
                          <a:effectLst/>
                          <a:latin typeface="Calibri" pitchFamily="34" charset="0"/>
                        </a:rPr>
                        <a:t>Largest economies in 2003</a:t>
                      </a:r>
                      <a:endParaRPr kumimoji="0" lang="en-US" sz="2000" b="1" i="0" u="none" strike="noStrike" cap="none" normalizeH="0" baseline="0" dirty="0" smtClean="0">
                        <a:ln>
                          <a:noFill/>
                        </a:ln>
                        <a:solidFill>
                          <a:srgbClr val="CC3300"/>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dirty="0" smtClean="0">
                          <a:ln>
                            <a:noFill/>
                          </a:ln>
                          <a:solidFill>
                            <a:schemeClr val="tx1"/>
                          </a:solidFill>
                          <a:effectLst/>
                          <a:latin typeface="Calibri" pitchFamily="34" charset="0"/>
                        </a:rPr>
                        <a:t>Largest economies in 2025</a:t>
                      </a:r>
                      <a:endParaRPr kumimoji="0" lang="en-US" sz="2000" b="1" i="0" u="none" strike="noStrike" cap="none" normalizeH="0" baseline="0" dirty="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chemeClr val="accent2"/>
                          </a:solidFill>
                          <a:effectLst/>
                          <a:latin typeface="Calibri" pitchFamily="34" charset="0"/>
                        </a:rPr>
                        <a:t>Largest economies in 2050</a:t>
                      </a:r>
                      <a:endParaRPr kumimoji="0" lang="en-US" sz="2000" b="1" i="0" u="none" strike="noStrike" cap="none" normalizeH="0" baseline="0" smtClean="0">
                        <a:ln>
                          <a:noFill/>
                        </a:ln>
                        <a:solidFill>
                          <a:schemeClr val="accent2"/>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r>
              <a:tr h="32436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rgbClr val="CC3300"/>
                          </a:solidFill>
                          <a:effectLst/>
                          <a:latin typeface="Calibri" pitchFamily="34" charset="0"/>
                        </a:rPr>
                        <a:t>USA</a:t>
                      </a:r>
                      <a:endParaRPr kumimoji="0" lang="en-US" sz="2000" b="1" i="0" u="none" strike="noStrike" cap="none" normalizeH="0" baseline="0" smtClean="0">
                        <a:ln>
                          <a:noFill/>
                        </a:ln>
                        <a:solidFill>
                          <a:srgbClr val="CC3300"/>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rPr>
                        <a:t>USA</a:t>
                      </a:r>
                      <a:endParaRPr kumimoji="0" lang="en-US"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chemeClr val="accent2"/>
                          </a:solidFill>
                          <a:effectLst/>
                          <a:latin typeface="Calibri" pitchFamily="34" charset="0"/>
                        </a:rPr>
                        <a:t>China</a:t>
                      </a:r>
                      <a:endParaRPr kumimoji="0" lang="en-US" sz="2000" b="1" i="0" u="none" strike="noStrike" cap="none" normalizeH="0" baseline="0" smtClean="0">
                        <a:ln>
                          <a:noFill/>
                        </a:ln>
                        <a:solidFill>
                          <a:schemeClr val="accent2"/>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r>
              <a:tr h="32436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dirty="0" smtClean="0">
                          <a:ln>
                            <a:noFill/>
                          </a:ln>
                          <a:solidFill>
                            <a:srgbClr val="CC3300"/>
                          </a:solidFill>
                          <a:effectLst/>
                          <a:latin typeface="Calibri" pitchFamily="34" charset="0"/>
                        </a:rPr>
                        <a:t>Japan</a:t>
                      </a:r>
                      <a:endParaRPr kumimoji="0" lang="en-US" sz="2000" b="1" i="0" u="none" strike="noStrike" cap="none" normalizeH="0" baseline="0" dirty="0" smtClean="0">
                        <a:ln>
                          <a:noFill/>
                        </a:ln>
                        <a:solidFill>
                          <a:srgbClr val="CC3300"/>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Calibri" pitchFamily="34" charset="0"/>
                        </a:rPr>
                        <a:t>China</a:t>
                      </a:r>
                      <a:endParaRPr kumimoji="0" lang="en-US" sz="2000" b="0" i="0" u="none" strike="noStrike" cap="none" normalizeH="0" baseline="0" dirty="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chemeClr val="accent2"/>
                          </a:solidFill>
                          <a:effectLst/>
                          <a:latin typeface="Calibri" pitchFamily="34" charset="0"/>
                        </a:rPr>
                        <a:t>USA</a:t>
                      </a:r>
                      <a:endParaRPr kumimoji="0" lang="en-US" sz="2000" b="1" i="0" u="none" strike="noStrike" cap="none" normalizeH="0" baseline="0" smtClean="0">
                        <a:ln>
                          <a:noFill/>
                        </a:ln>
                        <a:solidFill>
                          <a:schemeClr val="accent2"/>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r>
              <a:tr h="32436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rgbClr val="CC3300"/>
                          </a:solidFill>
                          <a:effectLst/>
                          <a:latin typeface="Calibri" pitchFamily="34" charset="0"/>
                        </a:rPr>
                        <a:t>Germany</a:t>
                      </a:r>
                      <a:endParaRPr kumimoji="0" lang="en-US" sz="2000" b="1" i="0" u="none" strike="noStrike" cap="none" normalizeH="0" baseline="0" smtClean="0">
                        <a:ln>
                          <a:noFill/>
                        </a:ln>
                        <a:solidFill>
                          <a:srgbClr val="CC3300"/>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rPr>
                        <a:t>Japan</a:t>
                      </a:r>
                      <a:endParaRPr kumimoji="0" lang="en-US"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chemeClr val="accent2"/>
                          </a:solidFill>
                          <a:effectLst/>
                          <a:latin typeface="Calibri" pitchFamily="34" charset="0"/>
                        </a:rPr>
                        <a:t>India</a:t>
                      </a:r>
                      <a:endParaRPr kumimoji="0" lang="en-US" sz="2000" b="1" i="0" u="none" strike="noStrike" cap="none" normalizeH="0" baseline="0" smtClean="0">
                        <a:ln>
                          <a:noFill/>
                        </a:ln>
                        <a:solidFill>
                          <a:schemeClr val="accent2"/>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r>
              <a:tr h="32436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rgbClr val="CC3300"/>
                          </a:solidFill>
                          <a:effectLst/>
                          <a:latin typeface="Calibri" pitchFamily="34" charset="0"/>
                        </a:rPr>
                        <a:t>UK</a:t>
                      </a:r>
                      <a:endParaRPr kumimoji="0" lang="en-US" sz="2000" b="1" i="0" u="none" strike="noStrike" cap="none" normalizeH="0" baseline="0" smtClean="0">
                        <a:ln>
                          <a:noFill/>
                        </a:ln>
                        <a:solidFill>
                          <a:srgbClr val="CC3300"/>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rPr>
                        <a:t>Germany</a:t>
                      </a:r>
                      <a:endParaRPr kumimoji="0" lang="en-US"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chemeClr val="accent2"/>
                          </a:solidFill>
                          <a:effectLst/>
                          <a:latin typeface="Calibri" pitchFamily="34" charset="0"/>
                        </a:rPr>
                        <a:t>Japan</a:t>
                      </a:r>
                      <a:endParaRPr kumimoji="0" lang="en-US" sz="2000" b="1" i="0" u="none" strike="noStrike" cap="none" normalizeH="0" baseline="0" smtClean="0">
                        <a:ln>
                          <a:noFill/>
                        </a:ln>
                        <a:solidFill>
                          <a:schemeClr val="accent2"/>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r>
              <a:tr h="32436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rgbClr val="CC3300"/>
                          </a:solidFill>
                          <a:effectLst/>
                          <a:latin typeface="Calibri" pitchFamily="34" charset="0"/>
                        </a:rPr>
                        <a:t>France</a:t>
                      </a:r>
                      <a:endParaRPr kumimoji="0" lang="en-US" sz="2000" b="1" i="0" u="none" strike="noStrike" cap="none" normalizeH="0" baseline="0" smtClean="0">
                        <a:ln>
                          <a:noFill/>
                        </a:ln>
                        <a:solidFill>
                          <a:srgbClr val="CC3300"/>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rPr>
                        <a:t>India</a:t>
                      </a:r>
                      <a:endParaRPr kumimoji="0" lang="en-US"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chemeClr val="accent2"/>
                          </a:solidFill>
                          <a:effectLst/>
                          <a:latin typeface="Calibri" pitchFamily="34" charset="0"/>
                        </a:rPr>
                        <a:t>Brazil</a:t>
                      </a:r>
                      <a:endParaRPr kumimoji="0" lang="en-US" sz="2000" b="1" i="0" u="none" strike="noStrike" cap="none" normalizeH="0" baseline="0" smtClean="0">
                        <a:ln>
                          <a:noFill/>
                        </a:ln>
                        <a:solidFill>
                          <a:schemeClr val="accent2"/>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r>
              <a:tr h="32436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rgbClr val="CC3300"/>
                          </a:solidFill>
                          <a:effectLst/>
                          <a:latin typeface="Calibri" pitchFamily="34" charset="0"/>
                        </a:rPr>
                        <a:t>China</a:t>
                      </a:r>
                      <a:endParaRPr kumimoji="0" lang="en-US" sz="2000" b="1" i="0" u="none" strike="noStrike" cap="none" normalizeH="0" baseline="0" smtClean="0">
                        <a:ln>
                          <a:noFill/>
                        </a:ln>
                        <a:solidFill>
                          <a:srgbClr val="CC3300"/>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rPr>
                        <a:t>UK </a:t>
                      </a:r>
                      <a:endParaRPr kumimoji="0" lang="en-US"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chemeClr val="accent2"/>
                          </a:solidFill>
                          <a:effectLst/>
                          <a:latin typeface="Calibri" pitchFamily="34" charset="0"/>
                        </a:rPr>
                        <a:t>Mexico</a:t>
                      </a:r>
                      <a:endParaRPr kumimoji="0" lang="en-US" sz="2000" b="1" i="0" u="none" strike="noStrike" cap="none" normalizeH="0" baseline="0" smtClean="0">
                        <a:ln>
                          <a:noFill/>
                        </a:ln>
                        <a:solidFill>
                          <a:schemeClr val="accent2"/>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r>
              <a:tr h="32436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rgbClr val="CC3300"/>
                          </a:solidFill>
                          <a:effectLst/>
                          <a:latin typeface="Calibri" pitchFamily="34" charset="0"/>
                        </a:rPr>
                        <a:t>Italy</a:t>
                      </a:r>
                      <a:endParaRPr kumimoji="0" lang="en-US" sz="2000" b="1" i="0" u="none" strike="noStrike" cap="none" normalizeH="0" baseline="0" smtClean="0">
                        <a:ln>
                          <a:noFill/>
                        </a:ln>
                        <a:solidFill>
                          <a:srgbClr val="CC3300"/>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rPr>
                        <a:t>France</a:t>
                      </a:r>
                      <a:endParaRPr kumimoji="0" lang="en-US"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chemeClr val="accent2"/>
                          </a:solidFill>
                          <a:effectLst/>
                          <a:latin typeface="Calibri" pitchFamily="34" charset="0"/>
                        </a:rPr>
                        <a:t>Russia</a:t>
                      </a:r>
                      <a:endParaRPr kumimoji="0" lang="en-US" sz="2000" b="1" i="0" u="none" strike="noStrike" cap="none" normalizeH="0" baseline="0" smtClean="0">
                        <a:ln>
                          <a:noFill/>
                        </a:ln>
                        <a:solidFill>
                          <a:schemeClr val="accent2"/>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r>
              <a:tr h="32436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rgbClr val="CC3300"/>
                          </a:solidFill>
                          <a:effectLst/>
                          <a:latin typeface="Calibri" pitchFamily="34" charset="0"/>
                        </a:rPr>
                        <a:t>India</a:t>
                      </a:r>
                      <a:endParaRPr kumimoji="0" lang="en-US" sz="2000" b="1" i="0" u="none" strike="noStrike" cap="none" normalizeH="0" baseline="0" smtClean="0">
                        <a:ln>
                          <a:noFill/>
                        </a:ln>
                        <a:solidFill>
                          <a:srgbClr val="CC3300"/>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rPr>
                        <a:t>Russia</a:t>
                      </a:r>
                      <a:endParaRPr kumimoji="0" lang="en-US"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chemeClr val="accent2"/>
                          </a:solidFill>
                          <a:effectLst/>
                          <a:latin typeface="Calibri" pitchFamily="34" charset="0"/>
                        </a:rPr>
                        <a:t>Germany</a:t>
                      </a:r>
                      <a:endParaRPr kumimoji="0" lang="en-US" sz="2000" b="1" i="0" u="none" strike="noStrike" cap="none" normalizeH="0" baseline="0" smtClean="0">
                        <a:ln>
                          <a:noFill/>
                        </a:ln>
                        <a:solidFill>
                          <a:schemeClr val="accent2"/>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CFD"/>
                    </a:solidFill>
                  </a:tcPr>
                </a:tc>
              </a:tr>
              <a:tr h="324369">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smtClean="0">
                          <a:ln>
                            <a:noFill/>
                          </a:ln>
                          <a:solidFill>
                            <a:srgbClr val="CC3300"/>
                          </a:solidFill>
                          <a:effectLst/>
                          <a:latin typeface="Calibri" pitchFamily="34" charset="0"/>
                        </a:rPr>
                        <a:t>Brazil</a:t>
                      </a:r>
                      <a:endParaRPr kumimoji="0" lang="en-US" sz="2000" b="1" i="0" u="none" strike="noStrike" cap="none" normalizeH="0" baseline="0" smtClean="0">
                        <a:ln>
                          <a:noFill/>
                        </a:ln>
                        <a:solidFill>
                          <a:srgbClr val="CC3300"/>
                        </a:solidFill>
                        <a:effectLst/>
                        <a:latin typeface="Calibri" pitchFamily="34" charset="0"/>
                      </a:endParaRPr>
                    </a:p>
                  </a:txBody>
                  <a:tcPr marL="90000" marR="900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rPr>
                        <a:t>South Korea</a:t>
                      </a:r>
                      <a:endParaRPr kumimoji="0" lang="en-US" sz="2000" b="0" i="0" u="none" strike="noStrike" cap="none" normalizeH="0" baseline="0" smtClean="0">
                        <a:ln>
                          <a:noFill/>
                        </a:ln>
                        <a:solidFill>
                          <a:schemeClr val="tx1"/>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CFD"/>
                    </a:solid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GB" sz="2000" b="1" i="0" u="none" strike="noStrike" cap="none" normalizeH="0" baseline="0" dirty="0" smtClean="0">
                          <a:ln>
                            <a:noFill/>
                          </a:ln>
                          <a:solidFill>
                            <a:schemeClr val="accent2"/>
                          </a:solidFill>
                          <a:effectLst/>
                          <a:latin typeface="Calibri" pitchFamily="34" charset="0"/>
                        </a:rPr>
                        <a:t>UK</a:t>
                      </a:r>
                      <a:endParaRPr kumimoji="0" lang="en-US" sz="2000" b="1" i="0" u="none" strike="noStrike" cap="none" normalizeH="0" baseline="0" dirty="0" smtClean="0">
                        <a:ln>
                          <a:noFill/>
                        </a:ln>
                        <a:solidFill>
                          <a:schemeClr val="accent2"/>
                        </a:solidFill>
                        <a:effectLst/>
                        <a:latin typeface="Calibri" pitchFamily="34" charset="0"/>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7ECFD"/>
                    </a:solidFill>
                  </a:tcPr>
                </a:tc>
              </a:tr>
            </a:tbl>
          </a:graphicData>
        </a:graphic>
      </p:graphicFrame>
    </p:spTree>
    <p:extLst>
      <p:ext uri="{BB962C8B-B14F-4D97-AF65-F5344CB8AC3E}">
        <p14:creationId xmlns:p14="http://schemas.microsoft.com/office/powerpoint/2010/main" val="168185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4722" y="1451311"/>
            <a:ext cx="4211960" cy="4608512"/>
          </a:xfrm>
        </p:spPr>
        <p:txBody>
          <a:bodyPr>
            <a:noAutofit/>
          </a:bodyPr>
          <a:lstStyle/>
          <a:p>
            <a:pPr marL="177800" lvl="0" indent="-177800">
              <a:spcBef>
                <a:spcPts val="0"/>
              </a:spcBef>
            </a:pPr>
            <a:r>
              <a:rPr lang="en-GB" sz="2000" b="1" dirty="0" smtClean="0">
                <a:solidFill>
                  <a:schemeClr val="tx2"/>
                </a:solidFill>
              </a:rPr>
              <a:t>WESTERN DOMINANCE THREATENED: </a:t>
            </a:r>
          </a:p>
          <a:p>
            <a:pPr marL="177800" lvl="0" indent="-177800">
              <a:spcBef>
                <a:spcPts val="0"/>
              </a:spcBef>
              <a:buNone/>
            </a:pPr>
            <a:r>
              <a:rPr lang="en-GB" sz="1600" b="1" dirty="0">
                <a:solidFill>
                  <a:srgbClr val="FF0000"/>
                </a:solidFill>
              </a:rPr>
              <a:t>	</a:t>
            </a:r>
            <a:r>
              <a:rPr lang="en-GB" sz="1200" b="1" dirty="0" smtClean="0"/>
              <a:t>However </a:t>
            </a:r>
            <a:r>
              <a:rPr lang="en-GB" sz="1200" b="1" dirty="0"/>
              <a:t>is this changing?  Emergence of the BRICS shifts power from the West to the East (especially India and China) – recent visits to India (by </a:t>
            </a:r>
            <a:r>
              <a:rPr lang="en-GB" sz="1200" b="1" dirty="0" err="1"/>
              <a:t>Obama</a:t>
            </a:r>
            <a:r>
              <a:rPr lang="en-GB" sz="1200" b="1" dirty="0"/>
              <a:t>) and China (by Cameron) to beg these countries to buy their products highlights this.  China are also becoming a lot more vocal on the world stage and throwing their weight around.  Is US and UK dominance coming to an end</a:t>
            </a:r>
            <a:r>
              <a:rPr lang="en-GB" sz="1200" b="1" dirty="0" smtClean="0"/>
              <a:t>?</a:t>
            </a:r>
          </a:p>
          <a:p>
            <a:pPr marL="177800" lvl="0" indent="-177800"/>
            <a:endParaRPr lang="en-GB" sz="1200" dirty="0"/>
          </a:p>
          <a:p>
            <a:pPr marL="177800" lvl="0" indent="-177800">
              <a:spcBef>
                <a:spcPts val="0"/>
              </a:spcBef>
            </a:pPr>
            <a:r>
              <a:rPr lang="en-GB" sz="2000" b="1" dirty="0" smtClean="0">
                <a:solidFill>
                  <a:schemeClr val="tx2"/>
                </a:solidFill>
              </a:rPr>
              <a:t>GLOBAL TRADE IMBALANCES: </a:t>
            </a:r>
          </a:p>
          <a:p>
            <a:pPr marL="177800" lvl="0" indent="-177800">
              <a:spcBef>
                <a:spcPts val="0"/>
              </a:spcBef>
              <a:buNone/>
            </a:pPr>
            <a:r>
              <a:rPr lang="en-GB" sz="1600" b="1" dirty="0">
                <a:solidFill>
                  <a:srgbClr val="FF0000"/>
                </a:solidFill>
              </a:rPr>
              <a:t>	</a:t>
            </a:r>
            <a:r>
              <a:rPr lang="en-GB" sz="1200" b="1" dirty="0" smtClean="0"/>
              <a:t>The </a:t>
            </a:r>
            <a:r>
              <a:rPr lang="en-GB" sz="1200" b="1" dirty="0"/>
              <a:t>Chinese are selling too much and the UK and USA are buying too much – trade wars?!  </a:t>
            </a:r>
            <a:r>
              <a:rPr lang="en-GB" sz="1200" b="1" dirty="0" smtClean="0"/>
              <a:t>Normally currency exchange rates adjust to keep a balance in the World however this has not happened due to Government intervention.</a:t>
            </a:r>
          </a:p>
          <a:p>
            <a:pPr marL="177800" lvl="0" indent="-177800">
              <a:buNone/>
            </a:pPr>
            <a:r>
              <a:rPr lang="en-GB" sz="1200" b="1" dirty="0"/>
              <a:t>	</a:t>
            </a:r>
            <a:r>
              <a:rPr lang="en-GB" sz="1200" b="1" dirty="0" smtClean="0"/>
              <a:t>As a result, the USA’s </a:t>
            </a:r>
            <a:r>
              <a:rPr lang="en-GB" sz="1200" b="1" dirty="0"/>
              <a:t>unemployment has increased (now 10% - 2010) and China has a lot of excess cash which it is using to buy up copious amounts of Natural Resources from continents such as Latin America and Africa (is this the new colonialism?)</a:t>
            </a:r>
            <a:endParaRPr lang="en-GB" sz="1200" dirty="0"/>
          </a:p>
          <a:p>
            <a:endParaRPr lang="en-GB" sz="1200" dirty="0"/>
          </a:p>
        </p:txBody>
      </p:sp>
      <p:pic>
        <p:nvPicPr>
          <p:cNvPr id="2050"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1340768"/>
            <a:ext cx="3574530" cy="5117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0" y="0"/>
            <a:ext cx="9144000" cy="119675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Development and Global Inequality</a:t>
            </a:r>
            <a:br>
              <a:rPr lang="en-GB" b="1" dirty="0" smtClean="0"/>
            </a:br>
            <a:r>
              <a:rPr lang="en-GB" sz="2000" b="1" dirty="0" smtClean="0">
                <a:solidFill>
                  <a:srgbClr val="FF0000"/>
                </a:solidFill>
              </a:rPr>
              <a:t>What about the future?</a:t>
            </a:r>
            <a:endParaRPr lang="en-GB" b="1" dirty="0"/>
          </a:p>
        </p:txBody>
      </p:sp>
    </p:spTree>
    <p:extLst>
      <p:ext uri="{BB962C8B-B14F-4D97-AF65-F5344CB8AC3E}">
        <p14:creationId xmlns:p14="http://schemas.microsoft.com/office/powerpoint/2010/main" val="107266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0"/>
            <a:ext cx="7772400" cy="1470025"/>
          </a:xfrm>
        </p:spPr>
        <p:txBody>
          <a:bodyPr>
            <a:noAutofit/>
          </a:bodyPr>
          <a:lstStyle/>
          <a:p>
            <a:r>
              <a:rPr lang="en-GB" sz="9600" b="1" dirty="0" smtClean="0"/>
              <a:t>Globalisation</a:t>
            </a:r>
            <a:endParaRPr lang="en-GB" sz="9600" b="1" dirty="0"/>
          </a:p>
        </p:txBody>
      </p:sp>
      <p:sp>
        <p:nvSpPr>
          <p:cNvPr id="4" name="TextBox 3"/>
          <p:cNvSpPr txBox="1"/>
          <p:nvPr/>
        </p:nvSpPr>
        <p:spPr>
          <a:xfrm>
            <a:off x="928662" y="1928802"/>
            <a:ext cx="1407308" cy="461665"/>
          </a:xfrm>
          <a:prstGeom prst="rect">
            <a:avLst/>
          </a:prstGeom>
          <a:noFill/>
        </p:spPr>
        <p:txBody>
          <a:bodyPr wrap="none" rtlCol="0">
            <a:spAutoFit/>
          </a:bodyPr>
          <a:lstStyle/>
          <a:p>
            <a:r>
              <a:rPr lang="en-GB" sz="2400" b="1" dirty="0" smtClean="0">
                <a:solidFill>
                  <a:schemeClr val="tx2"/>
                </a:solidFill>
              </a:rPr>
              <a:t>Economic</a:t>
            </a:r>
          </a:p>
        </p:txBody>
      </p:sp>
      <p:sp>
        <p:nvSpPr>
          <p:cNvPr id="5" name="TextBox 4"/>
          <p:cNvSpPr txBox="1"/>
          <p:nvPr/>
        </p:nvSpPr>
        <p:spPr>
          <a:xfrm>
            <a:off x="4214810" y="1928802"/>
            <a:ext cx="926857" cy="461665"/>
          </a:xfrm>
          <a:prstGeom prst="rect">
            <a:avLst/>
          </a:prstGeom>
          <a:noFill/>
        </p:spPr>
        <p:txBody>
          <a:bodyPr wrap="none" rtlCol="0">
            <a:spAutoFit/>
          </a:bodyPr>
          <a:lstStyle/>
          <a:p>
            <a:r>
              <a:rPr lang="en-GB" sz="2400" b="1" dirty="0" smtClean="0">
                <a:solidFill>
                  <a:schemeClr val="tx2"/>
                </a:solidFill>
              </a:rPr>
              <a:t>Social</a:t>
            </a:r>
            <a:endParaRPr lang="en-GB" sz="2400" b="1" dirty="0">
              <a:solidFill>
                <a:schemeClr val="tx2"/>
              </a:solidFill>
            </a:endParaRPr>
          </a:p>
        </p:txBody>
      </p:sp>
      <p:sp>
        <p:nvSpPr>
          <p:cNvPr id="6" name="TextBox 5"/>
          <p:cNvSpPr txBox="1"/>
          <p:nvPr/>
        </p:nvSpPr>
        <p:spPr>
          <a:xfrm>
            <a:off x="6858016" y="1928802"/>
            <a:ext cx="1195840" cy="461665"/>
          </a:xfrm>
          <a:prstGeom prst="rect">
            <a:avLst/>
          </a:prstGeom>
          <a:noFill/>
        </p:spPr>
        <p:txBody>
          <a:bodyPr wrap="none" rtlCol="0">
            <a:spAutoFit/>
          </a:bodyPr>
          <a:lstStyle/>
          <a:p>
            <a:r>
              <a:rPr lang="en-GB" sz="2400" b="1" dirty="0" smtClean="0">
                <a:solidFill>
                  <a:schemeClr val="tx2"/>
                </a:solidFill>
              </a:rPr>
              <a:t>Political</a:t>
            </a:r>
            <a:endParaRPr lang="en-GB" sz="2400" b="1" dirty="0">
              <a:solidFill>
                <a:schemeClr val="tx2"/>
              </a:solidFill>
            </a:endParaRPr>
          </a:p>
        </p:txBody>
      </p:sp>
      <p:sp>
        <p:nvSpPr>
          <p:cNvPr id="7" name="TextBox 6"/>
          <p:cNvSpPr txBox="1"/>
          <p:nvPr/>
        </p:nvSpPr>
        <p:spPr>
          <a:xfrm>
            <a:off x="0" y="2571744"/>
            <a:ext cx="1679216" cy="1200329"/>
          </a:xfrm>
          <a:prstGeom prst="rect">
            <a:avLst/>
          </a:prstGeom>
          <a:noFill/>
        </p:spPr>
        <p:txBody>
          <a:bodyPr wrap="none" rtlCol="0">
            <a:spAutoFit/>
          </a:bodyPr>
          <a:lstStyle/>
          <a:p>
            <a:r>
              <a:rPr lang="en-GB" b="1" dirty="0" smtClean="0"/>
              <a:t>Trade Relations</a:t>
            </a:r>
          </a:p>
          <a:p>
            <a:pPr marL="176213" indent="-176213">
              <a:buFont typeface="Arial" pitchFamily="34" charset="0"/>
              <a:buChar char="•"/>
            </a:pPr>
            <a:r>
              <a:rPr lang="en-GB" dirty="0" smtClean="0"/>
              <a:t>Free Trade</a:t>
            </a:r>
          </a:p>
          <a:p>
            <a:pPr marL="176213" indent="-176213">
              <a:buFont typeface="Arial" pitchFamily="34" charset="0"/>
              <a:buChar char="•"/>
            </a:pPr>
            <a:r>
              <a:rPr lang="en-GB" dirty="0" smtClean="0"/>
              <a:t>Fair Trade</a:t>
            </a:r>
          </a:p>
          <a:p>
            <a:pPr marL="176213" indent="-176213">
              <a:buFont typeface="Arial" pitchFamily="34" charset="0"/>
              <a:buChar char="•"/>
            </a:pPr>
            <a:r>
              <a:rPr lang="en-GB" dirty="0" smtClean="0"/>
              <a:t>EOI</a:t>
            </a:r>
          </a:p>
        </p:txBody>
      </p:sp>
      <p:sp>
        <p:nvSpPr>
          <p:cNvPr id="8" name="TextBox 7"/>
          <p:cNvSpPr txBox="1"/>
          <p:nvPr/>
        </p:nvSpPr>
        <p:spPr>
          <a:xfrm>
            <a:off x="1643042" y="2571744"/>
            <a:ext cx="1785950" cy="1477328"/>
          </a:xfrm>
          <a:prstGeom prst="rect">
            <a:avLst/>
          </a:prstGeom>
          <a:noFill/>
        </p:spPr>
        <p:txBody>
          <a:bodyPr wrap="square" rtlCol="0">
            <a:spAutoFit/>
          </a:bodyPr>
          <a:lstStyle/>
          <a:p>
            <a:r>
              <a:rPr lang="en-GB" b="1" dirty="0" smtClean="0"/>
              <a:t>Capital Flows</a:t>
            </a:r>
          </a:p>
          <a:p>
            <a:pPr marL="176213" indent="-176213">
              <a:buFont typeface="Arial" pitchFamily="34" charset="0"/>
              <a:buChar char="•"/>
            </a:pPr>
            <a:r>
              <a:rPr lang="en-GB" dirty="0" smtClean="0"/>
              <a:t>Foreign Direct Investment</a:t>
            </a:r>
          </a:p>
          <a:p>
            <a:pPr marL="176213" indent="-176213">
              <a:buFont typeface="Arial" pitchFamily="34" charset="0"/>
              <a:buChar char="•"/>
            </a:pPr>
            <a:r>
              <a:rPr lang="en-GB" dirty="0" smtClean="0"/>
              <a:t>International Money Flows</a:t>
            </a:r>
            <a:endParaRPr lang="en-GB" dirty="0"/>
          </a:p>
        </p:txBody>
      </p:sp>
      <p:sp>
        <p:nvSpPr>
          <p:cNvPr id="9" name="Right Brace 8"/>
          <p:cNvSpPr/>
          <p:nvPr/>
        </p:nvSpPr>
        <p:spPr>
          <a:xfrm rot="16200000">
            <a:off x="1428744" y="928686"/>
            <a:ext cx="357190" cy="321467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p:cNvSpPr txBox="1"/>
          <p:nvPr/>
        </p:nvSpPr>
        <p:spPr>
          <a:xfrm>
            <a:off x="3428992" y="2571744"/>
            <a:ext cx="2500330" cy="1477328"/>
          </a:xfrm>
          <a:prstGeom prst="rect">
            <a:avLst/>
          </a:prstGeom>
          <a:noFill/>
        </p:spPr>
        <p:txBody>
          <a:bodyPr wrap="square" rtlCol="0">
            <a:spAutoFit/>
          </a:bodyPr>
          <a:lstStyle/>
          <a:p>
            <a:pPr marL="265113" indent="-265113">
              <a:buFont typeface="Arial" pitchFamily="34" charset="0"/>
              <a:buChar char="•"/>
            </a:pPr>
            <a:r>
              <a:rPr lang="en-GB" b="1" dirty="0" smtClean="0"/>
              <a:t>Social Organisation (multiculturalism and assimilation)</a:t>
            </a:r>
          </a:p>
          <a:p>
            <a:pPr marL="265113" indent="-265113">
              <a:buFont typeface="Arial" pitchFamily="34" charset="0"/>
              <a:buChar char="•"/>
            </a:pPr>
            <a:r>
              <a:rPr lang="en-GB" b="1" dirty="0" smtClean="0"/>
              <a:t>Cultural Imperialism?</a:t>
            </a:r>
          </a:p>
          <a:p>
            <a:pPr marL="265113" indent="-265113">
              <a:buFont typeface="Arial" pitchFamily="34" charset="0"/>
              <a:buChar char="•"/>
            </a:pPr>
            <a:r>
              <a:rPr lang="en-GB" b="1" dirty="0" smtClean="0"/>
              <a:t>Migration Issues</a:t>
            </a:r>
          </a:p>
        </p:txBody>
      </p:sp>
      <p:sp>
        <p:nvSpPr>
          <p:cNvPr id="11" name="TextBox 10"/>
          <p:cNvSpPr txBox="1"/>
          <p:nvPr/>
        </p:nvSpPr>
        <p:spPr>
          <a:xfrm>
            <a:off x="6215074" y="2571744"/>
            <a:ext cx="2500330" cy="2031325"/>
          </a:xfrm>
          <a:prstGeom prst="rect">
            <a:avLst/>
          </a:prstGeom>
          <a:noFill/>
        </p:spPr>
        <p:txBody>
          <a:bodyPr wrap="square" rtlCol="0">
            <a:spAutoFit/>
          </a:bodyPr>
          <a:lstStyle/>
          <a:p>
            <a:r>
              <a:rPr lang="en-GB" b="1" dirty="0" smtClean="0"/>
              <a:t>Global Institutions: Supra Governmental Organisations</a:t>
            </a:r>
          </a:p>
          <a:p>
            <a:pPr marL="265113" indent="-265113">
              <a:buFont typeface="Arial" pitchFamily="34" charset="0"/>
              <a:buChar char="•"/>
            </a:pPr>
            <a:r>
              <a:rPr lang="en-GB" dirty="0" smtClean="0"/>
              <a:t>Bretton Woods: IMF, World Bank and UN</a:t>
            </a:r>
          </a:p>
          <a:p>
            <a:pPr marL="265113" indent="-265113">
              <a:buFont typeface="Arial" pitchFamily="34" charset="0"/>
              <a:buChar char="•"/>
            </a:pPr>
            <a:r>
              <a:rPr lang="en-GB" dirty="0" smtClean="0"/>
              <a:t>G8 and G20</a:t>
            </a:r>
          </a:p>
          <a:p>
            <a:pPr marL="265113" indent="-265113">
              <a:buFont typeface="Arial" pitchFamily="34" charset="0"/>
              <a:buChar char="•"/>
            </a:pPr>
            <a:r>
              <a:rPr lang="en-GB" dirty="0" smtClean="0"/>
              <a:t>Democracy for all?</a:t>
            </a:r>
          </a:p>
        </p:txBody>
      </p:sp>
      <p:sp>
        <p:nvSpPr>
          <p:cNvPr id="12" name="Right Brace 11"/>
          <p:cNvSpPr/>
          <p:nvPr/>
        </p:nvSpPr>
        <p:spPr>
          <a:xfrm rot="16200000">
            <a:off x="4500562" y="1285860"/>
            <a:ext cx="357190" cy="25003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Right Brace 12"/>
          <p:cNvSpPr/>
          <p:nvPr/>
        </p:nvSpPr>
        <p:spPr>
          <a:xfrm rot="16200000">
            <a:off x="7286644" y="1285860"/>
            <a:ext cx="357190" cy="250033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Arrow Connector 16"/>
          <p:cNvCxnSpPr/>
          <p:nvPr/>
        </p:nvCxnSpPr>
        <p:spPr>
          <a:xfrm rot="10800000" flipV="1">
            <a:off x="2071670" y="1357298"/>
            <a:ext cx="2571768"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4287042" y="1713694"/>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643438" y="1357298"/>
            <a:ext cx="2643206" cy="571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91977" y="4760751"/>
            <a:ext cx="12233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179512" y="5373216"/>
            <a:ext cx="2592288" cy="1292662"/>
          </a:xfrm>
          <a:prstGeom prst="rect">
            <a:avLst/>
          </a:prstGeom>
          <a:noFill/>
        </p:spPr>
        <p:txBody>
          <a:bodyPr wrap="square" rtlCol="0">
            <a:spAutoFit/>
          </a:bodyPr>
          <a:lstStyle/>
          <a:p>
            <a:pPr algn="ctr"/>
            <a:r>
              <a:rPr lang="en-GB" b="1" dirty="0" smtClean="0">
                <a:solidFill>
                  <a:schemeClr val="tx2"/>
                </a:solidFill>
              </a:rPr>
              <a:t>Leading to increases in standards of living?</a:t>
            </a:r>
          </a:p>
          <a:p>
            <a:pPr algn="ctr"/>
            <a:r>
              <a:rPr lang="en-GB" sz="1400" b="1" dirty="0" smtClean="0">
                <a:solidFill>
                  <a:srgbClr val="FF0000"/>
                </a:solidFill>
              </a:rPr>
              <a:t>But for all?</a:t>
            </a:r>
          </a:p>
          <a:p>
            <a:pPr algn="ctr"/>
            <a:r>
              <a:rPr lang="en-GB" sz="1400" b="1" dirty="0" smtClean="0">
                <a:solidFill>
                  <a:srgbClr val="FF0000"/>
                </a:solidFill>
              </a:rPr>
              <a:t>What about the future – will it last?</a:t>
            </a:r>
            <a:endParaRPr lang="en-GB" sz="1400" b="1" dirty="0">
              <a:solidFill>
                <a:srgbClr val="FF0000"/>
              </a:solidFill>
            </a:endParaRPr>
          </a:p>
        </p:txBody>
      </p:sp>
      <p:sp>
        <p:nvSpPr>
          <p:cNvPr id="27" name="TextBox 26"/>
          <p:cNvSpPr txBox="1"/>
          <p:nvPr/>
        </p:nvSpPr>
        <p:spPr>
          <a:xfrm>
            <a:off x="3275856" y="5373216"/>
            <a:ext cx="2592288" cy="1354217"/>
          </a:xfrm>
          <a:prstGeom prst="rect">
            <a:avLst/>
          </a:prstGeom>
          <a:noFill/>
        </p:spPr>
        <p:txBody>
          <a:bodyPr wrap="square" rtlCol="0">
            <a:spAutoFit/>
          </a:bodyPr>
          <a:lstStyle/>
          <a:p>
            <a:pPr algn="ctr"/>
            <a:r>
              <a:rPr lang="en-GB" b="1" dirty="0" smtClean="0">
                <a:solidFill>
                  <a:schemeClr val="tx2"/>
                </a:solidFill>
              </a:rPr>
              <a:t>Increased contact between differing cultures and societies?</a:t>
            </a:r>
          </a:p>
          <a:p>
            <a:pPr algn="ctr"/>
            <a:r>
              <a:rPr lang="en-GB" sz="1400" b="1" dirty="0" smtClean="0">
                <a:solidFill>
                  <a:srgbClr val="FF0000"/>
                </a:solidFill>
              </a:rPr>
              <a:t>Do human beings react well to different cultures?</a:t>
            </a:r>
            <a:endParaRPr lang="en-GB" sz="1400" b="1" dirty="0">
              <a:solidFill>
                <a:srgbClr val="FF0000"/>
              </a:solidFill>
            </a:endParaRPr>
          </a:p>
        </p:txBody>
      </p:sp>
      <p:sp>
        <p:nvSpPr>
          <p:cNvPr id="28" name="TextBox 27"/>
          <p:cNvSpPr txBox="1"/>
          <p:nvPr/>
        </p:nvSpPr>
        <p:spPr>
          <a:xfrm>
            <a:off x="6228184" y="5349895"/>
            <a:ext cx="2592288" cy="1508105"/>
          </a:xfrm>
          <a:prstGeom prst="rect">
            <a:avLst/>
          </a:prstGeom>
          <a:noFill/>
        </p:spPr>
        <p:txBody>
          <a:bodyPr wrap="square" rtlCol="0">
            <a:spAutoFit/>
          </a:bodyPr>
          <a:lstStyle/>
          <a:p>
            <a:pPr algn="ctr"/>
            <a:r>
              <a:rPr lang="en-GB" b="1" dirty="0" smtClean="0">
                <a:solidFill>
                  <a:schemeClr val="tx2"/>
                </a:solidFill>
              </a:rPr>
              <a:t>Moving towards a more harmonious world?</a:t>
            </a:r>
          </a:p>
          <a:p>
            <a:pPr algn="ctr"/>
            <a:r>
              <a:rPr lang="en-GB" sz="1400" b="1" dirty="0" smtClean="0">
                <a:solidFill>
                  <a:srgbClr val="FF0000"/>
                </a:solidFill>
              </a:rPr>
              <a:t>A harmonious world for who – competing agendas’ and priorities over development lead to conflict?</a:t>
            </a:r>
            <a:endParaRPr lang="en-GB" b="1" dirty="0">
              <a:solidFill>
                <a:srgbClr val="FF0000"/>
              </a:solidFill>
            </a:endParaRPr>
          </a:p>
        </p:txBody>
      </p:sp>
      <p:cxnSp>
        <p:nvCxnSpPr>
          <p:cNvPr id="30" name="Straight Arrow Connector 29"/>
          <p:cNvCxnSpPr/>
          <p:nvPr/>
        </p:nvCxnSpPr>
        <p:spPr>
          <a:xfrm rot="5400000">
            <a:off x="3960329" y="4760751"/>
            <a:ext cx="1223342" cy="158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1" name="Straight Arrow Connector 30"/>
          <p:cNvCxnSpPr/>
          <p:nvPr/>
        </p:nvCxnSpPr>
        <p:spPr>
          <a:xfrm rot="5400000">
            <a:off x="7021066" y="5012382"/>
            <a:ext cx="863302" cy="79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22769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ox(in)">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500"/>
                                        <p:tgtEl>
                                          <p:spTgt spid="21"/>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ox(in)">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ox(in)">
                                      <p:cBhvr>
                                        <p:cTn id="28" dur="500"/>
                                        <p:tgtEl>
                                          <p:spTgt spid="12"/>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par>
                                <p:cTn id="32" presetID="4" presetClass="entr" presetSubtype="16" fill="hold"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ox(in)">
                                      <p:cBhvr>
                                        <p:cTn id="34" dur="500"/>
                                        <p:tgtEl>
                                          <p:spTgt spid="3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box(in)">
                                      <p:cBhvr>
                                        <p:cTn id="37" dur="500"/>
                                        <p:tgtEl>
                                          <p:spTgt spid="27"/>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ox(in)">
                                      <p:cBhvr>
                                        <p:cTn id="40" dur="500"/>
                                        <p:tgtEl>
                                          <p:spTgt spid="1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ox(in)">
                                      <p:cBhvr>
                                        <p:cTn id="43" dur="500"/>
                                        <p:tgtEl>
                                          <p:spTgt spid="11"/>
                                        </p:tgtEl>
                                      </p:cBhvr>
                                    </p:animEffect>
                                  </p:childTnLst>
                                </p:cTn>
                              </p:par>
                              <p:par>
                                <p:cTn id="44" presetID="4" presetClass="entr" presetSubtype="16" fill="hold"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ox(in)">
                                      <p:cBhvr>
                                        <p:cTn id="46" dur="500"/>
                                        <p:tgtEl>
                                          <p:spTgt spid="31"/>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ox(in)">
                                      <p:cBhvr>
                                        <p:cTn id="4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P spid="11" grpId="0"/>
      <p:bldP spid="12" grpId="0" animBg="1"/>
      <p:bldP spid="13" grpId="0" animBg="1"/>
      <p:bldP spid="23"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GB" sz="5400" b="1"/>
              <a:t>What is Globalization?</a:t>
            </a:r>
            <a:endParaRPr lang="en-US" sz="5400" b="1"/>
          </a:p>
        </p:txBody>
      </p:sp>
      <p:sp>
        <p:nvSpPr>
          <p:cNvPr id="384003" name="Rectangle 3"/>
          <p:cNvSpPr>
            <a:spLocks noGrp="1" noChangeArrowheads="1"/>
          </p:cNvSpPr>
          <p:nvPr>
            <p:ph type="body" idx="1"/>
          </p:nvPr>
        </p:nvSpPr>
        <p:spPr>
          <a:xfrm>
            <a:off x="611560" y="1676400"/>
            <a:ext cx="8208590" cy="4613275"/>
          </a:xfrm>
        </p:spPr>
        <p:txBody>
          <a:bodyPr>
            <a:normAutofit fontScale="92500"/>
          </a:bodyPr>
          <a:lstStyle/>
          <a:p>
            <a:r>
              <a:rPr lang="en-US" sz="3200" dirty="0" err="1"/>
              <a:t>Globalisation</a:t>
            </a:r>
            <a:r>
              <a:rPr lang="en-US" sz="3200" dirty="0"/>
              <a:t> is the integration of economies through markets across frontiers (Martin Wolf)</a:t>
            </a:r>
          </a:p>
          <a:p>
            <a:r>
              <a:rPr lang="en-GB" sz="3200" dirty="0">
                <a:solidFill>
                  <a:srgbClr val="000099"/>
                </a:solidFill>
              </a:rPr>
              <a:t>Globalisation is the “death of distance” – (Frances </a:t>
            </a:r>
            <a:r>
              <a:rPr lang="en-GB" sz="3200" dirty="0" err="1">
                <a:solidFill>
                  <a:srgbClr val="000099"/>
                </a:solidFill>
              </a:rPr>
              <a:t>Cairncross</a:t>
            </a:r>
            <a:r>
              <a:rPr lang="en-GB" sz="3200" dirty="0">
                <a:solidFill>
                  <a:srgbClr val="000099"/>
                </a:solidFill>
              </a:rPr>
              <a:t>)</a:t>
            </a:r>
          </a:p>
          <a:p>
            <a:r>
              <a:rPr lang="en-GB" sz="3200" dirty="0"/>
              <a:t>“The international integration of markets for goods, labour and capital” (Niall Ferguson, Historian</a:t>
            </a:r>
            <a:r>
              <a:rPr lang="en-GB" sz="3200" dirty="0" smtClean="0"/>
              <a:t>)</a:t>
            </a:r>
          </a:p>
          <a:p>
            <a:r>
              <a:rPr lang="en-GB" dirty="0" smtClean="0"/>
              <a:t>1950’s until today but took off in the 1980’s and to 2000’s.</a:t>
            </a:r>
            <a:endParaRPr lang="en-GB" sz="3200" dirty="0"/>
          </a:p>
        </p:txBody>
      </p:sp>
    </p:spTree>
    <p:custDataLst>
      <p:tags r:id="rId1"/>
    </p:custDataLst>
    <p:extLst>
      <p:ext uri="{BB962C8B-B14F-4D97-AF65-F5344CB8AC3E}">
        <p14:creationId xmlns:p14="http://schemas.microsoft.com/office/powerpoint/2010/main" val="4177272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6050" name="Picture 2" descr="ebay_logo"/>
          <p:cNvPicPr>
            <a:picLocks noChangeAspect="1" noChangeArrowheads="1"/>
          </p:cNvPicPr>
          <p:nvPr/>
        </p:nvPicPr>
        <p:blipFill>
          <a:blip r:embed="rId4" cstate="print"/>
          <a:srcRect/>
          <a:stretch>
            <a:fillRect/>
          </a:stretch>
        </p:blipFill>
        <p:spPr bwMode="auto">
          <a:xfrm>
            <a:off x="1403350" y="1446213"/>
            <a:ext cx="3729038" cy="2503487"/>
          </a:xfrm>
          <a:prstGeom prst="rect">
            <a:avLst/>
          </a:prstGeom>
          <a:noFill/>
        </p:spPr>
      </p:pic>
      <p:pic>
        <p:nvPicPr>
          <p:cNvPr id="386051" name="Picture 3" descr="global_1"/>
          <p:cNvPicPr>
            <a:picLocks noChangeAspect="1" noChangeArrowheads="1"/>
          </p:cNvPicPr>
          <p:nvPr/>
        </p:nvPicPr>
        <p:blipFill>
          <a:blip r:embed="rId5" cstate="print"/>
          <a:srcRect/>
          <a:stretch>
            <a:fillRect/>
          </a:stretch>
        </p:blipFill>
        <p:spPr bwMode="auto">
          <a:xfrm>
            <a:off x="5329238" y="1460500"/>
            <a:ext cx="3714750" cy="2444750"/>
          </a:xfrm>
          <a:prstGeom prst="rect">
            <a:avLst/>
          </a:prstGeom>
          <a:noFill/>
        </p:spPr>
      </p:pic>
      <p:sp>
        <p:nvSpPr>
          <p:cNvPr id="386052" name="Rectangle 4"/>
          <p:cNvSpPr>
            <a:spLocks noGrp="1" noChangeArrowheads="1"/>
          </p:cNvSpPr>
          <p:nvPr>
            <p:ph type="title"/>
          </p:nvPr>
        </p:nvSpPr>
        <p:spPr/>
        <p:txBody>
          <a:bodyPr/>
          <a:lstStyle/>
          <a:p>
            <a:r>
              <a:rPr lang="en-GB" sz="4000" b="1"/>
              <a:t>Some core drivers of globalisation</a:t>
            </a:r>
            <a:endParaRPr lang="en-US" sz="4000" b="1"/>
          </a:p>
        </p:txBody>
      </p:sp>
      <p:pic>
        <p:nvPicPr>
          <p:cNvPr id="386053" name="Picture 5" descr="berlin_wall2"/>
          <p:cNvPicPr>
            <a:picLocks noChangeAspect="1" noChangeArrowheads="1"/>
          </p:cNvPicPr>
          <p:nvPr/>
        </p:nvPicPr>
        <p:blipFill>
          <a:blip r:embed="rId6" cstate="print"/>
          <a:srcRect/>
          <a:stretch>
            <a:fillRect/>
          </a:stretch>
        </p:blipFill>
        <p:spPr bwMode="auto">
          <a:xfrm>
            <a:off x="1397000" y="4016375"/>
            <a:ext cx="3730625" cy="2644775"/>
          </a:xfrm>
          <a:prstGeom prst="rect">
            <a:avLst/>
          </a:prstGeom>
          <a:noFill/>
        </p:spPr>
      </p:pic>
      <p:pic>
        <p:nvPicPr>
          <p:cNvPr id="386054" name="Picture 6" descr="container"/>
          <p:cNvPicPr>
            <a:picLocks noChangeAspect="1" noChangeArrowheads="1"/>
          </p:cNvPicPr>
          <p:nvPr/>
        </p:nvPicPr>
        <p:blipFill>
          <a:blip r:embed="rId7" cstate="print"/>
          <a:srcRect/>
          <a:stretch>
            <a:fillRect/>
          </a:stretch>
        </p:blipFill>
        <p:spPr bwMode="auto">
          <a:xfrm>
            <a:off x="5327650" y="4011613"/>
            <a:ext cx="3595688" cy="2625725"/>
          </a:xfrm>
          <a:prstGeom prst="rect">
            <a:avLst/>
          </a:prstGeom>
          <a:noFill/>
        </p:spPr>
      </p:pic>
      <p:pic>
        <p:nvPicPr>
          <p:cNvPr id="30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4443883"/>
            <a:ext cx="1691680" cy="1789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1674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86050"/>
                                        </p:tgtEl>
                                        <p:attrNameLst>
                                          <p:attrName>style.visibility</p:attrName>
                                        </p:attrNameLst>
                                      </p:cBhvr>
                                      <p:to>
                                        <p:strVal val="visible"/>
                                      </p:to>
                                    </p:set>
                                    <p:anim calcmode="lin" valueType="num">
                                      <p:cBhvr>
                                        <p:cTn id="7" dur="1000" fill="hold"/>
                                        <p:tgtEl>
                                          <p:spTgt spid="386050"/>
                                        </p:tgtEl>
                                        <p:attrNameLst>
                                          <p:attrName>ppt_w</p:attrName>
                                        </p:attrNameLst>
                                      </p:cBhvr>
                                      <p:tavLst>
                                        <p:tav tm="0">
                                          <p:val>
                                            <p:strVal val="#ppt_w*0.70"/>
                                          </p:val>
                                        </p:tav>
                                        <p:tav tm="100000">
                                          <p:val>
                                            <p:strVal val="#ppt_w"/>
                                          </p:val>
                                        </p:tav>
                                      </p:tavLst>
                                    </p:anim>
                                    <p:anim calcmode="lin" valueType="num">
                                      <p:cBhvr>
                                        <p:cTn id="8" dur="1000" fill="hold"/>
                                        <p:tgtEl>
                                          <p:spTgt spid="386050"/>
                                        </p:tgtEl>
                                        <p:attrNameLst>
                                          <p:attrName>ppt_h</p:attrName>
                                        </p:attrNameLst>
                                      </p:cBhvr>
                                      <p:tavLst>
                                        <p:tav tm="0">
                                          <p:val>
                                            <p:strVal val="#ppt_h"/>
                                          </p:val>
                                        </p:tav>
                                        <p:tav tm="100000">
                                          <p:val>
                                            <p:strVal val="#ppt_h"/>
                                          </p:val>
                                        </p:tav>
                                      </p:tavLst>
                                    </p:anim>
                                    <p:animEffect transition="in" filter="fade">
                                      <p:cBhvr>
                                        <p:cTn id="9" dur="1000"/>
                                        <p:tgtEl>
                                          <p:spTgt spid="38605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86053"/>
                                        </p:tgtEl>
                                        <p:attrNameLst>
                                          <p:attrName>style.visibility</p:attrName>
                                        </p:attrNameLst>
                                      </p:cBhvr>
                                      <p:to>
                                        <p:strVal val="visible"/>
                                      </p:to>
                                    </p:set>
                                    <p:anim calcmode="lin" valueType="num">
                                      <p:cBhvr>
                                        <p:cTn id="14" dur="1000" fill="hold"/>
                                        <p:tgtEl>
                                          <p:spTgt spid="386053"/>
                                        </p:tgtEl>
                                        <p:attrNameLst>
                                          <p:attrName>ppt_w</p:attrName>
                                        </p:attrNameLst>
                                      </p:cBhvr>
                                      <p:tavLst>
                                        <p:tav tm="0">
                                          <p:val>
                                            <p:strVal val="#ppt_w*0.70"/>
                                          </p:val>
                                        </p:tav>
                                        <p:tav tm="100000">
                                          <p:val>
                                            <p:strVal val="#ppt_w"/>
                                          </p:val>
                                        </p:tav>
                                      </p:tavLst>
                                    </p:anim>
                                    <p:anim calcmode="lin" valueType="num">
                                      <p:cBhvr>
                                        <p:cTn id="15" dur="1000" fill="hold"/>
                                        <p:tgtEl>
                                          <p:spTgt spid="386053"/>
                                        </p:tgtEl>
                                        <p:attrNameLst>
                                          <p:attrName>ppt_h</p:attrName>
                                        </p:attrNameLst>
                                      </p:cBhvr>
                                      <p:tavLst>
                                        <p:tav tm="0">
                                          <p:val>
                                            <p:strVal val="#ppt_h"/>
                                          </p:val>
                                        </p:tav>
                                        <p:tav tm="100000">
                                          <p:val>
                                            <p:strVal val="#ppt_h"/>
                                          </p:val>
                                        </p:tav>
                                      </p:tavLst>
                                    </p:anim>
                                    <p:animEffect transition="in" filter="fade">
                                      <p:cBhvr>
                                        <p:cTn id="16" dur="1000"/>
                                        <p:tgtEl>
                                          <p:spTgt spid="38605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86051"/>
                                        </p:tgtEl>
                                        <p:attrNameLst>
                                          <p:attrName>style.visibility</p:attrName>
                                        </p:attrNameLst>
                                      </p:cBhvr>
                                      <p:to>
                                        <p:strVal val="visible"/>
                                      </p:to>
                                    </p:set>
                                    <p:anim calcmode="lin" valueType="num">
                                      <p:cBhvr>
                                        <p:cTn id="21" dur="1000" fill="hold"/>
                                        <p:tgtEl>
                                          <p:spTgt spid="386051"/>
                                        </p:tgtEl>
                                        <p:attrNameLst>
                                          <p:attrName>ppt_w</p:attrName>
                                        </p:attrNameLst>
                                      </p:cBhvr>
                                      <p:tavLst>
                                        <p:tav tm="0">
                                          <p:val>
                                            <p:strVal val="#ppt_w*0.70"/>
                                          </p:val>
                                        </p:tav>
                                        <p:tav tm="100000">
                                          <p:val>
                                            <p:strVal val="#ppt_w"/>
                                          </p:val>
                                        </p:tav>
                                      </p:tavLst>
                                    </p:anim>
                                    <p:anim calcmode="lin" valueType="num">
                                      <p:cBhvr>
                                        <p:cTn id="22" dur="1000" fill="hold"/>
                                        <p:tgtEl>
                                          <p:spTgt spid="386051"/>
                                        </p:tgtEl>
                                        <p:attrNameLst>
                                          <p:attrName>ppt_h</p:attrName>
                                        </p:attrNameLst>
                                      </p:cBhvr>
                                      <p:tavLst>
                                        <p:tav tm="0">
                                          <p:val>
                                            <p:strVal val="#ppt_h"/>
                                          </p:val>
                                        </p:tav>
                                        <p:tav tm="100000">
                                          <p:val>
                                            <p:strVal val="#ppt_h"/>
                                          </p:val>
                                        </p:tav>
                                      </p:tavLst>
                                    </p:anim>
                                    <p:animEffect transition="in" filter="fade">
                                      <p:cBhvr>
                                        <p:cTn id="23" dur="1000"/>
                                        <p:tgtEl>
                                          <p:spTgt spid="386051"/>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86054"/>
                                        </p:tgtEl>
                                        <p:attrNameLst>
                                          <p:attrName>style.visibility</p:attrName>
                                        </p:attrNameLst>
                                      </p:cBhvr>
                                      <p:to>
                                        <p:strVal val="visible"/>
                                      </p:to>
                                    </p:set>
                                    <p:anim calcmode="lin" valueType="num">
                                      <p:cBhvr>
                                        <p:cTn id="28" dur="1000" fill="hold"/>
                                        <p:tgtEl>
                                          <p:spTgt spid="386054"/>
                                        </p:tgtEl>
                                        <p:attrNameLst>
                                          <p:attrName>ppt_w</p:attrName>
                                        </p:attrNameLst>
                                      </p:cBhvr>
                                      <p:tavLst>
                                        <p:tav tm="0">
                                          <p:val>
                                            <p:strVal val="#ppt_w*0.70"/>
                                          </p:val>
                                        </p:tav>
                                        <p:tav tm="100000">
                                          <p:val>
                                            <p:strVal val="#ppt_w"/>
                                          </p:val>
                                        </p:tav>
                                      </p:tavLst>
                                    </p:anim>
                                    <p:anim calcmode="lin" valueType="num">
                                      <p:cBhvr>
                                        <p:cTn id="29" dur="1000" fill="hold"/>
                                        <p:tgtEl>
                                          <p:spTgt spid="386054"/>
                                        </p:tgtEl>
                                        <p:attrNameLst>
                                          <p:attrName>ppt_h</p:attrName>
                                        </p:attrNameLst>
                                      </p:cBhvr>
                                      <p:tavLst>
                                        <p:tav tm="0">
                                          <p:val>
                                            <p:strVal val="#ppt_h"/>
                                          </p:val>
                                        </p:tav>
                                        <p:tav tm="100000">
                                          <p:val>
                                            <p:strVal val="#ppt_h"/>
                                          </p:val>
                                        </p:tav>
                                      </p:tavLst>
                                    </p:anim>
                                    <p:animEffect transition="in" filter="fade">
                                      <p:cBhvr>
                                        <p:cTn id="30" dur="1000"/>
                                        <p:tgtEl>
                                          <p:spTgt spid="386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4281</TotalTime>
  <Words>3485</Words>
  <Application>Microsoft Office PowerPoint</Application>
  <PresentationFormat>On-screen Show (4:3)</PresentationFormat>
  <Paragraphs>357</Paragraphs>
  <Slides>46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Calibri</vt:lpstr>
      <vt:lpstr>Times New Roman</vt:lpstr>
      <vt:lpstr>Office Theme</vt:lpstr>
      <vt:lpstr>PowerPoint Presentation</vt:lpstr>
      <vt:lpstr>HOMEWORK - PREP Due for the w/b…. </vt:lpstr>
      <vt:lpstr>PowerPoint Presentation</vt:lpstr>
      <vt:lpstr>RWS 14: Globalisation and Development Introduction to Globalisation and Development</vt:lpstr>
      <vt:lpstr>Development and Global Inequality Why are Western nations more economically developed than “the rest”?</vt:lpstr>
      <vt:lpstr>PowerPoint Presentation</vt:lpstr>
      <vt:lpstr>Globalisation</vt:lpstr>
      <vt:lpstr>What is Globalization?</vt:lpstr>
      <vt:lpstr>Some core drivers of globalisation</vt:lpstr>
      <vt:lpstr>Technology and the death of distance</vt:lpstr>
      <vt:lpstr>History of Globalisation Changes in the Pattern of Trade, Labour and Capital</vt:lpstr>
      <vt:lpstr>History of Globalisation Globalisation Today 2007-2017</vt:lpstr>
      <vt:lpstr>History of Globalisation Did we ever really have true Globalisation 1979-2007?</vt:lpstr>
      <vt:lpstr>PowerPoint Presentation</vt:lpstr>
      <vt:lpstr>RWS 14: Globalisation and Development Why is Globalisation so controversial?</vt:lpstr>
      <vt:lpstr>PowerPoint Presentation</vt:lpstr>
      <vt:lpstr>PowerPoint Presentation</vt:lpstr>
      <vt:lpstr>Why is Globalisation so controversial?</vt:lpstr>
      <vt:lpstr>Ethical Issues with Trade Today What responsibility do we have as developed nations in terms of dealing with less developed nations?</vt:lpstr>
      <vt:lpstr>Aims of the ORIGINAL ANTI GLOBALISATION MOVEMENT</vt:lpstr>
      <vt:lpstr>The Battle for Seattle! 1999</vt:lpstr>
      <vt:lpstr>Anti Globalisation Movement - Protests!</vt:lpstr>
      <vt:lpstr>The Occupy Movement (2011)</vt:lpstr>
      <vt:lpstr>Has the anti-globalisation movement been a success??</vt:lpstr>
      <vt:lpstr>Criticisms of the Movement 1990’s until Today</vt:lpstr>
      <vt:lpstr>ANTI GLOBALISATION MOVEMENT: A Diverse Bunch!! People who support aspects of the “Anti-Globalisation” movement</vt:lpstr>
      <vt:lpstr>Globalisation Essay How does it affect Developed Countries, Emerging Industrialised Countries and the ‘Bottom Billion’?</vt:lpstr>
      <vt:lpstr>PowerPoint Presentation</vt:lpstr>
      <vt:lpstr>(1) Globalisation causes economic growth CASE STUDY: Small is Beautiful” – 1974…</vt:lpstr>
      <vt:lpstr>(1) Globalisation causes economic growth CASE STUDY: Economics of Happiness?</vt:lpstr>
      <vt:lpstr>PowerPoint Presentation</vt:lpstr>
      <vt:lpstr>(2) Globalisation causes Inequality Point CASE STUDY: Geo Politics is Changing?</vt:lpstr>
      <vt:lpstr>PowerPoint Presentation</vt:lpstr>
      <vt:lpstr>(3) Globalisation isn’t Sustainable CASE STUDY:  Chinese Progress - Will it last?</vt:lpstr>
      <vt:lpstr>PowerPoint Presentation</vt:lpstr>
      <vt:lpstr>HOMEWORK - RWS’s Due for the w/b…. </vt:lpstr>
      <vt:lpstr>PowerPoint Presentation</vt:lpstr>
      <vt:lpstr>RWS 14: Globalisation and Development Evaluating Globalisation</vt:lpstr>
      <vt:lpstr>Globalisation Essay How does it affect Developed Countries, Emerging Industrialised Countries and the ‘Bottom Billion’?</vt:lpstr>
      <vt:lpstr>RWS 14: Globalisation and Development Planning in 5 Minutes….</vt:lpstr>
      <vt:lpstr>RWS 14: Globalisation and Development Writing Conclusions: Evaluating Globalisation</vt:lpstr>
      <vt:lpstr>RWS 14: Globalisation and Development Writing Conclusions</vt:lpstr>
      <vt:lpstr>“Globalisation is, on balance, highly desirable.” Evaluate the economic consequences of globalisation for developing countries (25 marks)</vt:lpstr>
      <vt:lpstr>“Globalisation is, on balance, highly desirable.” Evaluate the economic consequences of globalisation for developed countries (25 marks)</vt:lpstr>
      <vt:lpstr>RWS 14: Globalisation and Development Doughnut Economics??</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ods</dc:creator>
  <cp:lastModifiedBy>Oliver Stevens</cp:lastModifiedBy>
  <cp:revision>220</cp:revision>
  <cp:lastPrinted>2017-10-12T08:57:28Z</cp:lastPrinted>
  <dcterms:created xsi:type="dcterms:W3CDTF">2010-04-16T12:58:31Z</dcterms:created>
  <dcterms:modified xsi:type="dcterms:W3CDTF">2017-10-12T09:06:48Z</dcterms:modified>
</cp:coreProperties>
</file>