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mp3" ContentType="audio/m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77" r:id="rId2"/>
    <p:sldId id="279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82" r:id="rId11"/>
    <p:sldId id="283" r:id="rId12"/>
    <p:sldId id="284" r:id="rId13"/>
    <p:sldId id="285" r:id="rId14"/>
    <p:sldId id="281" r:id="rId15"/>
    <p:sldId id="273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6" r:id="rId27"/>
    <p:sldId id="280" r:id="rId28"/>
    <p:sldId id="275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GB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7D69501-CCDF-7D42-BA4D-95B3CC5E22D7}" type="datetimeFigureOut">
              <a:rPr lang="en-US" smtClean="0"/>
              <a:pPr/>
              <a:t>10/2/2017</a:t>
            </a:fld>
            <a:endParaRPr lang="fr-F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796F974-773E-954C-B752-0B2DCBAB13A2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69501-CCDF-7D42-BA4D-95B3CC5E22D7}" type="datetimeFigureOut">
              <a:rPr lang="en-US" smtClean="0"/>
              <a:pPr/>
              <a:t>10/2/2017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6F974-773E-954C-B752-0B2DCBAB13A2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69501-CCDF-7D42-BA4D-95B3CC5E22D7}" type="datetimeFigureOut">
              <a:rPr lang="en-US" smtClean="0"/>
              <a:pPr/>
              <a:t>10/2/2017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6F974-773E-954C-B752-0B2DCBAB13A2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69501-CCDF-7D42-BA4D-95B3CC5E22D7}" type="datetimeFigureOut">
              <a:rPr lang="en-US" smtClean="0"/>
              <a:pPr/>
              <a:t>10/2/2017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6F974-773E-954C-B752-0B2DCBAB13A2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69501-CCDF-7D42-BA4D-95B3CC5E22D7}" type="datetimeFigureOut">
              <a:rPr lang="en-US" smtClean="0"/>
              <a:pPr/>
              <a:t>10/2/2017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6F974-773E-954C-B752-0B2DCBAB13A2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69501-CCDF-7D42-BA4D-95B3CC5E22D7}" type="datetimeFigureOut">
              <a:rPr lang="en-US" smtClean="0"/>
              <a:pPr/>
              <a:t>10/2/2017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6F974-773E-954C-B752-0B2DCBAB13A2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69501-CCDF-7D42-BA4D-95B3CC5E22D7}" type="datetimeFigureOut">
              <a:rPr lang="en-US" smtClean="0"/>
              <a:pPr/>
              <a:t>10/2/2017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6F974-773E-954C-B752-0B2DCBAB13A2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69501-CCDF-7D42-BA4D-95B3CC5E22D7}" type="datetimeFigureOut">
              <a:rPr lang="en-US" smtClean="0"/>
              <a:pPr/>
              <a:t>10/2/2017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6F974-773E-954C-B752-0B2DCBAB13A2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69501-CCDF-7D42-BA4D-95B3CC5E22D7}" type="datetimeFigureOut">
              <a:rPr lang="en-US" smtClean="0"/>
              <a:pPr/>
              <a:t>10/2/2017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6F974-773E-954C-B752-0B2DCBAB13A2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17D69501-CCDF-7D42-BA4D-95B3CC5E22D7}" type="datetimeFigureOut">
              <a:rPr lang="en-US" smtClean="0"/>
              <a:pPr/>
              <a:t>10/2/2017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6F974-773E-954C-B752-0B2DCBAB13A2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GB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7D69501-CCDF-7D42-BA4D-95B3CC5E22D7}" type="datetimeFigureOut">
              <a:rPr lang="en-US" smtClean="0"/>
              <a:pPr/>
              <a:t>10/2/2017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796F974-773E-954C-B752-0B2DCBAB13A2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GB" smtClean="0"/>
              <a:t>Click to edit Master text styles</a:t>
            </a:r>
          </a:p>
          <a:p>
            <a:pPr lvl="1" eaLnBrk="1" latinLnBrk="0" hangingPunct="1"/>
            <a:r>
              <a:rPr kumimoji="0" lang="en-GB" smtClean="0"/>
              <a:t>Second level</a:t>
            </a:r>
          </a:p>
          <a:p>
            <a:pPr lvl="2" eaLnBrk="1" latinLnBrk="0" hangingPunct="1"/>
            <a:r>
              <a:rPr kumimoji="0" lang="en-GB" smtClean="0"/>
              <a:t>Third level</a:t>
            </a:r>
          </a:p>
          <a:p>
            <a:pPr lvl="3" eaLnBrk="1" latinLnBrk="0" hangingPunct="1"/>
            <a:r>
              <a:rPr kumimoji="0" lang="en-GB" smtClean="0"/>
              <a:t>Fourth level</a:t>
            </a:r>
          </a:p>
          <a:p>
            <a:pPr lvl="4" eaLnBrk="1" latinLnBrk="0" hangingPunct="1"/>
            <a:r>
              <a:rPr kumimoji="0" lang="en-GB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fld id="{17D69501-CCDF-7D42-BA4D-95B3CC5E22D7}" type="datetimeFigureOut">
              <a:rPr lang="en-US" smtClean="0"/>
              <a:pPr/>
              <a:t>10/2/2017</a:t>
            </a:fld>
            <a:endParaRPr lang="fr-F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A796F974-773E-954C-B752-0B2DCBAB13A2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1.mp3"/><Relationship Id="rId5" Type="http://schemas.openxmlformats.org/officeDocument/2006/relationships/image" Target="../media/image3.png"/><Relationship Id="rId4" Type="http://schemas.microsoft.com/office/2007/relationships/media" Target="../media/media1.mp3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french.about.com/od/grammar/a/relativepronouns.htm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french.about.com/od/grammar/a/adjectives_possessive.htm" TargetMode="External"/><Relationship Id="rId2" Type="http://schemas.openxmlformats.org/officeDocument/2006/relationships/hyperlink" Target="http://french.about.com/library/weekly/bltopicmenu.htm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french.about.com/od/verb_conjugations/index.htm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french.about.com/library/weekly/bltopicsub-vt.htm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07504"/>
            <a:ext cx="8229600" cy="5205822"/>
          </a:xfrm>
        </p:spPr>
        <p:txBody>
          <a:bodyPr/>
          <a:lstStyle/>
          <a:p>
            <a:pPr marL="342900" lvl="0" indent="-342900">
              <a:spcAft>
                <a:spcPts val="300"/>
              </a:spcAft>
              <a:buFont typeface="+mj-lt"/>
              <a:buAutoNum type="arabicPeriod"/>
              <a:tabLst>
                <a:tab pos="179705" algn="l"/>
                <a:tab pos="540385" algn="l"/>
              </a:tabLst>
            </a:pPr>
            <a:r>
              <a:rPr lang="fr-FR" sz="2800" dirty="0">
                <a:latin typeface="Times New Roman"/>
                <a:ea typeface="Times New Roman"/>
              </a:rPr>
              <a:t>Mes parents </a:t>
            </a:r>
            <a:r>
              <a:rPr lang="fr-FR" sz="2800" u="sng" dirty="0">
                <a:solidFill>
                  <a:srgbClr val="FF0000"/>
                </a:solidFill>
                <a:latin typeface="Times New Roman"/>
                <a:ea typeface="Times New Roman"/>
              </a:rPr>
              <a:t>ont décidé</a:t>
            </a:r>
            <a:r>
              <a:rPr lang="fr-FR" sz="28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fr-FR" sz="2800" dirty="0">
                <a:latin typeface="Times New Roman"/>
                <a:ea typeface="Times New Roman"/>
              </a:rPr>
              <a:t>de s’installer en France. </a:t>
            </a:r>
            <a:r>
              <a:rPr lang="en-GB" sz="2800" dirty="0">
                <a:latin typeface="Times New Roman"/>
                <a:ea typeface="Times New Roman"/>
              </a:rPr>
              <a:t>(</a:t>
            </a:r>
            <a:r>
              <a:rPr lang="en-GB" sz="2800" i="1" dirty="0" err="1">
                <a:solidFill>
                  <a:srgbClr val="FF0000"/>
                </a:solidFill>
                <a:latin typeface="Times New Roman"/>
                <a:ea typeface="Times New Roman"/>
              </a:rPr>
              <a:t>futur</a:t>
            </a:r>
            <a:r>
              <a:rPr lang="en-GB" sz="2800" dirty="0">
                <a:latin typeface="Times New Roman"/>
                <a:ea typeface="Times New Roman"/>
              </a:rPr>
              <a:t>)</a:t>
            </a:r>
          </a:p>
          <a:p>
            <a:pPr marL="342900" lvl="0" indent="-342900">
              <a:spcAft>
                <a:spcPts val="300"/>
              </a:spcAft>
              <a:buFont typeface="+mj-lt"/>
              <a:buAutoNum type="arabicPeriod"/>
              <a:tabLst>
                <a:tab pos="179705" algn="l"/>
                <a:tab pos="540385" algn="l"/>
              </a:tabLst>
            </a:pPr>
            <a:r>
              <a:rPr lang="fr-FR" sz="2800" dirty="0">
                <a:latin typeface="Times New Roman"/>
                <a:ea typeface="Times New Roman"/>
              </a:rPr>
              <a:t>Ils </a:t>
            </a:r>
            <a:r>
              <a:rPr lang="fr-FR" sz="2800" u="sng" dirty="0">
                <a:solidFill>
                  <a:srgbClr val="FF0000"/>
                </a:solidFill>
                <a:latin typeface="Times New Roman"/>
                <a:ea typeface="Times New Roman"/>
              </a:rPr>
              <a:t>ont décidé</a:t>
            </a:r>
            <a:r>
              <a:rPr lang="fr-FR" sz="28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fr-FR" sz="2800" dirty="0">
                <a:latin typeface="Times New Roman"/>
                <a:ea typeface="Times New Roman"/>
              </a:rPr>
              <a:t>de faire le grand saut. </a:t>
            </a:r>
            <a:r>
              <a:rPr lang="en-GB" sz="2800" dirty="0">
                <a:latin typeface="Times New Roman"/>
                <a:ea typeface="Times New Roman"/>
              </a:rPr>
              <a:t>(</a:t>
            </a:r>
            <a:r>
              <a:rPr lang="en-GB" sz="2800" i="1" dirty="0" err="1">
                <a:solidFill>
                  <a:srgbClr val="FF0000"/>
                </a:solidFill>
                <a:latin typeface="Times New Roman"/>
                <a:ea typeface="Times New Roman"/>
              </a:rPr>
              <a:t>présent</a:t>
            </a:r>
            <a:r>
              <a:rPr lang="en-GB" sz="2800" dirty="0">
                <a:latin typeface="Times New Roman"/>
                <a:ea typeface="Times New Roman"/>
              </a:rPr>
              <a:t>)</a:t>
            </a:r>
          </a:p>
          <a:p>
            <a:pPr marL="342900" lvl="0" indent="-342900">
              <a:spcAft>
                <a:spcPts val="300"/>
              </a:spcAft>
              <a:buFont typeface="+mj-lt"/>
              <a:buAutoNum type="arabicPeriod"/>
              <a:tabLst>
                <a:tab pos="179705" algn="l"/>
                <a:tab pos="540385" algn="l"/>
              </a:tabLst>
            </a:pPr>
            <a:r>
              <a:rPr lang="fr-FR" sz="2800" dirty="0">
                <a:latin typeface="Times New Roman"/>
                <a:ea typeface="Times New Roman"/>
              </a:rPr>
              <a:t>Ils </a:t>
            </a:r>
            <a:r>
              <a:rPr lang="fr-FR" sz="2800" u="sng" dirty="0">
                <a:solidFill>
                  <a:srgbClr val="FF0000"/>
                </a:solidFill>
                <a:latin typeface="Times New Roman"/>
                <a:ea typeface="Times New Roman"/>
              </a:rPr>
              <a:t>veulent</a:t>
            </a:r>
            <a:r>
              <a:rPr lang="fr-FR" sz="2800" dirty="0">
                <a:latin typeface="Times New Roman"/>
                <a:ea typeface="Times New Roman"/>
              </a:rPr>
              <a:t> changer de vie. </a:t>
            </a:r>
            <a:r>
              <a:rPr lang="en-GB" sz="2800" dirty="0">
                <a:latin typeface="Times New Roman"/>
                <a:ea typeface="Times New Roman"/>
              </a:rPr>
              <a:t>(</a:t>
            </a:r>
            <a:r>
              <a:rPr lang="en-GB" sz="2800" i="1" dirty="0" err="1">
                <a:solidFill>
                  <a:srgbClr val="FF0000"/>
                </a:solidFill>
                <a:latin typeface="Times New Roman"/>
                <a:ea typeface="Times New Roman"/>
              </a:rPr>
              <a:t>imparfait</a:t>
            </a:r>
            <a:r>
              <a:rPr lang="en-GB" sz="2800" dirty="0">
                <a:latin typeface="Times New Roman"/>
                <a:ea typeface="Times New Roman"/>
              </a:rPr>
              <a:t>)</a:t>
            </a:r>
          </a:p>
          <a:p>
            <a:pPr marL="342900" lvl="0" indent="-342900">
              <a:spcAft>
                <a:spcPts val="300"/>
              </a:spcAft>
              <a:buFont typeface="+mj-lt"/>
              <a:buAutoNum type="arabicPeriod"/>
              <a:tabLst>
                <a:tab pos="179705" algn="l"/>
                <a:tab pos="540385" algn="l"/>
              </a:tabLst>
            </a:pPr>
            <a:r>
              <a:rPr lang="fr-FR" sz="2800" dirty="0">
                <a:latin typeface="Times New Roman"/>
                <a:ea typeface="Times New Roman"/>
              </a:rPr>
              <a:t>Ils </a:t>
            </a:r>
            <a:r>
              <a:rPr lang="fr-FR" sz="2800" u="sng" dirty="0">
                <a:solidFill>
                  <a:srgbClr val="FF0000"/>
                </a:solidFill>
                <a:latin typeface="Times New Roman"/>
                <a:ea typeface="Times New Roman"/>
              </a:rPr>
              <a:t>aspiren</a:t>
            </a:r>
            <a:r>
              <a:rPr lang="fr-FR" sz="2800" u="sng" dirty="0">
                <a:latin typeface="Times New Roman"/>
                <a:ea typeface="Times New Roman"/>
              </a:rPr>
              <a:t>t</a:t>
            </a:r>
            <a:r>
              <a:rPr lang="fr-FR" sz="2800" dirty="0">
                <a:latin typeface="Times New Roman"/>
                <a:ea typeface="Times New Roman"/>
              </a:rPr>
              <a:t> à une vie plus calme, à une cadence moins infernale. </a:t>
            </a:r>
            <a:r>
              <a:rPr lang="en-GB" sz="2800" dirty="0">
                <a:latin typeface="Times New Roman"/>
                <a:ea typeface="Times New Roman"/>
              </a:rPr>
              <a:t>(</a:t>
            </a:r>
            <a:r>
              <a:rPr lang="en-GB" sz="2800" i="1" dirty="0" err="1">
                <a:solidFill>
                  <a:srgbClr val="FF0000"/>
                </a:solidFill>
                <a:latin typeface="Times New Roman"/>
                <a:ea typeface="Times New Roman"/>
              </a:rPr>
              <a:t>futur</a:t>
            </a:r>
            <a:r>
              <a:rPr lang="en-GB" sz="2800" i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GB" sz="2800" i="1" dirty="0" err="1">
                <a:solidFill>
                  <a:srgbClr val="FF0000"/>
                </a:solidFill>
                <a:latin typeface="Times New Roman"/>
                <a:ea typeface="Times New Roman"/>
              </a:rPr>
              <a:t>proche</a:t>
            </a:r>
            <a:r>
              <a:rPr lang="en-GB" sz="2800" i="1" dirty="0">
                <a:solidFill>
                  <a:srgbClr val="FF0000"/>
                </a:solidFill>
                <a:latin typeface="Times New Roman"/>
                <a:ea typeface="Times New Roman"/>
              </a:rPr>
              <a:t>: </a:t>
            </a:r>
            <a:r>
              <a:rPr lang="en-GB" sz="2800" i="1" dirty="0" err="1">
                <a:solidFill>
                  <a:srgbClr val="FF0000"/>
                </a:solidFill>
                <a:latin typeface="Times New Roman"/>
                <a:ea typeface="Times New Roman"/>
              </a:rPr>
              <a:t>aller</a:t>
            </a:r>
            <a:r>
              <a:rPr lang="en-GB" sz="2800" i="1" dirty="0">
                <a:solidFill>
                  <a:srgbClr val="FF0000"/>
                </a:solidFill>
                <a:latin typeface="Times New Roman"/>
                <a:ea typeface="Times New Roman"/>
              </a:rPr>
              <a:t> + </a:t>
            </a:r>
            <a:r>
              <a:rPr lang="en-GB" sz="2800" i="1" dirty="0" err="1">
                <a:solidFill>
                  <a:srgbClr val="FF0000"/>
                </a:solidFill>
                <a:latin typeface="Times New Roman"/>
                <a:ea typeface="Times New Roman"/>
              </a:rPr>
              <a:t>infinitif</a:t>
            </a:r>
            <a:r>
              <a:rPr lang="en-GB" sz="2800" dirty="0">
                <a:latin typeface="Times New Roman"/>
                <a:ea typeface="Times New Roman"/>
              </a:rPr>
              <a:t>)</a:t>
            </a:r>
          </a:p>
          <a:p>
            <a:pPr marL="342900" lvl="0" indent="-342900">
              <a:spcAft>
                <a:spcPts val="300"/>
              </a:spcAft>
              <a:buFont typeface="+mj-lt"/>
              <a:buAutoNum type="arabicPeriod"/>
              <a:tabLst>
                <a:tab pos="179705" algn="l"/>
                <a:tab pos="540385" algn="l"/>
              </a:tabLst>
            </a:pPr>
            <a:r>
              <a:rPr lang="fr-FR" sz="2800" dirty="0">
                <a:latin typeface="Times New Roman"/>
                <a:ea typeface="Times New Roman"/>
              </a:rPr>
              <a:t>Ils ne </a:t>
            </a:r>
            <a:r>
              <a:rPr lang="fr-FR" sz="2800" u="sng" dirty="0">
                <a:solidFill>
                  <a:srgbClr val="FF0000"/>
                </a:solidFill>
                <a:latin typeface="Times New Roman"/>
                <a:ea typeface="Times New Roman"/>
              </a:rPr>
              <a:t>supportent</a:t>
            </a:r>
            <a:r>
              <a:rPr lang="fr-FR" sz="2800" dirty="0">
                <a:latin typeface="Times New Roman"/>
                <a:ea typeface="Times New Roman"/>
              </a:rPr>
              <a:t> plus le rythme de vie au Royaume-Uni. </a:t>
            </a:r>
            <a:r>
              <a:rPr lang="en-GB" sz="2800" dirty="0" smtClean="0">
                <a:latin typeface="Times New Roman"/>
                <a:ea typeface="Times New Roman"/>
              </a:rPr>
              <a:t>(</a:t>
            </a:r>
            <a:r>
              <a:rPr lang="en-GB" sz="2800" i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plus-</a:t>
            </a:r>
            <a:r>
              <a:rPr lang="en-GB" sz="2800" i="1" dirty="0" err="1" smtClean="0">
                <a:solidFill>
                  <a:srgbClr val="FF0000"/>
                </a:solidFill>
                <a:latin typeface="Times New Roman"/>
                <a:ea typeface="Times New Roman"/>
              </a:rPr>
              <a:t>que</a:t>
            </a:r>
            <a:r>
              <a:rPr lang="en-GB" sz="2800" i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-parfait</a:t>
            </a:r>
            <a:r>
              <a:rPr lang="en-GB" sz="2800" dirty="0" smtClean="0">
                <a:latin typeface="Times New Roman"/>
                <a:ea typeface="Times New Roman"/>
              </a:rPr>
              <a:t>)</a:t>
            </a:r>
          </a:p>
          <a:p>
            <a:pPr marL="342900" indent="-342900">
              <a:spcAft>
                <a:spcPts val="300"/>
              </a:spcAft>
              <a:buFont typeface="+mj-lt"/>
              <a:buAutoNum type="arabicPeriod"/>
              <a:tabLst>
                <a:tab pos="179705" algn="l"/>
                <a:tab pos="540385" algn="l"/>
              </a:tabLst>
            </a:pPr>
            <a:r>
              <a:rPr lang="fr-FR" sz="2400" dirty="0"/>
              <a:t>Ils </a:t>
            </a:r>
            <a:r>
              <a:rPr lang="en-GB" sz="2400" dirty="0" smtClean="0"/>
              <a:t>en </a:t>
            </a:r>
            <a:r>
              <a:rPr lang="en-GB" sz="2400" dirty="0" err="1" smtClean="0">
                <a:solidFill>
                  <a:srgbClr val="FF0000"/>
                </a:solidFill>
              </a:rPr>
              <a:t>ont</a:t>
            </a:r>
            <a:r>
              <a:rPr lang="en-GB" sz="2400" dirty="0" smtClean="0"/>
              <a:t> </a:t>
            </a:r>
            <a:r>
              <a:rPr lang="en-GB" sz="2400" dirty="0" err="1" smtClean="0"/>
              <a:t>marre</a:t>
            </a:r>
            <a:r>
              <a:rPr lang="en-GB" sz="2400" dirty="0" smtClean="0"/>
              <a:t> de la vie en </a:t>
            </a:r>
            <a:r>
              <a:rPr lang="en-GB" sz="2400" dirty="0" err="1" smtClean="0"/>
              <a:t>Angleterre</a:t>
            </a:r>
            <a:r>
              <a:rPr lang="en-GB" sz="2400" dirty="0" smtClean="0"/>
              <a:t> (</a:t>
            </a:r>
            <a:r>
              <a:rPr lang="en-GB" sz="2400" dirty="0" smtClean="0">
                <a:solidFill>
                  <a:srgbClr val="FF0000"/>
                </a:solidFill>
              </a:rPr>
              <a:t>passé </a:t>
            </a:r>
            <a:r>
              <a:rPr lang="en-GB" sz="2400" dirty="0" err="1" smtClean="0">
                <a:solidFill>
                  <a:srgbClr val="FF0000"/>
                </a:solidFill>
              </a:rPr>
              <a:t>composé</a:t>
            </a:r>
            <a:r>
              <a:rPr lang="en-GB" sz="2400" dirty="0" smtClean="0">
                <a:solidFill>
                  <a:srgbClr val="FF0000"/>
                </a:solidFill>
              </a:rPr>
              <a:t>)</a:t>
            </a:r>
            <a:endParaRPr lang="en-GB" sz="2400" dirty="0">
              <a:solidFill>
                <a:srgbClr val="FF0000"/>
              </a:solidFill>
            </a:endParaRPr>
          </a:p>
          <a:p>
            <a:pPr marL="342900" lvl="0" indent="-342900">
              <a:spcAft>
                <a:spcPts val="300"/>
              </a:spcAft>
              <a:buFont typeface="+mj-lt"/>
              <a:buAutoNum type="arabicPeriod"/>
              <a:tabLst>
                <a:tab pos="179705" algn="l"/>
                <a:tab pos="540385" algn="l"/>
              </a:tabLst>
            </a:pPr>
            <a:endParaRPr lang="en-GB" sz="2800" dirty="0">
              <a:latin typeface="Times New Roman"/>
              <a:ea typeface="Times New Roman"/>
            </a:endParaRP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02809"/>
          </a:xfrm>
        </p:spPr>
        <p:txBody>
          <a:bodyPr/>
          <a:lstStyle/>
          <a:p>
            <a:r>
              <a:rPr lang="en-GB" dirty="0" err="1" smtClean="0"/>
              <a:t>Récapitulons</a:t>
            </a:r>
            <a:r>
              <a:rPr lang="en-GB" dirty="0" smtClean="0"/>
              <a:t> …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506" y="149378"/>
            <a:ext cx="1164921" cy="932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missionimpossible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="" xmlns:p14="http://schemas.microsoft.com/office/powerpoint/2010/main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093906" y="580372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44737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563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2152357"/>
            <a:ext cx="8229600" cy="4525963"/>
          </a:xfrm>
        </p:spPr>
        <p:txBody>
          <a:bodyPr/>
          <a:lstStyle/>
          <a:p>
            <a:r>
              <a:rPr lang="en-GB" dirty="0" smtClean="0"/>
              <a:t>Il </a:t>
            </a:r>
            <a:r>
              <a:rPr lang="en-GB" dirty="0" err="1" smtClean="0"/>
              <a:t>dit</a:t>
            </a:r>
            <a:r>
              <a:rPr lang="en-GB" dirty="0" smtClean="0"/>
              <a:t> :” Elle </a:t>
            </a:r>
            <a:r>
              <a:rPr lang="en-GB" dirty="0" err="1" smtClean="0"/>
              <a:t>est</a:t>
            </a:r>
            <a:r>
              <a:rPr lang="en-GB" dirty="0" smtClean="0"/>
              <a:t> </a:t>
            </a:r>
            <a:r>
              <a:rPr lang="en-GB" dirty="0" err="1" smtClean="0"/>
              <a:t>intéressante</a:t>
            </a:r>
            <a:r>
              <a:rPr lang="en-GB" dirty="0" smtClean="0"/>
              <a:t>”</a:t>
            </a:r>
          </a:p>
          <a:p>
            <a:endParaRPr lang="en-GB" dirty="0" smtClean="0"/>
          </a:p>
          <a:p>
            <a:r>
              <a:rPr lang="en-GB" dirty="0" smtClean="0"/>
              <a:t>Il </a:t>
            </a:r>
            <a:r>
              <a:rPr lang="en-GB" sz="4000" dirty="0" smtClean="0">
                <a:solidFill>
                  <a:srgbClr val="FF0000"/>
                </a:solidFill>
              </a:rPr>
              <a:t>a </a:t>
            </a:r>
            <a:r>
              <a:rPr lang="en-GB" sz="4000" dirty="0" err="1" smtClean="0">
                <a:solidFill>
                  <a:srgbClr val="FF0000"/>
                </a:solidFill>
              </a:rPr>
              <a:t>dit</a:t>
            </a:r>
            <a:r>
              <a:rPr lang="en-GB" sz="4000" dirty="0" smtClean="0">
                <a:solidFill>
                  <a:srgbClr val="FF0000"/>
                </a:solidFill>
              </a:rPr>
              <a:t> </a:t>
            </a:r>
            <a:r>
              <a:rPr lang="en-GB" dirty="0" err="1" smtClean="0"/>
              <a:t>qu’elle</a:t>
            </a:r>
            <a:r>
              <a:rPr lang="en-GB" dirty="0" smtClean="0"/>
              <a:t> </a:t>
            </a:r>
            <a:r>
              <a:rPr lang="en-GB" sz="4000" dirty="0" err="1" smtClean="0">
                <a:solidFill>
                  <a:srgbClr val="FF0000"/>
                </a:solidFill>
              </a:rPr>
              <a:t>était</a:t>
            </a:r>
            <a:r>
              <a:rPr lang="en-GB" sz="4000" dirty="0" smtClean="0"/>
              <a:t> </a:t>
            </a:r>
            <a:r>
              <a:rPr lang="en-GB" dirty="0" err="1" smtClean="0"/>
              <a:t>intéressante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err="1" smtClean="0"/>
              <a:t>Présent</a:t>
            </a:r>
            <a:r>
              <a:rPr lang="en-GB" dirty="0" smtClean="0"/>
              <a:t>                       </a:t>
            </a:r>
            <a:r>
              <a:rPr lang="en-GB" dirty="0" err="1" smtClean="0"/>
              <a:t>imparfait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Exemples</a:t>
            </a:r>
            <a:endParaRPr lang="en-GB" dirty="0"/>
          </a:p>
        </p:txBody>
      </p:sp>
      <p:sp>
        <p:nvSpPr>
          <p:cNvPr id="4" name="Pentagon 3"/>
          <p:cNvSpPr/>
          <p:nvPr/>
        </p:nvSpPr>
        <p:spPr>
          <a:xfrm>
            <a:off x="3024554" y="3770142"/>
            <a:ext cx="1153551" cy="253218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2152357"/>
            <a:ext cx="8229600" cy="4525963"/>
          </a:xfrm>
        </p:spPr>
        <p:txBody>
          <a:bodyPr/>
          <a:lstStyle/>
          <a:p>
            <a:r>
              <a:rPr lang="en-GB" dirty="0" smtClean="0"/>
              <a:t>Il </a:t>
            </a:r>
            <a:r>
              <a:rPr lang="en-GB" dirty="0" err="1" smtClean="0"/>
              <a:t>dit</a:t>
            </a:r>
            <a:r>
              <a:rPr lang="en-GB" dirty="0" smtClean="0"/>
              <a:t> :” Elle a tout </a:t>
            </a:r>
            <a:r>
              <a:rPr lang="en-GB" dirty="0" err="1" smtClean="0"/>
              <a:t>mangé</a:t>
            </a:r>
            <a:r>
              <a:rPr lang="en-GB" dirty="0" smtClean="0"/>
              <a:t>”</a:t>
            </a:r>
          </a:p>
          <a:p>
            <a:endParaRPr lang="en-GB" dirty="0" smtClean="0"/>
          </a:p>
          <a:p>
            <a:r>
              <a:rPr lang="en-GB" dirty="0" smtClean="0"/>
              <a:t>Il </a:t>
            </a:r>
            <a:r>
              <a:rPr lang="en-GB" sz="4000" dirty="0" smtClean="0">
                <a:solidFill>
                  <a:srgbClr val="FF0000"/>
                </a:solidFill>
              </a:rPr>
              <a:t>a </a:t>
            </a:r>
            <a:r>
              <a:rPr lang="en-GB" sz="4000" dirty="0" err="1" smtClean="0">
                <a:solidFill>
                  <a:srgbClr val="FF0000"/>
                </a:solidFill>
              </a:rPr>
              <a:t>dit</a:t>
            </a:r>
            <a:r>
              <a:rPr lang="en-GB" sz="4000" dirty="0" smtClean="0">
                <a:solidFill>
                  <a:srgbClr val="FF0000"/>
                </a:solidFill>
              </a:rPr>
              <a:t> </a:t>
            </a:r>
            <a:r>
              <a:rPr lang="en-GB" dirty="0" err="1" smtClean="0"/>
              <a:t>qu’elle</a:t>
            </a:r>
            <a:r>
              <a:rPr lang="en-GB" dirty="0" smtClean="0"/>
              <a:t> </a:t>
            </a:r>
            <a:r>
              <a:rPr lang="en-GB" sz="4000" dirty="0" err="1" smtClean="0">
                <a:solidFill>
                  <a:srgbClr val="FF0000"/>
                </a:solidFill>
              </a:rPr>
              <a:t>avait</a:t>
            </a:r>
            <a:r>
              <a:rPr lang="en-GB" sz="4000" dirty="0" smtClean="0">
                <a:solidFill>
                  <a:srgbClr val="FF0000"/>
                </a:solidFill>
              </a:rPr>
              <a:t> tout </a:t>
            </a:r>
            <a:r>
              <a:rPr lang="en-GB" sz="4000" dirty="0" err="1" smtClean="0">
                <a:solidFill>
                  <a:srgbClr val="FF0000"/>
                </a:solidFill>
              </a:rPr>
              <a:t>mangé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perfect  tense                      pluperfect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Exemples</a:t>
            </a:r>
            <a:endParaRPr lang="en-GB" dirty="0"/>
          </a:p>
        </p:txBody>
      </p:sp>
      <p:sp>
        <p:nvSpPr>
          <p:cNvPr id="4" name="Pentagon 3"/>
          <p:cNvSpPr/>
          <p:nvPr/>
        </p:nvSpPr>
        <p:spPr>
          <a:xfrm>
            <a:off x="4445391" y="4304714"/>
            <a:ext cx="1153551" cy="253218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2152357"/>
            <a:ext cx="8229600" cy="4525963"/>
          </a:xfrm>
        </p:spPr>
        <p:txBody>
          <a:bodyPr/>
          <a:lstStyle/>
          <a:p>
            <a:r>
              <a:rPr lang="en-GB" dirty="0" smtClean="0"/>
              <a:t>Il </a:t>
            </a:r>
            <a:r>
              <a:rPr lang="en-GB" dirty="0" err="1" smtClean="0"/>
              <a:t>dit</a:t>
            </a:r>
            <a:r>
              <a:rPr lang="en-GB" dirty="0" smtClean="0"/>
              <a:t> :” Elle sera </a:t>
            </a:r>
            <a:r>
              <a:rPr lang="en-GB" dirty="0" err="1" smtClean="0"/>
              <a:t>fatiguée</a:t>
            </a:r>
            <a:r>
              <a:rPr lang="en-GB" dirty="0" smtClean="0"/>
              <a:t>”</a:t>
            </a:r>
          </a:p>
          <a:p>
            <a:endParaRPr lang="en-GB" dirty="0" smtClean="0"/>
          </a:p>
          <a:p>
            <a:r>
              <a:rPr lang="en-GB" dirty="0" smtClean="0"/>
              <a:t>Il </a:t>
            </a:r>
            <a:r>
              <a:rPr lang="en-GB" sz="4000" dirty="0" smtClean="0">
                <a:solidFill>
                  <a:srgbClr val="FF0000"/>
                </a:solidFill>
              </a:rPr>
              <a:t>a </a:t>
            </a:r>
            <a:r>
              <a:rPr lang="en-GB" sz="4000" dirty="0" err="1" smtClean="0">
                <a:solidFill>
                  <a:srgbClr val="FF0000"/>
                </a:solidFill>
              </a:rPr>
              <a:t>dit</a:t>
            </a:r>
            <a:r>
              <a:rPr lang="en-GB" sz="4000" dirty="0" smtClean="0">
                <a:solidFill>
                  <a:srgbClr val="FF0000"/>
                </a:solidFill>
              </a:rPr>
              <a:t> </a:t>
            </a:r>
            <a:r>
              <a:rPr lang="en-GB" dirty="0" err="1" smtClean="0"/>
              <a:t>qu’elle</a:t>
            </a:r>
            <a:r>
              <a:rPr lang="en-GB" dirty="0" smtClean="0"/>
              <a:t> </a:t>
            </a:r>
            <a:r>
              <a:rPr lang="en-GB" sz="4000" dirty="0" err="1" smtClean="0">
                <a:solidFill>
                  <a:srgbClr val="FF0000"/>
                </a:solidFill>
              </a:rPr>
              <a:t>serait</a:t>
            </a:r>
            <a:r>
              <a:rPr lang="en-GB" sz="4000" dirty="0" smtClean="0">
                <a:solidFill>
                  <a:srgbClr val="FF0000"/>
                </a:solidFill>
              </a:rPr>
              <a:t> </a:t>
            </a:r>
            <a:r>
              <a:rPr lang="en-GB" sz="4000" dirty="0" err="1" smtClean="0"/>
              <a:t>fatiguée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Future                              Conditional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Exemples</a:t>
            </a:r>
            <a:endParaRPr lang="en-GB" dirty="0"/>
          </a:p>
        </p:txBody>
      </p:sp>
      <p:sp>
        <p:nvSpPr>
          <p:cNvPr id="4" name="Pentagon 3"/>
          <p:cNvSpPr/>
          <p:nvPr/>
        </p:nvSpPr>
        <p:spPr>
          <a:xfrm>
            <a:off x="3601329" y="4431323"/>
            <a:ext cx="1153551" cy="253218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2152357"/>
            <a:ext cx="8229600" cy="4525963"/>
          </a:xfrm>
        </p:spPr>
        <p:txBody>
          <a:bodyPr/>
          <a:lstStyle/>
          <a:p>
            <a:r>
              <a:rPr lang="en-GB" dirty="0" smtClean="0"/>
              <a:t>Il </a:t>
            </a:r>
            <a:r>
              <a:rPr lang="en-GB" dirty="0" err="1" smtClean="0"/>
              <a:t>dit</a:t>
            </a:r>
            <a:r>
              <a:rPr lang="en-GB" dirty="0" smtClean="0"/>
              <a:t> :” Elle sera </a:t>
            </a:r>
            <a:r>
              <a:rPr lang="en-GB" dirty="0" err="1" smtClean="0"/>
              <a:t>partie</a:t>
            </a:r>
            <a:r>
              <a:rPr lang="en-GB" dirty="0" smtClean="0"/>
              <a:t>”</a:t>
            </a:r>
          </a:p>
          <a:p>
            <a:endParaRPr lang="en-GB" dirty="0" smtClean="0"/>
          </a:p>
          <a:p>
            <a:r>
              <a:rPr lang="en-GB" dirty="0" smtClean="0"/>
              <a:t>Il </a:t>
            </a:r>
            <a:r>
              <a:rPr lang="en-GB" sz="4000" dirty="0" smtClean="0">
                <a:solidFill>
                  <a:srgbClr val="FF0000"/>
                </a:solidFill>
              </a:rPr>
              <a:t>a </a:t>
            </a:r>
            <a:r>
              <a:rPr lang="en-GB" sz="4000" dirty="0" err="1" smtClean="0">
                <a:solidFill>
                  <a:srgbClr val="FF0000"/>
                </a:solidFill>
              </a:rPr>
              <a:t>dit</a:t>
            </a:r>
            <a:r>
              <a:rPr lang="en-GB" sz="4000" dirty="0" smtClean="0">
                <a:solidFill>
                  <a:srgbClr val="FF0000"/>
                </a:solidFill>
              </a:rPr>
              <a:t> </a:t>
            </a:r>
            <a:r>
              <a:rPr lang="en-GB" dirty="0" err="1" smtClean="0"/>
              <a:t>qu’elle</a:t>
            </a:r>
            <a:r>
              <a:rPr lang="en-GB" dirty="0" smtClean="0"/>
              <a:t> </a:t>
            </a:r>
            <a:r>
              <a:rPr lang="en-GB" sz="4000" dirty="0" err="1" smtClean="0">
                <a:solidFill>
                  <a:srgbClr val="FF0000"/>
                </a:solidFill>
              </a:rPr>
              <a:t>serait</a:t>
            </a:r>
            <a:r>
              <a:rPr lang="en-GB" sz="4000" dirty="0" smtClean="0">
                <a:solidFill>
                  <a:srgbClr val="FF0000"/>
                </a:solidFill>
              </a:rPr>
              <a:t> </a:t>
            </a:r>
            <a:r>
              <a:rPr lang="en-GB" sz="4000" dirty="0" err="1" smtClean="0">
                <a:solidFill>
                  <a:srgbClr val="FF0000"/>
                </a:solidFill>
              </a:rPr>
              <a:t>partie</a:t>
            </a:r>
            <a:endParaRPr lang="en-GB" dirty="0" smtClean="0">
              <a:solidFill>
                <a:srgbClr val="FF0000"/>
              </a:solidFill>
            </a:endParaRPr>
          </a:p>
          <a:p>
            <a:endParaRPr lang="en-GB" dirty="0" smtClean="0"/>
          </a:p>
          <a:p>
            <a:r>
              <a:rPr lang="en-GB" dirty="0" smtClean="0"/>
              <a:t>Future perfect                Conditional perfect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Exemples</a:t>
            </a:r>
            <a:endParaRPr lang="en-GB" dirty="0"/>
          </a:p>
        </p:txBody>
      </p:sp>
      <p:sp>
        <p:nvSpPr>
          <p:cNvPr id="4" name="Pentagon 3"/>
          <p:cNvSpPr/>
          <p:nvPr/>
        </p:nvSpPr>
        <p:spPr>
          <a:xfrm>
            <a:off x="4009292" y="4375053"/>
            <a:ext cx="1153551" cy="253218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54424"/>
            <a:ext cx="8229600" cy="5235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141602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Maintenant à vous</a:t>
            </a:r>
            <a:endParaRPr lang="fr-F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5100" y="2832100"/>
            <a:ext cx="1193800" cy="1193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ils</a:t>
            </a:r>
            <a:r>
              <a:rPr lang="en-US" dirty="0" smtClean="0"/>
              <a:t> </a:t>
            </a:r>
            <a:r>
              <a:rPr lang="en-US" dirty="0" err="1" smtClean="0"/>
              <a:t>ont</a:t>
            </a:r>
            <a:r>
              <a:rPr lang="en-US" dirty="0" smtClean="0"/>
              <a:t> </a:t>
            </a:r>
            <a:r>
              <a:rPr lang="en-US" dirty="0" err="1" smtClean="0"/>
              <a:t>crié</a:t>
            </a:r>
            <a:r>
              <a:rPr lang="en-US" dirty="0" smtClean="0"/>
              <a:t>. </a:t>
            </a:r>
            <a:r>
              <a:rPr lang="en-US" dirty="0"/>
              <a:t>« Nous le </a:t>
            </a:r>
            <a:r>
              <a:rPr lang="en-US" dirty="0" err="1"/>
              <a:t>savons</a:t>
            </a:r>
            <a:r>
              <a:rPr lang="en-US" dirty="0"/>
              <a:t> ! »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a) </a:t>
            </a:r>
            <a:r>
              <a:rPr lang="en-US" dirty="0" err="1" smtClean="0"/>
              <a:t>Ils</a:t>
            </a:r>
            <a:r>
              <a:rPr lang="en-US" dirty="0" smtClean="0"/>
              <a:t> </a:t>
            </a:r>
            <a:r>
              <a:rPr lang="en-US" dirty="0" err="1" smtClean="0"/>
              <a:t>ont</a:t>
            </a:r>
            <a:r>
              <a:rPr lang="en-US" dirty="0" smtClean="0"/>
              <a:t> </a:t>
            </a:r>
            <a:r>
              <a:rPr lang="en-US" dirty="0" err="1" smtClean="0"/>
              <a:t>crié</a:t>
            </a:r>
            <a:r>
              <a:rPr lang="en-US" dirty="0" smtClean="0"/>
              <a:t> </a:t>
            </a:r>
            <a:r>
              <a:rPr lang="en-US" dirty="0" err="1" smtClean="0"/>
              <a:t>qu'ils</a:t>
            </a:r>
            <a:r>
              <a:rPr lang="en-US" dirty="0" smtClean="0"/>
              <a:t> le </a:t>
            </a:r>
            <a:r>
              <a:rPr lang="en-US" dirty="0" err="1" smtClean="0"/>
              <a:t>savaient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b</a:t>
            </a:r>
            <a:r>
              <a:rPr lang="en-US" dirty="0" smtClean="0"/>
              <a:t>) </a:t>
            </a:r>
            <a:r>
              <a:rPr lang="en-US" dirty="0" err="1" smtClean="0"/>
              <a:t>Ils</a:t>
            </a:r>
            <a:r>
              <a:rPr lang="en-US" dirty="0" smtClean="0"/>
              <a:t> </a:t>
            </a:r>
            <a:r>
              <a:rPr lang="en-US" dirty="0" err="1" smtClean="0"/>
              <a:t>ont</a:t>
            </a:r>
            <a:r>
              <a:rPr lang="en-US" dirty="0" smtClean="0"/>
              <a:t> </a:t>
            </a:r>
            <a:r>
              <a:rPr lang="en-US" dirty="0" err="1" smtClean="0"/>
              <a:t>crié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nous le </a:t>
            </a:r>
            <a:r>
              <a:rPr lang="en-US" dirty="0" err="1" smtClean="0"/>
              <a:t>savons</a:t>
            </a:r>
            <a:r>
              <a:rPr lang="en-US" dirty="0" smtClean="0"/>
              <a:t>.</a:t>
            </a:r>
            <a:endParaRPr lang="fr-F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1</a:t>
            </a:r>
            <a:endParaRPr lang="fr-F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1933" y="3979168"/>
            <a:ext cx="4474867" cy="25261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J’ai</a:t>
            </a:r>
            <a:r>
              <a:rPr lang="en-US" dirty="0" smtClean="0"/>
              <a:t> </a:t>
            </a:r>
            <a:r>
              <a:rPr lang="en-US" dirty="0" err="1" smtClean="0"/>
              <a:t>demandé</a:t>
            </a:r>
            <a:r>
              <a:rPr lang="en-US" dirty="0" smtClean="0"/>
              <a:t> « on </a:t>
            </a:r>
            <a:r>
              <a:rPr lang="en-US" dirty="0" err="1" smtClean="0"/>
              <a:t>peut</a:t>
            </a:r>
            <a:r>
              <a:rPr lang="en-US" dirty="0" smtClean="0"/>
              <a:t> essayer encore </a:t>
            </a:r>
            <a:r>
              <a:rPr lang="en-US" dirty="0" err="1" smtClean="0"/>
              <a:t>une</a:t>
            </a:r>
            <a:r>
              <a:rPr lang="en-US" dirty="0" smtClean="0"/>
              <a:t> </a:t>
            </a:r>
            <a:r>
              <a:rPr lang="en-US" dirty="0" err="1" smtClean="0"/>
              <a:t>fois</a:t>
            </a:r>
            <a:r>
              <a:rPr lang="en-US" dirty="0" smtClean="0"/>
              <a:t> ? “</a:t>
            </a:r>
          </a:p>
          <a:p>
            <a:endParaRPr lang="en-US" dirty="0" smtClean="0"/>
          </a:p>
          <a:p>
            <a:r>
              <a:rPr lang="en-US" dirty="0" smtClean="0"/>
              <a:t>a) </a:t>
            </a:r>
            <a:r>
              <a:rPr lang="en-US" dirty="0" err="1" smtClean="0"/>
              <a:t>J'ai</a:t>
            </a:r>
            <a:r>
              <a:rPr lang="en-US" dirty="0" smtClean="0"/>
              <a:t> </a:t>
            </a:r>
            <a:r>
              <a:rPr lang="en-US" dirty="0" err="1" smtClean="0"/>
              <a:t>demandé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on </a:t>
            </a:r>
            <a:r>
              <a:rPr lang="en-US" dirty="0" err="1" smtClean="0"/>
              <a:t>pouvait</a:t>
            </a:r>
            <a:r>
              <a:rPr lang="en-US" dirty="0" smtClean="0"/>
              <a:t> essayer encore </a:t>
            </a:r>
            <a:r>
              <a:rPr lang="en-US" dirty="0" err="1" smtClean="0"/>
              <a:t>une</a:t>
            </a:r>
            <a:r>
              <a:rPr lang="en-US" dirty="0" smtClean="0"/>
              <a:t> </a:t>
            </a:r>
            <a:r>
              <a:rPr lang="en-US" dirty="0" err="1" smtClean="0"/>
              <a:t>fois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b</a:t>
            </a:r>
            <a:r>
              <a:rPr lang="en-US" dirty="0" smtClean="0"/>
              <a:t>) </a:t>
            </a:r>
            <a:r>
              <a:rPr lang="en-US" dirty="0" err="1" smtClean="0"/>
              <a:t>J'ai</a:t>
            </a:r>
            <a:r>
              <a:rPr lang="en-US" dirty="0" smtClean="0"/>
              <a:t> </a:t>
            </a:r>
            <a:r>
              <a:rPr lang="en-US" dirty="0" err="1" smtClean="0"/>
              <a:t>demandé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on </a:t>
            </a:r>
            <a:r>
              <a:rPr lang="en-US" dirty="0" err="1" smtClean="0"/>
              <a:t>peut</a:t>
            </a:r>
            <a:r>
              <a:rPr lang="en-US" dirty="0" smtClean="0"/>
              <a:t> essayer encore </a:t>
            </a:r>
            <a:r>
              <a:rPr lang="en-US" dirty="0" err="1" smtClean="0"/>
              <a:t>une</a:t>
            </a:r>
            <a:r>
              <a:rPr lang="en-US" dirty="0" smtClean="0"/>
              <a:t> </a:t>
            </a:r>
            <a:r>
              <a:rPr lang="en-US" dirty="0" err="1" smtClean="0"/>
              <a:t>fois</a:t>
            </a:r>
            <a:r>
              <a:rPr lang="en-US" dirty="0" smtClean="0"/>
              <a:t>.</a:t>
            </a:r>
            <a:endParaRPr lang="fr-F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2</a:t>
            </a:r>
            <a:endParaRPr lang="fr-F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5015" y="4517496"/>
            <a:ext cx="3613815" cy="20400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J'ai</a:t>
            </a:r>
            <a:r>
              <a:rPr lang="en-US" dirty="0" smtClean="0"/>
              <a:t> </a:t>
            </a:r>
            <a:r>
              <a:rPr lang="en-US" dirty="0" err="1" smtClean="0"/>
              <a:t>répondu</a:t>
            </a:r>
            <a:r>
              <a:rPr lang="en-US" dirty="0" smtClean="0"/>
              <a:t> : « </a:t>
            </a:r>
            <a:r>
              <a:rPr lang="en-US" dirty="0" err="1" smtClean="0"/>
              <a:t>Vous</a:t>
            </a:r>
            <a:r>
              <a:rPr lang="en-US" dirty="0" smtClean="0"/>
              <a:t> </a:t>
            </a:r>
            <a:r>
              <a:rPr lang="en-US" dirty="0" err="1" smtClean="0"/>
              <a:t>avez</a:t>
            </a:r>
            <a:r>
              <a:rPr lang="en-US" dirty="0" smtClean="0"/>
              <a:t> de la chance ! » </a:t>
            </a:r>
          </a:p>
          <a:p>
            <a:endParaRPr lang="en-US" dirty="0" smtClean="0"/>
          </a:p>
          <a:p>
            <a:r>
              <a:rPr lang="en-US" dirty="0" smtClean="0"/>
              <a:t>a) </a:t>
            </a:r>
            <a:r>
              <a:rPr lang="en-US" dirty="0" err="1" smtClean="0"/>
              <a:t>J'ai</a:t>
            </a:r>
            <a:r>
              <a:rPr lang="en-US" dirty="0" smtClean="0"/>
              <a:t> </a:t>
            </a:r>
            <a:r>
              <a:rPr lang="en-US" dirty="0" err="1" smtClean="0"/>
              <a:t>répondu</a:t>
            </a:r>
            <a:r>
              <a:rPr lang="en-US" dirty="0" smtClean="0"/>
              <a:t> </a:t>
            </a:r>
            <a:r>
              <a:rPr lang="en-US" dirty="0" err="1" smtClean="0"/>
              <a:t>qu'ils</a:t>
            </a:r>
            <a:r>
              <a:rPr lang="en-US" dirty="0" smtClean="0"/>
              <a:t> </a:t>
            </a:r>
            <a:r>
              <a:rPr lang="en-US" dirty="0" err="1" smtClean="0"/>
              <a:t>avaient</a:t>
            </a:r>
            <a:r>
              <a:rPr lang="en-US" dirty="0" smtClean="0"/>
              <a:t> de la chance. </a:t>
            </a:r>
          </a:p>
          <a:p>
            <a:r>
              <a:rPr lang="en-US" dirty="0" smtClean="0"/>
              <a:t>b) </a:t>
            </a:r>
            <a:r>
              <a:rPr lang="en-US" dirty="0" err="1" smtClean="0"/>
              <a:t>J'ai</a:t>
            </a:r>
            <a:r>
              <a:rPr lang="en-US" dirty="0" smtClean="0"/>
              <a:t> </a:t>
            </a:r>
            <a:r>
              <a:rPr lang="en-US" dirty="0" err="1" smtClean="0"/>
              <a:t>répondu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vous</a:t>
            </a:r>
            <a:r>
              <a:rPr lang="en-US" dirty="0" smtClean="0"/>
              <a:t> </a:t>
            </a:r>
            <a:r>
              <a:rPr lang="en-US" dirty="0" err="1" smtClean="0"/>
              <a:t>aviez</a:t>
            </a:r>
            <a:r>
              <a:rPr lang="en-US" dirty="0" smtClean="0"/>
              <a:t> de la chance.</a:t>
            </a:r>
            <a:endParaRPr lang="fr-F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3</a:t>
            </a:r>
            <a:endParaRPr lang="fr-F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5718" y="3968857"/>
            <a:ext cx="4821196" cy="27216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« </a:t>
            </a:r>
            <a:r>
              <a:rPr lang="en-US" dirty="0" err="1" smtClean="0"/>
              <a:t>Est-ce</a:t>
            </a:r>
            <a:r>
              <a:rPr lang="en-US" dirty="0" smtClean="0"/>
              <a:t> </a:t>
            </a:r>
            <a:r>
              <a:rPr lang="en-US" dirty="0" err="1" smtClean="0"/>
              <a:t>vrai</a:t>
            </a:r>
            <a:r>
              <a:rPr lang="en-US" dirty="0" smtClean="0"/>
              <a:t> ? » </a:t>
            </a:r>
            <a:r>
              <a:rPr lang="en-US" dirty="0" err="1" smtClean="0"/>
              <a:t>ont-ils</a:t>
            </a:r>
            <a:r>
              <a:rPr lang="en-US" dirty="0" smtClean="0"/>
              <a:t> </a:t>
            </a:r>
            <a:r>
              <a:rPr lang="en-US" dirty="0" err="1" smtClean="0"/>
              <a:t>demandé</a:t>
            </a:r>
            <a:r>
              <a:rPr lang="en-US" dirty="0" smtClean="0"/>
              <a:t>. </a:t>
            </a:r>
          </a:p>
          <a:p>
            <a:endParaRPr lang="en-US" dirty="0" smtClean="0"/>
          </a:p>
          <a:p>
            <a:r>
              <a:rPr lang="en-US" dirty="0" smtClean="0"/>
              <a:t>a) </a:t>
            </a:r>
            <a:r>
              <a:rPr lang="en-US" dirty="0" err="1" smtClean="0"/>
              <a:t>Ils</a:t>
            </a:r>
            <a:r>
              <a:rPr lang="en-US" dirty="0" smtClean="0"/>
              <a:t> </a:t>
            </a:r>
            <a:r>
              <a:rPr lang="en-US" dirty="0" err="1" smtClean="0"/>
              <a:t>ont</a:t>
            </a:r>
            <a:r>
              <a:rPr lang="en-US" dirty="0" smtClean="0"/>
              <a:t> </a:t>
            </a:r>
            <a:r>
              <a:rPr lang="en-US" dirty="0" err="1" smtClean="0"/>
              <a:t>demandé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c'était</a:t>
            </a:r>
            <a:r>
              <a:rPr lang="en-US" dirty="0" smtClean="0"/>
              <a:t> </a:t>
            </a:r>
            <a:r>
              <a:rPr lang="en-US" dirty="0" err="1" smtClean="0"/>
              <a:t>vrai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b</a:t>
            </a:r>
            <a:r>
              <a:rPr lang="en-US" dirty="0" smtClean="0"/>
              <a:t>) </a:t>
            </a:r>
            <a:r>
              <a:rPr lang="en-US" dirty="0" err="1" smtClean="0"/>
              <a:t>Ils</a:t>
            </a:r>
            <a:r>
              <a:rPr lang="en-US" dirty="0" smtClean="0"/>
              <a:t> </a:t>
            </a:r>
            <a:r>
              <a:rPr lang="en-US" dirty="0" err="1" smtClean="0"/>
              <a:t>ont</a:t>
            </a:r>
            <a:r>
              <a:rPr lang="en-US" dirty="0" smtClean="0"/>
              <a:t> </a:t>
            </a:r>
            <a:r>
              <a:rPr lang="en-US" dirty="0" err="1" smtClean="0"/>
              <a:t>demandé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c'est</a:t>
            </a:r>
            <a:r>
              <a:rPr lang="en-US" dirty="0" smtClean="0"/>
              <a:t> </a:t>
            </a:r>
            <a:r>
              <a:rPr lang="en-US" dirty="0" err="1" smtClean="0"/>
              <a:t>vrai</a:t>
            </a:r>
            <a:r>
              <a:rPr lang="en-US" dirty="0" smtClean="0"/>
              <a:t>.</a:t>
            </a:r>
            <a:endParaRPr lang="fr-F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4</a:t>
            </a:r>
            <a:endParaRPr lang="fr-F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8058" y="3779519"/>
            <a:ext cx="4658838" cy="26299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07504"/>
            <a:ext cx="8229600" cy="5205822"/>
          </a:xfrm>
        </p:spPr>
        <p:txBody>
          <a:bodyPr/>
          <a:lstStyle/>
          <a:p>
            <a:pPr marL="342900" lvl="0" indent="-342900">
              <a:spcAft>
                <a:spcPts val="300"/>
              </a:spcAft>
              <a:buFont typeface="+mj-lt"/>
              <a:buAutoNum type="arabicPeriod"/>
              <a:tabLst>
                <a:tab pos="179705" algn="l"/>
                <a:tab pos="540385" algn="l"/>
              </a:tabLst>
            </a:pPr>
            <a:r>
              <a:rPr lang="fr-FR" sz="2800" dirty="0">
                <a:latin typeface="Times New Roman"/>
                <a:ea typeface="Times New Roman"/>
              </a:rPr>
              <a:t>Mes parents </a:t>
            </a:r>
            <a:r>
              <a:rPr lang="fr-FR" sz="2800" b="1" u="sng" dirty="0" smtClean="0">
                <a:solidFill>
                  <a:srgbClr val="FF0000"/>
                </a:solidFill>
                <a:latin typeface="Times New Roman"/>
                <a:ea typeface="Times New Roman"/>
              </a:rPr>
              <a:t>décideront</a:t>
            </a:r>
            <a:r>
              <a:rPr lang="fr-FR" sz="2800" u="sng" dirty="0" smtClean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fr-FR" sz="2800" dirty="0" smtClean="0">
                <a:latin typeface="Times New Roman"/>
                <a:ea typeface="Times New Roman"/>
              </a:rPr>
              <a:t>de </a:t>
            </a:r>
            <a:r>
              <a:rPr lang="fr-FR" sz="2800" dirty="0">
                <a:latin typeface="Times New Roman"/>
                <a:ea typeface="Times New Roman"/>
              </a:rPr>
              <a:t>s’installer en France. </a:t>
            </a:r>
            <a:r>
              <a:rPr lang="en-GB" sz="2800" dirty="0">
                <a:latin typeface="Times New Roman"/>
                <a:ea typeface="Times New Roman"/>
              </a:rPr>
              <a:t>(</a:t>
            </a:r>
            <a:r>
              <a:rPr lang="en-GB" sz="2800" i="1" dirty="0" err="1">
                <a:solidFill>
                  <a:srgbClr val="FF0000"/>
                </a:solidFill>
                <a:latin typeface="Times New Roman"/>
                <a:ea typeface="Times New Roman"/>
              </a:rPr>
              <a:t>futur</a:t>
            </a:r>
            <a:r>
              <a:rPr lang="en-GB" sz="2800" dirty="0">
                <a:latin typeface="Times New Roman"/>
                <a:ea typeface="Times New Roman"/>
              </a:rPr>
              <a:t>)</a:t>
            </a:r>
          </a:p>
          <a:p>
            <a:pPr marL="342900" lvl="0" indent="-342900">
              <a:spcAft>
                <a:spcPts val="300"/>
              </a:spcAft>
              <a:buFont typeface="+mj-lt"/>
              <a:buAutoNum type="arabicPeriod"/>
              <a:tabLst>
                <a:tab pos="179705" algn="l"/>
                <a:tab pos="540385" algn="l"/>
              </a:tabLst>
            </a:pPr>
            <a:r>
              <a:rPr lang="fr-FR" sz="2800" dirty="0">
                <a:latin typeface="Times New Roman"/>
                <a:ea typeface="Times New Roman"/>
              </a:rPr>
              <a:t>Ils </a:t>
            </a:r>
            <a:r>
              <a:rPr lang="fr-FR" sz="2800" b="1" u="sng" dirty="0" smtClean="0">
                <a:solidFill>
                  <a:srgbClr val="FF0000"/>
                </a:solidFill>
                <a:latin typeface="Times New Roman"/>
                <a:ea typeface="Times New Roman"/>
              </a:rPr>
              <a:t>décident </a:t>
            </a:r>
            <a:r>
              <a:rPr lang="fr-FR" sz="2800" dirty="0" smtClean="0">
                <a:latin typeface="Times New Roman"/>
                <a:ea typeface="Times New Roman"/>
              </a:rPr>
              <a:t>de </a:t>
            </a:r>
            <a:r>
              <a:rPr lang="fr-FR" sz="2800" dirty="0">
                <a:latin typeface="Times New Roman"/>
                <a:ea typeface="Times New Roman"/>
              </a:rPr>
              <a:t>faire le grand saut. </a:t>
            </a:r>
            <a:r>
              <a:rPr lang="en-GB" sz="2800" dirty="0">
                <a:latin typeface="Times New Roman"/>
                <a:ea typeface="Times New Roman"/>
              </a:rPr>
              <a:t>(</a:t>
            </a:r>
            <a:r>
              <a:rPr lang="en-GB" sz="2800" i="1" dirty="0" err="1">
                <a:solidFill>
                  <a:srgbClr val="FF0000"/>
                </a:solidFill>
                <a:latin typeface="Times New Roman"/>
                <a:ea typeface="Times New Roman"/>
              </a:rPr>
              <a:t>présent</a:t>
            </a:r>
            <a:r>
              <a:rPr lang="en-GB" sz="2800" dirty="0">
                <a:latin typeface="Times New Roman"/>
                <a:ea typeface="Times New Roman"/>
              </a:rPr>
              <a:t>)</a:t>
            </a:r>
          </a:p>
          <a:p>
            <a:pPr marL="342900" lvl="0" indent="-342900">
              <a:spcAft>
                <a:spcPts val="300"/>
              </a:spcAft>
              <a:buFont typeface="+mj-lt"/>
              <a:buAutoNum type="arabicPeriod"/>
              <a:tabLst>
                <a:tab pos="179705" algn="l"/>
                <a:tab pos="540385" algn="l"/>
              </a:tabLst>
            </a:pPr>
            <a:r>
              <a:rPr lang="fr-FR" sz="2800" dirty="0">
                <a:latin typeface="Times New Roman"/>
                <a:ea typeface="Times New Roman"/>
              </a:rPr>
              <a:t>Ils </a:t>
            </a:r>
            <a:r>
              <a:rPr lang="fr-FR" sz="2800" b="1" u="sng" dirty="0" smtClean="0">
                <a:solidFill>
                  <a:srgbClr val="FF0000"/>
                </a:solidFill>
                <a:latin typeface="Times New Roman"/>
                <a:ea typeface="Times New Roman"/>
              </a:rPr>
              <a:t>voulaient</a:t>
            </a:r>
            <a:r>
              <a:rPr lang="fr-FR" sz="2800" dirty="0" smtClean="0">
                <a:latin typeface="Times New Roman"/>
                <a:ea typeface="Times New Roman"/>
              </a:rPr>
              <a:t> </a:t>
            </a:r>
            <a:r>
              <a:rPr lang="fr-FR" sz="2800" dirty="0">
                <a:latin typeface="Times New Roman"/>
                <a:ea typeface="Times New Roman"/>
              </a:rPr>
              <a:t>changer de vie. </a:t>
            </a:r>
            <a:r>
              <a:rPr lang="en-GB" sz="2800" dirty="0">
                <a:latin typeface="Times New Roman"/>
                <a:ea typeface="Times New Roman"/>
              </a:rPr>
              <a:t>(</a:t>
            </a:r>
            <a:r>
              <a:rPr lang="en-GB" sz="2800" i="1" dirty="0" err="1">
                <a:solidFill>
                  <a:srgbClr val="FF0000"/>
                </a:solidFill>
                <a:latin typeface="Times New Roman"/>
                <a:ea typeface="Times New Roman"/>
              </a:rPr>
              <a:t>imparfait</a:t>
            </a:r>
            <a:r>
              <a:rPr lang="en-GB" sz="2800" dirty="0">
                <a:latin typeface="Times New Roman"/>
                <a:ea typeface="Times New Roman"/>
              </a:rPr>
              <a:t>)</a:t>
            </a:r>
          </a:p>
          <a:p>
            <a:pPr marL="342900" lvl="0" indent="-342900">
              <a:spcAft>
                <a:spcPts val="300"/>
              </a:spcAft>
              <a:buFont typeface="+mj-lt"/>
              <a:buAutoNum type="arabicPeriod"/>
              <a:tabLst>
                <a:tab pos="179705" algn="l"/>
                <a:tab pos="540385" algn="l"/>
              </a:tabLst>
            </a:pPr>
            <a:r>
              <a:rPr lang="fr-FR" sz="2800" dirty="0">
                <a:latin typeface="Times New Roman"/>
                <a:ea typeface="Times New Roman"/>
              </a:rPr>
              <a:t>Ils </a:t>
            </a:r>
            <a:r>
              <a:rPr lang="fr-FR" sz="2800" b="1" u="sng" dirty="0" smtClean="0">
                <a:solidFill>
                  <a:srgbClr val="FF0000"/>
                </a:solidFill>
                <a:latin typeface="Times New Roman"/>
                <a:ea typeface="Times New Roman"/>
              </a:rPr>
              <a:t>vont aspirer</a:t>
            </a:r>
            <a:r>
              <a:rPr lang="fr-FR" sz="2800" b="1" dirty="0" smtClean="0">
                <a:latin typeface="Times New Roman"/>
                <a:ea typeface="Times New Roman"/>
              </a:rPr>
              <a:t> </a:t>
            </a:r>
            <a:r>
              <a:rPr lang="fr-FR" sz="2800" dirty="0">
                <a:latin typeface="Times New Roman"/>
                <a:ea typeface="Times New Roman"/>
              </a:rPr>
              <a:t>à une vie plus calme, à une cadence moins infernale. </a:t>
            </a:r>
            <a:r>
              <a:rPr lang="en-GB" sz="2800" dirty="0">
                <a:latin typeface="Times New Roman"/>
                <a:ea typeface="Times New Roman"/>
              </a:rPr>
              <a:t>(</a:t>
            </a:r>
            <a:r>
              <a:rPr lang="en-GB" sz="2800" i="1" dirty="0" err="1">
                <a:solidFill>
                  <a:srgbClr val="FF0000"/>
                </a:solidFill>
                <a:latin typeface="Times New Roman"/>
                <a:ea typeface="Times New Roman"/>
              </a:rPr>
              <a:t>futur</a:t>
            </a:r>
            <a:r>
              <a:rPr lang="en-GB" sz="2800" i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GB" sz="2800" i="1" dirty="0" err="1">
                <a:solidFill>
                  <a:srgbClr val="FF0000"/>
                </a:solidFill>
                <a:latin typeface="Times New Roman"/>
                <a:ea typeface="Times New Roman"/>
              </a:rPr>
              <a:t>proche</a:t>
            </a:r>
            <a:r>
              <a:rPr lang="en-GB" sz="2800" i="1" dirty="0">
                <a:solidFill>
                  <a:srgbClr val="FF0000"/>
                </a:solidFill>
                <a:latin typeface="Times New Roman"/>
                <a:ea typeface="Times New Roman"/>
              </a:rPr>
              <a:t>: </a:t>
            </a:r>
            <a:r>
              <a:rPr lang="en-GB" sz="2800" i="1" dirty="0" err="1">
                <a:solidFill>
                  <a:srgbClr val="FF0000"/>
                </a:solidFill>
                <a:latin typeface="Times New Roman"/>
                <a:ea typeface="Times New Roman"/>
              </a:rPr>
              <a:t>aller</a:t>
            </a:r>
            <a:r>
              <a:rPr lang="en-GB" sz="2800" i="1" dirty="0">
                <a:solidFill>
                  <a:srgbClr val="FF0000"/>
                </a:solidFill>
                <a:latin typeface="Times New Roman"/>
                <a:ea typeface="Times New Roman"/>
              </a:rPr>
              <a:t> + </a:t>
            </a:r>
            <a:r>
              <a:rPr lang="en-GB" sz="2800" i="1" dirty="0" err="1">
                <a:solidFill>
                  <a:srgbClr val="FF0000"/>
                </a:solidFill>
                <a:latin typeface="Times New Roman"/>
                <a:ea typeface="Times New Roman"/>
              </a:rPr>
              <a:t>infinitif</a:t>
            </a:r>
            <a:r>
              <a:rPr lang="en-GB" sz="2800" dirty="0">
                <a:latin typeface="Times New Roman"/>
                <a:ea typeface="Times New Roman"/>
              </a:rPr>
              <a:t>)</a:t>
            </a:r>
          </a:p>
          <a:p>
            <a:pPr marL="342900" lvl="0" indent="-342900">
              <a:spcAft>
                <a:spcPts val="300"/>
              </a:spcAft>
              <a:buFont typeface="+mj-lt"/>
              <a:buAutoNum type="arabicPeriod"/>
              <a:tabLst>
                <a:tab pos="179705" algn="l"/>
                <a:tab pos="540385" algn="l"/>
              </a:tabLst>
            </a:pPr>
            <a:r>
              <a:rPr lang="fr-FR" sz="2800" dirty="0">
                <a:latin typeface="Times New Roman"/>
                <a:ea typeface="Times New Roman"/>
              </a:rPr>
              <a:t>Ils </a:t>
            </a:r>
            <a:r>
              <a:rPr lang="fr-FR" sz="2800" dirty="0" smtClean="0">
                <a:latin typeface="Times New Roman"/>
                <a:ea typeface="Times New Roman"/>
              </a:rPr>
              <a:t>n’ </a:t>
            </a:r>
            <a:r>
              <a:rPr lang="fr-FR" sz="28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avaient</a:t>
            </a:r>
            <a:r>
              <a:rPr lang="fr-FR" sz="2800" dirty="0" smtClean="0">
                <a:latin typeface="Times New Roman"/>
                <a:ea typeface="Times New Roman"/>
              </a:rPr>
              <a:t> plus </a:t>
            </a:r>
            <a:r>
              <a:rPr lang="fr-FR" sz="28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supporté</a:t>
            </a:r>
            <a:r>
              <a:rPr lang="fr-FR" sz="2800" dirty="0" smtClean="0">
                <a:latin typeface="Times New Roman"/>
                <a:ea typeface="Times New Roman"/>
              </a:rPr>
              <a:t> plus </a:t>
            </a:r>
            <a:r>
              <a:rPr lang="fr-FR" sz="2800" dirty="0">
                <a:latin typeface="Times New Roman"/>
                <a:ea typeface="Times New Roman"/>
              </a:rPr>
              <a:t>le rythme de vie au Royaume-Uni. </a:t>
            </a:r>
            <a:r>
              <a:rPr lang="en-GB" sz="2800" dirty="0" smtClean="0">
                <a:latin typeface="Times New Roman"/>
                <a:ea typeface="Times New Roman"/>
              </a:rPr>
              <a:t>(</a:t>
            </a:r>
            <a:r>
              <a:rPr lang="en-GB" sz="2800" i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plus-</a:t>
            </a:r>
            <a:r>
              <a:rPr lang="en-GB" sz="2800" i="1" dirty="0" err="1" smtClean="0">
                <a:solidFill>
                  <a:srgbClr val="FF0000"/>
                </a:solidFill>
                <a:latin typeface="Times New Roman"/>
                <a:ea typeface="Times New Roman"/>
              </a:rPr>
              <a:t>que</a:t>
            </a:r>
            <a:r>
              <a:rPr lang="en-GB" sz="2800" i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-parfait)</a:t>
            </a:r>
            <a:r>
              <a:rPr lang="en-GB" sz="2800" dirty="0" smtClean="0">
                <a:latin typeface="Times New Roman"/>
                <a:ea typeface="Times New Roman"/>
              </a:rPr>
              <a:t>)</a:t>
            </a:r>
          </a:p>
          <a:p>
            <a:pPr marL="342900" indent="-342900">
              <a:spcAft>
                <a:spcPts val="300"/>
              </a:spcAft>
              <a:buFont typeface="+mj-lt"/>
              <a:buAutoNum type="arabicPeriod"/>
              <a:tabLst>
                <a:tab pos="179705" algn="l"/>
                <a:tab pos="540385" algn="l"/>
              </a:tabLst>
            </a:pPr>
            <a:r>
              <a:rPr lang="fr-FR" sz="2400" dirty="0"/>
              <a:t>Ils </a:t>
            </a:r>
            <a:r>
              <a:rPr lang="en-GB" sz="2400" dirty="0" smtClean="0"/>
              <a:t>en </a:t>
            </a:r>
            <a:r>
              <a:rPr lang="en-GB" sz="2400" b="1" dirty="0" err="1" smtClean="0">
                <a:solidFill>
                  <a:srgbClr val="FF0000"/>
                </a:solidFill>
              </a:rPr>
              <a:t>ont</a:t>
            </a:r>
            <a:r>
              <a:rPr lang="en-GB" sz="2400" b="1" dirty="0" smtClean="0">
                <a:solidFill>
                  <a:srgbClr val="FF0000"/>
                </a:solidFill>
              </a:rPr>
              <a:t> </a:t>
            </a:r>
            <a:r>
              <a:rPr lang="en-GB" sz="2400" b="1" dirty="0" err="1" smtClean="0">
                <a:solidFill>
                  <a:srgbClr val="FF0000"/>
                </a:solidFill>
              </a:rPr>
              <a:t>eu</a:t>
            </a:r>
            <a:r>
              <a:rPr lang="en-GB" sz="2400" b="1" dirty="0" smtClean="0">
                <a:solidFill>
                  <a:srgbClr val="FF0000"/>
                </a:solidFill>
              </a:rPr>
              <a:t> </a:t>
            </a:r>
            <a:r>
              <a:rPr lang="en-GB" sz="2400" dirty="0" err="1" smtClean="0"/>
              <a:t>marre</a:t>
            </a:r>
            <a:r>
              <a:rPr lang="en-GB" sz="2400" dirty="0" smtClean="0"/>
              <a:t> de la vie en </a:t>
            </a:r>
            <a:r>
              <a:rPr lang="en-GB" sz="2400" dirty="0" err="1" smtClean="0"/>
              <a:t>Angleterre</a:t>
            </a:r>
            <a:r>
              <a:rPr lang="en-GB" sz="2400" dirty="0" smtClean="0"/>
              <a:t> (</a:t>
            </a:r>
            <a:r>
              <a:rPr lang="en-GB" sz="2400" dirty="0">
                <a:solidFill>
                  <a:srgbClr val="FF0000"/>
                </a:solidFill>
              </a:rPr>
              <a:t>p</a:t>
            </a:r>
            <a:r>
              <a:rPr lang="en-GB" sz="2400" dirty="0" smtClean="0">
                <a:solidFill>
                  <a:srgbClr val="FF0000"/>
                </a:solidFill>
              </a:rPr>
              <a:t>assé </a:t>
            </a:r>
            <a:r>
              <a:rPr lang="en-GB" sz="2400" dirty="0" err="1" smtClean="0">
                <a:solidFill>
                  <a:srgbClr val="FF0000"/>
                </a:solidFill>
              </a:rPr>
              <a:t>composé</a:t>
            </a:r>
            <a:r>
              <a:rPr lang="en-GB" sz="2400" dirty="0">
                <a:solidFill>
                  <a:srgbClr val="FF0000"/>
                </a:solidFill>
              </a:rPr>
              <a:t>)</a:t>
            </a:r>
          </a:p>
          <a:p>
            <a:pPr marL="342900" lvl="0" indent="-342900">
              <a:spcAft>
                <a:spcPts val="300"/>
              </a:spcAft>
              <a:buFont typeface="+mj-lt"/>
              <a:buAutoNum type="arabicPeriod"/>
              <a:tabLst>
                <a:tab pos="179705" algn="l"/>
                <a:tab pos="540385" algn="l"/>
              </a:tabLst>
            </a:pPr>
            <a:endParaRPr lang="en-GB" sz="2800" dirty="0">
              <a:latin typeface="Times New Roman"/>
              <a:ea typeface="Times New Roman"/>
            </a:endParaRP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02809"/>
          </a:xfrm>
        </p:spPr>
        <p:txBody>
          <a:bodyPr/>
          <a:lstStyle/>
          <a:p>
            <a:r>
              <a:rPr lang="en-GB" dirty="0" err="1" smtClean="0"/>
              <a:t>Réponses</a:t>
            </a:r>
            <a:r>
              <a:rPr lang="en-GB" dirty="0" smtClean="0"/>
              <a:t> …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506" y="149378"/>
            <a:ext cx="1164921" cy="932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977062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« </a:t>
            </a:r>
            <a:r>
              <a:rPr lang="en-US" dirty="0" err="1" smtClean="0"/>
              <a:t>Tu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fou</a:t>
            </a:r>
            <a:r>
              <a:rPr lang="en-US" dirty="0" smtClean="0"/>
              <a:t> ! » </a:t>
            </a:r>
            <a:r>
              <a:rPr lang="en-US" dirty="0" err="1" smtClean="0"/>
              <a:t>j'ai</a:t>
            </a:r>
            <a:r>
              <a:rPr lang="en-US" dirty="0" smtClean="0"/>
              <a:t> </a:t>
            </a:r>
            <a:r>
              <a:rPr lang="en-US" dirty="0" err="1" smtClean="0"/>
              <a:t>crié</a:t>
            </a:r>
            <a:r>
              <a:rPr lang="en-US" dirty="0" smtClean="0"/>
              <a:t>. </a:t>
            </a:r>
          </a:p>
          <a:p>
            <a:endParaRPr lang="en-US" dirty="0" smtClean="0"/>
          </a:p>
          <a:p>
            <a:r>
              <a:rPr lang="en-US" dirty="0" smtClean="0"/>
              <a:t>a) </a:t>
            </a:r>
            <a:r>
              <a:rPr lang="en-US" dirty="0" err="1" smtClean="0"/>
              <a:t>J'ai</a:t>
            </a:r>
            <a:r>
              <a:rPr lang="en-US" dirty="0" smtClean="0"/>
              <a:t> </a:t>
            </a:r>
            <a:r>
              <a:rPr lang="en-US" dirty="0" err="1" smtClean="0"/>
              <a:t>crié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tu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fou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b</a:t>
            </a:r>
            <a:r>
              <a:rPr lang="en-US" dirty="0" smtClean="0"/>
              <a:t>) </a:t>
            </a:r>
            <a:r>
              <a:rPr lang="en-US" dirty="0" err="1" smtClean="0"/>
              <a:t>J'ai</a:t>
            </a:r>
            <a:r>
              <a:rPr lang="en-US" dirty="0" smtClean="0"/>
              <a:t> </a:t>
            </a:r>
            <a:r>
              <a:rPr lang="en-US" dirty="0" err="1" smtClean="0"/>
              <a:t>crié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tu</a:t>
            </a:r>
            <a:r>
              <a:rPr lang="en-US" dirty="0" smtClean="0"/>
              <a:t> </a:t>
            </a:r>
            <a:r>
              <a:rPr lang="en-US" dirty="0" err="1" smtClean="0"/>
              <a:t>étais</a:t>
            </a:r>
            <a:r>
              <a:rPr lang="en-US" dirty="0" smtClean="0"/>
              <a:t> </a:t>
            </a:r>
            <a:r>
              <a:rPr lang="en-US" dirty="0" err="1" smtClean="0"/>
              <a:t>fou</a:t>
            </a:r>
            <a:r>
              <a:rPr lang="en-US" dirty="0" smtClean="0"/>
              <a:t>.</a:t>
            </a:r>
            <a:endParaRPr lang="fr-F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5</a:t>
            </a:r>
            <a:endParaRPr lang="fr-F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4149" y="4058194"/>
            <a:ext cx="4658837" cy="26299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Pierre a </a:t>
            </a:r>
            <a:r>
              <a:rPr lang="en-US" dirty="0" err="1" smtClean="0"/>
              <a:t>maintenu</a:t>
            </a:r>
            <a:r>
              <a:rPr lang="en-US" dirty="0" smtClean="0"/>
              <a:t> : « Un petit </a:t>
            </a:r>
            <a:r>
              <a:rPr lang="en-US" dirty="0" err="1" smtClean="0"/>
              <a:t>appartement</a:t>
            </a:r>
            <a:r>
              <a:rPr lang="en-US" dirty="0" smtClean="0"/>
              <a:t> ne sera pas </a:t>
            </a:r>
            <a:r>
              <a:rPr lang="en-US" dirty="0" err="1" smtClean="0"/>
              <a:t>trop</a:t>
            </a:r>
            <a:r>
              <a:rPr lang="en-US" dirty="0" smtClean="0"/>
              <a:t> </a:t>
            </a:r>
            <a:r>
              <a:rPr lang="en-US" dirty="0" err="1" smtClean="0"/>
              <a:t>cher</a:t>
            </a:r>
            <a:r>
              <a:rPr lang="en-US" dirty="0" smtClean="0"/>
              <a:t> ». </a:t>
            </a:r>
          </a:p>
          <a:p>
            <a:endParaRPr lang="en-US" dirty="0" smtClean="0"/>
          </a:p>
          <a:p>
            <a:r>
              <a:rPr lang="en-US" dirty="0" smtClean="0"/>
              <a:t>a) Pierre a </a:t>
            </a:r>
            <a:r>
              <a:rPr lang="en-US" dirty="0" err="1" smtClean="0"/>
              <a:t>maintenu</a:t>
            </a:r>
            <a:r>
              <a:rPr lang="en-US" dirty="0" smtClean="0"/>
              <a:t> </a:t>
            </a:r>
            <a:r>
              <a:rPr lang="en-US" dirty="0" err="1" smtClean="0"/>
              <a:t>qu'un</a:t>
            </a:r>
            <a:r>
              <a:rPr lang="en-US" dirty="0" smtClean="0"/>
              <a:t> petit </a:t>
            </a:r>
            <a:r>
              <a:rPr lang="en-US" dirty="0" err="1" smtClean="0"/>
              <a:t>appartement</a:t>
            </a:r>
            <a:r>
              <a:rPr lang="en-US" dirty="0" smtClean="0"/>
              <a:t> ne sera pas </a:t>
            </a:r>
            <a:r>
              <a:rPr lang="en-US" dirty="0" err="1" smtClean="0"/>
              <a:t>trop</a:t>
            </a:r>
            <a:r>
              <a:rPr lang="en-US" dirty="0" smtClean="0"/>
              <a:t> </a:t>
            </a:r>
            <a:r>
              <a:rPr lang="en-US" dirty="0" err="1" smtClean="0"/>
              <a:t>cher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b</a:t>
            </a:r>
            <a:r>
              <a:rPr lang="en-US" dirty="0" smtClean="0"/>
              <a:t>) Pierre a </a:t>
            </a:r>
            <a:r>
              <a:rPr lang="en-US" dirty="0" err="1" smtClean="0"/>
              <a:t>maintenu</a:t>
            </a:r>
            <a:r>
              <a:rPr lang="en-US" dirty="0" smtClean="0"/>
              <a:t> </a:t>
            </a:r>
            <a:r>
              <a:rPr lang="en-US" dirty="0" err="1" smtClean="0"/>
              <a:t>qu'un</a:t>
            </a:r>
            <a:r>
              <a:rPr lang="en-US" dirty="0" smtClean="0"/>
              <a:t> petit </a:t>
            </a:r>
            <a:r>
              <a:rPr lang="en-US" dirty="0" err="1" smtClean="0"/>
              <a:t>appartement</a:t>
            </a:r>
            <a:r>
              <a:rPr lang="en-US" dirty="0" smtClean="0"/>
              <a:t> ne </a:t>
            </a:r>
            <a:r>
              <a:rPr lang="en-US" dirty="0" err="1" smtClean="0"/>
              <a:t>serait</a:t>
            </a:r>
            <a:r>
              <a:rPr lang="en-US" dirty="0" smtClean="0"/>
              <a:t> pas </a:t>
            </a:r>
            <a:r>
              <a:rPr lang="en-US" dirty="0" err="1" smtClean="0"/>
              <a:t>trop</a:t>
            </a:r>
            <a:r>
              <a:rPr lang="en-US" dirty="0" smtClean="0"/>
              <a:t> </a:t>
            </a:r>
            <a:r>
              <a:rPr lang="en-US" dirty="0" err="1" smtClean="0"/>
              <a:t>cher</a:t>
            </a:r>
            <a:r>
              <a:rPr lang="en-US" dirty="0" smtClean="0"/>
              <a:t>.</a:t>
            </a:r>
            <a:endParaRPr lang="fr-F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6</a:t>
            </a:r>
            <a:endParaRPr lang="fr-F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8164" y="4822297"/>
            <a:ext cx="3023878" cy="17070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Il </a:t>
            </a:r>
            <a:r>
              <a:rPr lang="en-US" dirty="0" err="1" smtClean="0"/>
              <a:t>m'a</a:t>
            </a:r>
            <a:r>
              <a:rPr lang="en-US" dirty="0" smtClean="0"/>
              <a:t> </a:t>
            </a:r>
            <a:r>
              <a:rPr lang="en-US" dirty="0" err="1" smtClean="0"/>
              <a:t>expliqué</a:t>
            </a:r>
            <a:r>
              <a:rPr lang="en-US" dirty="0" smtClean="0"/>
              <a:t> :« </a:t>
            </a:r>
            <a:r>
              <a:rPr lang="en-US" dirty="0" err="1" smtClean="0"/>
              <a:t>Tu</a:t>
            </a:r>
            <a:r>
              <a:rPr lang="en-US" dirty="0" smtClean="0"/>
              <a:t> </a:t>
            </a:r>
            <a:r>
              <a:rPr lang="en-US" dirty="0" err="1" smtClean="0"/>
              <a:t>dois</a:t>
            </a:r>
            <a:r>
              <a:rPr lang="en-US" dirty="0" smtClean="0"/>
              <a:t> le faire </a:t>
            </a:r>
            <a:r>
              <a:rPr lang="en-US" dirty="0" err="1" smtClean="0"/>
              <a:t>toi-même</a:t>
            </a:r>
            <a:r>
              <a:rPr lang="en-US" dirty="0" smtClean="0"/>
              <a:t> ». </a:t>
            </a:r>
          </a:p>
          <a:p>
            <a:endParaRPr lang="en-US" dirty="0" smtClean="0"/>
          </a:p>
          <a:p>
            <a:r>
              <a:rPr lang="en-US" dirty="0" smtClean="0"/>
              <a:t>a) Il </a:t>
            </a:r>
            <a:r>
              <a:rPr lang="en-US" dirty="0" err="1" smtClean="0"/>
              <a:t>m'a</a:t>
            </a:r>
            <a:r>
              <a:rPr lang="en-US" dirty="0" smtClean="0"/>
              <a:t> </a:t>
            </a:r>
            <a:r>
              <a:rPr lang="en-US" dirty="0" err="1" smtClean="0"/>
              <a:t>expliqué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tu</a:t>
            </a:r>
            <a:r>
              <a:rPr lang="en-US" dirty="0" smtClean="0"/>
              <a:t> </a:t>
            </a:r>
            <a:r>
              <a:rPr lang="en-US" dirty="0" err="1" smtClean="0"/>
              <a:t>dois</a:t>
            </a:r>
            <a:r>
              <a:rPr lang="en-US" dirty="0" smtClean="0"/>
              <a:t> le faire </a:t>
            </a:r>
            <a:r>
              <a:rPr lang="en-US" dirty="0" err="1" smtClean="0"/>
              <a:t>toi-même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b</a:t>
            </a:r>
            <a:r>
              <a:rPr lang="en-US" dirty="0" smtClean="0"/>
              <a:t>) Il </a:t>
            </a:r>
            <a:r>
              <a:rPr lang="en-US" dirty="0" err="1" smtClean="0"/>
              <a:t>m'a</a:t>
            </a:r>
            <a:r>
              <a:rPr lang="en-US" dirty="0" smtClean="0"/>
              <a:t> </a:t>
            </a:r>
            <a:r>
              <a:rPr lang="en-US" dirty="0" err="1" smtClean="0"/>
              <a:t>expliqué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je </a:t>
            </a:r>
            <a:r>
              <a:rPr lang="en-US" dirty="0" err="1" smtClean="0"/>
              <a:t>devais</a:t>
            </a:r>
            <a:r>
              <a:rPr lang="en-US" dirty="0" smtClean="0"/>
              <a:t> le faire </a:t>
            </a:r>
            <a:r>
              <a:rPr lang="en-US" dirty="0" err="1" smtClean="0"/>
              <a:t>moi-même</a:t>
            </a:r>
            <a:r>
              <a:rPr lang="en-US" dirty="0" smtClean="0"/>
              <a:t>.</a:t>
            </a:r>
            <a:endParaRPr lang="fr-F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7</a:t>
            </a:r>
            <a:endParaRPr lang="fr-F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4420" y="4280614"/>
            <a:ext cx="4095145" cy="2311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Mes</a:t>
            </a:r>
            <a:r>
              <a:rPr lang="en-US" dirty="0" smtClean="0"/>
              <a:t> parents </a:t>
            </a:r>
            <a:r>
              <a:rPr lang="en-US" dirty="0" err="1" smtClean="0"/>
              <a:t>m'ont</a:t>
            </a:r>
            <a:r>
              <a:rPr lang="en-US" dirty="0" smtClean="0"/>
              <a:t> </a:t>
            </a:r>
            <a:r>
              <a:rPr lang="en-US" dirty="0" err="1" smtClean="0"/>
              <a:t>dit</a:t>
            </a:r>
            <a:r>
              <a:rPr lang="en-US" dirty="0" smtClean="0"/>
              <a:t> « Nous </a:t>
            </a:r>
            <a:r>
              <a:rPr lang="en-US" dirty="0" err="1" smtClean="0"/>
              <a:t>allons</a:t>
            </a:r>
            <a:r>
              <a:rPr lang="en-US" dirty="0" smtClean="0"/>
              <a:t> divorcer” </a:t>
            </a:r>
          </a:p>
          <a:p>
            <a:endParaRPr lang="en-US" dirty="0" smtClean="0"/>
          </a:p>
          <a:p>
            <a:r>
              <a:rPr lang="en-US" dirty="0" smtClean="0"/>
              <a:t>a) </a:t>
            </a:r>
            <a:r>
              <a:rPr lang="en-US" dirty="0" err="1" smtClean="0"/>
              <a:t>Mes</a:t>
            </a:r>
            <a:r>
              <a:rPr lang="en-US" dirty="0" smtClean="0"/>
              <a:t> parents </a:t>
            </a:r>
            <a:r>
              <a:rPr lang="en-US" dirty="0" err="1" smtClean="0"/>
              <a:t>m'ont</a:t>
            </a:r>
            <a:r>
              <a:rPr lang="en-US" dirty="0" smtClean="0"/>
              <a:t> </a:t>
            </a:r>
            <a:r>
              <a:rPr lang="en-US" dirty="0" err="1" smtClean="0"/>
              <a:t>dit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nous </a:t>
            </a:r>
            <a:r>
              <a:rPr lang="en-US" dirty="0" err="1" smtClean="0"/>
              <a:t>allons</a:t>
            </a:r>
            <a:r>
              <a:rPr lang="en-US" dirty="0" smtClean="0"/>
              <a:t>   divorcer. </a:t>
            </a:r>
          </a:p>
          <a:p>
            <a:r>
              <a:rPr lang="en-US" dirty="0" smtClean="0"/>
              <a:t>b) </a:t>
            </a:r>
            <a:r>
              <a:rPr lang="en-US" dirty="0" err="1" smtClean="0"/>
              <a:t>Mes</a:t>
            </a:r>
            <a:r>
              <a:rPr lang="en-US" dirty="0" smtClean="0"/>
              <a:t> parents </a:t>
            </a:r>
            <a:r>
              <a:rPr lang="en-US" dirty="0" err="1" smtClean="0"/>
              <a:t>m'ont</a:t>
            </a:r>
            <a:r>
              <a:rPr lang="en-US" dirty="0" smtClean="0"/>
              <a:t> </a:t>
            </a:r>
            <a:r>
              <a:rPr lang="en-US" dirty="0" err="1" smtClean="0"/>
              <a:t>dit</a:t>
            </a:r>
            <a:r>
              <a:rPr lang="en-US" dirty="0" smtClean="0"/>
              <a:t> </a:t>
            </a:r>
            <a:r>
              <a:rPr lang="en-US" dirty="0" err="1" smtClean="0"/>
              <a:t>qu'ils</a:t>
            </a:r>
            <a:r>
              <a:rPr lang="en-US" dirty="0" smtClean="0"/>
              <a:t> </a:t>
            </a:r>
            <a:r>
              <a:rPr lang="en-US" dirty="0" err="1" smtClean="0"/>
              <a:t>allaient</a:t>
            </a:r>
            <a:r>
              <a:rPr lang="en-US" dirty="0" smtClean="0"/>
              <a:t> divorcer.</a:t>
            </a:r>
            <a:endParaRPr lang="fr-F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8</a:t>
            </a:r>
            <a:endParaRPr lang="fr-F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6500" y="4275908"/>
            <a:ext cx="4300300" cy="24275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«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j'ai</a:t>
            </a:r>
            <a:r>
              <a:rPr lang="en-US" dirty="0" smtClean="0"/>
              <a:t> </a:t>
            </a:r>
            <a:r>
              <a:rPr lang="en-US" dirty="0" err="1" smtClean="0"/>
              <a:t>faim</a:t>
            </a:r>
            <a:r>
              <a:rPr lang="en-US" dirty="0" smtClean="0"/>
              <a:t> ! » a-</a:t>
            </a:r>
            <a:r>
              <a:rPr lang="en-US" dirty="0" err="1" smtClean="0"/>
              <a:t>t-elle</a:t>
            </a:r>
            <a:r>
              <a:rPr lang="en-US" dirty="0" smtClean="0"/>
              <a:t> </a:t>
            </a:r>
            <a:r>
              <a:rPr lang="en-US" dirty="0" err="1" smtClean="0"/>
              <a:t>dit</a:t>
            </a:r>
            <a:r>
              <a:rPr lang="en-US" dirty="0" smtClean="0"/>
              <a:t>. </a:t>
            </a:r>
          </a:p>
          <a:p>
            <a:endParaRPr lang="en-US" dirty="0" smtClean="0"/>
          </a:p>
          <a:p>
            <a:r>
              <a:rPr lang="en-US" dirty="0" smtClean="0"/>
              <a:t>a) Elle a </a:t>
            </a:r>
            <a:r>
              <a:rPr lang="en-US" dirty="0" err="1" smtClean="0"/>
              <a:t>dit</a:t>
            </a:r>
            <a:r>
              <a:rPr lang="en-US" dirty="0" smtClean="0"/>
              <a:t> </a:t>
            </a:r>
            <a:r>
              <a:rPr lang="en-US" dirty="0" err="1" smtClean="0"/>
              <a:t>qu'elle</a:t>
            </a:r>
            <a:r>
              <a:rPr lang="en-US" dirty="0" smtClean="0"/>
              <a:t> </a:t>
            </a:r>
            <a:r>
              <a:rPr lang="en-US" dirty="0" err="1" smtClean="0"/>
              <a:t>avait</a:t>
            </a:r>
            <a:r>
              <a:rPr lang="en-US" dirty="0" smtClean="0"/>
              <a:t> </a:t>
            </a:r>
            <a:r>
              <a:rPr lang="en-US" dirty="0" err="1" smtClean="0"/>
              <a:t>faim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b</a:t>
            </a:r>
            <a:r>
              <a:rPr lang="en-US" dirty="0" smtClean="0"/>
              <a:t>) Elle a </a:t>
            </a:r>
            <a:r>
              <a:rPr lang="en-US" dirty="0" err="1" smtClean="0"/>
              <a:t>dit</a:t>
            </a:r>
            <a:r>
              <a:rPr lang="en-US" dirty="0" smtClean="0"/>
              <a:t> </a:t>
            </a:r>
            <a:r>
              <a:rPr lang="en-US" dirty="0" err="1" smtClean="0"/>
              <a:t>qu'elle</a:t>
            </a:r>
            <a:r>
              <a:rPr lang="en-US" dirty="0" smtClean="0"/>
              <a:t> a </a:t>
            </a:r>
            <a:r>
              <a:rPr lang="en-US" dirty="0" err="1" smtClean="0"/>
              <a:t>faim</a:t>
            </a:r>
            <a:r>
              <a:rPr lang="en-US" dirty="0" smtClean="0"/>
              <a:t>.</a:t>
            </a:r>
            <a:endParaRPr lang="fr-F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9</a:t>
            </a:r>
            <a:endParaRPr lang="fr-F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5751" y="3875314"/>
            <a:ext cx="5025349" cy="28368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« Les </a:t>
            </a:r>
            <a:r>
              <a:rPr lang="en-US" dirty="0" err="1" smtClean="0"/>
              <a:t>immeubles</a:t>
            </a:r>
            <a:r>
              <a:rPr lang="en-US" dirty="0" smtClean="0"/>
              <a:t> </a:t>
            </a:r>
            <a:r>
              <a:rPr lang="en-US" dirty="0" err="1" smtClean="0"/>
              <a:t>sont</a:t>
            </a:r>
            <a:r>
              <a:rPr lang="en-US" dirty="0" smtClean="0"/>
              <a:t> </a:t>
            </a:r>
            <a:r>
              <a:rPr lang="en-US" dirty="0" err="1" smtClean="0"/>
              <a:t>chers</a:t>
            </a:r>
            <a:r>
              <a:rPr lang="en-US" dirty="0" smtClean="0"/>
              <a:t> </a:t>
            </a:r>
            <a:r>
              <a:rPr lang="en-US" dirty="0" err="1" smtClean="0"/>
              <a:t>à</a:t>
            </a:r>
            <a:r>
              <a:rPr lang="en-US" dirty="0" smtClean="0"/>
              <a:t> Paris », </a:t>
            </a:r>
            <a:r>
              <a:rPr lang="en-US" dirty="0" err="1" smtClean="0"/>
              <a:t>ai</a:t>
            </a:r>
            <a:r>
              <a:rPr lang="en-US" dirty="0" smtClean="0"/>
              <a:t>-je </a:t>
            </a:r>
            <a:r>
              <a:rPr lang="en-US" dirty="0" err="1" smtClean="0"/>
              <a:t>déclaré</a:t>
            </a:r>
            <a:r>
              <a:rPr lang="en-US" dirty="0" smtClean="0"/>
              <a:t>. </a:t>
            </a:r>
          </a:p>
          <a:p>
            <a:endParaRPr lang="en-US" dirty="0" smtClean="0"/>
          </a:p>
          <a:p>
            <a:r>
              <a:rPr lang="en-US" dirty="0" smtClean="0"/>
              <a:t>a) </a:t>
            </a:r>
            <a:r>
              <a:rPr lang="en-US" dirty="0" err="1" smtClean="0"/>
              <a:t>J'ai</a:t>
            </a:r>
            <a:r>
              <a:rPr lang="en-US" dirty="0" smtClean="0"/>
              <a:t> </a:t>
            </a:r>
            <a:r>
              <a:rPr lang="en-US" dirty="0" err="1" smtClean="0"/>
              <a:t>déclaré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les </a:t>
            </a:r>
            <a:r>
              <a:rPr lang="en-US" dirty="0" err="1" smtClean="0"/>
              <a:t>immeubles</a:t>
            </a:r>
            <a:r>
              <a:rPr lang="en-US" dirty="0" smtClean="0"/>
              <a:t> </a:t>
            </a:r>
            <a:r>
              <a:rPr lang="en-US" dirty="0" err="1" smtClean="0"/>
              <a:t>sont</a:t>
            </a:r>
            <a:r>
              <a:rPr lang="en-US" dirty="0" smtClean="0"/>
              <a:t> </a:t>
            </a:r>
            <a:r>
              <a:rPr lang="en-US" dirty="0" err="1" smtClean="0"/>
              <a:t>chers</a:t>
            </a:r>
            <a:r>
              <a:rPr lang="en-US" dirty="0" smtClean="0"/>
              <a:t> </a:t>
            </a:r>
            <a:r>
              <a:rPr lang="en-US" dirty="0" err="1" smtClean="0"/>
              <a:t>à</a:t>
            </a:r>
            <a:r>
              <a:rPr lang="en-US" dirty="0" smtClean="0"/>
              <a:t> Paris. </a:t>
            </a:r>
          </a:p>
          <a:p>
            <a:r>
              <a:rPr lang="en-US" dirty="0" err="1" smtClean="0"/>
              <a:t>b</a:t>
            </a:r>
            <a:r>
              <a:rPr lang="en-US" dirty="0" smtClean="0"/>
              <a:t>) </a:t>
            </a:r>
            <a:r>
              <a:rPr lang="en-US" dirty="0" err="1" smtClean="0"/>
              <a:t>J'ai</a:t>
            </a:r>
            <a:r>
              <a:rPr lang="en-US" dirty="0" smtClean="0"/>
              <a:t> </a:t>
            </a:r>
            <a:r>
              <a:rPr lang="en-US" dirty="0" err="1" smtClean="0"/>
              <a:t>déclaré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les </a:t>
            </a:r>
            <a:r>
              <a:rPr lang="en-US" dirty="0" err="1" smtClean="0"/>
              <a:t>immeubles</a:t>
            </a:r>
            <a:r>
              <a:rPr lang="en-US" dirty="0" smtClean="0"/>
              <a:t> </a:t>
            </a:r>
            <a:r>
              <a:rPr lang="en-US" dirty="0" err="1" smtClean="0"/>
              <a:t>étaient</a:t>
            </a:r>
            <a:r>
              <a:rPr lang="en-US" dirty="0" smtClean="0"/>
              <a:t> </a:t>
            </a:r>
            <a:r>
              <a:rPr lang="en-US" dirty="0" err="1" smtClean="0"/>
              <a:t>chers</a:t>
            </a:r>
            <a:r>
              <a:rPr lang="en-US" dirty="0" smtClean="0"/>
              <a:t> </a:t>
            </a:r>
            <a:r>
              <a:rPr lang="en-US" dirty="0" err="1" smtClean="0"/>
              <a:t>à</a:t>
            </a:r>
            <a:r>
              <a:rPr lang="en-US" dirty="0" smtClean="0"/>
              <a:t> Paris.</a:t>
            </a:r>
            <a:endParaRPr lang="fr-F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10</a:t>
            </a:r>
            <a:endParaRPr lang="fr-F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3033" y="4831006"/>
            <a:ext cx="3023878" cy="17070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Il a </a:t>
            </a:r>
            <a:r>
              <a:rPr lang="en-US" dirty="0" err="1" smtClean="0"/>
              <a:t>crié</a:t>
            </a:r>
            <a:r>
              <a:rPr lang="en-US" dirty="0" smtClean="0"/>
              <a:t>:« </a:t>
            </a:r>
            <a:r>
              <a:rPr lang="en-US" dirty="0" err="1" smtClean="0"/>
              <a:t>Ils</a:t>
            </a:r>
            <a:r>
              <a:rPr lang="en-US" dirty="0" smtClean="0"/>
              <a:t> </a:t>
            </a:r>
            <a:r>
              <a:rPr lang="en-US" dirty="0" err="1" smtClean="0"/>
              <a:t>sont</a:t>
            </a:r>
            <a:r>
              <a:rPr lang="en-US" dirty="0" smtClean="0"/>
              <a:t> </a:t>
            </a:r>
            <a:r>
              <a:rPr lang="en-US" dirty="0" err="1" smtClean="0"/>
              <a:t>arrivés</a:t>
            </a:r>
            <a:r>
              <a:rPr lang="en-US" dirty="0" smtClean="0"/>
              <a:t>» </a:t>
            </a:r>
          </a:p>
          <a:p>
            <a:endParaRPr lang="en-US" dirty="0" smtClean="0"/>
          </a:p>
          <a:p>
            <a:r>
              <a:rPr lang="en-US" dirty="0" smtClean="0"/>
              <a:t>a) Il a </a:t>
            </a:r>
            <a:r>
              <a:rPr lang="en-US" dirty="0" err="1" smtClean="0"/>
              <a:t>crié</a:t>
            </a:r>
            <a:r>
              <a:rPr lang="en-US" dirty="0" smtClean="0"/>
              <a:t> </a:t>
            </a:r>
            <a:r>
              <a:rPr lang="en-US" dirty="0" err="1" smtClean="0"/>
              <a:t>qu’ils</a:t>
            </a:r>
            <a:r>
              <a:rPr lang="en-US" dirty="0" smtClean="0"/>
              <a:t> </a:t>
            </a:r>
            <a:r>
              <a:rPr lang="en-US" dirty="0" err="1" smtClean="0"/>
              <a:t>seraient</a:t>
            </a:r>
            <a:r>
              <a:rPr lang="en-US" dirty="0" smtClean="0"/>
              <a:t> </a:t>
            </a:r>
            <a:r>
              <a:rPr lang="en-US" dirty="0" err="1" smtClean="0"/>
              <a:t>arrivés</a:t>
            </a:r>
            <a:r>
              <a:rPr lang="en-US" dirty="0" smtClean="0"/>
              <a:t>. </a:t>
            </a:r>
          </a:p>
          <a:p>
            <a:r>
              <a:rPr lang="en-US" dirty="0" smtClean="0"/>
              <a:t>b) Il a </a:t>
            </a:r>
            <a:r>
              <a:rPr lang="en-US" dirty="0" err="1" smtClean="0"/>
              <a:t>crié</a:t>
            </a:r>
            <a:r>
              <a:rPr lang="en-US" dirty="0" smtClean="0"/>
              <a:t> </a:t>
            </a:r>
            <a:r>
              <a:rPr lang="en-US" dirty="0" err="1" smtClean="0"/>
              <a:t>qu’ils</a:t>
            </a:r>
            <a:r>
              <a:rPr lang="en-US" dirty="0" smtClean="0"/>
              <a:t> </a:t>
            </a:r>
            <a:r>
              <a:rPr lang="en-US" dirty="0" err="1" smtClean="0"/>
              <a:t>étaient</a:t>
            </a:r>
            <a:r>
              <a:rPr lang="en-US" dirty="0" smtClean="0"/>
              <a:t> </a:t>
            </a:r>
            <a:r>
              <a:rPr lang="en-US" dirty="0" err="1" smtClean="0"/>
              <a:t>arrivés</a:t>
            </a:r>
            <a:r>
              <a:rPr lang="en-US" dirty="0" smtClean="0"/>
              <a:t>.</a:t>
            </a:r>
            <a:endParaRPr lang="fr-F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11</a:t>
            </a:r>
            <a:endParaRPr lang="fr-F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6570" y="3979818"/>
            <a:ext cx="4647017" cy="26233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5830327"/>
          </a:xfrm>
        </p:spPr>
        <p:txBody>
          <a:bodyPr>
            <a:normAutofit fontScale="90000"/>
          </a:bodyPr>
          <a:lstStyle/>
          <a:p>
            <a:r>
              <a:rPr lang="en-GB" dirty="0" err="1" smtClean="0"/>
              <a:t>Maintenant</a:t>
            </a:r>
            <a:r>
              <a:rPr lang="en-GB" dirty="0" smtClean="0"/>
              <a:t>: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sz="3100" dirty="0" err="1" smtClean="0"/>
              <a:t>écrivez</a:t>
            </a:r>
            <a:r>
              <a:rPr lang="en-GB" sz="3100" dirty="0" smtClean="0"/>
              <a:t> trois phrases avec </a:t>
            </a:r>
            <a:br>
              <a:rPr lang="en-GB" sz="3100" dirty="0" smtClean="0"/>
            </a:br>
            <a:r>
              <a:rPr lang="en-GB" sz="3100" dirty="0" smtClean="0"/>
              <a:t>- </a:t>
            </a:r>
            <a:r>
              <a:rPr lang="en-GB" sz="3100" dirty="0" smtClean="0">
                <a:solidFill>
                  <a:srgbClr val="FF0000"/>
                </a:solidFill>
              </a:rPr>
              <a:t>un </a:t>
            </a:r>
            <a:r>
              <a:rPr lang="en-GB" sz="3100" dirty="0" err="1" smtClean="0">
                <a:solidFill>
                  <a:srgbClr val="FF0000"/>
                </a:solidFill>
              </a:rPr>
              <a:t>présent</a:t>
            </a:r>
            <a:r>
              <a:rPr lang="en-GB" sz="3100" dirty="0" smtClean="0"/>
              <a:t/>
            </a:r>
            <a:br>
              <a:rPr lang="en-GB" sz="3100" dirty="0" smtClean="0"/>
            </a:br>
            <a:r>
              <a:rPr lang="en-GB" sz="3100" dirty="0" smtClean="0"/>
              <a:t>- </a:t>
            </a:r>
            <a:r>
              <a:rPr lang="en-GB" sz="3100" dirty="0" smtClean="0">
                <a:solidFill>
                  <a:srgbClr val="FF0000"/>
                </a:solidFill>
              </a:rPr>
              <a:t>un </a:t>
            </a:r>
            <a:r>
              <a:rPr lang="en-GB" sz="3100" dirty="0" err="1" smtClean="0">
                <a:solidFill>
                  <a:srgbClr val="FF0000"/>
                </a:solidFill>
              </a:rPr>
              <a:t>futur</a:t>
            </a:r>
            <a:r>
              <a:rPr lang="en-GB" sz="3100" dirty="0" smtClean="0"/>
              <a:t/>
            </a:r>
            <a:br>
              <a:rPr lang="en-GB" sz="3100" dirty="0" smtClean="0"/>
            </a:br>
            <a:r>
              <a:rPr lang="en-GB" sz="3100" dirty="0" smtClean="0"/>
              <a:t>- </a:t>
            </a:r>
            <a:r>
              <a:rPr lang="en-GB" sz="3100" dirty="0" smtClean="0">
                <a:solidFill>
                  <a:srgbClr val="FF0000"/>
                </a:solidFill>
              </a:rPr>
              <a:t>un passé </a:t>
            </a:r>
            <a:r>
              <a:rPr lang="en-GB" sz="3100" dirty="0" err="1" smtClean="0">
                <a:solidFill>
                  <a:srgbClr val="FF0000"/>
                </a:solidFill>
              </a:rPr>
              <a:t>composé</a:t>
            </a:r>
            <a:r>
              <a:rPr lang="en-GB" sz="3100" dirty="0" smtClean="0"/>
              <a:t/>
            </a:r>
            <a:br>
              <a:rPr lang="en-GB" sz="3100" dirty="0" smtClean="0"/>
            </a:br>
            <a:r>
              <a:rPr lang="en-GB" sz="3100" dirty="0" smtClean="0"/>
              <a:t/>
            </a:r>
            <a:br>
              <a:rPr lang="en-GB" sz="3100" dirty="0" smtClean="0"/>
            </a:br>
            <a:r>
              <a:rPr lang="en-GB" sz="3100" dirty="0" err="1" smtClean="0"/>
              <a:t>Votre</a:t>
            </a:r>
            <a:r>
              <a:rPr lang="en-GB" sz="3100" dirty="0" smtClean="0"/>
              <a:t> </a:t>
            </a:r>
            <a:r>
              <a:rPr lang="en-GB" sz="3100" dirty="0" err="1" smtClean="0"/>
              <a:t>partenaire</a:t>
            </a:r>
            <a:r>
              <a:rPr lang="en-GB" sz="3100" dirty="0" smtClean="0"/>
              <a:t> </a:t>
            </a:r>
            <a:r>
              <a:rPr lang="en-GB" sz="3100" dirty="0" err="1" smtClean="0"/>
              <a:t>va</a:t>
            </a:r>
            <a:r>
              <a:rPr lang="en-GB" sz="3100" dirty="0" smtClean="0"/>
              <a:t> nous dire </a:t>
            </a:r>
            <a:r>
              <a:rPr lang="en-GB" sz="3100" dirty="0" err="1" smtClean="0"/>
              <a:t>ce</a:t>
            </a:r>
            <a:r>
              <a:rPr lang="en-GB" sz="3100" dirty="0" smtClean="0"/>
              <a:t> que </a:t>
            </a:r>
            <a:r>
              <a:rPr lang="en-GB" sz="3100" dirty="0" err="1" smtClean="0"/>
              <a:t>vous</a:t>
            </a:r>
            <a:r>
              <a:rPr lang="en-GB" sz="3100" dirty="0" smtClean="0"/>
              <a:t> </a:t>
            </a:r>
            <a:r>
              <a:rPr lang="en-GB" sz="3100" dirty="0" err="1" smtClean="0"/>
              <a:t>avez</a:t>
            </a:r>
            <a:r>
              <a:rPr lang="en-GB" sz="3100" dirty="0" smtClean="0"/>
              <a:t> </a:t>
            </a:r>
            <a:r>
              <a:rPr lang="en-GB" sz="3100" dirty="0" err="1" smtClean="0"/>
              <a:t>écrit</a:t>
            </a:r>
            <a:r>
              <a:rPr lang="en-GB" sz="3100" dirty="0" smtClean="0"/>
              <a:t> </a:t>
            </a:r>
            <a:r>
              <a:rPr lang="en-GB" sz="3100" dirty="0" err="1" smtClean="0"/>
              <a:t>en</a:t>
            </a:r>
            <a:r>
              <a:rPr lang="en-GB" sz="3100" dirty="0" smtClean="0"/>
              <a:t> </a:t>
            </a:r>
            <a:r>
              <a:rPr lang="en-GB" sz="3100" dirty="0" err="1" smtClean="0"/>
              <a:t>utilisant</a:t>
            </a:r>
            <a:r>
              <a:rPr lang="en-GB" sz="3100" dirty="0" smtClean="0"/>
              <a:t> le </a:t>
            </a:r>
            <a:r>
              <a:rPr lang="en-GB" sz="3100" dirty="0" err="1" smtClean="0"/>
              <a:t>discours</a:t>
            </a:r>
            <a:r>
              <a:rPr lang="en-GB" sz="3100" dirty="0" smtClean="0"/>
              <a:t> indirect et la concordance des temps:</a:t>
            </a:r>
            <a:br>
              <a:rPr lang="en-GB" sz="3100" dirty="0" smtClean="0"/>
            </a:br>
            <a:r>
              <a:rPr lang="en-GB" sz="3100" dirty="0" smtClean="0">
                <a:solidFill>
                  <a:srgbClr val="FF0000"/>
                </a:solidFill>
              </a:rPr>
              <a:t>X </a:t>
            </a:r>
            <a:r>
              <a:rPr lang="en-GB" sz="3100" dirty="0" err="1" smtClean="0">
                <a:solidFill>
                  <a:srgbClr val="FF0000"/>
                </a:solidFill>
              </a:rPr>
              <a:t>m’a</a:t>
            </a:r>
            <a:r>
              <a:rPr lang="en-GB" sz="3100" dirty="0" smtClean="0">
                <a:solidFill>
                  <a:srgbClr val="FF0000"/>
                </a:solidFill>
              </a:rPr>
              <a:t> </a:t>
            </a:r>
            <a:r>
              <a:rPr lang="en-GB" sz="3100" dirty="0" err="1" smtClean="0">
                <a:solidFill>
                  <a:srgbClr val="FF0000"/>
                </a:solidFill>
              </a:rPr>
              <a:t>dit</a:t>
            </a:r>
            <a:r>
              <a:rPr lang="en-GB" sz="3100" dirty="0" smtClean="0">
                <a:solidFill>
                  <a:srgbClr val="FF0000"/>
                </a:solidFill>
              </a:rPr>
              <a:t> que …….</a:t>
            </a:r>
            <a:br>
              <a:rPr lang="en-GB" sz="3100" dirty="0" smtClean="0">
                <a:solidFill>
                  <a:srgbClr val="FF0000"/>
                </a:solidFill>
              </a:rPr>
            </a:br>
            <a:endParaRPr lang="en-GB" sz="31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0981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Maintenant faites les exercices sur</a:t>
            </a:r>
            <a:br>
              <a:rPr lang="fr-FR" dirty="0" smtClean="0"/>
            </a:br>
            <a:r>
              <a:rPr lang="fr-FR" dirty="0" smtClean="0"/>
              <a:t>la feuille de travail</a:t>
            </a:r>
            <a:endParaRPr lang="fr-FR" dirty="0"/>
          </a:p>
        </p:txBody>
      </p:sp>
      <p:pic>
        <p:nvPicPr>
          <p:cNvPr id="3074" name="Picture 2" descr="http://image.shutterstock.com/display_pic_with_logo/52861/52861,1249240596,8/stock-vector-a-puzzled-silhouette-person-says-a-solution-in-jigsaw-puzzle-pieces-in-speech-bubble-copyspace-3463827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47083" y="2192263"/>
            <a:ext cx="4286250" cy="3133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Direct and Indirect Speech</a:t>
            </a:r>
            <a:endParaRPr lang="fr-F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Discours direct et indirect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496779"/>
            <a:ext cx="8229600" cy="351051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Paul </a:t>
            </a:r>
            <a:r>
              <a:rPr lang="en-US" dirty="0" err="1" smtClean="0"/>
              <a:t>dit</a:t>
            </a:r>
            <a:r>
              <a:rPr lang="en-US" dirty="0" smtClean="0"/>
              <a:t> : « </a:t>
            </a:r>
            <a:r>
              <a:rPr lang="en-US" dirty="0" err="1" smtClean="0"/>
              <a:t>J'aime</a:t>
            </a:r>
            <a:r>
              <a:rPr lang="en-US" dirty="0" smtClean="0"/>
              <a:t> les fraises ». </a:t>
            </a:r>
          </a:p>
          <a:p>
            <a:r>
              <a:rPr lang="en-US" dirty="0" smtClean="0"/>
              <a:t>Paul says: "I like strawberries." </a:t>
            </a:r>
          </a:p>
          <a:p>
            <a:endParaRPr lang="en-US" dirty="0" smtClean="0"/>
          </a:p>
          <a:p>
            <a:r>
              <a:rPr lang="en-US" dirty="0" err="1" smtClean="0"/>
              <a:t>Lise</a:t>
            </a:r>
            <a:r>
              <a:rPr lang="en-US" dirty="0" smtClean="0"/>
              <a:t> </a:t>
            </a:r>
            <a:r>
              <a:rPr lang="en-US" dirty="0" err="1" smtClean="0"/>
              <a:t>répond</a:t>
            </a:r>
            <a:r>
              <a:rPr lang="en-US" dirty="0" smtClean="0"/>
              <a:t> : « Jean les </a:t>
            </a:r>
            <a:r>
              <a:rPr lang="en-US" dirty="0" err="1" smtClean="0"/>
              <a:t>déteste</a:t>
            </a:r>
            <a:r>
              <a:rPr lang="en-US" dirty="0" smtClean="0"/>
              <a:t> ».    </a:t>
            </a:r>
          </a:p>
          <a:p>
            <a:r>
              <a:rPr lang="en-US" dirty="0" smtClean="0"/>
              <a:t>Lisa replies, "Jean hates them." </a:t>
            </a:r>
          </a:p>
          <a:p>
            <a:endParaRPr lang="en-US" dirty="0" smtClean="0"/>
          </a:p>
          <a:p>
            <a:r>
              <a:rPr lang="en-US" dirty="0" smtClean="0"/>
              <a:t>« Jean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stupide</a:t>
            </a:r>
            <a:r>
              <a:rPr lang="en-US" dirty="0" smtClean="0"/>
              <a:t> » </a:t>
            </a:r>
            <a:r>
              <a:rPr lang="en-US" dirty="0" err="1" smtClean="0"/>
              <a:t>déclare</a:t>
            </a:r>
            <a:r>
              <a:rPr lang="en-US" dirty="0" smtClean="0"/>
              <a:t> Paul.*  </a:t>
            </a:r>
          </a:p>
          <a:p>
            <a:r>
              <a:rPr lang="en-US" dirty="0" smtClean="0"/>
              <a:t> "Jean is stupid" Paul declares.</a:t>
            </a:r>
            <a:endParaRPr lang="fr-F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791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Direct speech is very simple: the exact words of the original speaker are reported in quotes.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703034"/>
            <a:ext cx="8229600" cy="3304257"/>
          </a:xfrm>
        </p:spPr>
        <p:txBody>
          <a:bodyPr/>
          <a:lstStyle/>
          <a:p>
            <a:r>
              <a:rPr lang="en-US" dirty="0" smtClean="0"/>
              <a:t>Paul </a:t>
            </a:r>
            <a:r>
              <a:rPr lang="en-US" dirty="0" err="1" smtClean="0"/>
              <a:t>dit</a:t>
            </a:r>
            <a:r>
              <a:rPr lang="en-US" dirty="0" smtClean="0"/>
              <a:t> </a:t>
            </a:r>
            <a:r>
              <a:rPr lang="en-US" dirty="0" err="1" smtClean="0"/>
              <a:t>qu'il</a:t>
            </a:r>
            <a:r>
              <a:rPr lang="en-US" dirty="0" smtClean="0"/>
              <a:t> </a:t>
            </a:r>
            <a:r>
              <a:rPr lang="en-US" dirty="0" err="1" smtClean="0"/>
              <a:t>aime</a:t>
            </a:r>
            <a:r>
              <a:rPr lang="en-US" dirty="0" smtClean="0"/>
              <a:t> les fraises. </a:t>
            </a:r>
          </a:p>
          <a:p>
            <a:r>
              <a:rPr lang="en-US" dirty="0" smtClean="0"/>
              <a:t>Paul says that he loves strawberries.  </a:t>
            </a:r>
          </a:p>
          <a:p>
            <a:r>
              <a:rPr lang="en-US" dirty="0" err="1" smtClean="0"/>
              <a:t>Lise</a:t>
            </a:r>
            <a:r>
              <a:rPr lang="en-US" dirty="0" smtClean="0"/>
              <a:t> </a:t>
            </a:r>
            <a:r>
              <a:rPr lang="en-US" dirty="0" err="1" smtClean="0"/>
              <a:t>répond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Jean les </a:t>
            </a:r>
            <a:r>
              <a:rPr lang="en-US" dirty="0" err="1" smtClean="0"/>
              <a:t>déteste</a:t>
            </a:r>
            <a:r>
              <a:rPr lang="en-US" dirty="0" smtClean="0"/>
              <a:t>.  </a:t>
            </a:r>
          </a:p>
          <a:p>
            <a:r>
              <a:rPr lang="en-US" dirty="0" smtClean="0"/>
              <a:t>Lisa replies that Jean hates them. </a:t>
            </a:r>
          </a:p>
          <a:p>
            <a:r>
              <a:rPr lang="en-US" dirty="0" smtClean="0"/>
              <a:t>Paul </a:t>
            </a:r>
            <a:r>
              <a:rPr lang="en-US" dirty="0" err="1" smtClean="0"/>
              <a:t>déclare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Jean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stupide</a:t>
            </a:r>
            <a:r>
              <a:rPr lang="en-US" dirty="0" smtClean="0"/>
              <a:t>.   </a:t>
            </a:r>
          </a:p>
          <a:p>
            <a:r>
              <a:rPr lang="en-US" dirty="0" smtClean="0"/>
              <a:t>Paul declares that Jean is stupid.</a:t>
            </a:r>
            <a:endParaRPr lang="fr-F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211358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 indirect speech, the original speaker's words are reported without quotes in a subordinate clause (introduced by </a:t>
            </a:r>
            <a:r>
              <a:rPr lang="en-US" dirty="0" smtClean="0">
                <a:hlinkClick r:id="rId2"/>
              </a:rPr>
              <a:t>que</a:t>
            </a:r>
            <a:r>
              <a:rPr lang="en-US" dirty="0" smtClean="0"/>
              <a:t>).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823734"/>
            <a:ext cx="8229600" cy="4183557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/>
              <a:t>affirmer</a:t>
            </a:r>
            <a:r>
              <a:rPr lang="en-US" dirty="0" smtClean="0"/>
              <a:t>   		to assert </a:t>
            </a:r>
          </a:p>
          <a:p>
            <a:r>
              <a:rPr lang="en-US" b="1" dirty="0" err="1" smtClean="0"/>
              <a:t>ajouter</a:t>
            </a:r>
            <a:r>
              <a:rPr lang="en-US" dirty="0" smtClean="0"/>
              <a:t>    		to add </a:t>
            </a:r>
          </a:p>
          <a:p>
            <a:r>
              <a:rPr lang="en-US" b="1" dirty="0" err="1" smtClean="0"/>
              <a:t>annoncer</a:t>
            </a:r>
            <a:r>
              <a:rPr lang="en-US" b="1" dirty="0" smtClean="0"/>
              <a:t>  </a:t>
            </a:r>
            <a:r>
              <a:rPr lang="en-US" dirty="0" smtClean="0"/>
              <a:t> 	to announce </a:t>
            </a:r>
          </a:p>
          <a:p>
            <a:r>
              <a:rPr lang="en-US" b="1" dirty="0" smtClean="0"/>
              <a:t>crier</a:t>
            </a:r>
            <a:r>
              <a:rPr lang="en-US" dirty="0" smtClean="0"/>
              <a:t>        		to shout </a:t>
            </a:r>
          </a:p>
          <a:p>
            <a:r>
              <a:rPr lang="en-US" b="1" dirty="0" err="1" smtClean="0"/>
              <a:t>déclarer</a:t>
            </a:r>
            <a:r>
              <a:rPr lang="en-US" dirty="0" smtClean="0"/>
              <a:t>  		to declare </a:t>
            </a:r>
          </a:p>
          <a:p>
            <a:r>
              <a:rPr lang="en-US" b="1" dirty="0" smtClean="0"/>
              <a:t>dire</a:t>
            </a:r>
            <a:r>
              <a:rPr lang="en-US" dirty="0" smtClean="0"/>
              <a:t>         		to say </a:t>
            </a:r>
          </a:p>
          <a:p>
            <a:r>
              <a:rPr lang="en-US" b="1" dirty="0" err="1" smtClean="0"/>
              <a:t>expliquer</a:t>
            </a:r>
            <a:r>
              <a:rPr lang="en-US" dirty="0" smtClean="0"/>
              <a:t> 		to explain </a:t>
            </a:r>
          </a:p>
          <a:p>
            <a:r>
              <a:rPr lang="en-US" b="1" dirty="0" smtClean="0"/>
              <a:t>insister</a:t>
            </a:r>
            <a:r>
              <a:rPr lang="en-US" dirty="0" smtClean="0"/>
              <a:t>    		to insist </a:t>
            </a:r>
          </a:p>
          <a:p>
            <a:r>
              <a:rPr lang="en-US" b="1" dirty="0" err="1" smtClean="0"/>
              <a:t>prétendre</a:t>
            </a:r>
            <a:r>
              <a:rPr lang="en-US" dirty="0" smtClean="0"/>
              <a:t>    	to claim </a:t>
            </a:r>
          </a:p>
          <a:p>
            <a:r>
              <a:rPr lang="en-US" b="1" dirty="0" err="1" smtClean="0"/>
              <a:t>proclamer</a:t>
            </a:r>
            <a:r>
              <a:rPr lang="en-US" b="1" dirty="0" smtClean="0"/>
              <a:t>   </a:t>
            </a:r>
            <a:r>
              <a:rPr lang="en-US" dirty="0" smtClean="0"/>
              <a:t> 	to proclaim </a:t>
            </a:r>
          </a:p>
          <a:p>
            <a:r>
              <a:rPr lang="en-US" b="1" dirty="0" err="1" smtClean="0"/>
              <a:t>répondre</a:t>
            </a:r>
            <a:r>
              <a:rPr lang="en-US" b="1" dirty="0" smtClean="0"/>
              <a:t>  </a:t>
            </a:r>
            <a:r>
              <a:rPr lang="en-US" dirty="0" smtClean="0"/>
              <a:t> 	to answer </a:t>
            </a:r>
          </a:p>
          <a:p>
            <a:r>
              <a:rPr lang="en-US" b="1" dirty="0" err="1" smtClean="0"/>
              <a:t>soutenir</a:t>
            </a:r>
            <a:r>
              <a:rPr lang="en-US" dirty="0" smtClean="0"/>
              <a:t> 		to maintain</a:t>
            </a:r>
            <a:endParaRPr lang="fr-F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9711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There are many verbs that can be used to introduce indirect speech: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616190"/>
            <a:ext cx="8229600" cy="339110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1. </a:t>
            </a:r>
            <a:r>
              <a:rPr lang="en-US" dirty="0" smtClean="0">
                <a:hlinkClick r:id="rId2"/>
              </a:rPr>
              <a:t>Personal pronouns</a:t>
            </a:r>
            <a:r>
              <a:rPr lang="en-US" dirty="0" smtClean="0"/>
              <a:t> and </a:t>
            </a:r>
            <a:r>
              <a:rPr lang="en-US" dirty="0" smtClean="0">
                <a:hlinkClick r:id="rId3"/>
              </a:rPr>
              <a:t>possessives</a:t>
            </a:r>
            <a:r>
              <a:rPr lang="en-US" dirty="0" smtClean="0"/>
              <a:t> may need to be changed: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chemeClr val="accent4"/>
                </a:solidFill>
              </a:rPr>
              <a:t>DS</a:t>
            </a:r>
            <a:r>
              <a:rPr lang="en-US" dirty="0" smtClean="0"/>
              <a:t> David </a:t>
            </a:r>
            <a:r>
              <a:rPr lang="en-US" dirty="0" err="1" smtClean="0"/>
              <a:t>déclare</a:t>
            </a:r>
            <a:r>
              <a:rPr lang="en-US" dirty="0" smtClean="0"/>
              <a:t> : « </a:t>
            </a:r>
            <a:r>
              <a:rPr lang="en-US" b="1" dirty="0" smtClean="0">
                <a:solidFill>
                  <a:srgbClr val="FF0000"/>
                </a:solidFill>
              </a:rPr>
              <a:t>Je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/>
              <a:t>veux</a:t>
            </a:r>
            <a:r>
              <a:rPr lang="en-US" dirty="0" smtClean="0"/>
              <a:t> </a:t>
            </a:r>
            <a:r>
              <a:rPr lang="en-US" dirty="0" err="1" smtClean="0"/>
              <a:t>voir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ma</a:t>
            </a:r>
            <a:r>
              <a:rPr lang="en-US" dirty="0" smtClean="0"/>
              <a:t> </a:t>
            </a:r>
            <a:r>
              <a:rPr lang="en-US" dirty="0" err="1" smtClean="0"/>
              <a:t>mère</a:t>
            </a:r>
            <a:r>
              <a:rPr lang="en-US" dirty="0" smtClean="0"/>
              <a:t> ».</a:t>
            </a:r>
          </a:p>
          <a:p>
            <a:r>
              <a:rPr lang="en-US" dirty="0" smtClean="0"/>
              <a:t> David declares, "</a:t>
            </a:r>
            <a:r>
              <a:rPr lang="en-US" b="1" dirty="0" smtClean="0"/>
              <a:t>I</a:t>
            </a:r>
            <a:r>
              <a:rPr lang="en-US" dirty="0" smtClean="0"/>
              <a:t> want to see </a:t>
            </a:r>
            <a:r>
              <a:rPr lang="en-US" b="1" dirty="0" smtClean="0"/>
              <a:t>my</a:t>
            </a:r>
            <a:r>
              <a:rPr lang="en-US" dirty="0" smtClean="0"/>
              <a:t> mother."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IS</a:t>
            </a:r>
            <a:r>
              <a:rPr lang="en-US" dirty="0" smtClean="0"/>
              <a:t> David </a:t>
            </a:r>
            <a:r>
              <a:rPr lang="en-US" dirty="0" err="1" smtClean="0"/>
              <a:t>déclare</a:t>
            </a:r>
            <a:r>
              <a:rPr lang="en-US" dirty="0" smtClean="0"/>
              <a:t> </a:t>
            </a:r>
            <a:r>
              <a:rPr lang="en-US" dirty="0" err="1" smtClean="0"/>
              <a:t>qu'</a:t>
            </a:r>
            <a:r>
              <a:rPr lang="en-US" b="1" dirty="0" err="1" smtClean="0">
                <a:solidFill>
                  <a:srgbClr val="FF0000"/>
                </a:solidFill>
              </a:rPr>
              <a:t>il</a:t>
            </a:r>
            <a:r>
              <a:rPr lang="en-US" dirty="0" smtClean="0"/>
              <a:t> </a:t>
            </a:r>
            <a:r>
              <a:rPr lang="en-US" dirty="0" err="1" smtClean="0"/>
              <a:t>veut</a:t>
            </a:r>
            <a:r>
              <a:rPr lang="en-US" dirty="0" smtClean="0"/>
              <a:t> </a:t>
            </a:r>
            <a:r>
              <a:rPr lang="en-US" dirty="0" err="1" smtClean="0"/>
              <a:t>voir</a:t>
            </a:r>
            <a:r>
              <a:rPr lang="en-US" dirty="0" smtClean="0"/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sa</a:t>
            </a:r>
            <a:r>
              <a:rPr lang="en-US" dirty="0" smtClean="0"/>
              <a:t> </a:t>
            </a:r>
            <a:r>
              <a:rPr lang="en-US" dirty="0" err="1" smtClean="0"/>
              <a:t>mère</a:t>
            </a:r>
            <a:r>
              <a:rPr lang="en-US" dirty="0" smtClean="0"/>
              <a:t>. </a:t>
            </a:r>
          </a:p>
          <a:p>
            <a:r>
              <a:rPr lang="en-US" dirty="0" smtClean="0"/>
              <a:t>David declares that </a:t>
            </a:r>
            <a:r>
              <a:rPr lang="en-US" b="1" dirty="0" smtClean="0"/>
              <a:t>he</a:t>
            </a:r>
            <a:r>
              <a:rPr lang="en-US" dirty="0" smtClean="0"/>
              <a:t> wants to see </a:t>
            </a:r>
            <a:r>
              <a:rPr lang="en-US" b="1" dirty="0" smtClean="0"/>
              <a:t>his</a:t>
            </a:r>
            <a:r>
              <a:rPr lang="en-US" dirty="0" smtClean="0"/>
              <a:t> mother.</a:t>
            </a:r>
            <a:endParaRPr lang="fr-F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20701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Indirect speech tends to be more complicated than direct speech, because it requires certain changes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051701"/>
            <a:ext cx="8229600" cy="3955590"/>
          </a:xfrm>
        </p:spPr>
        <p:txBody>
          <a:bodyPr/>
          <a:lstStyle/>
          <a:p>
            <a:r>
              <a:rPr lang="en-US" b="1" dirty="0" smtClean="0">
                <a:solidFill>
                  <a:schemeClr val="accent4"/>
                </a:solidFill>
              </a:rPr>
              <a:t>DS</a:t>
            </a:r>
            <a:r>
              <a:rPr lang="en-US" dirty="0" smtClean="0"/>
              <a:t> David </a:t>
            </a:r>
            <a:r>
              <a:rPr lang="en-US" dirty="0" err="1" smtClean="0"/>
              <a:t>déclare</a:t>
            </a:r>
            <a:r>
              <a:rPr lang="en-US" dirty="0" smtClean="0"/>
              <a:t> : « Je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veux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/>
              <a:t>voir</a:t>
            </a:r>
            <a:r>
              <a:rPr lang="en-US" dirty="0" smtClean="0"/>
              <a:t> ma </a:t>
            </a:r>
            <a:r>
              <a:rPr lang="en-US" dirty="0" err="1" smtClean="0"/>
              <a:t>mère</a:t>
            </a:r>
            <a:r>
              <a:rPr lang="en-US" dirty="0" smtClean="0"/>
              <a:t> ».  </a:t>
            </a:r>
          </a:p>
          <a:p>
            <a:r>
              <a:rPr lang="en-US" dirty="0" smtClean="0"/>
              <a:t> David declares, "I </a:t>
            </a:r>
            <a:r>
              <a:rPr lang="en-US" b="1" dirty="0" smtClean="0"/>
              <a:t>want</a:t>
            </a:r>
            <a:r>
              <a:rPr lang="en-US" dirty="0" smtClean="0"/>
              <a:t> to see my mother.”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IS</a:t>
            </a:r>
            <a:r>
              <a:rPr lang="en-US" dirty="0" smtClean="0"/>
              <a:t> David </a:t>
            </a:r>
            <a:r>
              <a:rPr lang="en-US" dirty="0" err="1" smtClean="0"/>
              <a:t>déclare</a:t>
            </a:r>
            <a:r>
              <a:rPr lang="en-US" dirty="0" smtClean="0"/>
              <a:t> </a:t>
            </a:r>
            <a:r>
              <a:rPr lang="en-US" dirty="0" err="1" smtClean="0"/>
              <a:t>qu'il</a:t>
            </a:r>
            <a:r>
              <a:rPr lang="en-US" dirty="0" smtClean="0"/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veut</a:t>
            </a:r>
            <a:r>
              <a:rPr lang="en-US" dirty="0" smtClean="0"/>
              <a:t> </a:t>
            </a:r>
            <a:r>
              <a:rPr lang="en-US" dirty="0" err="1" smtClean="0"/>
              <a:t>voir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mère</a:t>
            </a:r>
            <a:r>
              <a:rPr lang="en-US" dirty="0" smtClean="0"/>
              <a:t>.</a:t>
            </a:r>
          </a:p>
          <a:p>
            <a:r>
              <a:rPr lang="en-US" dirty="0" smtClean="0"/>
              <a:t> David declares that he </a:t>
            </a:r>
            <a:r>
              <a:rPr lang="en-US" b="1" dirty="0" smtClean="0"/>
              <a:t>wants</a:t>
            </a:r>
            <a:r>
              <a:rPr lang="en-US" dirty="0" smtClean="0"/>
              <a:t> to see his mother.</a:t>
            </a:r>
            <a:endParaRPr lang="fr-F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4839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2. </a:t>
            </a:r>
            <a:r>
              <a:rPr lang="en-US" dirty="0" smtClean="0">
                <a:hlinkClick r:id="rId2"/>
              </a:rPr>
              <a:t>Verb conjugations</a:t>
            </a:r>
            <a:r>
              <a:rPr lang="en-US" dirty="0" smtClean="0"/>
              <a:t> need to change to agree with the new subject: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037596"/>
            <a:ext cx="8229600" cy="4501662"/>
          </a:xfrm>
        </p:spPr>
        <p:txBody>
          <a:bodyPr>
            <a:normAutofit lnSpcReduction="10000"/>
          </a:bodyPr>
          <a:lstStyle/>
          <a:p>
            <a:r>
              <a:rPr lang="fr-FR" sz="2400" b="1" dirty="0" err="1" smtClean="0"/>
              <a:t>present</a:t>
            </a:r>
            <a:r>
              <a:rPr lang="fr-FR" sz="2400" b="1" dirty="0" smtClean="0"/>
              <a:t>			</a:t>
            </a:r>
            <a:r>
              <a:rPr lang="fr-FR" sz="2400" b="1" dirty="0" err="1" smtClean="0"/>
              <a:t>imperfect</a:t>
            </a:r>
            <a:endParaRPr lang="fr-FR" sz="2400" b="1" dirty="0" smtClean="0"/>
          </a:p>
          <a:p>
            <a:pPr>
              <a:buNone/>
            </a:pPr>
            <a:r>
              <a:rPr lang="fr-FR" sz="2400" b="1" dirty="0" smtClean="0"/>
              <a:t>   </a:t>
            </a:r>
            <a:r>
              <a:rPr lang="fr-FR" sz="2400" b="1" i="1" dirty="0" smtClean="0"/>
              <a:t>elle est	</a:t>
            </a:r>
            <a:r>
              <a:rPr lang="fr-FR" sz="2400" b="1" dirty="0" smtClean="0"/>
              <a:t>		</a:t>
            </a:r>
            <a:r>
              <a:rPr lang="fr-FR" sz="2400" b="1" i="1" dirty="0" smtClean="0"/>
              <a:t>qu’elle était</a:t>
            </a:r>
          </a:p>
          <a:p>
            <a:endParaRPr lang="fr-FR" sz="2400" b="1" dirty="0" smtClean="0"/>
          </a:p>
          <a:p>
            <a:r>
              <a:rPr lang="fr-FR" sz="2400" b="1" dirty="0" smtClean="0"/>
              <a:t> </a:t>
            </a:r>
            <a:r>
              <a:rPr lang="fr-FR" sz="2400" b="1" dirty="0" err="1" smtClean="0"/>
              <a:t>perfect</a:t>
            </a:r>
            <a:r>
              <a:rPr lang="fr-FR" sz="2400" b="1" dirty="0" smtClean="0"/>
              <a:t>			</a:t>
            </a:r>
            <a:r>
              <a:rPr lang="fr-FR" sz="2400" b="1" dirty="0" err="1" smtClean="0"/>
              <a:t>pluperfect</a:t>
            </a:r>
            <a:endParaRPr lang="fr-FR" sz="2400" b="1" dirty="0" smtClean="0"/>
          </a:p>
          <a:p>
            <a:pPr>
              <a:buNone/>
            </a:pPr>
            <a:r>
              <a:rPr lang="fr-FR" sz="2400" b="1" dirty="0" smtClean="0"/>
              <a:t>    </a:t>
            </a:r>
            <a:r>
              <a:rPr lang="fr-FR" sz="2400" b="1" i="1" dirty="0" smtClean="0"/>
              <a:t>elle est partie	</a:t>
            </a:r>
            <a:r>
              <a:rPr lang="fr-FR" sz="2400" b="1" dirty="0" smtClean="0"/>
              <a:t>	</a:t>
            </a:r>
            <a:r>
              <a:rPr lang="fr-FR" sz="2400" b="1" i="1" dirty="0" smtClean="0"/>
              <a:t>qu’elle était partie</a:t>
            </a:r>
          </a:p>
          <a:p>
            <a:pPr>
              <a:buNone/>
            </a:pPr>
            <a:endParaRPr lang="fr-FR" sz="2400" b="1" dirty="0" smtClean="0"/>
          </a:p>
          <a:p>
            <a:r>
              <a:rPr lang="fr-FR" sz="2400" b="1" dirty="0" smtClean="0"/>
              <a:t> future			</a:t>
            </a:r>
            <a:r>
              <a:rPr lang="fr-FR" sz="2400" b="1" dirty="0" err="1" smtClean="0"/>
              <a:t>conditional</a:t>
            </a:r>
            <a:endParaRPr lang="fr-FR" sz="2400" b="1" dirty="0" smtClean="0"/>
          </a:p>
          <a:p>
            <a:pPr>
              <a:buNone/>
            </a:pPr>
            <a:r>
              <a:rPr lang="fr-FR" sz="2400" b="1" dirty="0" smtClean="0"/>
              <a:t>    </a:t>
            </a:r>
            <a:r>
              <a:rPr lang="fr-FR" sz="2400" b="1" i="1" dirty="0" smtClean="0"/>
              <a:t>elle sera	</a:t>
            </a:r>
            <a:r>
              <a:rPr lang="fr-FR" sz="2400" b="1" dirty="0" smtClean="0"/>
              <a:t>		</a:t>
            </a:r>
            <a:r>
              <a:rPr lang="fr-FR" sz="2400" b="1" i="1" dirty="0" smtClean="0"/>
              <a:t>qu’elle serait</a:t>
            </a:r>
          </a:p>
          <a:p>
            <a:endParaRPr lang="fr-FR" sz="2400" b="1" dirty="0" smtClean="0"/>
          </a:p>
          <a:p>
            <a:r>
              <a:rPr lang="fr-FR" sz="2400" b="1" dirty="0" smtClean="0"/>
              <a:t>future </a:t>
            </a:r>
            <a:r>
              <a:rPr lang="fr-FR" sz="2400" b="1" dirty="0" err="1" smtClean="0"/>
              <a:t>perfect</a:t>
            </a:r>
            <a:r>
              <a:rPr lang="fr-FR" sz="2400" b="1" dirty="0" smtClean="0"/>
              <a:t>		</a:t>
            </a:r>
            <a:r>
              <a:rPr lang="fr-FR" sz="2400" b="1" dirty="0" err="1" smtClean="0"/>
              <a:t>past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conditional</a:t>
            </a:r>
            <a:endParaRPr lang="fr-FR" sz="2400" b="1" dirty="0" smtClean="0"/>
          </a:p>
          <a:p>
            <a:pPr>
              <a:buNone/>
            </a:pPr>
            <a:r>
              <a:rPr lang="fr-FR" sz="2400" b="1" dirty="0" smtClean="0"/>
              <a:t>   </a:t>
            </a:r>
            <a:r>
              <a:rPr lang="fr-FR" sz="2400" b="1" i="1" dirty="0" smtClean="0"/>
              <a:t>elle sera partie	</a:t>
            </a:r>
            <a:r>
              <a:rPr lang="fr-FR" sz="2400" b="1" dirty="0" smtClean="0"/>
              <a:t>	</a:t>
            </a:r>
            <a:r>
              <a:rPr lang="fr-FR" sz="2400" b="1" i="1" dirty="0" smtClean="0"/>
              <a:t>qu’elle serait partie</a:t>
            </a:r>
          </a:p>
          <a:p>
            <a:endParaRPr lang="fr-FR" sz="2400" b="1" dirty="0" smtClean="0"/>
          </a:p>
          <a:p>
            <a:endParaRPr lang="fr-FR" sz="2400" b="1" dirty="0" smtClean="0"/>
          </a:p>
          <a:p>
            <a:pPr>
              <a:buNone/>
            </a:pPr>
            <a:endParaRPr lang="fr-FR" sz="2400" b="1" dirty="0" smtClean="0"/>
          </a:p>
          <a:p>
            <a:pPr>
              <a:buNone/>
            </a:pPr>
            <a:endParaRPr lang="fr-FR" sz="2400" b="1" dirty="0" smtClean="0"/>
          </a:p>
          <a:p>
            <a:pPr>
              <a:buNone/>
            </a:pPr>
            <a:endParaRPr lang="fr-FR" sz="2400" b="1" dirty="0" smtClean="0"/>
          </a:p>
          <a:p>
            <a:pPr>
              <a:buNone/>
            </a:pPr>
            <a:endParaRPr lang="fr-FR" sz="2400" b="1" dirty="0" smtClean="0"/>
          </a:p>
          <a:p>
            <a:pPr>
              <a:buNone/>
            </a:pPr>
            <a:endParaRPr lang="fr-FR" dirty="0" smtClean="0"/>
          </a:p>
          <a:p>
            <a:endParaRPr lang="fr-F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208796"/>
            <a:ext cx="8229600" cy="203759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If the main clause is in the </a:t>
            </a:r>
            <a:r>
              <a:rPr lang="en-US" sz="2800" dirty="0" smtClean="0">
                <a:solidFill>
                  <a:srgbClr val="FF0000"/>
                </a:solidFill>
              </a:rPr>
              <a:t>perfect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>
                <a:solidFill>
                  <a:srgbClr val="FF0000"/>
                </a:solidFill>
              </a:rPr>
              <a:t>tense</a:t>
            </a:r>
            <a:r>
              <a:rPr lang="en-US" sz="2800" dirty="0" smtClean="0"/>
              <a:t>, the </a:t>
            </a:r>
            <a:r>
              <a:rPr lang="en-US" sz="2800" dirty="0" smtClean="0">
                <a:solidFill>
                  <a:srgbClr val="FF0000"/>
                </a:solidFill>
                <a:hlinkClick r:id="rId2"/>
              </a:rPr>
              <a:t>verb tense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/>
              <a:t>of the subordinate clause may also need to change: </a:t>
            </a:r>
            <a:r>
              <a:rPr lang="en-US" sz="2800" i="1" dirty="0" err="1" smtClean="0">
                <a:solidFill>
                  <a:srgbClr val="FF0000"/>
                </a:solidFill>
              </a:rPr>
              <a:t>il</a:t>
            </a:r>
            <a:r>
              <a:rPr lang="en-US" sz="2800" i="1" dirty="0" smtClean="0">
                <a:solidFill>
                  <a:srgbClr val="FF0000"/>
                </a:solidFill>
              </a:rPr>
              <a:t> a </a:t>
            </a:r>
            <a:r>
              <a:rPr lang="en-US" sz="2800" i="1" dirty="0" err="1" smtClean="0">
                <a:solidFill>
                  <a:srgbClr val="FF0000"/>
                </a:solidFill>
              </a:rPr>
              <a:t>dit</a:t>
            </a:r>
            <a:r>
              <a:rPr lang="en-US" sz="2800" i="1" dirty="0" smtClean="0">
                <a:solidFill>
                  <a:srgbClr val="FF0000"/>
                </a:solidFill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</a:rPr>
              <a:t>que</a:t>
            </a:r>
            <a:r>
              <a:rPr lang="en-US" sz="2800" i="1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/>
              <a:t>…</a:t>
            </a:r>
            <a:endParaRPr lang="fr-FR" sz="2800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876843" y="2275591"/>
            <a:ext cx="717452" cy="140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3014629" y="3331731"/>
            <a:ext cx="717452" cy="140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014629" y="4427085"/>
            <a:ext cx="717452" cy="140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235569" y="5707243"/>
            <a:ext cx="717452" cy="140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Concourse.thmx</Template>
  <TotalTime>177</TotalTime>
  <Words>786</Words>
  <Application>Microsoft Office PowerPoint</Application>
  <PresentationFormat>On-screen Show (4:3)</PresentationFormat>
  <Paragraphs>162</Paragraphs>
  <Slides>28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Concourse</vt:lpstr>
      <vt:lpstr>Récapitulons …</vt:lpstr>
      <vt:lpstr>Réponses …</vt:lpstr>
      <vt:lpstr>Direct and Indirect Speech</vt:lpstr>
      <vt:lpstr>Direct speech is very simple: the exact words of the original speaker are reported in quotes.</vt:lpstr>
      <vt:lpstr>In indirect speech, the original speaker's words are reported without quotes in a subordinate clause (introduced by que).</vt:lpstr>
      <vt:lpstr>There are many verbs that can be used to introduce indirect speech:</vt:lpstr>
      <vt:lpstr>Indirect speech tends to be more complicated than direct speech, because it requires certain changes</vt:lpstr>
      <vt:lpstr>2. Verb conjugations need to change to agree with the new subject:</vt:lpstr>
      <vt:lpstr>If the main clause is in the perfect tense, the verb tense of the subordinate clause may also need to change: il a dit que …</vt:lpstr>
      <vt:lpstr>Exemples</vt:lpstr>
      <vt:lpstr>Exemples</vt:lpstr>
      <vt:lpstr>Exemples</vt:lpstr>
      <vt:lpstr>Exemples</vt:lpstr>
      <vt:lpstr>Slide 14</vt:lpstr>
      <vt:lpstr>Slide 15</vt:lpstr>
      <vt:lpstr>1</vt:lpstr>
      <vt:lpstr>2</vt:lpstr>
      <vt:lpstr>3</vt:lpstr>
      <vt:lpstr>4</vt:lpstr>
      <vt:lpstr>5</vt:lpstr>
      <vt:lpstr>6</vt:lpstr>
      <vt:lpstr>7</vt:lpstr>
      <vt:lpstr>8</vt:lpstr>
      <vt:lpstr>9</vt:lpstr>
      <vt:lpstr>10</vt:lpstr>
      <vt:lpstr>11</vt:lpstr>
      <vt:lpstr>Maintenant:  écrivez trois phrases avec  - un présent - un futur - un passé composé  Votre partenaire va nous dire ce que vous avez écrit en utilisant le discours indirect et la concordance des temps: X m’a dit que ……. </vt:lpstr>
      <vt:lpstr>Maintenant faites les exercices sur la feuille de travail</vt:lpstr>
    </vt:vector>
  </TitlesOfParts>
  <Company>Media Concepts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Direct and Indirect Speech</dc:title>
  <dc:creator>Helen Bennett</dc:creator>
  <cp:lastModifiedBy>Sharon</cp:lastModifiedBy>
  <cp:revision>26</cp:revision>
  <dcterms:created xsi:type="dcterms:W3CDTF">2011-01-12T20:08:41Z</dcterms:created>
  <dcterms:modified xsi:type="dcterms:W3CDTF">2017-10-02T15:47:01Z</dcterms:modified>
</cp:coreProperties>
</file>