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75" r:id="rId4"/>
    <p:sldId id="268" r:id="rId5"/>
    <p:sldId id="269" r:id="rId6"/>
    <p:sldId id="272" r:id="rId7"/>
    <p:sldId id="273" r:id="rId8"/>
    <p:sldId id="270" r:id="rId9"/>
    <p:sldId id="271" r:id="rId10"/>
    <p:sldId id="27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89" d="100"/>
          <a:sy n="89" d="100"/>
        </p:scale>
        <p:origin x="168"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F415C-5C1A-7043-8764-8D00569F87E4}" type="datetimeFigureOut">
              <a:rPr lang="en-US" smtClean="0"/>
              <a:t>10/17/17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2FEE1-FB6F-2A40-9143-863F0A97A25F}" type="slidenum">
              <a:rPr lang="en-US" smtClean="0"/>
              <a:t>‹#›</a:t>
            </a:fld>
            <a:endParaRPr lang="en-US"/>
          </a:p>
        </p:txBody>
      </p:sp>
    </p:spTree>
    <p:extLst>
      <p:ext uri="{BB962C8B-B14F-4D97-AF65-F5344CB8AC3E}">
        <p14:creationId xmlns:p14="http://schemas.microsoft.com/office/powerpoint/2010/main" val="44812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10/17/17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10/17/17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10/17/17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10/17/17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10/17/17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ateraid.org/uk/" TargetMode="Externa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iy3dkTwPcQ" TargetMode="External"/><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8627" y="1280454"/>
            <a:ext cx="8361229" cy="2098226"/>
          </a:xfrm>
        </p:spPr>
        <p:txBody>
          <a:bodyPr/>
          <a:lstStyle/>
          <a:p>
            <a:r>
              <a:rPr lang="en-GB" sz="4000" i="1" dirty="0" smtClean="0"/>
              <a:t>WATER AID (2016) </a:t>
            </a:r>
            <a:endParaRPr lang="en-GB" sz="4000" i="1" dirty="0"/>
          </a:p>
        </p:txBody>
      </p:sp>
      <p:sp>
        <p:nvSpPr>
          <p:cNvPr id="3" name="Subtitle 2"/>
          <p:cNvSpPr>
            <a:spLocks noGrp="1"/>
          </p:cNvSpPr>
          <p:nvPr>
            <p:ph type="subTitle" idx="1"/>
          </p:nvPr>
        </p:nvSpPr>
        <p:spPr/>
        <p:txBody>
          <a:bodyPr>
            <a:normAutofit fontScale="70000" lnSpcReduction="20000"/>
          </a:bodyPr>
          <a:lstStyle/>
          <a:p>
            <a:endParaRPr lang="en-GB" dirty="0" smtClean="0"/>
          </a:p>
          <a:p>
            <a:pPr algn="r"/>
            <a:endParaRPr lang="en-GB" dirty="0"/>
          </a:p>
          <a:p>
            <a:pPr algn="r"/>
            <a:r>
              <a:rPr lang="en-GB" dirty="0" smtClean="0"/>
              <a:t>WJEC A-Level Media Studies</a:t>
            </a:r>
          </a:p>
          <a:p>
            <a:pPr algn="r"/>
            <a:r>
              <a:rPr lang="en-GB" dirty="0" smtClean="0"/>
              <a:t>Component 1: Media Products, Industries and Audiences</a:t>
            </a:r>
            <a:endParaRPr lang="en-GB" dirty="0"/>
          </a:p>
        </p:txBody>
      </p:sp>
      <p:pic>
        <p:nvPicPr>
          <p:cNvPr id="4" name="Picture 3"/>
          <p:cNvPicPr>
            <a:picLocks noChangeAspect="1"/>
          </p:cNvPicPr>
          <p:nvPr/>
        </p:nvPicPr>
        <p:blipFill>
          <a:blip r:embed="rId2"/>
          <a:stretch>
            <a:fillRect/>
          </a:stretch>
        </p:blipFill>
        <p:spPr>
          <a:xfrm>
            <a:off x="1321300" y="2329567"/>
            <a:ext cx="3854654" cy="1708312"/>
          </a:xfrm>
          <a:prstGeom prst="rect">
            <a:avLst/>
          </a:prstGeom>
        </p:spPr>
      </p:pic>
    </p:spTree>
    <p:extLst>
      <p:ext uri="{BB962C8B-B14F-4D97-AF65-F5344CB8AC3E}">
        <p14:creationId xmlns:p14="http://schemas.microsoft.com/office/powerpoint/2010/main" val="151175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2655"/>
            <a:ext cx="9601200" cy="1485900"/>
          </a:xfrm>
        </p:spPr>
        <p:txBody>
          <a:bodyPr>
            <a:normAutofit/>
          </a:bodyPr>
          <a:lstStyle/>
          <a:p>
            <a:r>
              <a:rPr lang="en-US" sz="3200" b="1" i="1" dirty="0" smtClean="0"/>
              <a:t>Applying Barthes</a:t>
            </a:r>
            <a:endParaRPr lang="en-US" sz="3200" b="1" i="1" dirty="0"/>
          </a:p>
        </p:txBody>
      </p:sp>
      <p:sp>
        <p:nvSpPr>
          <p:cNvPr id="3" name="Content Placeholder 2"/>
          <p:cNvSpPr>
            <a:spLocks noGrp="1"/>
          </p:cNvSpPr>
          <p:nvPr>
            <p:ph idx="1"/>
          </p:nvPr>
        </p:nvSpPr>
        <p:spPr>
          <a:xfrm>
            <a:off x="1371600" y="1214438"/>
            <a:ext cx="9601200" cy="5314950"/>
          </a:xfrm>
        </p:spPr>
        <p:txBody>
          <a:bodyPr>
            <a:normAutofit fontScale="92500" lnSpcReduction="20000"/>
          </a:bodyPr>
          <a:lstStyle/>
          <a:p>
            <a:pPr>
              <a:lnSpc>
                <a:spcPct val="150000"/>
              </a:lnSpc>
            </a:pPr>
            <a:r>
              <a:rPr lang="en-US" dirty="0"/>
              <a:t>Suspense is created through the enigmatic use of the slow-motion, medium close-up, low-angle tracking shot of Claudia’s feet and the swinging bucket </a:t>
            </a:r>
            <a:r>
              <a:rPr lang="en-US" b="1" i="1" dirty="0"/>
              <a:t>(Barthes’ </a:t>
            </a:r>
            <a:r>
              <a:rPr lang="en-US" b="1" i="1" dirty="0" smtClean="0"/>
              <a:t>Hermeneutic / Enigma </a:t>
            </a:r>
            <a:r>
              <a:rPr lang="en-US" b="1" i="1" dirty="0"/>
              <a:t>Code)</a:t>
            </a:r>
            <a:r>
              <a:rPr lang="en-US" dirty="0"/>
              <a:t> and emphasised by the crescendo of the song in the scene at the water pump over which the informative on-screen graphic appears </a:t>
            </a:r>
            <a:r>
              <a:rPr lang="en-US" b="1" i="1" dirty="0"/>
              <a:t>(Barthes’ </a:t>
            </a:r>
            <a:r>
              <a:rPr lang="en-US" b="1" i="1" dirty="0" err="1" smtClean="0"/>
              <a:t>Proairetic</a:t>
            </a:r>
            <a:r>
              <a:rPr lang="en-US" b="1" i="1" dirty="0" smtClean="0"/>
              <a:t> / Action </a:t>
            </a:r>
            <a:r>
              <a:rPr lang="en-US" b="1" i="1" dirty="0"/>
              <a:t>Code). </a:t>
            </a:r>
          </a:p>
          <a:p>
            <a:pPr>
              <a:lnSpc>
                <a:spcPct val="150000"/>
              </a:lnSpc>
            </a:pPr>
            <a:r>
              <a:rPr lang="en-US" b="1" i="1" dirty="0" smtClean="0"/>
              <a:t>Barthes</a:t>
            </a:r>
            <a:r>
              <a:rPr lang="en-US" b="1" i="1" dirty="0"/>
              <a:t>’ Semantic Code </a:t>
            </a:r>
            <a:r>
              <a:rPr lang="en-US" dirty="0"/>
              <a:t>could be applied to the lines from the song used from 00.34 </a:t>
            </a:r>
            <a:r>
              <a:rPr lang="en-US" dirty="0" err="1"/>
              <a:t>diegetically</a:t>
            </a:r>
            <a:r>
              <a:rPr lang="en-US" dirty="0"/>
              <a:t> and then as a sound bridge over the medium </a:t>
            </a:r>
            <a:r>
              <a:rPr lang="en-US" dirty="0" smtClean="0"/>
              <a:t>shot </a:t>
            </a:r>
            <a:r>
              <a:rPr lang="en-US" dirty="0"/>
              <a:t>of a group of women carrying water buckets on their heads: </a:t>
            </a:r>
            <a:r>
              <a:rPr lang="en-US" i="1" dirty="0"/>
              <a:t>“make me feel, make me feel like I belong… don’t leave me, won’t leave me here”</a:t>
            </a:r>
            <a:r>
              <a:rPr lang="en-US" dirty="0"/>
              <a:t>. The connotation here being that the text’s audience can help Claudia </a:t>
            </a:r>
            <a:r>
              <a:rPr lang="en-US" i="1" dirty="0"/>
              <a:t>“feel like she belongs” </a:t>
            </a:r>
            <a:r>
              <a:rPr lang="en-US" dirty="0"/>
              <a:t>and </a:t>
            </a:r>
            <a:r>
              <a:rPr lang="en-US" i="1" dirty="0"/>
              <a:t>“won’t leave” </a:t>
            </a:r>
            <a:r>
              <a:rPr lang="en-US" dirty="0"/>
              <a:t>her there / in that situation if they donate to Water Aid. </a:t>
            </a:r>
          </a:p>
          <a:p>
            <a:pPr>
              <a:lnSpc>
                <a:spcPct val="150000"/>
              </a:lnSpc>
            </a:pPr>
            <a:r>
              <a:rPr lang="en-US" dirty="0" smtClean="0"/>
              <a:t>The </a:t>
            </a:r>
            <a:r>
              <a:rPr lang="en-US" b="1" i="1" dirty="0"/>
              <a:t>Symbolic Codes (Barthes) </a:t>
            </a:r>
            <a:r>
              <a:rPr lang="en-US" dirty="0"/>
              <a:t>of </a:t>
            </a:r>
            <a:r>
              <a:rPr lang="en-US" dirty="0" smtClean="0"/>
              <a:t>drought-ridden </a:t>
            </a:r>
            <a:r>
              <a:rPr lang="en-US" dirty="0"/>
              <a:t>African countries are reinforced both visually and through the advert’s audio codes up until about 00.47.</a:t>
            </a:r>
          </a:p>
        </p:txBody>
      </p:sp>
    </p:spTree>
    <p:extLst>
      <p:ext uri="{BB962C8B-B14F-4D97-AF65-F5344CB8AC3E}">
        <p14:creationId xmlns:p14="http://schemas.microsoft.com/office/powerpoint/2010/main" val="65059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i="1" dirty="0" smtClean="0"/>
              <a:t>Aims</a:t>
            </a:r>
            <a:endParaRPr lang="en-GB" sz="2800" b="1" dirty="0"/>
          </a:p>
        </p:txBody>
      </p:sp>
      <p:sp>
        <p:nvSpPr>
          <p:cNvPr id="3" name="Content Placeholder 2"/>
          <p:cNvSpPr>
            <a:spLocks noGrp="1"/>
          </p:cNvSpPr>
          <p:nvPr>
            <p:ph idx="1"/>
          </p:nvPr>
        </p:nvSpPr>
        <p:spPr>
          <a:xfrm>
            <a:off x="1265583" y="1428750"/>
            <a:ext cx="9601200" cy="4057650"/>
          </a:xfrm>
        </p:spPr>
        <p:txBody>
          <a:bodyPr>
            <a:normAutofit fontScale="92500" lnSpcReduction="20000"/>
          </a:bodyPr>
          <a:lstStyle/>
          <a:p>
            <a:pPr marL="0" indent="0">
              <a:buNone/>
            </a:pPr>
            <a:endParaRPr lang="en-GB" dirty="0" smtClean="0"/>
          </a:p>
          <a:p>
            <a:r>
              <a:rPr lang="en-GB" dirty="0" smtClean="0"/>
              <a:t>For this part of </a:t>
            </a:r>
            <a:r>
              <a:rPr lang="en-GB" i="1" dirty="0" smtClean="0"/>
              <a:t>Component 1 </a:t>
            </a:r>
            <a:r>
              <a:rPr lang="en-GB" dirty="0" smtClean="0"/>
              <a:t>we shall be studying a </a:t>
            </a:r>
            <a:r>
              <a:rPr lang="en-GB" b="1" dirty="0" smtClean="0"/>
              <a:t>TV Charity Advertisement </a:t>
            </a:r>
            <a:r>
              <a:rPr lang="en-GB" dirty="0" smtClean="0"/>
              <a:t>for </a:t>
            </a:r>
            <a:r>
              <a:rPr lang="en-GB" b="1" dirty="0" smtClean="0"/>
              <a:t>Water Aid</a:t>
            </a:r>
            <a:r>
              <a:rPr lang="en-GB" dirty="0" smtClean="0"/>
              <a:t>. The areas we will be covering include;</a:t>
            </a:r>
          </a:p>
          <a:p>
            <a:endParaRPr lang="en-GB" dirty="0" smtClean="0"/>
          </a:p>
          <a:p>
            <a:r>
              <a:rPr lang="en-GB" b="1" dirty="0"/>
              <a:t>Media Contexts </a:t>
            </a:r>
            <a:r>
              <a:rPr lang="en-GB" dirty="0" smtClean="0"/>
              <a:t>–historical</a:t>
            </a:r>
            <a:r>
              <a:rPr lang="en-GB" dirty="0"/>
              <a:t>, political and social</a:t>
            </a:r>
          </a:p>
          <a:p>
            <a:pPr marL="0" indent="0">
              <a:buNone/>
            </a:pPr>
            <a:endParaRPr lang="en-GB" dirty="0" smtClean="0"/>
          </a:p>
          <a:p>
            <a:r>
              <a:rPr lang="en-GB" b="1" dirty="0" smtClean="0"/>
              <a:t>Media Language </a:t>
            </a:r>
            <a:r>
              <a:rPr lang="en-GB" dirty="0" smtClean="0"/>
              <a:t>– signs and signifiers</a:t>
            </a:r>
          </a:p>
          <a:p>
            <a:pPr marL="0" indent="0">
              <a:buNone/>
            </a:pPr>
            <a:endParaRPr lang="en-GB" dirty="0" smtClean="0"/>
          </a:p>
          <a:p>
            <a:r>
              <a:rPr lang="en-GB" b="1" dirty="0" smtClean="0"/>
              <a:t>Representation</a:t>
            </a:r>
            <a:r>
              <a:rPr lang="en-GB" dirty="0" smtClean="0"/>
              <a:t> –gender, culture, ethnicity</a:t>
            </a:r>
          </a:p>
          <a:p>
            <a:endParaRPr lang="en-GB" dirty="0"/>
          </a:p>
          <a:p>
            <a:r>
              <a:rPr lang="en-GB" b="1" dirty="0" smtClean="0"/>
              <a:t>Audience </a:t>
            </a:r>
            <a:r>
              <a:rPr lang="mr-IN" dirty="0" smtClean="0"/>
              <a:t>–</a:t>
            </a:r>
            <a:r>
              <a:rPr lang="en-GB" dirty="0" smtClean="0"/>
              <a:t> targeting, reception theory and cultivation theory</a:t>
            </a:r>
          </a:p>
        </p:txBody>
      </p:sp>
    </p:spTree>
    <p:extLst>
      <p:ext uri="{BB962C8B-B14F-4D97-AF65-F5344CB8AC3E}">
        <p14:creationId xmlns:p14="http://schemas.microsoft.com/office/powerpoint/2010/main" val="279661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322"/>
          <a:stretch/>
        </p:blipFill>
        <p:spPr>
          <a:xfrm>
            <a:off x="2657475" y="-945"/>
            <a:ext cx="6357938" cy="6842087"/>
          </a:xfrm>
        </p:spPr>
      </p:pic>
    </p:spTree>
    <p:extLst>
      <p:ext uri="{BB962C8B-B14F-4D97-AF65-F5344CB8AC3E}">
        <p14:creationId xmlns:p14="http://schemas.microsoft.com/office/powerpoint/2010/main" val="89698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title="Side bar">
            <a:extLst>
              <a:ext uri="{FF2B5EF4-FFF2-40B4-BE49-F238E27FC236}">
                <a16:creationId xmlns:a16="http://schemas.microsoft.com/office/drawing/2014/main" xmlns="" id="{BEC9E7FA-3295-45ED-8253-D23F9E44E1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hlinkClick r:id="rId2"/>
          </p:cNvPr>
          <p:cNvPicPr>
            <a:picLocks noChangeAspect="1"/>
          </p:cNvPicPr>
          <p:nvPr/>
        </p:nvPicPr>
        <p:blipFill rotWithShape="1">
          <a:blip r:embed="rId3"/>
          <a:srcRect l="3929" t="14286" r="5535" b="5047"/>
          <a:stretch/>
        </p:blipFill>
        <p:spPr>
          <a:xfrm>
            <a:off x="1023561" y="1454397"/>
            <a:ext cx="6517065" cy="3629164"/>
          </a:xfrm>
          <a:prstGeom prst="rect">
            <a:avLst/>
          </a:prstGeom>
        </p:spPr>
      </p:pic>
      <p:sp>
        <p:nvSpPr>
          <p:cNvPr id="2" name="Title 1"/>
          <p:cNvSpPr>
            <a:spLocks noGrp="1"/>
          </p:cNvSpPr>
          <p:nvPr>
            <p:ph type="title"/>
          </p:nvPr>
        </p:nvSpPr>
        <p:spPr>
          <a:xfrm>
            <a:off x="1023561" y="195469"/>
            <a:ext cx="6517065" cy="1485900"/>
          </a:xfrm>
        </p:spPr>
        <p:txBody>
          <a:bodyPr>
            <a:normAutofit/>
          </a:bodyPr>
          <a:lstStyle/>
          <a:p>
            <a:r>
              <a:rPr lang="en-GB" sz="3200" b="1" i="1" dirty="0"/>
              <a:t>Water Aid </a:t>
            </a:r>
            <a:r>
              <a:rPr lang="en-GB" sz="3200" b="1" i="1" dirty="0" smtClean="0"/>
              <a:t>– background</a:t>
            </a:r>
            <a:endParaRPr lang="en-GB" sz="3200" b="1" i="1" dirty="0"/>
          </a:p>
        </p:txBody>
      </p:sp>
      <p:sp>
        <p:nvSpPr>
          <p:cNvPr id="3" name="Content Placeholder 2"/>
          <p:cNvSpPr>
            <a:spLocks noGrp="1"/>
          </p:cNvSpPr>
          <p:nvPr>
            <p:ph idx="1"/>
          </p:nvPr>
        </p:nvSpPr>
        <p:spPr>
          <a:xfrm>
            <a:off x="7732080" y="1454397"/>
            <a:ext cx="4012245" cy="3581400"/>
          </a:xfrm>
        </p:spPr>
        <p:txBody>
          <a:bodyPr>
            <a:normAutofit fontScale="92500" lnSpcReduction="20000"/>
          </a:bodyPr>
          <a:lstStyle/>
          <a:p>
            <a:pPr marL="0" indent="0">
              <a:lnSpc>
                <a:spcPct val="150000"/>
              </a:lnSpc>
              <a:buNone/>
            </a:pPr>
            <a:r>
              <a:rPr lang="en-GB" dirty="0"/>
              <a:t>The charity </a:t>
            </a:r>
            <a:r>
              <a:rPr lang="en-GB" b="1" dirty="0"/>
              <a:t>Water Aid </a:t>
            </a:r>
            <a:r>
              <a:rPr lang="en-GB" dirty="0"/>
              <a:t>was established in 1981 as a response to a United Nations campaign for clean water, sanitation and water hygiene education. It now works with organisations in 37 African, Asian and Central American countries plus the Pacific region. Since 1991 its patron has been Prince Charles.</a:t>
            </a:r>
          </a:p>
          <a:p>
            <a:endParaRPr lang="en-GB" dirty="0"/>
          </a:p>
        </p:txBody>
      </p:sp>
    </p:spTree>
    <p:extLst>
      <p:ext uri="{BB962C8B-B14F-4D97-AF65-F5344CB8AC3E}">
        <p14:creationId xmlns:p14="http://schemas.microsoft.com/office/powerpoint/2010/main" val="420092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6247" b="-1"/>
          <a:stretch/>
        </p:blipFill>
        <p:spPr>
          <a:xfrm>
            <a:off x="-1" y="10"/>
            <a:ext cx="12188652" cy="6857990"/>
          </a:xfrm>
          <a:prstGeom prst="rect">
            <a:avLst/>
          </a:prstGeom>
        </p:spPr>
      </p:pic>
      <p:sp>
        <p:nvSpPr>
          <p:cNvPr id="9" name="Rectangle 8">
            <a:extLst>
              <a:ext uri="{FF2B5EF4-FFF2-40B4-BE49-F238E27FC236}">
                <a16:creationId xmlns:a16="http://schemas.microsoft.com/office/drawing/2014/main" xmlns="" id="{BC46CD03-D076-40A3-9AA4-2B7BB288B1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Side bar">
            <a:extLst>
              <a:ext uri="{FF2B5EF4-FFF2-40B4-BE49-F238E27FC236}">
                <a16:creationId xmlns:a16="http://schemas.microsoft.com/office/drawing/2014/main" xmlns="" id="{88D28697-83F7-4C09-A9B2-6CAA588556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71600" y="685800"/>
            <a:ext cx="9601200" cy="1485900"/>
          </a:xfrm>
        </p:spPr>
        <p:txBody>
          <a:bodyPr>
            <a:normAutofit/>
          </a:bodyPr>
          <a:lstStyle/>
          <a:p>
            <a:r>
              <a:rPr lang="en-GB" b="1" i="1" dirty="0"/>
              <a:t>Cultural context:</a:t>
            </a:r>
            <a:r>
              <a:rPr lang="en-GB" dirty="0"/>
              <a:t/>
            </a:r>
            <a:br>
              <a:rPr lang="en-GB" dirty="0"/>
            </a:br>
            <a:endParaRPr lang="en-GB" dirty="0"/>
          </a:p>
        </p:txBody>
      </p:sp>
      <p:sp>
        <p:nvSpPr>
          <p:cNvPr id="3" name="Content Placeholder 2"/>
          <p:cNvSpPr>
            <a:spLocks noGrp="1"/>
          </p:cNvSpPr>
          <p:nvPr>
            <p:ph idx="1"/>
          </p:nvPr>
        </p:nvSpPr>
        <p:spPr>
          <a:xfrm>
            <a:off x="1371600" y="2286000"/>
            <a:ext cx="9601200" cy="3581400"/>
          </a:xfrm>
        </p:spPr>
        <p:txBody>
          <a:bodyPr>
            <a:normAutofit/>
          </a:bodyPr>
          <a:lstStyle/>
          <a:p>
            <a:r>
              <a:rPr lang="en-GB" dirty="0"/>
              <a:t>Following 1984’s </a:t>
            </a:r>
            <a:r>
              <a:rPr lang="en-GB" i="1" dirty="0"/>
              <a:t>Do They Know It’s Christmas? </a:t>
            </a:r>
            <a:r>
              <a:rPr lang="en-GB" dirty="0"/>
              <a:t>single for </a:t>
            </a:r>
            <a:r>
              <a:rPr lang="en-GB" b="1" dirty="0"/>
              <a:t>Band Aid</a:t>
            </a:r>
            <a:r>
              <a:rPr lang="en-GB" dirty="0"/>
              <a:t>, 1985’s </a:t>
            </a:r>
            <a:r>
              <a:rPr lang="en-GB" b="1" dirty="0"/>
              <a:t>Live Aid </a:t>
            </a:r>
            <a:r>
              <a:rPr lang="en-GB" dirty="0"/>
              <a:t>was the first global charity event aiming to raise funds for relief of the ongoing famine in Ethiopia. </a:t>
            </a:r>
          </a:p>
          <a:p>
            <a:r>
              <a:rPr lang="en-GB" dirty="0"/>
              <a:t>The </a:t>
            </a:r>
            <a:r>
              <a:rPr lang="en-GB" b="1" dirty="0"/>
              <a:t>Comic Relief </a:t>
            </a:r>
            <a:r>
              <a:rPr lang="en-GB" dirty="0"/>
              <a:t>telethon was launched by Richard Curtis and Lenny Henry in 1985 with the same initial famine relief aim, and went on to raise over £1bn for charitable causes across Africa and in the UK. The contemporary audience for this advert could be assumed to be familiar with the codes and conventions of both audio-visual adverts and those for charitable organisations in particular.</a:t>
            </a:r>
          </a:p>
        </p:txBody>
      </p:sp>
    </p:spTree>
    <p:extLst>
      <p:ext uri="{BB962C8B-B14F-4D97-AF65-F5344CB8AC3E}">
        <p14:creationId xmlns:p14="http://schemas.microsoft.com/office/powerpoint/2010/main" val="255996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61D8973-EAA9-459A-AF59-BBB4233D6C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Side bar">
            <a:extLst>
              <a:ext uri="{FF2B5EF4-FFF2-40B4-BE49-F238E27FC236}">
                <a16:creationId xmlns:a16="http://schemas.microsoft.com/office/drawing/2014/main" xmlns="" id="{FBEA8A33-C0D0-416D-8359-724B8828C7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hlinkClick r:id="rId2"/>
          </p:cNvPr>
          <p:cNvPicPr>
            <a:picLocks noChangeAspect="1"/>
          </p:cNvPicPr>
          <p:nvPr/>
        </p:nvPicPr>
        <p:blipFill rotWithShape="1">
          <a:blip r:embed="rId3"/>
          <a:srcRect l="20838" r="34586" b="-1"/>
          <a:stretch/>
        </p:blipFill>
        <p:spPr>
          <a:xfrm>
            <a:off x="7612260" y="10"/>
            <a:ext cx="4579739" cy="6857990"/>
          </a:xfrm>
          <a:prstGeom prst="rect">
            <a:avLst/>
          </a:prstGeom>
        </p:spPr>
      </p:pic>
      <p:sp>
        <p:nvSpPr>
          <p:cNvPr id="2" name="Title 1"/>
          <p:cNvSpPr>
            <a:spLocks noGrp="1"/>
          </p:cNvSpPr>
          <p:nvPr>
            <p:ph type="title"/>
          </p:nvPr>
        </p:nvSpPr>
        <p:spPr>
          <a:xfrm>
            <a:off x="784743" y="685800"/>
            <a:ext cx="5793475" cy="1485900"/>
          </a:xfrm>
        </p:spPr>
        <p:txBody>
          <a:bodyPr>
            <a:normAutofit/>
          </a:bodyPr>
          <a:lstStyle/>
          <a:p>
            <a:r>
              <a:rPr lang="en-US" b="1" i="1" dirty="0"/>
              <a:t>Production context</a:t>
            </a:r>
          </a:p>
        </p:txBody>
      </p:sp>
      <p:sp>
        <p:nvSpPr>
          <p:cNvPr id="3" name="Content Placeholder 2"/>
          <p:cNvSpPr>
            <a:spLocks noGrp="1"/>
          </p:cNvSpPr>
          <p:nvPr>
            <p:ph idx="1"/>
          </p:nvPr>
        </p:nvSpPr>
        <p:spPr>
          <a:xfrm>
            <a:off x="784743" y="2286000"/>
            <a:ext cx="5793475" cy="3581400"/>
          </a:xfrm>
        </p:spPr>
        <p:txBody>
          <a:bodyPr>
            <a:normAutofit/>
          </a:bodyPr>
          <a:lstStyle/>
          <a:p>
            <a:r>
              <a:rPr lang="en-US" dirty="0"/>
              <a:t>Created by </a:t>
            </a:r>
            <a:r>
              <a:rPr lang="en-US" i="1" dirty="0"/>
              <a:t>Atomic London </a:t>
            </a:r>
            <a:r>
              <a:rPr lang="en-US" dirty="0"/>
              <a:t>in October 2016, this advert (titled Rain For Good) stars 16 year-old Zambian student Claudia and aims to show how communities benefit from clean water by depicting everyday chores such as farming and laundry.</a:t>
            </a:r>
          </a:p>
        </p:txBody>
      </p:sp>
    </p:spTree>
    <p:extLst>
      <p:ext uri="{BB962C8B-B14F-4D97-AF65-F5344CB8AC3E}">
        <p14:creationId xmlns:p14="http://schemas.microsoft.com/office/powerpoint/2010/main" val="2608552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title="Side bar">
            <a:extLst>
              <a:ext uri="{FF2B5EF4-FFF2-40B4-BE49-F238E27FC236}">
                <a16:creationId xmlns:a16="http://schemas.microsoft.com/office/drawing/2014/main" xmlns="" id="{BEC9E7FA-3295-45ED-8253-D23F9E44E1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62" y="2028825"/>
            <a:ext cx="5934452" cy="3293619"/>
          </a:xfrm>
          <a:prstGeom prst="rect">
            <a:avLst/>
          </a:prstGeom>
        </p:spPr>
      </p:pic>
      <p:sp>
        <p:nvSpPr>
          <p:cNvPr id="2" name="Title 1"/>
          <p:cNvSpPr>
            <a:spLocks noGrp="1"/>
          </p:cNvSpPr>
          <p:nvPr>
            <p:ph type="title"/>
          </p:nvPr>
        </p:nvSpPr>
        <p:spPr>
          <a:xfrm>
            <a:off x="1023561" y="542925"/>
            <a:ext cx="8363327" cy="1485900"/>
          </a:xfrm>
        </p:spPr>
        <p:txBody>
          <a:bodyPr>
            <a:normAutofit/>
          </a:bodyPr>
          <a:lstStyle/>
          <a:p>
            <a:r>
              <a:rPr lang="en-US" b="1" dirty="0"/>
              <a:t>TASK ONE - </a:t>
            </a:r>
            <a:r>
              <a:rPr lang="en-GB" dirty="0"/>
              <a:t/>
            </a:r>
            <a:br>
              <a:rPr lang="en-GB" dirty="0"/>
            </a:br>
            <a:endParaRPr lang="en-US" b="1" dirty="0"/>
          </a:p>
        </p:txBody>
      </p:sp>
      <p:sp>
        <p:nvSpPr>
          <p:cNvPr id="3" name="Content Placeholder 2"/>
          <p:cNvSpPr>
            <a:spLocks noGrp="1"/>
          </p:cNvSpPr>
          <p:nvPr>
            <p:ph idx="1"/>
          </p:nvPr>
        </p:nvSpPr>
        <p:spPr>
          <a:xfrm>
            <a:off x="7046281" y="2028825"/>
            <a:ext cx="4684901" cy="3581400"/>
          </a:xfrm>
        </p:spPr>
        <p:txBody>
          <a:bodyPr>
            <a:normAutofit/>
          </a:bodyPr>
          <a:lstStyle/>
          <a:p>
            <a:pPr marL="0" indent="0">
              <a:lnSpc>
                <a:spcPct val="150000"/>
              </a:lnSpc>
              <a:buNone/>
            </a:pPr>
            <a:r>
              <a:rPr lang="en-GB" i="1" dirty="0"/>
              <a:t>Consider the </a:t>
            </a:r>
            <a:r>
              <a:rPr lang="en-GB" i="1" dirty="0" smtClean="0"/>
              <a:t>codes </a:t>
            </a:r>
            <a:r>
              <a:rPr lang="en-GB" i="1" dirty="0"/>
              <a:t>and conventions, and how media language influences meaning in the advert. Also consider and apply </a:t>
            </a:r>
            <a:r>
              <a:rPr lang="en-GB" b="1" i="1" dirty="0"/>
              <a:t>Roland Barthes’ semiotic </a:t>
            </a:r>
            <a:r>
              <a:rPr lang="en-GB" b="1" i="1" dirty="0" smtClean="0"/>
              <a:t>codes</a:t>
            </a:r>
            <a:endParaRPr lang="en-US" b="1" dirty="0"/>
          </a:p>
        </p:txBody>
      </p:sp>
    </p:spTree>
    <p:extLst>
      <p:ext uri="{BB962C8B-B14F-4D97-AF65-F5344CB8AC3E}">
        <p14:creationId xmlns:p14="http://schemas.microsoft.com/office/powerpoint/2010/main" val="886031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Some observations you may have made;</a:t>
            </a:r>
            <a:endParaRPr lang="en-US" sz="3200" b="1" i="1" dirty="0"/>
          </a:p>
        </p:txBody>
      </p:sp>
      <p:sp>
        <p:nvSpPr>
          <p:cNvPr id="3" name="Content Placeholder 2"/>
          <p:cNvSpPr>
            <a:spLocks noGrp="1"/>
          </p:cNvSpPr>
          <p:nvPr>
            <p:ph idx="1"/>
          </p:nvPr>
        </p:nvSpPr>
        <p:spPr>
          <a:xfrm>
            <a:off x="1371600" y="1743075"/>
            <a:ext cx="9601200" cy="4124325"/>
          </a:xfrm>
        </p:spPr>
        <p:txBody>
          <a:bodyPr>
            <a:normAutofit lnSpcReduction="10000"/>
          </a:bodyPr>
          <a:lstStyle/>
          <a:p>
            <a:pPr marL="0" indent="0">
              <a:buNone/>
            </a:pPr>
            <a:r>
              <a:rPr lang="en-US" sz="3200" b="1" i="1" dirty="0"/>
              <a:t>Genre conventions</a:t>
            </a:r>
            <a:endParaRPr lang="en-US" sz="3200" dirty="0" smtClean="0"/>
          </a:p>
          <a:p>
            <a:pPr>
              <a:lnSpc>
                <a:spcPct val="150000"/>
              </a:lnSpc>
            </a:pPr>
            <a:r>
              <a:rPr lang="en-US" dirty="0" smtClean="0"/>
              <a:t>The </a:t>
            </a:r>
            <a:r>
              <a:rPr lang="en-US" dirty="0"/>
              <a:t>Water Aid advert reinforces charity advertisement conventions by including key information about the </a:t>
            </a:r>
            <a:r>
              <a:rPr lang="en-US" dirty="0" smtClean="0"/>
              <a:t>concern; </a:t>
            </a:r>
            <a:r>
              <a:rPr lang="en-US" dirty="0"/>
              <a:t>a personalised narrative to which this information is relevant, and a direct appeal to the audience for money. </a:t>
            </a:r>
            <a:endParaRPr lang="en-US" dirty="0"/>
          </a:p>
          <a:p>
            <a:pPr>
              <a:lnSpc>
                <a:spcPct val="150000"/>
              </a:lnSpc>
            </a:pPr>
            <a:endParaRPr lang="en-US" dirty="0" smtClean="0"/>
          </a:p>
          <a:p>
            <a:pPr>
              <a:lnSpc>
                <a:spcPct val="150000"/>
              </a:lnSpc>
            </a:pPr>
            <a:r>
              <a:rPr lang="en-US" dirty="0" smtClean="0"/>
              <a:t>However</a:t>
            </a:r>
            <a:r>
              <a:rPr lang="en-US" dirty="0"/>
              <a:t>, the fact it lacks a </a:t>
            </a:r>
            <a:r>
              <a:rPr lang="en-US" b="1" dirty="0"/>
              <a:t>non-diegetic</a:t>
            </a:r>
            <a:r>
              <a:rPr lang="en-US" dirty="0"/>
              <a:t> voiceover, melancholic </a:t>
            </a:r>
            <a:r>
              <a:rPr lang="en-US" b="1" dirty="0"/>
              <a:t>audio codes </a:t>
            </a:r>
            <a:r>
              <a:rPr lang="en-US" dirty="0"/>
              <a:t>and black and white </a:t>
            </a:r>
            <a:r>
              <a:rPr lang="en-US" b="1" dirty="0"/>
              <a:t>visual codes </a:t>
            </a:r>
            <a:r>
              <a:rPr lang="en-US" dirty="0"/>
              <a:t>could all be seen as unconventional of this advertising </a:t>
            </a:r>
            <a:r>
              <a:rPr lang="en-US" b="1" dirty="0"/>
              <a:t>sub-genre</a:t>
            </a:r>
            <a:r>
              <a:rPr lang="en-US" dirty="0"/>
              <a:t>.</a:t>
            </a:r>
          </a:p>
        </p:txBody>
      </p:sp>
    </p:spTree>
    <p:extLst>
      <p:ext uri="{BB962C8B-B14F-4D97-AF65-F5344CB8AC3E}">
        <p14:creationId xmlns:p14="http://schemas.microsoft.com/office/powerpoint/2010/main" val="65030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53209"/>
            <a:ext cx="9601200" cy="1485900"/>
          </a:xfrm>
        </p:spPr>
        <p:txBody>
          <a:bodyPr>
            <a:normAutofit/>
          </a:bodyPr>
          <a:lstStyle/>
          <a:p>
            <a:r>
              <a:rPr lang="en-US" sz="3200" b="1" i="1" dirty="0" smtClean="0"/>
              <a:t>Media language</a:t>
            </a:r>
            <a:endParaRPr lang="en-US" sz="3200" b="1" i="1" dirty="0"/>
          </a:p>
        </p:txBody>
      </p:sp>
      <p:sp>
        <p:nvSpPr>
          <p:cNvPr id="3" name="Content Placeholder 2"/>
          <p:cNvSpPr>
            <a:spLocks noGrp="1"/>
          </p:cNvSpPr>
          <p:nvPr>
            <p:ph idx="1"/>
          </p:nvPr>
        </p:nvSpPr>
        <p:spPr>
          <a:xfrm>
            <a:off x="1371600" y="2286000"/>
            <a:ext cx="9601200" cy="4343400"/>
          </a:xfrm>
        </p:spPr>
        <p:txBody>
          <a:bodyPr>
            <a:normAutofit lnSpcReduction="10000"/>
          </a:bodyPr>
          <a:lstStyle/>
          <a:p>
            <a:pPr>
              <a:lnSpc>
                <a:spcPct val="150000"/>
              </a:lnSpc>
            </a:pPr>
            <a:r>
              <a:rPr lang="en-US" dirty="0"/>
              <a:t>The opening </a:t>
            </a:r>
            <a:r>
              <a:rPr lang="en-US" b="1" dirty="0"/>
              <a:t>medium shot </a:t>
            </a:r>
            <a:r>
              <a:rPr lang="en-US" dirty="0"/>
              <a:t>with a </a:t>
            </a:r>
            <a:r>
              <a:rPr lang="en-US" b="1" dirty="0"/>
              <a:t>pull focus </a:t>
            </a:r>
            <a:r>
              <a:rPr lang="en-US" dirty="0"/>
              <a:t>between the digital radio and the rain against the window establishes the advert in a modern, British setting (the audio codes are of an announcer with an English accent). It’s </a:t>
            </a:r>
            <a:r>
              <a:rPr lang="en-US" b="1" dirty="0"/>
              <a:t>connoted</a:t>
            </a:r>
            <a:r>
              <a:rPr lang="en-US" dirty="0"/>
              <a:t> that the scenes that follow (in an unnamed but likely African country) are happening at the same time. </a:t>
            </a:r>
            <a:endParaRPr lang="en-US" dirty="0" smtClean="0"/>
          </a:p>
          <a:p>
            <a:pPr>
              <a:lnSpc>
                <a:spcPct val="150000"/>
              </a:lnSpc>
            </a:pPr>
            <a:endParaRPr lang="en-US" dirty="0"/>
          </a:p>
          <a:p>
            <a:pPr>
              <a:lnSpc>
                <a:spcPct val="150000"/>
              </a:lnSpc>
            </a:pPr>
            <a:r>
              <a:rPr lang="en-US" dirty="0" smtClean="0"/>
              <a:t>The </a:t>
            </a:r>
            <a:r>
              <a:rPr lang="en-US" b="1" dirty="0"/>
              <a:t>visual and audio codes </a:t>
            </a:r>
            <a:r>
              <a:rPr lang="en-US" dirty="0"/>
              <a:t>work together to construct the </a:t>
            </a:r>
            <a:r>
              <a:rPr lang="en-US" b="1" dirty="0"/>
              <a:t>narrative</a:t>
            </a:r>
            <a:r>
              <a:rPr lang="en-US" dirty="0"/>
              <a:t> of “sunshine” (in Africa) “on a rainy day” (in Britain) with the associated problems of drought and “lack of access to clean drinking water” that the charity is aiming to relieve.</a:t>
            </a:r>
          </a:p>
        </p:txBody>
      </p:sp>
    </p:spTree>
    <p:extLst>
      <p:ext uri="{BB962C8B-B14F-4D97-AF65-F5344CB8AC3E}">
        <p14:creationId xmlns:p14="http://schemas.microsoft.com/office/powerpoint/2010/main" val="188095371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642</TotalTime>
  <Words>689</Words>
  <Application>Microsoft Macintosh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Franklin Gothic Book</vt:lpstr>
      <vt:lpstr>Mangal</vt:lpstr>
      <vt:lpstr>Crop</vt:lpstr>
      <vt:lpstr>WATER AID (2016) </vt:lpstr>
      <vt:lpstr>Aims</vt:lpstr>
      <vt:lpstr>PowerPoint Presentation</vt:lpstr>
      <vt:lpstr>Water Aid – background</vt:lpstr>
      <vt:lpstr>Cultural context: </vt:lpstr>
      <vt:lpstr>Production context</vt:lpstr>
      <vt:lpstr>TASK ONE -  </vt:lpstr>
      <vt:lpstr>Some observations you may have made;</vt:lpstr>
      <vt:lpstr>Media language</vt:lpstr>
      <vt:lpstr>Applying Barthes</vt:lpstr>
    </vt:vector>
  </TitlesOfParts>
  <Company>Godalming College</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Kiss of the Vampire (1963)</dc:title>
  <dc:creator>Mark Piper</dc:creator>
  <cp:lastModifiedBy>Karina Free</cp:lastModifiedBy>
  <cp:revision>37</cp:revision>
  <dcterms:created xsi:type="dcterms:W3CDTF">2017-06-21T12:59:34Z</dcterms:created>
  <dcterms:modified xsi:type="dcterms:W3CDTF">2017-10-17T08:01:31Z</dcterms:modified>
</cp:coreProperties>
</file>