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75" r:id="rId3"/>
    <p:sldId id="257" r:id="rId4"/>
    <p:sldId id="258" r:id="rId5"/>
    <p:sldId id="259" r:id="rId6"/>
    <p:sldId id="276" r:id="rId7"/>
    <p:sldId id="277" r:id="rId8"/>
    <p:sldId id="279" r:id="rId9"/>
    <p:sldId id="281" r:id="rId10"/>
    <p:sldId id="260" r:id="rId11"/>
    <p:sldId id="280" r:id="rId12"/>
    <p:sldId id="282" r:id="rId13"/>
    <p:sldId id="261" r:id="rId14"/>
    <p:sldId id="266" r:id="rId15"/>
    <p:sldId id="262" r:id="rId16"/>
    <p:sldId id="283" r:id="rId17"/>
    <p:sldId id="263" r:id="rId18"/>
    <p:sldId id="264" r:id="rId19"/>
    <p:sldId id="265" r:id="rId20"/>
    <p:sldId id="273" r:id="rId21"/>
    <p:sldId id="268" r:id="rId22"/>
    <p:sldId id="269" r:id="rId23"/>
    <p:sldId id="270" r:id="rId24"/>
    <p:sldId id="272" r:id="rId25"/>
    <p:sldId id="271" r:id="rId26"/>
    <p:sldId id="285" r:id="rId27"/>
    <p:sldId id="274" r:id="rId28"/>
    <p:sldId id="284" r:id="rId29"/>
    <p:sldId id="2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38762D-8263-4183-9114-B4FBA2F81495}"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CEC65-E08B-4099-969B-9B16F4260326}" type="slidenum">
              <a:rPr lang="en-GB" smtClean="0"/>
              <a:t>‹#›</a:t>
            </a:fld>
            <a:endParaRPr lang="en-GB"/>
          </a:p>
        </p:txBody>
      </p:sp>
    </p:spTree>
    <p:extLst>
      <p:ext uri="{BB962C8B-B14F-4D97-AF65-F5344CB8AC3E}">
        <p14:creationId xmlns:p14="http://schemas.microsoft.com/office/powerpoint/2010/main" val="250634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8762D-8263-4183-9114-B4FBA2F81495}"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CEC65-E08B-4099-969B-9B16F4260326}" type="slidenum">
              <a:rPr lang="en-GB" smtClean="0"/>
              <a:t>‹#›</a:t>
            </a:fld>
            <a:endParaRPr lang="en-GB"/>
          </a:p>
        </p:txBody>
      </p:sp>
    </p:spTree>
    <p:extLst>
      <p:ext uri="{BB962C8B-B14F-4D97-AF65-F5344CB8AC3E}">
        <p14:creationId xmlns:p14="http://schemas.microsoft.com/office/powerpoint/2010/main" val="36239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8762D-8263-4183-9114-B4FBA2F81495}"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CEC65-E08B-4099-969B-9B16F4260326}"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32917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8762D-8263-4183-9114-B4FBA2F81495}"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CEC65-E08B-4099-969B-9B16F4260326}" type="slidenum">
              <a:rPr lang="en-GB" smtClean="0"/>
              <a:t>‹#›</a:t>
            </a:fld>
            <a:endParaRPr lang="en-GB"/>
          </a:p>
        </p:txBody>
      </p:sp>
    </p:spTree>
    <p:extLst>
      <p:ext uri="{BB962C8B-B14F-4D97-AF65-F5344CB8AC3E}">
        <p14:creationId xmlns:p14="http://schemas.microsoft.com/office/powerpoint/2010/main" val="3543032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8762D-8263-4183-9114-B4FBA2F81495}"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CEC65-E08B-4099-969B-9B16F426032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7983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8762D-8263-4183-9114-B4FBA2F81495}"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CEC65-E08B-4099-969B-9B16F4260326}" type="slidenum">
              <a:rPr lang="en-GB" smtClean="0"/>
              <a:t>‹#›</a:t>
            </a:fld>
            <a:endParaRPr lang="en-GB"/>
          </a:p>
        </p:txBody>
      </p:sp>
    </p:spTree>
    <p:extLst>
      <p:ext uri="{BB962C8B-B14F-4D97-AF65-F5344CB8AC3E}">
        <p14:creationId xmlns:p14="http://schemas.microsoft.com/office/powerpoint/2010/main" val="351203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8762D-8263-4183-9114-B4FBA2F81495}"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CEC65-E08B-4099-969B-9B16F4260326}" type="slidenum">
              <a:rPr lang="en-GB" smtClean="0"/>
              <a:t>‹#›</a:t>
            </a:fld>
            <a:endParaRPr lang="en-GB"/>
          </a:p>
        </p:txBody>
      </p:sp>
    </p:spTree>
    <p:extLst>
      <p:ext uri="{BB962C8B-B14F-4D97-AF65-F5344CB8AC3E}">
        <p14:creationId xmlns:p14="http://schemas.microsoft.com/office/powerpoint/2010/main" val="220234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8762D-8263-4183-9114-B4FBA2F81495}"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CEC65-E08B-4099-969B-9B16F4260326}" type="slidenum">
              <a:rPr lang="en-GB" smtClean="0"/>
              <a:t>‹#›</a:t>
            </a:fld>
            <a:endParaRPr lang="en-GB"/>
          </a:p>
        </p:txBody>
      </p:sp>
    </p:spTree>
    <p:extLst>
      <p:ext uri="{BB962C8B-B14F-4D97-AF65-F5344CB8AC3E}">
        <p14:creationId xmlns:p14="http://schemas.microsoft.com/office/powerpoint/2010/main" val="535468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5EB6A6-B941-4216-8901-E18E9A4CF39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52314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BAA1BA-759A-4415-A161-BB68AF64BA1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50801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9CA69F-DF18-4C85-91B7-451C2A098BE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0100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8762D-8263-4183-9114-B4FBA2F81495}"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CEC65-E08B-4099-969B-9B16F4260326}" type="slidenum">
              <a:rPr lang="en-GB" smtClean="0"/>
              <a:t>‹#›</a:t>
            </a:fld>
            <a:endParaRPr lang="en-GB"/>
          </a:p>
        </p:txBody>
      </p:sp>
    </p:spTree>
    <p:extLst>
      <p:ext uri="{BB962C8B-B14F-4D97-AF65-F5344CB8AC3E}">
        <p14:creationId xmlns:p14="http://schemas.microsoft.com/office/powerpoint/2010/main" val="3616965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5D1DC4-1AFF-4F1C-AB3C-E89A4ACDA30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716049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07581BD-CA6E-4494-A1C8-9391DAE263B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5247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82A19DA-93EF-4E1F-AEED-328067F7B6F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59550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D7612B3-B7A7-4202-A599-5749E508BA8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25603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B086CC8-AC02-489D-A7A1-3A5421C0A56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2021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14D070-461D-44CF-9C80-2399103AE0E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620307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BFF6A8-7C31-4E72-A7B8-68416540F24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4206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B9E0E2-4E93-431B-8D62-D7BEAF07D84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10006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8762D-8263-4183-9114-B4FBA2F81495}"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CEC65-E08B-4099-969B-9B16F4260326}" type="slidenum">
              <a:rPr lang="en-GB" smtClean="0"/>
              <a:t>‹#›</a:t>
            </a:fld>
            <a:endParaRPr lang="en-GB"/>
          </a:p>
        </p:txBody>
      </p:sp>
    </p:spTree>
    <p:extLst>
      <p:ext uri="{BB962C8B-B14F-4D97-AF65-F5344CB8AC3E}">
        <p14:creationId xmlns:p14="http://schemas.microsoft.com/office/powerpoint/2010/main" val="280009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38762D-8263-4183-9114-B4FBA2F81495}" type="datetimeFigureOut">
              <a:rPr lang="en-GB" smtClean="0"/>
              <a:t>10/10/2017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ECEC65-E08B-4099-969B-9B16F4260326}" type="slidenum">
              <a:rPr lang="en-GB" smtClean="0"/>
              <a:t>‹#›</a:t>
            </a:fld>
            <a:endParaRPr lang="en-GB"/>
          </a:p>
        </p:txBody>
      </p:sp>
    </p:spTree>
    <p:extLst>
      <p:ext uri="{BB962C8B-B14F-4D97-AF65-F5344CB8AC3E}">
        <p14:creationId xmlns:p14="http://schemas.microsoft.com/office/powerpoint/2010/main" val="2294318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8762D-8263-4183-9114-B4FBA2F81495}" type="datetimeFigureOut">
              <a:rPr lang="en-GB" smtClean="0"/>
              <a:t>10/10/2017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ECEC65-E08B-4099-969B-9B16F4260326}" type="slidenum">
              <a:rPr lang="en-GB" smtClean="0"/>
              <a:t>‹#›</a:t>
            </a:fld>
            <a:endParaRPr lang="en-GB"/>
          </a:p>
        </p:txBody>
      </p:sp>
    </p:spTree>
    <p:extLst>
      <p:ext uri="{BB962C8B-B14F-4D97-AF65-F5344CB8AC3E}">
        <p14:creationId xmlns:p14="http://schemas.microsoft.com/office/powerpoint/2010/main" val="375315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38762D-8263-4183-9114-B4FBA2F81495}" type="datetimeFigureOut">
              <a:rPr lang="en-GB" smtClean="0"/>
              <a:t>10/10/2017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ECEC65-E08B-4099-969B-9B16F4260326}" type="slidenum">
              <a:rPr lang="en-GB" smtClean="0"/>
              <a:t>‹#›</a:t>
            </a:fld>
            <a:endParaRPr lang="en-GB"/>
          </a:p>
        </p:txBody>
      </p:sp>
    </p:spTree>
    <p:extLst>
      <p:ext uri="{BB962C8B-B14F-4D97-AF65-F5344CB8AC3E}">
        <p14:creationId xmlns:p14="http://schemas.microsoft.com/office/powerpoint/2010/main" val="6870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8762D-8263-4183-9114-B4FBA2F81495}" type="datetimeFigureOut">
              <a:rPr lang="en-GB" smtClean="0"/>
              <a:t>10/10/2017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ECEC65-E08B-4099-969B-9B16F4260326}" type="slidenum">
              <a:rPr lang="en-GB" smtClean="0"/>
              <a:t>‹#›</a:t>
            </a:fld>
            <a:endParaRPr lang="en-GB"/>
          </a:p>
        </p:txBody>
      </p:sp>
    </p:spTree>
    <p:extLst>
      <p:ext uri="{BB962C8B-B14F-4D97-AF65-F5344CB8AC3E}">
        <p14:creationId xmlns:p14="http://schemas.microsoft.com/office/powerpoint/2010/main" val="422601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8762D-8263-4183-9114-B4FBA2F81495}" type="datetimeFigureOut">
              <a:rPr lang="en-GB" smtClean="0"/>
              <a:t>10/10/2017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ECEC65-E08B-4099-969B-9B16F4260326}" type="slidenum">
              <a:rPr lang="en-GB" smtClean="0"/>
              <a:t>‹#›</a:t>
            </a:fld>
            <a:endParaRPr lang="en-GB"/>
          </a:p>
        </p:txBody>
      </p:sp>
    </p:spTree>
    <p:extLst>
      <p:ext uri="{BB962C8B-B14F-4D97-AF65-F5344CB8AC3E}">
        <p14:creationId xmlns:p14="http://schemas.microsoft.com/office/powerpoint/2010/main" val="262988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8762D-8263-4183-9114-B4FBA2F81495}" type="datetimeFigureOut">
              <a:rPr lang="en-GB" smtClean="0"/>
              <a:t>10/10/2017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ECEC65-E08B-4099-969B-9B16F4260326}" type="slidenum">
              <a:rPr lang="en-GB" smtClean="0"/>
              <a:t>‹#›</a:t>
            </a:fld>
            <a:endParaRPr lang="en-GB"/>
          </a:p>
        </p:txBody>
      </p:sp>
    </p:spTree>
    <p:extLst>
      <p:ext uri="{BB962C8B-B14F-4D97-AF65-F5344CB8AC3E}">
        <p14:creationId xmlns:p14="http://schemas.microsoft.com/office/powerpoint/2010/main" val="112489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38762D-8263-4183-9114-B4FBA2F81495}" type="datetimeFigureOut">
              <a:rPr lang="en-GB" smtClean="0"/>
              <a:t>10/10/2017</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BECEC65-E08B-4099-969B-9B16F4260326}" type="slidenum">
              <a:rPr lang="en-GB" smtClean="0"/>
              <a:t>‹#›</a:t>
            </a:fld>
            <a:endParaRPr lang="en-GB"/>
          </a:p>
        </p:txBody>
      </p:sp>
    </p:spTree>
    <p:extLst>
      <p:ext uri="{BB962C8B-B14F-4D97-AF65-F5344CB8AC3E}">
        <p14:creationId xmlns:p14="http://schemas.microsoft.com/office/powerpoint/2010/main" val="4126247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lt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lt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2BF5F3B-3547-47EB-9EA5-D3CEB17F1500}" type="slidenum">
              <a:rPr lang="en-GB" altLang="en-US" smtClean="0">
                <a:solidFill>
                  <a:srgbClr val="000000"/>
                </a:solidFill>
              </a:rPr>
              <a:pPr fontAlgn="base">
                <a:spcBef>
                  <a:spcPct val="0"/>
                </a:spcBef>
                <a:spcAft>
                  <a:spcPct val="0"/>
                </a:spcAft>
              </a:pPr>
              <a:t>‹#›</a:t>
            </a:fld>
            <a:endParaRPr lang="en-GB" altLang="en-US" smtClean="0">
              <a:solidFill>
                <a:srgbClr val="000000"/>
              </a:solidFill>
            </a:endParaRPr>
          </a:p>
        </p:txBody>
      </p:sp>
    </p:spTree>
    <p:extLst>
      <p:ext uri="{BB962C8B-B14F-4D97-AF65-F5344CB8AC3E}">
        <p14:creationId xmlns:p14="http://schemas.microsoft.com/office/powerpoint/2010/main" val="36434145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sF5FR6Op1z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politicscymru.com/en/cat1/article19/" TargetMode="External"/><Relationship Id="rId2" Type="http://schemas.openxmlformats.org/officeDocument/2006/relationships/hyperlink" Target="https://politics-blog.ashbournecollege.co.uk/unit-one-people-politics/pressure-groups/" TargetMode="External"/><Relationship Id="rId1" Type="http://schemas.openxmlformats.org/officeDocument/2006/relationships/slideLayout" Target="../slideLayouts/slideLayout2.xml"/><Relationship Id="rId4" Type="http://schemas.openxmlformats.org/officeDocument/2006/relationships/hyperlink" Target="http://alevelpolitics.com/pressure-groups-uk/"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bc.co.uk/learningzone/clips/outsider-pressure-groups/4049.html" TargetMode="External"/><Relationship Id="rId2" Type="http://schemas.openxmlformats.org/officeDocument/2006/relationships/hyperlink" Target="http://www.bbc.co.uk/learningzone/clips/insider-pressure-groups/4048.html"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5dYfk-EmgwY"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Case Study 1</a:t>
            </a:r>
            <a:r>
              <a:rPr lang="en-GB" dirty="0" smtClean="0"/>
              <a:t>: Hacked off</a:t>
            </a:r>
            <a:br>
              <a:rPr lang="en-GB" dirty="0" smtClean="0"/>
            </a:br>
            <a:r>
              <a:rPr lang="en-GB" dirty="0" smtClean="0"/>
              <a:t>How successful was this group?</a:t>
            </a:r>
            <a:endParaRPr lang="en-GB" dirty="0"/>
          </a:p>
        </p:txBody>
      </p:sp>
      <p:sp>
        <p:nvSpPr>
          <p:cNvPr id="3" name="Content Placeholder 2"/>
          <p:cNvSpPr>
            <a:spLocks noGrp="1"/>
          </p:cNvSpPr>
          <p:nvPr>
            <p:ph idx="1"/>
          </p:nvPr>
        </p:nvSpPr>
        <p:spPr/>
        <p:txBody>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16" y="2176341"/>
            <a:ext cx="8393723" cy="3899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767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factors make a pressure group successful?</a:t>
            </a:r>
            <a:endParaRPr lang="en-GB" dirty="0"/>
          </a:p>
        </p:txBody>
      </p:sp>
      <p:sp>
        <p:nvSpPr>
          <p:cNvPr id="3" name="Content Placeholder 2"/>
          <p:cNvSpPr>
            <a:spLocks noGrp="1"/>
          </p:cNvSpPr>
          <p:nvPr>
            <p:ph idx="1"/>
          </p:nvPr>
        </p:nvSpPr>
        <p:spPr>
          <a:xfrm>
            <a:off x="677334" y="2160589"/>
            <a:ext cx="6942666" cy="3880773"/>
          </a:xfrm>
        </p:spPr>
        <p:txBody>
          <a:bodyPr>
            <a:normAutofit/>
          </a:bodyPr>
          <a:lstStyle/>
          <a:p>
            <a:r>
              <a:rPr lang="en-GB" b="1" u="sng" dirty="0" smtClean="0"/>
              <a:t>Pressure group successes:</a:t>
            </a:r>
          </a:p>
          <a:p>
            <a:r>
              <a:rPr lang="en-GB" dirty="0"/>
              <a:t>The </a:t>
            </a:r>
            <a:r>
              <a:rPr lang="en-GB" b="1" dirty="0"/>
              <a:t>Snowdrop campaign </a:t>
            </a:r>
            <a:r>
              <a:rPr lang="en-GB" dirty="0"/>
              <a:t>gained 750,000 signatures in 6 weeks </a:t>
            </a:r>
            <a:r>
              <a:rPr lang="en-GB" dirty="0" smtClean="0"/>
              <a:t>and called </a:t>
            </a:r>
            <a:r>
              <a:rPr lang="en-GB" dirty="0"/>
              <a:t>for tougher gun </a:t>
            </a:r>
            <a:r>
              <a:rPr lang="en-GB" dirty="0" smtClean="0"/>
              <a:t>laws in the UK.</a:t>
            </a:r>
          </a:p>
          <a:p>
            <a:r>
              <a:rPr lang="en-GB" dirty="0"/>
              <a:t>Snowdrop managed to force the government to </a:t>
            </a:r>
            <a:r>
              <a:rPr lang="en-GB" b="1" dirty="0"/>
              <a:t>ban all handguns </a:t>
            </a:r>
            <a:r>
              <a:rPr lang="en-GB" dirty="0"/>
              <a:t>due to the huge public backing they received after the </a:t>
            </a:r>
            <a:r>
              <a:rPr lang="en-GB" dirty="0" err="1"/>
              <a:t>Dunblane</a:t>
            </a:r>
            <a:r>
              <a:rPr lang="en-GB" dirty="0"/>
              <a:t> </a:t>
            </a:r>
            <a:r>
              <a:rPr lang="en-GB" dirty="0" smtClean="0"/>
              <a:t>massacre </a:t>
            </a:r>
            <a:r>
              <a:rPr lang="en-GB" dirty="0"/>
              <a:t>on 13th March 1996.</a:t>
            </a:r>
          </a:p>
          <a:p>
            <a:endParaRPr lang="en-GB" dirty="0" smtClean="0"/>
          </a:p>
          <a:p>
            <a:r>
              <a:rPr lang="en-GB" b="1" dirty="0" smtClean="0"/>
              <a:t>Joanna Lumley &amp; the Gurkhas </a:t>
            </a:r>
          </a:p>
          <a:p>
            <a:r>
              <a:rPr lang="en-GB" dirty="0">
                <a:hlinkClick r:id="rId2"/>
              </a:rPr>
              <a:t>https://</a:t>
            </a:r>
            <a:r>
              <a:rPr lang="en-GB" dirty="0" smtClean="0">
                <a:hlinkClick r:id="rId2"/>
              </a:rPr>
              <a:t>www.youtube.com/watch?v=sF5FR6Op1zM</a:t>
            </a:r>
            <a:endParaRPr lang="en-GB" dirty="0" smtClean="0"/>
          </a:p>
          <a:p>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123825"/>
            <a:ext cx="2060575"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531577"/>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12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factors make a pressure group successful?</a:t>
            </a:r>
            <a:endParaRPr lang="en-GB" dirty="0"/>
          </a:p>
        </p:txBody>
      </p:sp>
      <p:sp>
        <p:nvSpPr>
          <p:cNvPr id="3" name="Content Placeholder 2"/>
          <p:cNvSpPr>
            <a:spLocks noGrp="1"/>
          </p:cNvSpPr>
          <p:nvPr>
            <p:ph idx="1"/>
          </p:nvPr>
        </p:nvSpPr>
        <p:spPr>
          <a:xfrm>
            <a:off x="677334" y="2160589"/>
            <a:ext cx="5336604" cy="3880773"/>
          </a:xfrm>
        </p:spPr>
        <p:txBody>
          <a:bodyPr/>
          <a:lstStyle/>
          <a:p>
            <a:r>
              <a:rPr lang="en-GB" dirty="0" smtClean="0"/>
              <a:t>Using pages 26-28 of the textbook, </a:t>
            </a:r>
            <a:r>
              <a:rPr lang="en-GB" b="1" dirty="0" smtClean="0"/>
              <a:t>decide which factors are the most / least important </a:t>
            </a:r>
            <a:r>
              <a:rPr lang="en-GB" dirty="0" smtClean="0"/>
              <a:t>in deciding why a pressure group is successful or not.</a:t>
            </a:r>
          </a:p>
          <a:p>
            <a:endParaRPr lang="en-GB" dirty="0"/>
          </a:p>
          <a:p>
            <a:r>
              <a:rPr lang="en-GB" b="1" dirty="0" smtClean="0"/>
              <a:t>Record your ideas </a:t>
            </a:r>
            <a:r>
              <a:rPr lang="en-GB" dirty="0" smtClean="0"/>
              <a:t>on the circle on page 32 of your booklet.</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663" y="2345349"/>
            <a:ext cx="2997078" cy="2997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764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Case study 2 </a:t>
            </a:r>
            <a:r>
              <a:rPr lang="en-GB" dirty="0" smtClean="0"/>
              <a:t>of a PG in action – the BMA </a:t>
            </a:r>
            <a:endParaRPr lang="en-GB" dirty="0"/>
          </a:p>
        </p:txBody>
      </p:sp>
      <p:sp>
        <p:nvSpPr>
          <p:cNvPr id="3" name="Content Placeholder 2"/>
          <p:cNvSpPr>
            <a:spLocks noGrp="1"/>
          </p:cNvSpPr>
          <p:nvPr>
            <p:ph idx="1"/>
          </p:nvPr>
        </p:nvSpPr>
        <p:spPr/>
        <p:txBody>
          <a:bodyPr/>
          <a:lstStyle/>
          <a:p>
            <a:r>
              <a:rPr lang="en-GB" dirty="0" smtClean="0"/>
              <a:t>Read the article on pages 27 and 28 and answer the questions on page 28/29 </a:t>
            </a:r>
            <a:endParaRPr lang="en-GB" dirty="0"/>
          </a:p>
        </p:txBody>
      </p:sp>
      <p:pic>
        <p:nvPicPr>
          <p:cNvPr id="1026" name="Picture 2" descr="Image result for b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3045" y="3108154"/>
            <a:ext cx="3831538" cy="261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738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Building up to </a:t>
            </a:r>
            <a:r>
              <a:rPr lang="en-GB" b="1" u="sng" dirty="0" smtClean="0"/>
              <a:t>your 1</a:t>
            </a:r>
            <a:r>
              <a:rPr lang="en-GB" b="1" u="sng" baseline="30000" dirty="0" smtClean="0"/>
              <a:t>st</a:t>
            </a:r>
            <a:r>
              <a:rPr lang="en-GB" b="1" u="sng" dirty="0" smtClean="0"/>
              <a:t> benchmark…</a:t>
            </a:r>
            <a:br>
              <a:rPr lang="en-GB" b="1" u="sng" dirty="0" smtClean="0"/>
            </a:br>
            <a:r>
              <a:rPr lang="en-GB" dirty="0" smtClean="0"/>
              <a:t/>
            </a:r>
            <a:br>
              <a:rPr lang="en-GB" dirty="0" smtClean="0"/>
            </a:br>
            <a:r>
              <a:rPr lang="en-GB" dirty="0" smtClean="0"/>
              <a:t>“Evaluate the extent to which pressure groups enhance democracy in the UK. </a:t>
            </a:r>
            <a:r>
              <a:rPr lang="en-GB" i="1" dirty="0" smtClean="0"/>
              <a:t>In your answer you must refer to at least three pressure groups”. </a:t>
            </a:r>
            <a:r>
              <a:rPr lang="en-GB" dirty="0" smtClean="0"/>
              <a:t>(30) </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4162711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Essay writing technique </a:t>
            </a:r>
            <a:endParaRPr lang="en-GB" dirty="0"/>
          </a:p>
        </p:txBody>
      </p:sp>
      <p:sp>
        <p:nvSpPr>
          <p:cNvPr id="3" name="Content Placeholder 2"/>
          <p:cNvSpPr>
            <a:spLocks noGrp="1"/>
          </p:cNvSpPr>
          <p:nvPr>
            <p:ph idx="1"/>
          </p:nvPr>
        </p:nvSpPr>
        <p:spPr/>
        <p:txBody>
          <a:bodyPr/>
          <a:lstStyle/>
          <a:p>
            <a:r>
              <a:rPr lang="en-GB" dirty="0" smtClean="0"/>
              <a:t>Same technique as for the essay for U2. </a:t>
            </a:r>
          </a:p>
          <a:p>
            <a:r>
              <a:rPr lang="en-GB" dirty="0" smtClean="0"/>
              <a:t>Look at your handout.</a:t>
            </a:r>
            <a:endParaRPr lang="en-GB" dirty="0"/>
          </a:p>
        </p:txBody>
      </p:sp>
    </p:spTree>
    <p:extLst>
      <p:ext uri="{BB962C8B-B14F-4D97-AF65-F5344CB8AC3E}">
        <p14:creationId xmlns:p14="http://schemas.microsoft.com/office/powerpoint/2010/main" val="2090155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955" y="1"/>
            <a:ext cx="8917890" cy="6833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543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Essay writing </a:t>
            </a:r>
            <a:endParaRPr lang="en-GB" dirty="0"/>
          </a:p>
        </p:txBody>
      </p:sp>
      <p:sp>
        <p:nvSpPr>
          <p:cNvPr id="3" name="Content Placeholder 2"/>
          <p:cNvSpPr>
            <a:spLocks noGrp="1"/>
          </p:cNvSpPr>
          <p:nvPr>
            <p:ph idx="1"/>
          </p:nvPr>
        </p:nvSpPr>
        <p:spPr>
          <a:xfrm>
            <a:off x="1091780" y="2055621"/>
            <a:ext cx="8352928" cy="4968551"/>
          </a:xfrm>
        </p:spPr>
        <p:txBody>
          <a:bodyPr>
            <a:normAutofit/>
          </a:bodyPr>
          <a:lstStyle/>
          <a:p>
            <a:r>
              <a:rPr lang="en-GB" b="1" dirty="0"/>
              <a:t>Introduction</a:t>
            </a:r>
            <a:r>
              <a:rPr lang="en-GB" b="1" dirty="0" smtClean="0"/>
              <a:t>:</a:t>
            </a:r>
          </a:p>
          <a:p>
            <a:endParaRPr lang="en-GB" dirty="0"/>
          </a:p>
          <a:p>
            <a:pPr lvl="0"/>
            <a:r>
              <a:rPr lang="en-GB" dirty="0"/>
              <a:t>Identify the issue/ debate, including definition of any key </a:t>
            </a:r>
            <a:r>
              <a:rPr lang="en-GB" dirty="0" smtClean="0"/>
              <a:t>terms</a:t>
            </a:r>
          </a:p>
          <a:p>
            <a:pPr lvl="0"/>
            <a:endParaRPr lang="en-GB" dirty="0"/>
          </a:p>
          <a:p>
            <a:pPr lvl="0"/>
            <a:r>
              <a:rPr lang="en-GB" dirty="0"/>
              <a:t>Set context using own </a:t>
            </a:r>
            <a:r>
              <a:rPr lang="en-GB" dirty="0" smtClean="0"/>
              <a:t>knowledge</a:t>
            </a:r>
          </a:p>
          <a:p>
            <a:pPr lvl="0"/>
            <a:endParaRPr lang="en-GB" dirty="0"/>
          </a:p>
          <a:p>
            <a:pPr lvl="0"/>
            <a:r>
              <a:rPr lang="en-GB" dirty="0"/>
              <a:t>Sum up the two sides of the </a:t>
            </a:r>
            <a:r>
              <a:rPr lang="en-GB" dirty="0" smtClean="0"/>
              <a:t>argument</a:t>
            </a:r>
          </a:p>
          <a:p>
            <a:pPr lvl="0"/>
            <a:endParaRPr lang="en-GB" dirty="0"/>
          </a:p>
          <a:p>
            <a:pPr lvl="0"/>
            <a:r>
              <a:rPr lang="en-GB" dirty="0"/>
              <a:t>Indicate what your own judgment will be. </a:t>
            </a:r>
          </a:p>
          <a:p>
            <a:endParaRPr lang="en-GB" dirty="0"/>
          </a:p>
        </p:txBody>
      </p:sp>
    </p:spTree>
    <p:extLst>
      <p:ext uri="{BB962C8B-B14F-4D97-AF65-F5344CB8AC3E}">
        <p14:creationId xmlns:p14="http://schemas.microsoft.com/office/powerpoint/2010/main" val="1868372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Essay writing </a:t>
            </a:r>
            <a:endParaRPr lang="en-GB" dirty="0"/>
          </a:p>
        </p:txBody>
      </p:sp>
      <p:sp>
        <p:nvSpPr>
          <p:cNvPr id="3" name="Content Placeholder 2"/>
          <p:cNvSpPr>
            <a:spLocks noGrp="1"/>
          </p:cNvSpPr>
          <p:nvPr>
            <p:ph idx="1"/>
          </p:nvPr>
        </p:nvSpPr>
        <p:spPr>
          <a:xfrm>
            <a:off x="1396580" y="1457401"/>
            <a:ext cx="7992888" cy="5400599"/>
          </a:xfrm>
        </p:spPr>
        <p:txBody>
          <a:bodyPr>
            <a:normAutofit fontScale="92500" lnSpcReduction="10000"/>
          </a:bodyPr>
          <a:lstStyle/>
          <a:p>
            <a:r>
              <a:rPr lang="en-GB" b="1" dirty="0" smtClean="0"/>
              <a:t>First </a:t>
            </a:r>
            <a:r>
              <a:rPr lang="en-GB" b="1" dirty="0"/>
              <a:t>argument for </a:t>
            </a:r>
            <a:endParaRPr lang="en-GB" dirty="0"/>
          </a:p>
          <a:p>
            <a:pPr lvl="0"/>
            <a:r>
              <a:rPr lang="en-GB" b="1" dirty="0"/>
              <a:t>Point:</a:t>
            </a:r>
            <a:r>
              <a:rPr lang="en-GB" dirty="0"/>
              <a:t> Clearly identify a point for the question</a:t>
            </a:r>
          </a:p>
          <a:p>
            <a:pPr lvl="0"/>
            <a:r>
              <a:rPr lang="en-GB" b="1" dirty="0"/>
              <a:t>Explanation: </a:t>
            </a:r>
            <a:r>
              <a:rPr lang="en-GB" dirty="0"/>
              <a:t>Explain/expand on your point </a:t>
            </a:r>
          </a:p>
          <a:p>
            <a:pPr lvl="0"/>
            <a:r>
              <a:rPr lang="en-GB" b="1" dirty="0"/>
              <a:t>Evidence:</a:t>
            </a:r>
            <a:r>
              <a:rPr lang="en-GB" dirty="0"/>
              <a:t> Use own knowledge to give an example that supports your point and explain how it does</a:t>
            </a:r>
          </a:p>
          <a:p>
            <a:pPr lvl="0"/>
            <a:r>
              <a:rPr lang="en-GB" b="1" dirty="0"/>
              <a:t>Link back to the Q: </a:t>
            </a:r>
            <a:r>
              <a:rPr lang="en-GB" dirty="0"/>
              <a:t>Analyse this point- how valid is it?</a:t>
            </a:r>
          </a:p>
          <a:p>
            <a:r>
              <a:rPr lang="en-GB" b="1" dirty="0"/>
              <a:t>First argument against</a:t>
            </a:r>
            <a:endParaRPr lang="en-GB" dirty="0"/>
          </a:p>
          <a:p>
            <a:pPr lvl="0"/>
            <a:r>
              <a:rPr lang="en-GB" b="1" dirty="0"/>
              <a:t>Point:</a:t>
            </a:r>
            <a:r>
              <a:rPr lang="en-GB" dirty="0"/>
              <a:t> Clearly identify a point for the question</a:t>
            </a:r>
          </a:p>
          <a:p>
            <a:pPr lvl="0"/>
            <a:r>
              <a:rPr lang="en-GB" b="1" dirty="0"/>
              <a:t>Explanation: </a:t>
            </a:r>
            <a:r>
              <a:rPr lang="en-GB" dirty="0"/>
              <a:t>Explain/expand on your point </a:t>
            </a:r>
          </a:p>
          <a:p>
            <a:pPr lvl="0"/>
            <a:r>
              <a:rPr lang="en-GB" b="1" dirty="0"/>
              <a:t>Evidence:</a:t>
            </a:r>
            <a:r>
              <a:rPr lang="en-GB" dirty="0"/>
              <a:t> Use own knowledge to give an example that supports your point and explain how it does</a:t>
            </a:r>
          </a:p>
          <a:p>
            <a:pPr lvl="0"/>
            <a:r>
              <a:rPr lang="en-GB" b="1" dirty="0"/>
              <a:t>Link back to the Q: </a:t>
            </a:r>
            <a:r>
              <a:rPr lang="en-GB" dirty="0"/>
              <a:t>Analyse this point- how valid is it?</a:t>
            </a:r>
          </a:p>
          <a:p>
            <a:r>
              <a:rPr lang="en-GB" b="1" dirty="0"/>
              <a:t>Mini conclusion</a:t>
            </a:r>
            <a:endParaRPr lang="en-GB" dirty="0"/>
          </a:p>
          <a:p>
            <a:pPr lvl="0"/>
            <a:r>
              <a:rPr lang="en-GB" dirty="0"/>
              <a:t>Evaluate the strengths of the two sides of the argument opinion so far.</a:t>
            </a:r>
          </a:p>
          <a:p>
            <a:r>
              <a:rPr lang="en-GB" b="1" u="sng" dirty="0"/>
              <a:t>Do the above 3 times in total – 3 arguments for and 3 arguments against </a:t>
            </a:r>
            <a:endParaRPr lang="en-GB" dirty="0"/>
          </a:p>
          <a:p>
            <a:endParaRPr lang="en-GB" dirty="0"/>
          </a:p>
        </p:txBody>
      </p:sp>
    </p:spTree>
    <p:extLst>
      <p:ext uri="{BB962C8B-B14F-4D97-AF65-F5344CB8AC3E}">
        <p14:creationId xmlns:p14="http://schemas.microsoft.com/office/powerpoint/2010/main" val="3250244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Essay writing </a:t>
            </a:r>
            <a:endParaRPr lang="en-GB" dirty="0"/>
          </a:p>
        </p:txBody>
      </p:sp>
      <p:sp>
        <p:nvSpPr>
          <p:cNvPr id="3" name="Content Placeholder 2"/>
          <p:cNvSpPr>
            <a:spLocks noGrp="1"/>
          </p:cNvSpPr>
          <p:nvPr>
            <p:ph idx="1"/>
          </p:nvPr>
        </p:nvSpPr>
        <p:spPr>
          <a:xfrm>
            <a:off x="677334" y="1997956"/>
            <a:ext cx="7632848" cy="5112567"/>
          </a:xfrm>
        </p:spPr>
        <p:txBody>
          <a:bodyPr>
            <a:normAutofit/>
          </a:bodyPr>
          <a:lstStyle/>
          <a:p>
            <a:r>
              <a:rPr lang="en-GB" b="1" dirty="0" smtClean="0"/>
              <a:t>Conclusion</a:t>
            </a:r>
          </a:p>
          <a:p>
            <a:endParaRPr lang="en-GB" dirty="0"/>
          </a:p>
          <a:p>
            <a:pPr lvl="0"/>
            <a:r>
              <a:rPr lang="en-GB" dirty="0"/>
              <a:t>Give own decisive  judgement on the </a:t>
            </a:r>
            <a:r>
              <a:rPr lang="en-GB" dirty="0" smtClean="0"/>
              <a:t>issue</a:t>
            </a:r>
          </a:p>
          <a:p>
            <a:pPr lvl="0"/>
            <a:endParaRPr lang="en-GB" dirty="0"/>
          </a:p>
          <a:p>
            <a:pPr lvl="0"/>
            <a:r>
              <a:rPr lang="en-GB" dirty="0"/>
              <a:t>Add clinching evidence to support own judgement .</a:t>
            </a:r>
          </a:p>
          <a:p>
            <a:endParaRPr lang="en-GB" dirty="0"/>
          </a:p>
        </p:txBody>
      </p:sp>
    </p:spTree>
    <p:extLst>
      <p:ext uri="{BB962C8B-B14F-4D97-AF65-F5344CB8AC3E}">
        <p14:creationId xmlns:p14="http://schemas.microsoft.com/office/powerpoint/2010/main" val="3275583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Homework – create a plan </a:t>
            </a:r>
            <a:r>
              <a:rPr lang="en-GB" dirty="0" smtClean="0"/>
              <a:t>for the question </a:t>
            </a:r>
            <a:r>
              <a:rPr lang="en-GB" dirty="0"/>
              <a:t>“Evaluate the extent to which pressure groups enhance democracy in the UK. </a:t>
            </a:r>
            <a:r>
              <a:rPr lang="en-GB" i="1" dirty="0"/>
              <a:t>In your answer you must refer to at least three pressure groups”. </a:t>
            </a:r>
            <a:r>
              <a:rPr lang="en-GB" dirty="0"/>
              <a:t>(30) </a:t>
            </a:r>
          </a:p>
        </p:txBody>
      </p:sp>
      <p:sp>
        <p:nvSpPr>
          <p:cNvPr id="3" name="Content Placeholder 2"/>
          <p:cNvSpPr>
            <a:spLocks noGrp="1"/>
          </p:cNvSpPr>
          <p:nvPr>
            <p:ph idx="1"/>
          </p:nvPr>
        </p:nvSpPr>
        <p:spPr>
          <a:xfrm>
            <a:off x="677334" y="3155092"/>
            <a:ext cx="8596668" cy="2886270"/>
          </a:xfrm>
        </p:spPr>
        <p:txBody>
          <a:bodyPr/>
          <a:lstStyle/>
          <a:p>
            <a:r>
              <a:rPr lang="en-GB" dirty="0" smtClean="0"/>
              <a:t>You will be doing this in timed conditions next week</a:t>
            </a:r>
          </a:p>
          <a:p>
            <a:endParaRPr lang="en-GB" b="1" dirty="0"/>
          </a:p>
          <a:p>
            <a:r>
              <a:rPr lang="en-GB" b="1" dirty="0" smtClean="0"/>
              <a:t>You won’t be allowed the plan when doing the assessment, as it is your benchmark</a:t>
            </a:r>
            <a:endParaRPr lang="en-GB" dirty="0" smtClean="0"/>
          </a:p>
          <a:p>
            <a:endParaRPr lang="en-GB" b="1" dirty="0"/>
          </a:p>
          <a:p>
            <a:r>
              <a:rPr lang="en-GB" dirty="0" smtClean="0"/>
              <a:t>But I will give you 5 minutes at the beginning of your lesson to read over your plan before </a:t>
            </a:r>
            <a:r>
              <a:rPr lang="en-GB" smtClean="0"/>
              <a:t>we begin. </a:t>
            </a:r>
            <a:endParaRPr lang="en-GB" dirty="0"/>
          </a:p>
        </p:txBody>
      </p:sp>
    </p:spTree>
    <p:extLst>
      <p:ext uri="{BB962C8B-B14F-4D97-AF65-F5344CB8AC3E}">
        <p14:creationId xmlns:p14="http://schemas.microsoft.com/office/powerpoint/2010/main" val="116922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Hacked off questions</a:t>
            </a:r>
            <a:endParaRPr lang="en-GB" dirty="0"/>
          </a:p>
        </p:txBody>
      </p:sp>
      <p:sp>
        <p:nvSpPr>
          <p:cNvPr id="3" name="Content Placeholder 2"/>
          <p:cNvSpPr>
            <a:spLocks noGrp="1"/>
          </p:cNvSpPr>
          <p:nvPr>
            <p:ph idx="1"/>
          </p:nvPr>
        </p:nvSpPr>
        <p:spPr/>
        <p:txBody>
          <a:bodyPr>
            <a:normAutofit/>
          </a:bodyPr>
          <a:lstStyle/>
          <a:p>
            <a:r>
              <a:rPr lang="en-GB" b="1" dirty="0"/>
              <a:t>Further discussion points:</a:t>
            </a:r>
            <a:endParaRPr lang="en-GB" dirty="0"/>
          </a:p>
          <a:p>
            <a:r>
              <a:rPr lang="en-GB" i="1" dirty="0"/>
              <a:t>What distinguishes Hacked Off as an ‘outsider’ pressure group? Is this actually true? Why might they prefer to define themselves as an outsider group?</a:t>
            </a:r>
            <a:endParaRPr lang="en-GB" dirty="0"/>
          </a:p>
          <a:p>
            <a:r>
              <a:rPr lang="en-GB" i="1" dirty="0" smtClean="0"/>
              <a:t>How </a:t>
            </a:r>
            <a:r>
              <a:rPr lang="en-GB" i="1" dirty="0"/>
              <a:t>successful, in your view, was Hacked Off in achieving its aims?</a:t>
            </a:r>
            <a:endParaRPr lang="en-GB" dirty="0"/>
          </a:p>
          <a:p>
            <a:r>
              <a:rPr lang="en-GB" i="1" dirty="0" smtClean="0"/>
              <a:t>What </a:t>
            </a:r>
            <a:r>
              <a:rPr lang="en-GB" i="1" dirty="0"/>
              <a:t>do you think they would need to have done to become more successful?</a:t>
            </a:r>
            <a:endParaRPr lang="en-GB" dirty="0"/>
          </a:p>
          <a:p>
            <a:r>
              <a:rPr lang="en-GB" i="1" dirty="0" smtClean="0"/>
              <a:t>What </a:t>
            </a:r>
            <a:r>
              <a:rPr lang="en-GB" i="1" dirty="0"/>
              <a:t>contribution, if any, do you think ‘Hacked Off’ is making to our democracy?</a:t>
            </a:r>
            <a:endParaRPr lang="en-GB" dirty="0"/>
          </a:p>
          <a:p>
            <a:r>
              <a:rPr lang="en-GB" i="1" dirty="0" smtClean="0"/>
              <a:t>Research </a:t>
            </a:r>
            <a:r>
              <a:rPr lang="en-GB" i="1" dirty="0"/>
              <a:t>what has happened in the time since this film was made? What do you think?</a:t>
            </a:r>
            <a:endParaRPr lang="en-GB" dirty="0"/>
          </a:p>
          <a:p>
            <a:endParaRPr lang="en-GB" dirty="0"/>
          </a:p>
        </p:txBody>
      </p:sp>
    </p:spTree>
    <p:extLst>
      <p:ext uri="{BB962C8B-B14F-4D97-AF65-F5344CB8AC3E}">
        <p14:creationId xmlns:p14="http://schemas.microsoft.com/office/powerpoint/2010/main" val="1655180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Pluralism</a:t>
            </a:r>
            <a:endParaRPr lang="en-GB" dirty="0"/>
          </a:p>
        </p:txBody>
      </p:sp>
      <p:sp>
        <p:nvSpPr>
          <p:cNvPr id="3" name="Content Placeholder 2"/>
          <p:cNvSpPr>
            <a:spLocks noGrp="1"/>
          </p:cNvSpPr>
          <p:nvPr>
            <p:ph idx="1"/>
          </p:nvPr>
        </p:nvSpPr>
        <p:spPr>
          <a:xfrm>
            <a:off x="838200" y="1825625"/>
            <a:ext cx="3911082" cy="4351338"/>
          </a:xfrm>
        </p:spPr>
        <p:txBody>
          <a:bodyPr>
            <a:normAutofit/>
          </a:bodyPr>
          <a:lstStyle/>
          <a:p>
            <a:r>
              <a:rPr lang="en-GB" dirty="0" smtClean="0"/>
              <a:t>What do you understand by pluralism? </a:t>
            </a:r>
          </a:p>
          <a:p>
            <a:endParaRPr lang="en-GB" dirty="0"/>
          </a:p>
          <a:p>
            <a:r>
              <a:rPr lang="en-GB" dirty="0" smtClean="0"/>
              <a:t>Pluralism is essentially the distribution of power throughout society. </a:t>
            </a:r>
          </a:p>
          <a:p>
            <a:endParaRPr lang="en-GB" dirty="0"/>
          </a:p>
          <a:p>
            <a:r>
              <a:rPr lang="en-GB" dirty="0" smtClean="0"/>
              <a:t>How can this seen to be linked to Pressure Groups?</a:t>
            </a:r>
            <a:endParaRPr lang="en-GB" dirty="0"/>
          </a:p>
        </p:txBody>
      </p:sp>
      <p:pic>
        <p:nvPicPr>
          <p:cNvPr id="1026" name="Picture 2" descr="http://www.str.org/Media/Default/ImageCache/600x500-Fit/images/tolerance1103018_287260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39050"/>
            <a:ext cx="571500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10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Pluralism</a:t>
            </a:r>
            <a:endParaRPr lang="en-GB" dirty="0"/>
          </a:p>
        </p:txBody>
      </p:sp>
      <p:sp>
        <p:nvSpPr>
          <p:cNvPr id="3" name="Content Placeholder 2"/>
          <p:cNvSpPr>
            <a:spLocks noGrp="1"/>
          </p:cNvSpPr>
          <p:nvPr>
            <p:ph idx="1"/>
          </p:nvPr>
        </p:nvSpPr>
        <p:spPr>
          <a:xfrm>
            <a:off x="838200" y="1825625"/>
            <a:ext cx="4918788" cy="4351338"/>
          </a:xfrm>
        </p:spPr>
        <p:txBody>
          <a:bodyPr>
            <a:normAutofit fontScale="92500" lnSpcReduction="10000"/>
          </a:bodyPr>
          <a:lstStyle/>
          <a:p>
            <a:r>
              <a:rPr lang="en-GB" dirty="0" smtClean="0"/>
              <a:t>Pressure groups enhancing pluralism in a society tends to rest on following points:</a:t>
            </a:r>
          </a:p>
          <a:p>
            <a:endParaRPr lang="en-GB" dirty="0" smtClean="0"/>
          </a:p>
          <a:p>
            <a:pPr lvl="1"/>
            <a:r>
              <a:rPr lang="en-GB" dirty="0" smtClean="0"/>
              <a:t>Citizens are represented through pressure groups</a:t>
            </a:r>
          </a:p>
          <a:p>
            <a:pPr lvl="1"/>
            <a:endParaRPr lang="en-GB" dirty="0" smtClean="0"/>
          </a:p>
          <a:p>
            <a:pPr lvl="1"/>
            <a:r>
              <a:rPr lang="en-GB" dirty="0" smtClean="0"/>
              <a:t>All groups have some measure of political influence</a:t>
            </a:r>
          </a:p>
          <a:p>
            <a:pPr lvl="1"/>
            <a:endParaRPr lang="en-GB" dirty="0" smtClean="0"/>
          </a:p>
          <a:p>
            <a:pPr lvl="1"/>
            <a:r>
              <a:rPr lang="en-GB" dirty="0" smtClean="0"/>
              <a:t>There are a large range of different ways to be successful as a PG</a:t>
            </a:r>
          </a:p>
          <a:p>
            <a:pPr lvl="1"/>
            <a:endParaRPr lang="en-GB" dirty="0" smtClean="0"/>
          </a:p>
          <a:p>
            <a:pPr lvl="1"/>
            <a:r>
              <a:rPr lang="en-GB" dirty="0" smtClean="0"/>
              <a:t>No group can achieve dominance – there will always be others to challenge it</a:t>
            </a:r>
            <a:endParaRPr lang="en-GB" dirty="0"/>
          </a:p>
        </p:txBody>
      </p:sp>
      <p:pic>
        <p:nvPicPr>
          <p:cNvPr id="4" name="Picture 2" descr="http://www.str.org/Media/Default/ImageCache/600x500-Fit/images/tolerance1103018_287260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39050"/>
            <a:ext cx="571500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417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Elitism </a:t>
            </a:r>
            <a:endParaRPr lang="en-GB" dirty="0"/>
          </a:p>
        </p:txBody>
      </p:sp>
      <p:sp>
        <p:nvSpPr>
          <p:cNvPr id="3" name="Content Placeholder 2"/>
          <p:cNvSpPr>
            <a:spLocks noGrp="1"/>
          </p:cNvSpPr>
          <p:nvPr>
            <p:ph idx="1"/>
          </p:nvPr>
        </p:nvSpPr>
        <p:spPr>
          <a:xfrm>
            <a:off x="677334" y="2160589"/>
            <a:ext cx="6069455" cy="3880773"/>
          </a:xfrm>
        </p:spPr>
        <p:txBody>
          <a:bodyPr/>
          <a:lstStyle/>
          <a:p>
            <a:r>
              <a:rPr lang="en-GB" dirty="0" smtClean="0"/>
              <a:t>The idea that power in politics is concentrated in the hands of the few. </a:t>
            </a:r>
          </a:p>
          <a:p>
            <a:endParaRPr lang="en-GB" dirty="0"/>
          </a:p>
          <a:p>
            <a:r>
              <a:rPr lang="en-GB" dirty="0" smtClean="0"/>
              <a:t>This can also be seen to be linked to Pressure Groups</a:t>
            </a:r>
          </a:p>
          <a:p>
            <a:endParaRPr lang="en-GB" dirty="0"/>
          </a:p>
          <a:p>
            <a:r>
              <a:rPr lang="en-GB" dirty="0" smtClean="0"/>
              <a:t>The influence that PGs wield is argued to be not spread particularly fairly</a:t>
            </a:r>
          </a:p>
          <a:p>
            <a:endParaRPr lang="en-GB" dirty="0"/>
          </a:p>
          <a:p>
            <a:r>
              <a:rPr lang="en-GB" dirty="0" smtClean="0"/>
              <a:t>They also are not particularly internally democratic </a:t>
            </a:r>
          </a:p>
          <a:p>
            <a:endParaRPr lang="en-GB" dirty="0"/>
          </a:p>
          <a:p>
            <a:endParaRPr lang="en-GB" dirty="0"/>
          </a:p>
        </p:txBody>
      </p:sp>
      <p:pic>
        <p:nvPicPr>
          <p:cNvPr id="4" name="Picture 3"/>
          <p:cNvPicPr>
            <a:picLocks noChangeAspect="1"/>
          </p:cNvPicPr>
          <p:nvPr/>
        </p:nvPicPr>
        <p:blipFill>
          <a:blip r:embed="rId2"/>
          <a:stretch>
            <a:fillRect/>
          </a:stretch>
        </p:blipFill>
        <p:spPr>
          <a:xfrm>
            <a:off x="7681353" y="2218723"/>
            <a:ext cx="3185297" cy="3185297"/>
          </a:xfrm>
          <a:prstGeom prst="rect">
            <a:avLst/>
          </a:prstGeom>
        </p:spPr>
      </p:pic>
    </p:spTree>
    <p:extLst>
      <p:ext uri="{BB962C8B-B14F-4D97-AF65-F5344CB8AC3E}">
        <p14:creationId xmlns:p14="http://schemas.microsoft.com/office/powerpoint/2010/main" val="3085714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PGs good or bad for society?</a:t>
            </a:r>
            <a:endParaRPr lang="en-GB" dirty="0"/>
          </a:p>
        </p:txBody>
      </p:sp>
      <p:sp>
        <p:nvSpPr>
          <p:cNvPr id="3" name="Content Placeholder 2"/>
          <p:cNvSpPr>
            <a:spLocks noGrp="1"/>
          </p:cNvSpPr>
          <p:nvPr>
            <p:ph idx="1"/>
          </p:nvPr>
        </p:nvSpPr>
        <p:spPr>
          <a:xfrm>
            <a:off x="677334" y="2160589"/>
            <a:ext cx="6868653" cy="4223735"/>
          </a:xfrm>
        </p:spPr>
        <p:txBody>
          <a:bodyPr>
            <a:normAutofit/>
          </a:bodyPr>
          <a:lstStyle/>
          <a:p>
            <a:r>
              <a:rPr lang="en-GB" dirty="0" smtClean="0"/>
              <a:t>Use page 29 in your textbook to complete the table on page 34 in your booklet </a:t>
            </a:r>
          </a:p>
          <a:p>
            <a:endParaRPr lang="en-GB" dirty="0"/>
          </a:p>
          <a:p>
            <a:r>
              <a:rPr lang="en-GB" dirty="0" smtClean="0"/>
              <a:t>Give each argument a score out of 10, for how strong you think it is</a:t>
            </a:r>
          </a:p>
          <a:p>
            <a:endParaRPr lang="en-GB" dirty="0"/>
          </a:p>
          <a:p>
            <a:r>
              <a:rPr lang="en-GB" dirty="0" smtClean="0"/>
              <a:t>Once you have done this, select your top 3 arguments </a:t>
            </a:r>
          </a:p>
          <a:p>
            <a:endParaRPr lang="en-GB" dirty="0"/>
          </a:p>
        </p:txBody>
      </p:sp>
      <p:pic>
        <p:nvPicPr>
          <p:cNvPr id="4" name="Picture 3"/>
          <p:cNvPicPr>
            <a:picLocks noChangeAspect="1"/>
          </p:cNvPicPr>
          <p:nvPr/>
        </p:nvPicPr>
        <p:blipFill>
          <a:blip r:embed="rId2"/>
          <a:stretch>
            <a:fillRect/>
          </a:stretch>
        </p:blipFill>
        <p:spPr>
          <a:xfrm>
            <a:off x="7545987" y="1532152"/>
            <a:ext cx="4448175" cy="3333750"/>
          </a:xfrm>
          <a:prstGeom prst="rect">
            <a:avLst/>
          </a:prstGeom>
        </p:spPr>
      </p:pic>
    </p:spTree>
    <p:extLst>
      <p:ext uri="{BB962C8B-B14F-4D97-AF65-F5344CB8AC3E}">
        <p14:creationId xmlns:p14="http://schemas.microsoft.com/office/powerpoint/2010/main" val="293206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PGs good or bad for society?</a:t>
            </a:r>
            <a:endParaRPr lang="en-GB" dirty="0"/>
          </a:p>
        </p:txBody>
      </p:sp>
      <p:sp>
        <p:nvSpPr>
          <p:cNvPr id="3" name="Content Placeholder 2"/>
          <p:cNvSpPr>
            <a:spLocks noGrp="1"/>
          </p:cNvSpPr>
          <p:nvPr>
            <p:ph idx="1"/>
          </p:nvPr>
        </p:nvSpPr>
        <p:spPr>
          <a:xfrm>
            <a:off x="677334" y="2160589"/>
            <a:ext cx="6868653" cy="4223735"/>
          </a:xfrm>
        </p:spPr>
        <p:txBody>
          <a:bodyPr>
            <a:normAutofit/>
          </a:bodyPr>
          <a:lstStyle/>
          <a:p>
            <a:r>
              <a:rPr lang="en-GB" dirty="0" smtClean="0"/>
              <a:t>Then </a:t>
            </a:r>
            <a:r>
              <a:rPr lang="en-GB" b="1" u="sng" dirty="0" smtClean="0"/>
              <a:t>create a spider diagram for these points</a:t>
            </a:r>
            <a:r>
              <a:rPr lang="en-GB" dirty="0" smtClean="0"/>
              <a:t>. Include:</a:t>
            </a:r>
          </a:p>
          <a:p>
            <a:endParaRPr lang="en-GB" dirty="0"/>
          </a:p>
          <a:p>
            <a:pPr lvl="1"/>
            <a:r>
              <a:rPr lang="en-GB" dirty="0" smtClean="0"/>
              <a:t>The point of the argument</a:t>
            </a:r>
          </a:p>
          <a:p>
            <a:pPr lvl="1"/>
            <a:endParaRPr lang="en-GB" dirty="0"/>
          </a:p>
          <a:p>
            <a:pPr lvl="1"/>
            <a:r>
              <a:rPr lang="en-GB" dirty="0" smtClean="0"/>
              <a:t>An explanation/detail for it</a:t>
            </a:r>
          </a:p>
          <a:p>
            <a:pPr lvl="1"/>
            <a:endParaRPr lang="en-GB" dirty="0"/>
          </a:p>
          <a:p>
            <a:pPr lvl="1"/>
            <a:r>
              <a:rPr lang="en-GB" dirty="0" smtClean="0"/>
              <a:t>A specific PG that could be used as an example of it </a:t>
            </a:r>
          </a:p>
          <a:p>
            <a:pPr lvl="1"/>
            <a:endParaRPr lang="en-GB" dirty="0"/>
          </a:p>
          <a:p>
            <a:pPr lvl="1"/>
            <a:r>
              <a:rPr lang="en-GB" dirty="0" smtClean="0"/>
              <a:t>Try to add links between the points on either side, where they disagree or conflict with each other </a:t>
            </a:r>
          </a:p>
          <a:p>
            <a:pPr lvl="1"/>
            <a:endParaRPr lang="en-GB" dirty="0"/>
          </a:p>
          <a:p>
            <a:pPr lvl="1"/>
            <a:endParaRPr lang="en-GB" dirty="0"/>
          </a:p>
        </p:txBody>
      </p:sp>
      <p:pic>
        <p:nvPicPr>
          <p:cNvPr id="4" name="Picture 3"/>
          <p:cNvPicPr>
            <a:picLocks noChangeAspect="1"/>
          </p:cNvPicPr>
          <p:nvPr/>
        </p:nvPicPr>
        <p:blipFill>
          <a:blip r:embed="rId2"/>
          <a:stretch>
            <a:fillRect/>
          </a:stretch>
        </p:blipFill>
        <p:spPr>
          <a:xfrm>
            <a:off x="7545987" y="1532152"/>
            <a:ext cx="4448175" cy="3333750"/>
          </a:xfrm>
          <a:prstGeom prst="rect">
            <a:avLst/>
          </a:prstGeom>
        </p:spPr>
      </p:pic>
    </p:spTree>
    <p:extLst>
      <p:ext uri="{BB962C8B-B14F-4D97-AF65-F5344CB8AC3E}">
        <p14:creationId xmlns:p14="http://schemas.microsoft.com/office/powerpoint/2010/main" val="1420983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research links:</a:t>
            </a:r>
            <a:endParaRPr lang="en-GB" dirty="0"/>
          </a:p>
        </p:txBody>
      </p:sp>
      <p:sp>
        <p:nvSpPr>
          <p:cNvPr id="3" name="Content Placeholder 2"/>
          <p:cNvSpPr>
            <a:spLocks noGrp="1"/>
          </p:cNvSpPr>
          <p:nvPr>
            <p:ph idx="1"/>
          </p:nvPr>
        </p:nvSpPr>
        <p:spPr/>
        <p:txBody>
          <a:bodyPr/>
          <a:lstStyle/>
          <a:p>
            <a:r>
              <a:rPr lang="en-GB" dirty="0">
                <a:hlinkClick r:id="rId2"/>
              </a:rPr>
              <a:t>https://politics-blog.ashbournecollege.co.uk/unit-one-people-politics/pressure-groups</a:t>
            </a:r>
            <a:r>
              <a:rPr lang="en-GB" dirty="0" smtClean="0">
                <a:hlinkClick r:id="rId2"/>
              </a:rPr>
              <a:t>/</a:t>
            </a:r>
            <a:r>
              <a:rPr lang="en-GB" dirty="0" smtClean="0"/>
              <a:t>   old spec – careful (the questions are not the ones you will be asked, although the content </a:t>
            </a:r>
            <a:r>
              <a:rPr lang="en-GB" smtClean="0"/>
              <a:t>is helpful)</a:t>
            </a:r>
            <a:endParaRPr lang="en-GB" dirty="0" smtClean="0"/>
          </a:p>
          <a:p>
            <a:endParaRPr lang="en-GB" dirty="0"/>
          </a:p>
          <a:p>
            <a:r>
              <a:rPr lang="en-GB" dirty="0">
                <a:hlinkClick r:id="rId3"/>
              </a:rPr>
              <a:t>http://www.politicscymru.com/en/cat1/article19</a:t>
            </a:r>
            <a:r>
              <a:rPr lang="en-GB" dirty="0" smtClean="0">
                <a:hlinkClick r:id="rId3"/>
              </a:rPr>
              <a:t>/</a:t>
            </a:r>
            <a:endParaRPr lang="en-GB" dirty="0" smtClean="0"/>
          </a:p>
          <a:p>
            <a:endParaRPr lang="en-GB" dirty="0"/>
          </a:p>
          <a:p>
            <a:r>
              <a:rPr lang="en-GB" dirty="0">
                <a:hlinkClick r:id="rId4"/>
              </a:rPr>
              <a:t>http://alevelpolitics.com/pressure-groups-uk</a:t>
            </a:r>
            <a:r>
              <a:rPr lang="en-GB" dirty="0" smtClean="0">
                <a:hlinkClick r:id="rId4"/>
              </a:rPr>
              <a:t>/</a:t>
            </a:r>
            <a:r>
              <a:rPr lang="en-GB" dirty="0" smtClean="0"/>
              <a:t> old spec - careful</a:t>
            </a:r>
          </a:p>
          <a:p>
            <a:endParaRPr lang="en-GB" dirty="0"/>
          </a:p>
        </p:txBody>
      </p:sp>
    </p:spTree>
    <p:extLst>
      <p:ext uri="{BB962C8B-B14F-4D97-AF65-F5344CB8AC3E}">
        <p14:creationId xmlns:p14="http://schemas.microsoft.com/office/powerpoint/2010/main" val="67662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PGs good or bad for society?</a:t>
            </a:r>
            <a:endParaRPr lang="en-GB" dirty="0"/>
          </a:p>
        </p:txBody>
      </p:sp>
      <p:sp>
        <p:nvSpPr>
          <p:cNvPr id="3" name="Content Placeholder 2"/>
          <p:cNvSpPr>
            <a:spLocks noGrp="1"/>
          </p:cNvSpPr>
          <p:nvPr>
            <p:ph idx="1"/>
          </p:nvPr>
        </p:nvSpPr>
        <p:spPr>
          <a:xfrm>
            <a:off x="677334" y="2160589"/>
            <a:ext cx="6868653" cy="4223735"/>
          </a:xfrm>
        </p:spPr>
        <p:txBody>
          <a:bodyPr>
            <a:normAutofit/>
          </a:bodyPr>
          <a:lstStyle/>
          <a:p>
            <a:r>
              <a:rPr lang="en-GB" dirty="0" smtClean="0"/>
              <a:t>Overall, which do you think is the stronger argument?</a:t>
            </a:r>
          </a:p>
          <a:p>
            <a:endParaRPr lang="en-GB" dirty="0"/>
          </a:p>
          <a:p>
            <a:r>
              <a:rPr lang="en-GB" dirty="0" smtClean="0"/>
              <a:t>Write a persuasive argument, stating your case </a:t>
            </a:r>
          </a:p>
        </p:txBody>
      </p:sp>
      <p:pic>
        <p:nvPicPr>
          <p:cNvPr id="4" name="Picture 3"/>
          <p:cNvPicPr>
            <a:picLocks noChangeAspect="1"/>
          </p:cNvPicPr>
          <p:nvPr/>
        </p:nvPicPr>
        <p:blipFill>
          <a:blip r:embed="rId2"/>
          <a:stretch>
            <a:fillRect/>
          </a:stretch>
        </p:blipFill>
        <p:spPr>
          <a:xfrm>
            <a:off x="7545987" y="1532152"/>
            <a:ext cx="4448175" cy="3333750"/>
          </a:xfrm>
          <a:prstGeom prst="rect">
            <a:avLst/>
          </a:prstGeom>
        </p:spPr>
      </p:pic>
    </p:spTree>
    <p:extLst>
      <p:ext uri="{BB962C8B-B14F-4D97-AF65-F5344CB8AC3E}">
        <p14:creationId xmlns:p14="http://schemas.microsoft.com/office/powerpoint/2010/main" val="3927895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 PGs good or bad for society?</a:t>
            </a:r>
          </a:p>
        </p:txBody>
      </p:sp>
      <p:sp>
        <p:nvSpPr>
          <p:cNvPr id="3" name="Content Placeholder 2"/>
          <p:cNvSpPr>
            <a:spLocks noGrp="1"/>
          </p:cNvSpPr>
          <p:nvPr>
            <p:ph idx="1"/>
          </p:nvPr>
        </p:nvSpPr>
        <p:spPr/>
        <p:txBody>
          <a:bodyPr/>
          <a:lstStyle/>
          <a:p>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85" y="1482969"/>
            <a:ext cx="94488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886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Homework – create a plan </a:t>
            </a:r>
            <a:r>
              <a:rPr lang="en-GB" dirty="0" smtClean="0"/>
              <a:t>for the question: </a:t>
            </a:r>
            <a:br>
              <a:rPr lang="en-GB" dirty="0" smtClean="0"/>
            </a:br>
            <a:r>
              <a:rPr lang="en-GB" dirty="0"/>
              <a:t/>
            </a:r>
            <a:br>
              <a:rPr lang="en-GB" dirty="0"/>
            </a:br>
            <a:r>
              <a:rPr lang="en-GB" dirty="0" smtClean="0"/>
              <a:t>“</a:t>
            </a:r>
            <a:r>
              <a:rPr lang="en-GB" dirty="0"/>
              <a:t>Evaluate the extent to which pressure groups enhance democracy in the UK. </a:t>
            </a:r>
            <a:r>
              <a:rPr lang="en-GB" i="1" dirty="0"/>
              <a:t>In your answer you must refer to at least three pressure groups”. </a:t>
            </a:r>
            <a:r>
              <a:rPr lang="en-GB" dirty="0"/>
              <a:t>(30) </a:t>
            </a:r>
          </a:p>
        </p:txBody>
      </p:sp>
      <p:sp>
        <p:nvSpPr>
          <p:cNvPr id="3" name="Content Placeholder 2"/>
          <p:cNvSpPr>
            <a:spLocks noGrp="1"/>
          </p:cNvSpPr>
          <p:nvPr>
            <p:ph idx="1"/>
          </p:nvPr>
        </p:nvSpPr>
        <p:spPr>
          <a:xfrm>
            <a:off x="618718" y="3635738"/>
            <a:ext cx="8596668" cy="2886270"/>
          </a:xfrm>
        </p:spPr>
        <p:txBody>
          <a:bodyPr/>
          <a:lstStyle/>
          <a:p>
            <a:r>
              <a:rPr lang="en-GB" dirty="0" smtClean="0"/>
              <a:t>You will be doing this in timed conditions next </a:t>
            </a:r>
            <a:r>
              <a:rPr lang="en-GB" dirty="0" smtClean="0"/>
              <a:t>week – </a:t>
            </a:r>
            <a:r>
              <a:rPr lang="en-GB" b="1" dirty="0" smtClean="0"/>
              <a:t>ON MONDAY!!!</a:t>
            </a:r>
            <a:endParaRPr lang="en-GB" b="1" dirty="0" smtClean="0"/>
          </a:p>
          <a:p>
            <a:endParaRPr lang="en-GB" b="1" dirty="0"/>
          </a:p>
          <a:p>
            <a:r>
              <a:rPr lang="en-GB" sz="2400" b="1" dirty="0" smtClean="0"/>
              <a:t>You won’t be allowed the plan when doing the assessment, as it is your benchmark</a:t>
            </a:r>
            <a:endParaRPr lang="en-GB" sz="2400" dirty="0" smtClean="0"/>
          </a:p>
          <a:p>
            <a:endParaRPr lang="en-GB" b="1" dirty="0"/>
          </a:p>
          <a:p>
            <a:r>
              <a:rPr lang="en-GB" dirty="0" smtClean="0"/>
              <a:t>But I will give you </a:t>
            </a:r>
            <a:r>
              <a:rPr lang="en-GB" b="1" dirty="0" smtClean="0"/>
              <a:t>5 minutes </a:t>
            </a:r>
            <a:r>
              <a:rPr lang="en-GB" dirty="0" smtClean="0"/>
              <a:t>at the beginning of your lesson to read over your plan before we begin. </a:t>
            </a:r>
            <a:endParaRPr lang="en-GB" dirty="0"/>
          </a:p>
        </p:txBody>
      </p:sp>
    </p:spTree>
    <p:extLst>
      <p:ext uri="{BB962C8B-B14F-4D97-AF65-F5344CB8AC3E}">
        <p14:creationId xmlns:p14="http://schemas.microsoft.com/office/powerpoint/2010/main" val="3224619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HW recap: </a:t>
            </a:r>
            <a:r>
              <a:rPr lang="en-GB" dirty="0" smtClean="0"/>
              <a:t>Which pressure groups did you find out about? </a:t>
            </a:r>
            <a:endParaRPr lang="en-GB" dirty="0"/>
          </a:p>
        </p:txBody>
      </p:sp>
      <p:sp>
        <p:nvSpPr>
          <p:cNvPr id="3" name="Content Placeholder 2"/>
          <p:cNvSpPr>
            <a:spLocks noGrp="1"/>
          </p:cNvSpPr>
          <p:nvPr>
            <p:ph idx="1"/>
          </p:nvPr>
        </p:nvSpPr>
        <p:spPr/>
        <p:txBody>
          <a:bodyPr/>
          <a:lstStyle/>
          <a:p>
            <a:r>
              <a:rPr lang="en-GB" b="1" dirty="0" smtClean="0"/>
              <a:t>Share your PG </a:t>
            </a:r>
            <a:r>
              <a:rPr lang="en-GB" dirty="0" smtClean="0"/>
              <a:t>with the person next to you </a:t>
            </a:r>
          </a:p>
          <a:p>
            <a:endParaRPr lang="en-GB" dirty="0"/>
          </a:p>
          <a:p>
            <a:r>
              <a:rPr lang="en-GB" dirty="0" smtClean="0"/>
              <a:t>What PGs did we have around the class?</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675" y="2346814"/>
            <a:ext cx="428625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50984" y="4595446"/>
            <a:ext cx="5064369" cy="1699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961292" y="4845204"/>
            <a:ext cx="4067908" cy="1200329"/>
          </a:xfrm>
          <a:prstGeom prst="rect">
            <a:avLst/>
          </a:prstGeom>
          <a:noFill/>
        </p:spPr>
        <p:txBody>
          <a:bodyPr wrap="square" rtlCol="0">
            <a:spAutoFit/>
          </a:bodyPr>
          <a:lstStyle/>
          <a:p>
            <a:r>
              <a:rPr lang="en-GB" dirty="0" smtClean="0"/>
              <a:t>Pressure Group EXAMPLES are </a:t>
            </a:r>
            <a:r>
              <a:rPr lang="en-GB" b="1" u="sng" dirty="0" smtClean="0"/>
              <a:t>essential in this part of the course.</a:t>
            </a:r>
          </a:p>
          <a:p>
            <a:r>
              <a:rPr lang="en-GB" dirty="0" smtClean="0"/>
              <a:t>You will be asked to refer to different groups in your answers.</a:t>
            </a:r>
            <a:endParaRPr lang="en-GB" dirty="0"/>
          </a:p>
        </p:txBody>
      </p:sp>
    </p:spTree>
    <p:extLst>
      <p:ext uri="{BB962C8B-B14F-4D97-AF65-F5344CB8AC3E}">
        <p14:creationId xmlns:p14="http://schemas.microsoft.com/office/powerpoint/2010/main" val="301576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HW recap – </a:t>
            </a:r>
            <a:r>
              <a:rPr lang="en-GB" u="sng" dirty="0" smtClean="0"/>
              <a:t>What methods do they use?</a:t>
            </a:r>
            <a:endParaRPr lang="en-GB" u="sng" dirty="0"/>
          </a:p>
        </p:txBody>
      </p:sp>
      <p:sp>
        <p:nvSpPr>
          <p:cNvPr id="3" name="Content Placeholder 2"/>
          <p:cNvSpPr>
            <a:spLocks noGrp="1"/>
          </p:cNvSpPr>
          <p:nvPr>
            <p:ph idx="1"/>
          </p:nvPr>
        </p:nvSpPr>
        <p:spPr/>
        <p:txBody>
          <a:bodyPr>
            <a:normAutofit fontScale="92500" lnSpcReduction="20000"/>
          </a:bodyPr>
          <a:lstStyle/>
          <a:p>
            <a:r>
              <a:rPr lang="en-GB" dirty="0" smtClean="0"/>
              <a:t>Lobbying parliament</a:t>
            </a:r>
          </a:p>
          <a:p>
            <a:endParaRPr lang="en-GB" dirty="0"/>
          </a:p>
          <a:p>
            <a:r>
              <a:rPr lang="en-GB" dirty="0" smtClean="0"/>
              <a:t>Public campaigning</a:t>
            </a:r>
          </a:p>
          <a:p>
            <a:endParaRPr lang="en-GB" dirty="0"/>
          </a:p>
          <a:p>
            <a:r>
              <a:rPr lang="en-GB" dirty="0" smtClean="0"/>
              <a:t>Working with parties and MPs</a:t>
            </a:r>
          </a:p>
          <a:p>
            <a:endParaRPr lang="en-GB" dirty="0"/>
          </a:p>
          <a:p>
            <a:r>
              <a:rPr lang="en-GB" dirty="0" smtClean="0"/>
              <a:t>Media campaigns</a:t>
            </a:r>
          </a:p>
          <a:p>
            <a:endParaRPr lang="en-GB" dirty="0"/>
          </a:p>
          <a:p>
            <a:r>
              <a:rPr lang="en-GB" dirty="0" smtClean="0"/>
              <a:t>Use of illegal methods and civil disobedience </a:t>
            </a:r>
          </a:p>
          <a:p>
            <a:endParaRPr lang="en-GB" dirty="0"/>
          </a:p>
          <a:p>
            <a:r>
              <a:rPr lang="en-GB" dirty="0" smtClean="0"/>
              <a:t>Use of courts </a:t>
            </a:r>
          </a:p>
        </p:txBody>
      </p:sp>
    </p:spTree>
    <p:extLst>
      <p:ext uri="{BB962C8B-B14F-4D97-AF65-F5344CB8AC3E}">
        <p14:creationId xmlns:p14="http://schemas.microsoft.com/office/powerpoint/2010/main" val="1043352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methods do they use?</a:t>
            </a:r>
            <a:endParaRPr lang="en-GB" dirty="0"/>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23" y="1289537"/>
            <a:ext cx="5460023" cy="4095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43075"/>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037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877" y="-1047017"/>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339" y="1553308"/>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664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ltLang="en-US" b="1" dirty="0" smtClean="0">
                <a:solidFill>
                  <a:srgbClr val="008000"/>
                </a:solidFill>
                <a:latin typeface="Comic Sans MS" pitchFamily="66" charset="0"/>
              </a:rPr>
              <a:t>Add these examples to your ‘methods’ charts</a:t>
            </a:r>
            <a:r>
              <a:rPr lang="en-GB" altLang="en-US" b="1" dirty="0">
                <a:solidFill>
                  <a:srgbClr val="008000"/>
                </a:solidFill>
                <a:latin typeface="Comic Sans MS" pitchFamily="66" charset="0"/>
              </a:rPr>
              <a:t>…</a:t>
            </a:r>
          </a:p>
        </p:txBody>
      </p:sp>
      <p:sp>
        <p:nvSpPr>
          <p:cNvPr id="15363" name="Rectangle 3"/>
          <p:cNvSpPr>
            <a:spLocks noGrp="1" noChangeArrowheads="1"/>
          </p:cNvSpPr>
          <p:nvPr>
            <p:ph type="body" idx="1"/>
          </p:nvPr>
        </p:nvSpPr>
        <p:spPr/>
        <p:txBody>
          <a:bodyPr/>
          <a:lstStyle/>
          <a:p>
            <a:r>
              <a:rPr lang="en-GB" altLang="en-US">
                <a:latin typeface="Comic Sans MS" pitchFamily="66" charset="0"/>
                <a:hlinkClick r:id="rId2"/>
              </a:rPr>
              <a:t>http://www.bbc.co.uk/learningzone/clips/insider-pressure-groups/4048.html</a:t>
            </a:r>
            <a:r>
              <a:rPr lang="en-GB" altLang="en-US">
                <a:latin typeface="Comic Sans MS" pitchFamily="66" charset="0"/>
              </a:rPr>
              <a:t> - insider groups</a:t>
            </a:r>
          </a:p>
          <a:p>
            <a:endParaRPr lang="en-GB" altLang="en-US">
              <a:latin typeface="Comic Sans MS" pitchFamily="66" charset="0"/>
            </a:endParaRPr>
          </a:p>
          <a:p>
            <a:r>
              <a:rPr lang="en-GB" altLang="en-US">
                <a:latin typeface="Comic Sans MS" pitchFamily="66" charset="0"/>
                <a:hlinkClick r:id="rId3"/>
              </a:rPr>
              <a:t>http://www.bbc.co.uk/learningzone/clips/outsider-pressure-groups/4049.html</a:t>
            </a:r>
            <a:r>
              <a:rPr lang="en-GB" altLang="en-US"/>
              <a:t> </a:t>
            </a:r>
            <a:r>
              <a:rPr lang="en-GB" altLang="en-US">
                <a:latin typeface="Comic Sans MS" pitchFamily="66" charset="0"/>
              </a:rPr>
              <a:t>- outsider groups</a:t>
            </a:r>
          </a:p>
        </p:txBody>
      </p:sp>
    </p:spTree>
    <p:extLst>
      <p:ext uri="{BB962C8B-B14F-4D97-AF65-F5344CB8AC3E}">
        <p14:creationId xmlns:p14="http://schemas.microsoft.com/office/powerpoint/2010/main" val="4289474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latin typeface="Comic Sans MS" panose="030F0702030302020204" pitchFamily="66" charset="0"/>
              </a:rPr>
              <a:t>And this….</a:t>
            </a:r>
            <a:endParaRPr lang="en-GB" b="1" dirty="0">
              <a:solidFill>
                <a:srgbClr val="00B05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t>Up to 2 mins 30.</a:t>
            </a:r>
            <a:endParaRPr lang="en-GB" dirty="0"/>
          </a:p>
        </p:txBody>
      </p:sp>
      <p:pic>
        <p:nvPicPr>
          <p:cNvPr id="614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243" y="2203938"/>
            <a:ext cx="6904892" cy="4454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813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HW recap – methods – </a:t>
            </a:r>
            <a:r>
              <a:rPr lang="en-GB" b="1" dirty="0" smtClean="0"/>
              <a:t>which do you think is most </a:t>
            </a:r>
            <a:r>
              <a:rPr lang="en-GB" b="1" i="1" dirty="0" smtClean="0"/>
              <a:t>effective?</a:t>
            </a:r>
            <a:r>
              <a:rPr lang="en-GB" b="1" dirty="0" smtClean="0"/>
              <a:t> </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Lobbying parliament</a:t>
            </a:r>
          </a:p>
          <a:p>
            <a:endParaRPr lang="en-GB" dirty="0"/>
          </a:p>
          <a:p>
            <a:r>
              <a:rPr lang="en-GB" dirty="0" smtClean="0"/>
              <a:t>Public campaigning</a:t>
            </a:r>
          </a:p>
          <a:p>
            <a:endParaRPr lang="en-GB" dirty="0"/>
          </a:p>
          <a:p>
            <a:r>
              <a:rPr lang="en-GB" dirty="0" smtClean="0"/>
              <a:t>Working with parties and MPs</a:t>
            </a:r>
          </a:p>
          <a:p>
            <a:endParaRPr lang="en-GB" dirty="0"/>
          </a:p>
          <a:p>
            <a:r>
              <a:rPr lang="en-GB" dirty="0" smtClean="0"/>
              <a:t>Media campaigns</a:t>
            </a:r>
          </a:p>
          <a:p>
            <a:endParaRPr lang="en-GB" dirty="0"/>
          </a:p>
          <a:p>
            <a:r>
              <a:rPr lang="en-GB" dirty="0" smtClean="0"/>
              <a:t>Use of illegal methods and civil disobedience </a:t>
            </a:r>
          </a:p>
          <a:p>
            <a:endParaRPr lang="en-GB" dirty="0"/>
          </a:p>
          <a:p>
            <a:r>
              <a:rPr lang="en-GB" dirty="0" smtClean="0"/>
              <a:t>Use of courts </a:t>
            </a:r>
          </a:p>
        </p:txBody>
      </p:sp>
    </p:spTree>
    <p:extLst>
      <p:ext uri="{BB962C8B-B14F-4D97-AF65-F5344CB8AC3E}">
        <p14:creationId xmlns:p14="http://schemas.microsoft.com/office/powerpoint/2010/main" val="771993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Facet</Template>
  <TotalTime>233</TotalTime>
  <Words>1084</Words>
  <Application>Microsoft Office PowerPoint</Application>
  <PresentationFormat>Widescreen</PresentationFormat>
  <Paragraphs>155</Paragraphs>
  <Slides>28</Slides>
  <Notes>0</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Comic Sans MS</vt:lpstr>
      <vt:lpstr>Trebuchet MS</vt:lpstr>
      <vt:lpstr>Wingdings 3</vt:lpstr>
      <vt:lpstr>Facet</vt:lpstr>
      <vt:lpstr>Default Design</vt:lpstr>
      <vt:lpstr>Case Study 1: Hacked off How successful was this group?</vt:lpstr>
      <vt:lpstr>Hacked off questions</vt:lpstr>
      <vt:lpstr>HW recap: Which pressure groups did you find out about? </vt:lpstr>
      <vt:lpstr>HW recap – What methods do they use?</vt:lpstr>
      <vt:lpstr>What methods do they use?</vt:lpstr>
      <vt:lpstr>PowerPoint Presentation</vt:lpstr>
      <vt:lpstr>Add these examples to your ‘methods’ charts…</vt:lpstr>
      <vt:lpstr>And this….</vt:lpstr>
      <vt:lpstr>HW recap – methods – which do you think is most effective? </vt:lpstr>
      <vt:lpstr>What factors make a pressure group successful?</vt:lpstr>
      <vt:lpstr>What factors make a pressure group successful?</vt:lpstr>
      <vt:lpstr>Case study 2 of a PG in action – the BMA </vt:lpstr>
      <vt:lpstr>Building up to your 1st benchmark…  “Evaluate the extent to which pressure groups enhance democracy in the UK. In your answer you must refer to at least three pressure groups”. (30) </vt:lpstr>
      <vt:lpstr>Essay writing technique </vt:lpstr>
      <vt:lpstr>PowerPoint Presentation</vt:lpstr>
      <vt:lpstr>Essay writing </vt:lpstr>
      <vt:lpstr>Essay writing </vt:lpstr>
      <vt:lpstr>Essay writing </vt:lpstr>
      <vt:lpstr>Homework – create a plan for the question “Evaluate the extent to which pressure groups enhance democracy in the UK. In your answer you must refer to at least three pressure groups”. (30) </vt:lpstr>
      <vt:lpstr>Pluralism</vt:lpstr>
      <vt:lpstr>Pluralism</vt:lpstr>
      <vt:lpstr>Elitism </vt:lpstr>
      <vt:lpstr>Are PGs good or bad for society?</vt:lpstr>
      <vt:lpstr>Are PGs good or bad for society?</vt:lpstr>
      <vt:lpstr>Useful research links:</vt:lpstr>
      <vt:lpstr>Are PGs good or bad for society?</vt:lpstr>
      <vt:lpstr>Are PGs good or bad for society?</vt:lpstr>
      <vt:lpstr>Homework – create a plan for the question:   “Evaluate the extent to which pressure groups enhance democracy in the UK. In your answer you must refer to at least three pressure groups”. (30)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Hacked off questions</dc:title>
  <dc:creator>Laurie Huggett-Wilde</dc:creator>
  <cp:lastModifiedBy>Trish Shepherd</cp:lastModifiedBy>
  <cp:revision>24</cp:revision>
  <dcterms:created xsi:type="dcterms:W3CDTF">2017-10-03T08:57:59Z</dcterms:created>
  <dcterms:modified xsi:type="dcterms:W3CDTF">2017-10-10T10:22:58Z</dcterms:modified>
</cp:coreProperties>
</file>