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66" r:id="rId2"/>
    <p:sldId id="256" r:id="rId3"/>
    <p:sldId id="257" r:id="rId4"/>
    <p:sldId id="259" r:id="rId5"/>
    <p:sldId id="261" r:id="rId6"/>
    <p:sldId id="265" r:id="rId7"/>
    <p:sldId id="263" r:id="rId8"/>
    <p:sldId id="258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993366"/>
    <a:srgbClr val="CC3399"/>
    <a:srgbClr val="33CC33"/>
    <a:srgbClr val="660066"/>
    <a:srgbClr val="008000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A1F6-0A40-4F09-906B-222E973845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BE57-822A-4BFD-82EF-9571DB95C9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4481-C3FB-4012-B004-AC7B3FDD92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7DBC-3F17-4F80-B8F1-09C420D9CA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0509-086D-400C-9D86-AB3621D1B5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3F14-9618-4ADC-AD3C-6E84998EF2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0C7A6-AE10-4501-974B-AF04138C0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C715-360E-4022-8BE0-6602A6A62CC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C23-245E-4FB7-A82C-B7709FC11D4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20F8-57C2-4D35-B3B1-2AD95E6021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E7F6FF-A9CD-44B2-8680-5CDAD6EE8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EA5FC0-0FA0-4154-9AF6-99B9A056318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063" y="217805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536347" y="1066346"/>
            <a:ext cx="8288338" cy="3730625"/>
          </a:xfrm>
          <a:prstGeom prst="rect">
            <a:avLst/>
          </a:prstGeom>
          <a:noFill/>
          <a:ln w="476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67228" y="1081314"/>
            <a:ext cx="7851648" cy="1828800"/>
          </a:xfrm>
        </p:spPr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AS Film Studies</a:t>
            </a:r>
            <a:endParaRPr lang="en-GB" sz="66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39800" y="3170479"/>
            <a:ext cx="7854696" cy="1752600"/>
          </a:xfrm>
        </p:spPr>
        <p:txBody>
          <a:bodyPr/>
          <a:lstStyle/>
          <a:p>
            <a:r>
              <a:rPr lang="en-GB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Continuity and Discontinuity Editing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86230" y="355745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GB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Continuity Editing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553131" y="1700213"/>
            <a:ext cx="7715250" cy="488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GB" sz="2400" b="1" dirty="0" smtClean="0">
                <a:latin typeface="Century Gothic" pitchFamily="34" charset="0"/>
                <a:ea typeface="ＭＳ Ｐゴシック" charset="-128"/>
              </a:rPr>
              <a:t>Widely established editing style used through early Hollywood and much of today's film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endParaRPr lang="en-GB" sz="2400" b="1" dirty="0" smtClean="0">
              <a:latin typeface="Century Gothic" pitchFamily="34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GB" sz="2400" b="1" dirty="0" smtClean="0">
                <a:latin typeface="Century Gothic" pitchFamily="34" charset="0"/>
                <a:ea typeface="ＭＳ Ｐゴシック" charset="-128"/>
              </a:rPr>
              <a:t>This editing style tries to </a:t>
            </a:r>
            <a:r>
              <a:rPr lang="ja-JP" altLang="en-GB" sz="2400" b="1" smtClean="0">
                <a:latin typeface="Century Gothic" pitchFamily="34" charset="0"/>
                <a:ea typeface="ＭＳ Ｐゴシック" charset="-128"/>
              </a:rPr>
              <a:t>‘</a:t>
            </a:r>
            <a:r>
              <a:rPr lang="en-GB" altLang="ja-JP" sz="2400" b="1" dirty="0" smtClean="0">
                <a:latin typeface="Century Gothic" pitchFamily="34" charset="0"/>
                <a:ea typeface="ＭＳ Ｐゴシック" charset="-128"/>
              </a:rPr>
              <a:t>hide</a:t>
            </a:r>
            <a:r>
              <a:rPr lang="ja-JP" altLang="en-GB" sz="2400" b="1" smtClean="0">
                <a:latin typeface="Century Gothic" pitchFamily="34" charset="0"/>
                <a:ea typeface="ＭＳ Ｐゴシック" charset="-128"/>
              </a:rPr>
              <a:t>’</a:t>
            </a:r>
            <a:r>
              <a:rPr lang="en-GB" altLang="ja-JP" sz="2400" b="1" dirty="0" smtClean="0">
                <a:latin typeface="Century Gothic" pitchFamily="34" charset="0"/>
                <a:ea typeface="ＭＳ Ｐゴシック" charset="-128"/>
              </a:rPr>
              <a:t> cutting from the audience, so they immerse themselves in the world of the film instead of looking at the editing.</a:t>
            </a:r>
            <a:endParaRPr lang="en-GB" altLang="ja-JP" sz="2400" dirty="0" smtClean="0">
              <a:latin typeface="Century Gothic" pitchFamily="34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GB" sz="2400" dirty="0" smtClean="0">
              <a:latin typeface="Century Gothic" pitchFamily="34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GB" sz="2400" b="1" dirty="0" smtClean="0">
                <a:latin typeface="Century Gothic" pitchFamily="34" charset="0"/>
                <a:ea typeface="ＭＳ Ｐゴシック" charset="-128"/>
              </a:rPr>
              <a:t>This system enables the audience to quickly understand what was happening and avoid confusion.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GB" sz="2400" b="1" dirty="0" smtClean="0">
              <a:latin typeface="Century Gothic" pitchFamily="34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</a:pPr>
            <a:r>
              <a:rPr lang="en-GB" sz="2400" b="1" dirty="0" smtClean="0">
                <a:latin typeface="Century Gothic" pitchFamily="34" charset="0"/>
                <a:ea typeface="ＭＳ Ｐゴシック" charset="-128"/>
              </a:rPr>
              <a:t>It developed into a set of </a:t>
            </a:r>
            <a:r>
              <a:rPr lang="ja-JP" altLang="en-GB" sz="2400" b="1" smtClean="0">
                <a:latin typeface="Century Gothic" pitchFamily="34" charset="0"/>
                <a:ea typeface="ＭＳ Ｐゴシック" charset="-128"/>
              </a:rPr>
              <a:t>‘</a:t>
            </a:r>
            <a:r>
              <a:rPr lang="en-GB" altLang="ja-JP" sz="2400" b="1" dirty="0" smtClean="0">
                <a:latin typeface="Century Gothic" pitchFamily="34" charset="0"/>
                <a:ea typeface="ＭＳ Ｐゴシック" charset="-128"/>
              </a:rPr>
              <a:t>continuity rules</a:t>
            </a:r>
            <a:r>
              <a:rPr lang="ja-JP" altLang="en-GB" sz="2400" b="1" smtClean="0">
                <a:latin typeface="Century Gothic" pitchFamily="34" charset="0"/>
                <a:ea typeface="ＭＳ Ｐゴシック" charset="-128"/>
              </a:rPr>
              <a:t>’</a:t>
            </a:r>
            <a:r>
              <a:rPr lang="en-GB" altLang="ja-JP" sz="2400" b="1" dirty="0" smtClean="0">
                <a:latin typeface="Century Gothic" pitchFamily="34" charset="0"/>
                <a:ea typeface="ＭＳ Ｐゴシック" charset="-128"/>
              </a:rPr>
              <a:t> designed to make storytelling clear.</a:t>
            </a:r>
          </a:p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Century Gothic" pitchFamily="34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Century Gothic" pitchFamily="34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509814"/>
            <a:ext cx="8229600" cy="760413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GB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ＭＳ Ｐゴシック" charset="-128"/>
              </a:rPr>
              <a:t>The Rules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423636" y="1934255"/>
            <a:ext cx="4038600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b="1" dirty="0">
                <a:effectLst/>
                <a:latin typeface="Arial" charset="0"/>
              </a:rPr>
              <a:t>	</a:t>
            </a:r>
            <a:r>
              <a:rPr lang="en-GB" sz="2400" b="1" dirty="0">
                <a:effectLst/>
                <a:latin typeface="Century Gothic" charset="0"/>
              </a:rPr>
              <a:t>This is not a definitive list, but it does represent the key techniques.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600" b="1" dirty="0">
              <a:effectLst/>
              <a:latin typeface="Century Gothic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GB" sz="2400" b="1" dirty="0">
                <a:effectLst/>
                <a:latin typeface="Century Gothic" charset="0"/>
              </a:rPr>
              <a:t>1) The 180 </a:t>
            </a:r>
            <a:r>
              <a:rPr lang="en-GB" sz="2400" b="1" dirty="0">
                <a:effectLst/>
                <a:latin typeface="Century Gothic" charset="0"/>
                <a:sym typeface="Symbol" charset="0"/>
              </a:rPr>
              <a:t></a:t>
            </a:r>
            <a:r>
              <a:rPr lang="en-GB" sz="2400" b="1" dirty="0">
                <a:effectLst/>
                <a:latin typeface="Century Gothic" charset="0"/>
              </a:rPr>
              <a:t> Rule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GB" sz="2400" b="1" dirty="0">
                <a:effectLst/>
                <a:latin typeface="Century Gothic" charset="0"/>
              </a:rPr>
              <a:t>2) Shot/reverse-shot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GB" sz="2400" b="1" dirty="0">
                <a:effectLst/>
                <a:latin typeface="Century Gothic" charset="0"/>
              </a:rPr>
              <a:t>3) </a:t>
            </a:r>
            <a:r>
              <a:rPr lang="en-GB" sz="2400" b="1" dirty="0" err="1">
                <a:effectLst/>
                <a:latin typeface="Century Gothic" charset="0"/>
              </a:rPr>
              <a:t>Eyeline</a:t>
            </a:r>
            <a:r>
              <a:rPr lang="en-GB" sz="2400" b="1" dirty="0">
                <a:effectLst/>
                <a:latin typeface="Century Gothic" charset="0"/>
              </a:rPr>
              <a:t> match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GB" sz="2400" b="1" dirty="0">
                <a:effectLst/>
                <a:latin typeface="Century Gothic" charset="0"/>
              </a:rPr>
              <a:t>4) Match on action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2400" dirty="0">
              <a:effectLst/>
              <a:latin typeface="Century Gothic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000" dirty="0">
              <a:latin typeface="Arial" charset="0"/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648200" y="1196975"/>
            <a:ext cx="4038600" cy="54006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endParaRPr lang="en-GB" sz="1200" dirty="0">
              <a:solidFill>
                <a:schemeClr val="bg1"/>
              </a:solidFill>
              <a:latin typeface="Century Gothic" charset="0"/>
            </a:endParaRPr>
          </a:p>
          <a:p>
            <a:pPr marL="533400" indent="-533400" eaLnBrk="1" hangingPunct="1">
              <a:lnSpc>
                <a:spcPts val="3000"/>
              </a:lnSpc>
              <a:buClr>
                <a:srgbClr val="000000"/>
              </a:buClr>
              <a:defRPr/>
            </a:pPr>
            <a:r>
              <a:rPr lang="en-GB" sz="2400" b="1" dirty="0">
                <a:effectLst/>
                <a:latin typeface="Century Gothic" charset="0"/>
              </a:rPr>
              <a:t>Continuity editing is a technique that relies on particular shots being ordered (cut) in a familiar, conventional sequence.</a:t>
            </a:r>
          </a:p>
          <a:p>
            <a:pPr marL="533400" indent="-533400" eaLnBrk="1" hangingPunct="1">
              <a:lnSpc>
                <a:spcPts val="3000"/>
              </a:lnSpc>
              <a:buClr>
                <a:srgbClr val="000000"/>
              </a:buClr>
              <a:buFontTx/>
              <a:buNone/>
              <a:defRPr/>
            </a:pPr>
            <a:endParaRPr lang="en-GB" sz="1000" b="1" dirty="0">
              <a:effectLst/>
              <a:latin typeface="Century Gothic" charset="0"/>
            </a:endParaRPr>
          </a:p>
          <a:p>
            <a:pPr marL="533400" indent="-533400" eaLnBrk="1" hangingPunct="1">
              <a:lnSpc>
                <a:spcPts val="3000"/>
              </a:lnSpc>
              <a:buClr>
                <a:srgbClr val="000000"/>
              </a:buClr>
              <a:defRPr/>
            </a:pPr>
            <a:r>
              <a:rPr lang="en-GB" sz="2400" b="1" dirty="0">
                <a:effectLst/>
                <a:latin typeface="Century Gothic" charset="0"/>
              </a:rPr>
              <a:t>Audiences are so familiar with these techniques, that they barely notice them.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en-GB" sz="2400" b="1" dirty="0">
              <a:latin typeface="Century Gothic" charset="0"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en-GB" sz="1200" dirty="0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352878" y="1736952"/>
            <a:ext cx="4103688" cy="4516437"/>
          </a:xfrm>
          <a:prstGeom prst="roundRect">
            <a:avLst>
              <a:gd name="adj" fmla="val 9819"/>
            </a:avLst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GB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6759" y="0"/>
            <a:ext cx="8229600" cy="13843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The 180 Degree Rule</a:t>
            </a:r>
          </a:p>
        </p:txBody>
      </p:sp>
      <p:pic>
        <p:nvPicPr>
          <p:cNvPr id="16386" name="Picture 5" descr="scan0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09222" y="2173917"/>
            <a:ext cx="6554585" cy="426027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888093" y="1570264"/>
            <a:ext cx="7254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http://www.youtube.com/watch?v=oNOT9iHDSXU&amp;feature=related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Picture 23 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9975" y="2932113"/>
            <a:ext cx="4124325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Picture 23 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975" y="2944813"/>
            <a:ext cx="411797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Shot/reverse-shot</a:t>
            </a:r>
            <a: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ＭＳ Ｐゴシック" charset="-128"/>
              </a:rPr>
              <a:t/>
            </a:r>
            <a:b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ＭＳ Ｐゴシック" charset="-128"/>
              </a:rPr>
            </a:br>
            <a:endParaRPr lang="en-GB" sz="4000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ea typeface="ＭＳ Ｐゴシック" charset="-128"/>
            </a:endParaRPr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538163" y="1249363"/>
            <a:ext cx="82486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b="1" dirty="0">
                <a:latin typeface="Century Gothic" pitchFamily="34" charset="0"/>
              </a:rPr>
              <a:t>This shows characters reactions to another person or object.  It creates a relationship between the two characters in a shot.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14313" y="2857500"/>
            <a:ext cx="4286250" cy="2857500"/>
          </a:xfrm>
          <a:prstGeom prst="rect">
            <a:avLst/>
          </a:prstGeom>
          <a:noFill/>
          <a:ln w="190500">
            <a:solidFill>
              <a:schemeClr val="accent4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786313" y="2857500"/>
            <a:ext cx="4286250" cy="2857500"/>
          </a:xfrm>
          <a:prstGeom prst="rect">
            <a:avLst/>
          </a:prstGeom>
          <a:noFill/>
          <a:ln w="190500">
            <a:solidFill>
              <a:schemeClr val="accent4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3919172057_111c56bf4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2995613"/>
            <a:ext cx="405130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1" descr="sailboat_binocular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3300" y="3025775"/>
            <a:ext cx="4075113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GB" sz="400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Eyeline</a:t>
            </a:r>
            <a: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 match</a:t>
            </a:r>
            <a: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ＭＳ Ｐゴシック" charset="-128"/>
              </a:rPr>
              <a:t/>
            </a:r>
            <a:b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ＭＳ Ｐゴシック" charset="-128"/>
              </a:rPr>
            </a:br>
            <a:endParaRPr lang="en-GB" sz="4000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ea typeface="ＭＳ Ｐゴシック" charset="-128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508000" y="1443038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latin typeface="Century Gothic" pitchFamily="34" charset="0"/>
              </a:rPr>
              <a:t>A character looks at an object or person and the audience are shown a shot of what they are looking at.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14875" y="2928938"/>
            <a:ext cx="4214813" cy="2857500"/>
          </a:xfrm>
          <a:prstGeom prst="rect">
            <a:avLst/>
          </a:prstGeom>
          <a:noFill/>
          <a:ln w="190500">
            <a:solidFill>
              <a:schemeClr val="accent4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14313" y="2928938"/>
            <a:ext cx="4214812" cy="2857500"/>
          </a:xfrm>
          <a:prstGeom prst="rect">
            <a:avLst/>
          </a:prstGeom>
          <a:noFill/>
          <a:ln w="190500">
            <a:solidFill>
              <a:schemeClr val="accent4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6" descr="2col_lg_man_diving_into_po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25" y="3890963"/>
            <a:ext cx="267493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2730231201_ba6338f71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3163" y="3876675"/>
            <a:ext cx="26003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2" descr="pool-splash415.jpg"/>
          <p:cNvPicPr>
            <a:picLocks noChangeAspect="1"/>
          </p:cNvPicPr>
          <p:nvPr/>
        </p:nvPicPr>
        <p:blipFill>
          <a:blip r:embed="rId4" cstate="print"/>
          <a:srcRect t="6329" b="6329"/>
          <a:stretch>
            <a:fillRect/>
          </a:stretch>
        </p:blipFill>
        <p:spPr bwMode="auto">
          <a:xfrm>
            <a:off x="3251200" y="3856038"/>
            <a:ext cx="2682875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85107" y="420913"/>
            <a:ext cx="8229600" cy="921657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GB" sz="4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Match on action</a:t>
            </a:r>
          </a:p>
        </p:txBody>
      </p:sp>
      <p:sp>
        <p:nvSpPr>
          <p:cNvPr id="19461" name="Text Box 12"/>
          <p:cNvSpPr txBox="1">
            <a:spLocks noChangeArrowheads="1"/>
          </p:cNvSpPr>
          <p:nvPr/>
        </p:nvSpPr>
        <p:spPr bwMode="auto">
          <a:xfrm>
            <a:off x="611188" y="1557338"/>
            <a:ext cx="80279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latin typeface="Century Gothic" pitchFamily="34" charset="0"/>
              </a:rPr>
              <a:t>It is used mainly in action scenes to increase pace.</a:t>
            </a:r>
          </a:p>
          <a:p>
            <a:pPr>
              <a:spcBef>
                <a:spcPct val="50000"/>
              </a:spcBef>
            </a:pPr>
            <a:r>
              <a:rPr lang="en-GB" sz="2400" b="1" dirty="0">
                <a:latin typeface="Century Gothic" pitchFamily="34" charset="0"/>
              </a:rPr>
              <a:t>If we show the character's movement beginning in shot 1, &amp; then we can cut to shot 2, which shows the continuation of the movement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211138" y="3814763"/>
            <a:ext cx="2751137" cy="1863725"/>
          </a:xfrm>
          <a:prstGeom prst="rect">
            <a:avLst/>
          </a:prstGeom>
          <a:noFill/>
          <a:ln w="190500">
            <a:solidFill>
              <a:schemeClr val="accent4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195638" y="3813175"/>
            <a:ext cx="2749550" cy="1863725"/>
          </a:xfrm>
          <a:prstGeom prst="rect">
            <a:avLst/>
          </a:prstGeom>
          <a:noFill/>
          <a:ln w="190500">
            <a:solidFill>
              <a:schemeClr val="accent4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176963" y="3813175"/>
            <a:ext cx="2749550" cy="1863725"/>
          </a:xfrm>
          <a:prstGeom prst="rect">
            <a:avLst/>
          </a:prstGeom>
          <a:noFill/>
          <a:ln w="190500">
            <a:solidFill>
              <a:schemeClr val="accent4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13657" y="524328"/>
            <a:ext cx="8229600" cy="104933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GB" sz="3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Discontinuity </a:t>
            </a:r>
            <a:r>
              <a:rPr lang="en-GB" sz="3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entury Gothic" pitchFamily="34" charset="0"/>
                <a:ea typeface="ＭＳ Ｐゴシック" charset="-128"/>
              </a:rPr>
              <a:t>Editing</a:t>
            </a:r>
            <a:endParaRPr lang="en-GB" sz="3400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entury Gothic" pitchFamily="34" charset="0"/>
              <a:ea typeface="ＭＳ Ｐゴシック" charset="-12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2164216"/>
            <a:ext cx="8229600" cy="3802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0000"/>
              </a:buClr>
              <a:defRPr/>
            </a:pPr>
            <a:r>
              <a:rPr lang="en-GB" sz="2600" b="1" dirty="0">
                <a:latin typeface="Arial" charset="0"/>
              </a:rPr>
              <a:t>The opposite of continuity editing it is not seamless.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defRPr/>
            </a:pPr>
            <a:endParaRPr lang="en-GB" sz="2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defRPr/>
            </a:pPr>
            <a:r>
              <a:rPr lang="en-GB" sz="2600" b="1" dirty="0">
                <a:latin typeface="Arial" charset="0"/>
              </a:rPr>
              <a:t>It draws attention to itself. 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Tx/>
              <a:buNone/>
              <a:defRPr/>
            </a:pPr>
            <a:endParaRPr lang="en-GB" sz="2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defRPr/>
            </a:pPr>
            <a:r>
              <a:rPr lang="en-GB" sz="2600" b="1" dirty="0">
                <a:latin typeface="Arial" charset="0"/>
              </a:rPr>
              <a:t>It often disrupts the audience's suspended disbelief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Tx/>
              <a:buNone/>
              <a:defRPr/>
            </a:pPr>
            <a:endParaRPr lang="en-GB" sz="2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defRPr/>
            </a:pPr>
            <a:r>
              <a:rPr lang="en-GB" sz="2600" b="1" dirty="0">
                <a:latin typeface="Arial" charset="0"/>
              </a:rPr>
              <a:t>It can be deliberately confusing and/or shocking, playing with time and space.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Tx/>
              <a:buNone/>
              <a:defRPr/>
            </a:pPr>
            <a:endParaRPr lang="en-GB" sz="240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sz="2400" b="1" dirty="0">
              <a:latin typeface="Arial" charset="0"/>
            </a:endParaRPr>
          </a:p>
          <a:p>
            <a:pPr eaLnBrk="1" hangingPunct="1">
              <a:defRPr/>
            </a:pPr>
            <a:endParaRPr lang="en-GB" sz="2400" b="1" dirty="0">
              <a:latin typeface="Arial" charset="0"/>
            </a:endParaRPr>
          </a:p>
          <a:p>
            <a:pPr eaLnBrk="1" hangingPunct="1">
              <a:defRPr/>
            </a:pPr>
            <a:endParaRPr lang="en-GB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978</TotalTime>
  <Words>255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AS Film Studies</vt:lpstr>
      <vt:lpstr>Continuity Editing</vt:lpstr>
      <vt:lpstr>The Rules</vt:lpstr>
      <vt:lpstr>The 180 Degree Rule</vt:lpstr>
      <vt:lpstr>Shot/reverse-shot </vt:lpstr>
      <vt:lpstr>Eyeline match </vt:lpstr>
      <vt:lpstr>Match on action</vt:lpstr>
      <vt:lpstr>Discontinuity Editing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Ian Willoughby</dc:creator>
  <cp:lastModifiedBy>Guildford College</cp:lastModifiedBy>
  <cp:revision>47</cp:revision>
  <dcterms:created xsi:type="dcterms:W3CDTF">2008-02-07T14:58:20Z</dcterms:created>
  <dcterms:modified xsi:type="dcterms:W3CDTF">2012-09-20T11:43:01Z</dcterms:modified>
</cp:coreProperties>
</file>