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5" r:id="rId6"/>
    <p:sldId id="266" r:id="rId7"/>
    <p:sldId id="267" r:id="rId8"/>
    <p:sldId id="262" r:id="rId9"/>
    <p:sldId id="268" r:id="rId10"/>
    <p:sldId id="269" r:id="rId11"/>
    <p:sldId id="263" r:id="rId12"/>
    <p:sldId id="258"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10/18/2018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10/18/2018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hollywoodlostandfound.net/stories/casablan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en.wikipedia.org/wiki/The_New_York_Times"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SeqA7R8TS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CASABLANCA </a:t>
            </a:r>
          </a:p>
        </p:txBody>
      </p:sp>
      <p:sp>
        <p:nvSpPr>
          <p:cNvPr id="3" name="Subtitle 2"/>
          <p:cNvSpPr>
            <a:spLocks noGrp="1"/>
          </p:cNvSpPr>
          <p:nvPr>
            <p:ph type="subTitle" idx="1"/>
          </p:nvPr>
        </p:nvSpPr>
        <p:spPr>
          <a:xfrm rot="21420000">
            <a:off x="891199" y="3407395"/>
            <a:ext cx="9755187" cy="550333"/>
          </a:xfrm>
        </p:spPr>
        <p:txBody>
          <a:bodyPr/>
          <a:lstStyle/>
          <a:p>
            <a:r>
              <a:rPr lang="en-GB" dirty="0"/>
              <a:t>The Production Process </a:t>
            </a:r>
          </a:p>
          <a:p>
            <a:r>
              <a:rPr lang="en-GB" dirty="0"/>
              <a:t>&amp; reception of the film</a:t>
            </a:r>
          </a:p>
          <a:p>
            <a:r>
              <a:rPr lang="en-GB" dirty="0">
                <a:latin typeface="Calibri Light" panose="020F0302020204030204" pitchFamily="34" charset="0"/>
                <a:hlinkClick r:id="rId2"/>
              </a:rPr>
              <a:t>http://hollywoodlostandfound.net/stories/casablanca/</a:t>
            </a:r>
            <a:endParaRPr lang="en-GB" dirty="0">
              <a:latin typeface="Calibri Light" panose="020F0302020204030204" pitchFamily="34" charset="0"/>
            </a:endParaRP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13" y="622169"/>
            <a:ext cx="5046483" cy="3784862"/>
          </a:xfrm>
          <a:prstGeom prst="rect">
            <a:avLst/>
          </a:prstGeom>
        </p:spPr>
      </p:pic>
    </p:spTree>
    <p:extLst>
      <p:ext uri="{BB962C8B-B14F-4D97-AF65-F5344CB8AC3E}">
        <p14:creationId xmlns:p14="http://schemas.microsoft.com/office/powerpoint/2010/main" val="842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a:xfrm>
            <a:off x="546756" y="565608"/>
            <a:ext cx="10812544" cy="5448693"/>
          </a:xfrm>
        </p:spPr>
        <p:txBody>
          <a:bodyPr>
            <a:normAutofit/>
          </a:bodyPr>
          <a:lstStyle/>
          <a:p>
            <a:pPr marL="0" indent="0">
              <a:buNone/>
            </a:pPr>
            <a:r>
              <a:rPr lang="en-GB" dirty="0">
                <a:latin typeface="Calibri Light" panose="020F0302020204030204" pitchFamily="34" charset="0"/>
              </a:rPr>
              <a:t>The last line in the film was reportedly written by Hal Wallis, and recorded in post production by Humphrey Bogart: </a:t>
            </a:r>
            <a:r>
              <a:rPr lang="en-GB" b="1" dirty="0">
                <a:solidFill>
                  <a:srgbClr val="FF0000"/>
                </a:solidFill>
                <a:latin typeface="Calibri Light" panose="020F0302020204030204" pitchFamily="34" charset="0"/>
              </a:rPr>
              <a:t>"Louis, I think this is the beginning of a beautiful friendship.“</a:t>
            </a:r>
          </a:p>
          <a:p>
            <a:pPr marL="0" indent="0">
              <a:buNone/>
            </a:pPr>
            <a:endParaRPr lang="en-GB" dirty="0">
              <a:latin typeface="Calibri Light" panose="020F0302020204030204" pitchFamily="34" charset="0"/>
            </a:endParaRPr>
          </a:p>
          <a:p>
            <a:pPr marL="0" indent="0">
              <a:buNone/>
            </a:pPr>
            <a:endParaRPr lang="en-GB" dirty="0">
              <a:latin typeface="Calibri Light" panose="020F0302020204030204" pitchFamily="34" charset="0"/>
            </a:endParaRPr>
          </a:p>
          <a:p>
            <a:pPr marL="0" indent="0">
              <a:buNone/>
            </a:pPr>
            <a:endParaRPr lang="en-GB" dirty="0">
              <a:latin typeface="Calibri Light" panose="020F0302020204030204" pitchFamily="34" charset="0"/>
            </a:endParaRPr>
          </a:p>
          <a:p>
            <a:pPr marL="0" indent="0">
              <a:buNone/>
            </a:pPr>
            <a:endParaRPr lang="en-GB" dirty="0">
              <a:latin typeface="Calibri Light" panose="020F0302020204030204" pitchFamily="34" charset="0"/>
            </a:endParaRPr>
          </a:p>
          <a:p>
            <a:pPr marL="0" indent="0">
              <a:buNone/>
            </a:pPr>
            <a:endParaRPr lang="en-GB" dirty="0">
              <a:latin typeface="Calibri Light" panose="020F0302020204030204" pitchFamily="34" charset="0"/>
            </a:endParaRPr>
          </a:p>
          <a:p>
            <a:pPr marL="0" indent="0">
              <a:buNone/>
            </a:pPr>
            <a:r>
              <a:rPr lang="en-GB" dirty="0">
                <a:latin typeface="Calibri Light" panose="020F0302020204030204" pitchFamily="34" charset="0"/>
              </a:rPr>
              <a:t>After </a:t>
            </a:r>
            <a:r>
              <a:rPr lang="en-GB" b="1" dirty="0">
                <a:solidFill>
                  <a:srgbClr val="FF0000"/>
                </a:solidFill>
                <a:latin typeface="Calibri Light" panose="020F0302020204030204" pitchFamily="34" charset="0"/>
              </a:rPr>
              <a:t>fifty-nine days </a:t>
            </a:r>
            <a:r>
              <a:rPr lang="en-GB" dirty="0">
                <a:latin typeface="Calibri Light" panose="020F0302020204030204" pitchFamily="34" charset="0"/>
              </a:rPr>
              <a:t>of filming (eleven days over schedule), "Casablanca" wrapped principal photography on August 3, 1942. </a:t>
            </a:r>
            <a:r>
              <a:rPr lang="en-GB" dirty="0">
                <a:solidFill>
                  <a:srgbClr val="FF0000"/>
                </a:solidFill>
                <a:latin typeface="Calibri Light" panose="020F0302020204030204" pitchFamily="34" charset="0"/>
              </a:rPr>
              <a:t>Editor Owen Marks </a:t>
            </a:r>
            <a:r>
              <a:rPr lang="en-GB" dirty="0">
                <a:latin typeface="Calibri Light" panose="020F0302020204030204" pitchFamily="34" charset="0"/>
              </a:rPr>
              <a:t>completed a cut of the film shortly afterward, having already been working alongside the production.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185" y="1628286"/>
            <a:ext cx="2523184" cy="2943714"/>
          </a:xfrm>
          <a:prstGeom prst="rect">
            <a:avLst/>
          </a:prstGeom>
        </p:spPr>
      </p:pic>
    </p:spTree>
    <p:extLst>
      <p:ext uri="{BB962C8B-B14F-4D97-AF65-F5344CB8AC3E}">
        <p14:creationId xmlns:p14="http://schemas.microsoft.com/office/powerpoint/2010/main" val="383125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production </a:t>
            </a:r>
          </a:p>
        </p:txBody>
      </p:sp>
      <p:sp>
        <p:nvSpPr>
          <p:cNvPr id="3" name="Content Placeholder 2"/>
          <p:cNvSpPr>
            <a:spLocks noGrp="1"/>
          </p:cNvSpPr>
          <p:nvPr>
            <p:ph sz="quarter" idx="13"/>
          </p:nvPr>
        </p:nvSpPr>
        <p:spPr>
          <a:xfrm>
            <a:off x="687976" y="2128101"/>
            <a:ext cx="10394707" cy="3311189"/>
          </a:xfrm>
        </p:spPr>
        <p:txBody>
          <a:bodyPr/>
          <a:lstStyle/>
          <a:p>
            <a:r>
              <a:rPr lang="en-GB" b="1" dirty="0">
                <a:solidFill>
                  <a:srgbClr val="FF0000"/>
                </a:solidFill>
                <a:latin typeface="Calibri Light" panose="020F0302020204030204" pitchFamily="34" charset="0"/>
              </a:rPr>
              <a:t>Max Steiner</a:t>
            </a:r>
            <a:r>
              <a:rPr lang="en-GB" dirty="0">
                <a:latin typeface="Calibri Light" panose="020F0302020204030204" pitchFamily="34" charset="0"/>
              </a:rPr>
              <a:t>, was assigned to write the score for the film on July 11. After viewing the film, he did not want "As Time Goes By" to be used, and lobbied to replace it with an original composition he would create for the film. </a:t>
            </a:r>
          </a:p>
          <a:p>
            <a:r>
              <a:rPr lang="en-GB" dirty="0">
                <a:latin typeface="Calibri Light" panose="020F0302020204030204" pitchFamily="34" charset="0"/>
              </a:rPr>
              <a:t>This would mean some scenes that directly referred to the song would have to be reshot - and Ingrid Bergman had already cut her hair for her role as Maria in "For Whom the Bell Tolls." </a:t>
            </a:r>
            <a:r>
              <a:rPr lang="en-GB" b="1" dirty="0">
                <a:solidFill>
                  <a:srgbClr val="FF0000"/>
                </a:solidFill>
                <a:latin typeface="Calibri Light" panose="020F0302020204030204" pitchFamily="34" charset="0"/>
              </a:rPr>
              <a:t>"As Time Goes By" </a:t>
            </a:r>
            <a:r>
              <a:rPr lang="en-GB" dirty="0">
                <a:latin typeface="Calibri Light" panose="020F0302020204030204" pitchFamily="34" charset="0"/>
              </a:rPr>
              <a:t>stayed in the film. </a:t>
            </a:r>
          </a:p>
          <a:p>
            <a:r>
              <a:rPr lang="en-GB" dirty="0">
                <a:latin typeface="Calibri Light" panose="020F0302020204030204" pitchFamily="34" charset="0"/>
              </a:rPr>
              <a:t>In 1943, the song would be on the radio program "Hit Parade" for 21 straight weeks.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696" y="0"/>
            <a:ext cx="2837468" cy="2128101"/>
          </a:xfrm>
          <a:prstGeom prst="rect">
            <a:avLst/>
          </a:prstGeom>
        </p:spPr>
      </p:pic>
    </p:spTree>
    <p:extLst>
      <p:ext uri="{BB962C8B-B14F-4D97-AF65-F5344CB8AC3E}">
        <p14:creationId xmlns:p14="http://schemas.microsoft.com/office/powerpoint/2010/main" val="72315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Release</a:t>
            </a:r>
          </a:p>
        </p:txBody>
      </p:sp>
      <p:sp>
        <p:nvSpPr>
          <p:cNvPr id="3" name="Content Placeholder 2"/>
          <p:cNvSpPr>
            <a:spLocks noGrp="1"/>
          </p:cNvSpPr>
          <p:nvPr>
            <p:ph sz="quarter" idx="13"/>
          </p:nvPr>
        </p:nvSpPr>
        <p:spPr/>
        <p:txBody>
          <a:bodyPr/>
          <a:lstStyle/>
          <a:p>
            <a:r>
              <a:rPr lang="en-GB" dirty="0">
                <a:latin typeface="Calibri Light" panose="020F0302020204030204" pitchFamily="34" charset="0"/>
              </a:rPr>
              <a:t>Casablanca was premiered in New York on </a:t>
            </a:r>
            <a:r>
              <a:rPr lang="en-GB" b="1" u="sng" dirty="0">
                <a:solidFill>
                  <a:srgbClr val="FF0000"/>
                </a:solidFill>
                <a:latin typeface="Calibri Light" panose="020F0302020204030204" pitchFamily="34" charset="0"/>
              </a:rPr>
              <a:t>26 November 1942</a:t>
            </a:r>
            <a:r>
              <a:rPr lang="en-GB" dirty="0">
                <a:latin typeface="Calibri Light" panose="020F0302020204030204" pitchFamily="34" charset="0"/>
              </a:rPr>
              <a:t>, coinciding with the Allied invasion of North Africa and the capture of the city of Casablanca. It was more widely released on </a:t>
            </a:r>
            <a:r>
              <a:rPr lang="en-GB" b="1" dirty="0">
                <a:latin typeface="Calibri Light" panose="020F0302020204030204" pitchFamily="34" charset="0"/>
              </a:rPr>
              <a:t>23 January, 1943</a:t>
            </a:r>
            <a:r>
              <a:rPr lang="en-GB" dirty="0">
                <a:latin typeface="Calibri Light" panose="020F0302020204030204" pitchFamily="34" charset="0"/>
              </a:rPr>
              <a:t>, during the high-profile meeting between Churchill and Roosevelt in Casablanca itself.</a:t>
            </a:r>
          </a:p>
          <a:p>
            <a:endParaRPr lang="en-GB" dirty="0">
              <a:latin typeface="Calibri Light" panose="020F0302020204030204" pitchFamily="34" charset="0"/>
            </a:endParaRPr>
          </a:p>
          <a:p>
            <a:r>
              <a:rPr lang="en-GB" dirty="0">
                <a:latin typeface="Calibri Light" panose="020F0302020204030204" pitchFamily="34" charset="0"/>
              </a:rPr>
              <a:t>with his role in "Casablanca," and previously "The Maltese Falcon," Humphrey Bogart was established as a romantic star - and his new contract with Warner Bros. made him the </a:t>
            </a:r>
            <a:r>
              <a:rPr lang="en-GB" b="1" dirty="0">
                <a:solidFill>
                  <a:srgbClr val="FF0000"/>
                </a:solidFill>
                <a:latin typeface="Calibri Light" panose="020F0302020204030204" pitchFamily="34" charset="0"/>
              </a:rPr>
              <a:t>highest paid actor in the world</a:t>
            </a:r>
            <a:r>
              <a:rPr lang="en-GB" dirty="0">
                <a:latin typeface="Calibri Light" panose="020F0302020204030204" pitchFamily="34" charset="0"/>
              </a:rPr>
              <a:t>.</a:t>
            </a:r>
          </a:p>
        </p:txBody>
      </p:sp>
    </p:spTree>
    <p:extLst>
      <p:ext uri="{BB962C8B-B14F-4D97-AF65-F5344CB8AC3E}">
        <p14:creationId xmlns:p14="http://schemas.microsoft.com/office/powerpoint/2010/main" val="253189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Reception to film </a:t>
            </a:r>
          </a:p>
        </p:txBody>
      </p:sp>
      <p:sp>
        <p:nvSpPr>
          <p:cNvPr id="3" name="Content Placeholder 2"/>
          <p:cNvSpPr>
            <a:spLocks noGrp="1"/>
          </p:cNvSpPr>
          <p:nvPr>
            <p:ph sz="quarter" idx="13"/>
          </p:nvPr>
        </p:nvSpPr>
        <p:spPr>
          <a:xfrm>
            <a:off x="518475" y="1837765"/>
            <a:ext cx="10571280" cy="3508539"/>
          </a:xfrm>
        </p:spPr>
        <p:txBody>
          <a:bodyPr>
            <a:normAutofit fontScale="77500" lnSpcReduction="20000"/>
          </a:bodyPr>
          <a:lstStyle/>
          <a:p>
            <a:r>
              <a:rPr lang="en-GB" dirty="0">
                <a:latin typeface="Calibri Light" panose="020F0302020204030204" pitchFamily="34" charset="0"/>
              </a:rPr>
              <a:t>Budget: $950,000</a:t>
            </a:r>
          </a:p>
          <a:p>
            <a:r>
              <a:rPr lang="en-GB" dirty="0">
                <a:latin typeface="Calibri Light" panose="020F0302020204030204" pitchFamily="34" charset="0"/>
              </a:rPr>
              <a:t>Box Office returns: $2,875,243 (to date) </a:t>
            </a:r>
          </a:p>
          <a:p>
            <a:r>
              <a:rPr lang="en-GB" dirty="0">
                <a:latin typeface="Calibri Light" panose="020F0302020204030204" pitchFamily="34" charset="0"/>
              </a:rPr>
              <a:t>The critical reception to the film was consistently good:</a:t>
            </a:r>
          </a:p>
          <a:p>
            <a:pPr marL="0" indent="0">
              <a:buNone/>
            </a:pPr>
            <a:r>
              <a:rPr lang="en-GB" dirty="0">
                <a:solidFill>
                  <a:srgbClr val="0070C0"/>
                </a:solidFill>
                <a:latin typeface="Calibri" panose="020F0502020204030204" pitchFamily="34" charset="0"/>
                <a:hlinkClick r:id="rId2" tooltip="The New York Times"/>
              </a:rPr>
              <a:t>The New York Times</a:t>
            </a:r>
            <a:r>
              <a:rPr lang="en-GB" dirty="0">
                <a:solidFill>
                  <a:srgbClr val="0070C0"/>
                </a:solidFill>
                <a:latin typeface="Calibri" panose="020F0502020204030204" pitchFamily="34" charset="0"/>
              </a:rPr>
              <a:t>  -  "The Warner’s have a picture which makes the spine tingle and the heart take a leap." </a:t>
            </a:r>
          </a:p>
          <a:p>
            <a:r>
              <a:rPr lang="en-GB" dirty="0">
                <a:latin typeface="Calibri Light" panose="020F0302020204030204" pitchFamily="34" charset="0"/>
              </a:rPr>
              <a:t>and it was nominated for eight Academy® Awards and won three. </a:t>
            </a:r>
          </a:p>
          <a:p>
            <a:pPr marL="0" indent="0" algn="ctr">
              <a:buNone/>
            </a:pPr>
            <a:r>
              <a:rPr lang="en-GB" b="1" u="sng" dirty="0">
                <a:latin typeface="Calibri Light" panose="020F0302020204030204" pitchFamily="34" charset="0"/>
              </a:rPr>
              <a:t>the Academy® Awards for: </a:t>
            </a:r>
          </a:p>
          <a:p>
            <a:pPr algn="ctr"/>
            <a:r>
              <a:rPr lang="en-GB" dirty="0">
                <a:latin typeface="Calibri Light" panose="020F0302020204030204" pitchFamily="34" charset="0"/>
              </a:rPr>
              <a:t>Outstanding motion Picture</a:t>
            </a:r>
          </a:p>
          <a:p>
            <a:pPr algn="ctr"/>
            <a:r>
              <a:rPr lang="en-GB" dirty="0">
                <a:latin typeface="Calibri Light" panose="020F0302020204030204" pitchFamily="34" charset="0"/>
              </a:rPr>
              <a:t>Best Director</a:t>
            </a:r>
          </a:p>
          <a:p>
            <a:pPr algn="ctr"/>
            <a:r>
              <a:rPr lang="en-GB" dirty="0">
                <a:latin typeface="Calibri Light" panose="020F0302020204030204" pitchFamily="34" charset="0"/>
              </a:rPr>
              <a:t>Best Adapted Screenplay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3799002"/>
            <a:ext cx="1925424" cy="25454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5735" y="3430708"/>
            <a:ext cx="2301845" cy="2908818"/>
          </a:xfrm>
          <a:prstGeom prst="rect">
            <a:avLst/>
          </a:prstGeom>
        </p:spPr>
      </p:pic>
    </p:spTree>
    <p:extLst>
      <p:ext uri="{BB962C8B-B14F-4D97-AF65-F5344CB8AC3E}">
        <p14:creationId xmlns:p14="http://schemas.microsoft.com/office/powerpoint/2010/main" val="292216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Studio context</a:t>
            </a:r>
          </a:p>
        </p:txBody>
      </p:sp>
      <p:sp>
        <p:nvSpPr>
          <p:cNvPr id="3" name="Content Placeholder 2"/>
          <p:cNvSpPr>
            <a:spLocks noGrp="1"/>
          </p:cNvSpPr>
          <p:nvPr>
            <p:ph sz="quarter" idx="13"/>
          </p:nvPr>
        </p:nvSpPr>
        <p:spPr/>
        <p:txBody>
          <a:bodyPr/>
          <a:lstStyle/>
          <a:p>
            <a:r>
              <a:rPr lang="en-GB" b="1" dirty="0">
                <a:solidFill>
                  <a:srgbClr val="FF0000"/>
                </a:solidFill>
                <a:latin typeface="Calibri Light" panose="020F0302020204030204" pitchFamily="34" charset="0"/>
              </a:rPr>
              <a:t>Casablanca</a:t>
            </a:r>
            <a:r>
              <a:rPr lang="en-GB" dirty="0">
                <a:latin typeface="Calibri Light" panose="020F0302020204030204" pitchFamily="34" charset="0"/>
              </a:rPr>
              <a:t> is certainly a product of the studio system, where movie moguls/studio executives held creative power, cycling through contracted actors, writers, and directors as they saw fit. These creative individuals, meanwhile, had no hope of making a living unless they complied with the studios' rules. </a:t>
            </a:r>
          </a:p>
          <a:p>
            <a:endParaRPr lang="en-GB" dirty="0">
              <a:latin typeface="Calibri Light" panose="020F0302020204030204" pitchFamily="34" charset="0"/>
            </a:endParaRPr>
          </a:p>
          <a:p>
            <a:r>
              <a:rPr lang="en-GB" dirty="0">
                <a:latin typeface="Calibri Light" panose="020F0302020204030204" pitchFamily="34" charset="0"/>
                <a:hlinkClick r:id="rId2"/>
              </a:rPr>
              <a:t>https://www.youtube.com/watch?v=SeqA7R8TSoM</a:t>
            </a:r>
            <a:endParaRPr lang="en-GB" dirty="0">
              <a:latin typeface="Calibri Light" panose="020F0302020204030204" pitchFamily="34" charset="0"/>
            </a:endParaRPr>
          </a:p>
          <a:p>
            <a:pPr marL="0" indent="0">
              <a:buNone/>
            </a:pPr>
            <a:r>
              <a:rPr lang="en-GB" dirty="0">
                <a:latin typeface="Calibri Light" panose="020F0302020204030204" pitchFamily="34" charset="0"/>
              </a:rPr>
              <a:t>(10 min clips – the making of Casablanca) </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710" y="4126270"/>
            <a:ext cx="3205113" cy="2138412"/>
          </a:xfrm>
          <a:prstGeom prst="rect">
            <a:avLst/>
          </a:prstGeom>
        </p:spPr>
      </p:pic>
    </p:spTree>
    <p:extLst>
      <p:ext uri="{BB962C8B-B14F-4D97-AF65-F5344CB8AC3E}">
        <p14:creationId xmlns:p14="http://schemas.microsoft.com/office/powerpoint/2010/main" val="26432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a:t>
            </a:r>
          </a:p>
        </p:txBody>
      </p:sp>
      <p:sp>
        <p:nvSpPr>
          <p:cNvPr id="3" name="Content Placeholder 2"/>
          <p:cNvSpPr>
            <a:spLocks noGrp="1"/>
          </p:cNvSpPr>
          <p:nvPr>
            <p:ph sz="quarter" idx="13"/>
          </p:nvPr>
        </p:nvSpPr>
        <p:spPr/>
        <p:txBody>
          <a:bodyPr/>
          <a:lstStyle/>
          <a:p>
            <a:r>
              <a:rPr lang="en-GB" dirty="0">
                <a:latin typeface="Calibri Light" panose="020F0302020204030204" pitchFamily="34" charset="0"/>
              </a:rPr>
              <a:t>In 1938, Murray Burnett and his wife took a trip through Europe. During the trip, the two visited a small town in the South of France where they found a nightclub overlooking the Mediterranean. There, a black pianist playing jazz was entertaining a crowd of French, Germans, and refugees.</a:t>
            </a:r>
          </a:p>
          <a:p>
            <a:r>
              <a:rPr lang="en-GB" dirty="0">
                <a:latin typeface="Calibri Light" panose="020F0302020204030204" pitchFamily="34" charset="0"/>
              </a:rPr>
              <a:t> Two years later, Burnett and his collaborator Joan Alison wrote a play called </a:t>
            </a:r>
            <a:r>
              <a:rPr lang="en-GB" b="1" dirty="0">
                <a:solidFill>
                  <a:srgbClr val="C00000"/>
                </a:solidFill>
                <a:latin typeface="Calibri Light" panose="020F0302020204030204" pitchFamily="34" charset="0"/>
              </a:rPr>
              <a:t>"Everybody Comes to Rick's."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6742" y="90931"/>
            <a:ext cx="1809947" cy="2341701"/>
          </a:xfrm>
          <a:prstGeom prst="rect">
            <a:avLst/>
          </a:prstGeom>
        </p:spPr>
      </p:pic>
    </p:spTree>
    <p:extLst>
      <p:ext uri="{BB962C8B-B14F-4D97-AF65-F5344CB8AC3E}">
        <p14:creationId xmlns:p14="http://schemas.microsoft.com/office/powerpoint/2010/main" val="31275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p:txBody>
          <a:bodyPr/>
          <a:lstStyle/>
          <a:p>
            <a:r>
              <a:rPr lang="en-GB" dirty="0">
                <a:latin typeface="Calibri Light" panose="020F0302020204030204" pitchFamily="34" charset="0"/>
              </a:rPr>
              <a:t>On December 8, 1941 - the day after Pearl Harbour had been attacked - Warner Bros. story analyst read the play, and submitted a synopsis to production head </a:t>
            </a:r>
            <a:r>
              <a:rPr lang="en-GB" b="1" dirty="0">
                <a:solidFill>
                  <a:srgbClr val="C00000"/>
                </a:solidFill>
                <a:latin typeface="Calibri Light" panose="020F0302020204030204" pitchFamily="34" charset="0"/>
              </a:rPr>
              <a:t>Hal B. Wallis</a:t>
            </a:r>
            <a:r>
              <a:rPr lang="en-GB" dirty="0">
                <a:latin typeface="Calibri Light" panose="020F0302020204030204" pitchFamily="34" charset="0"/>
              </a:rPr>
              <a:t>, along with the recommendation to turn it into a film. On the 27th of December, the studio purchased it for </a:t>
            </a:r>
            <a:r>
              <a:rPr lang="en-GB" b="1" dirty="0">
                <a:solidFill>
                  <a:srgbClr val="C00000"/>
                </a:solidFill>
                <a:latin typeface="Calibri Light" panose="020F0302020204030204" pitchFamily="34" charset="0"/>
              </a:rPr>
              <a:t>$20,000</a:t>
            </a:r>
            <a:r>
              <a:rPr lang="en-GB" dirty="0">
                <a:latin typeface="Calibri Light" panose="020F0302020204030204" pitchFamily="34" charset="0"/>
              </a:rPr>
              <a:t>.</a:t>
            </a:r>
          </a:p>
          <a:p>
            <a:r>
              <a:rPr lang="en-GB" dirty="0">
                <a:latin typeface="Calibri Light" panose="020F0302020204030204" pitchFamily="34" charset="0"/>
              </a:rPr>
              <a:t>To direct the film, Wallis chose </a:t>
            </a:r>
            <a:r>
              <a:rPr lang="en-GB" b="1" dirty="0">
                <a:solidFill>
                  <a:srgbClr val="C00000"/>
                </a:solidFill>
                <a:latin typeface="Calibri Light" panose="020F0302020204030204" pitchFamily="34" charset="0"/>
              </a:rPr>
              <a:t>Michael </a:t>
            </a:r>
            <a:r>
              <a:rPr lang="en-GB" b="1" dirty="0" err="1">
                <a:solidFill>
                  <a:srgbClr val="C00000"/>
                </a:solidFill>
                <a:latin typeface="Calibri Light" panose="020F0302020204030204" pitchFamily="34" charset="0"/>
              </a:rPr>
              <a:t>Curtiz</a:t>
            </a:r>
            <a:r>
              <a:rPr lang="en-GB" dirty="0">
                <a:latin typeface="Calibri Light" panose="020F0302020204030204" pitchFamily="34" charset="0"/>
              </a:rPr>
              <a:t>, who had previously directed "Captain Blood" (1935), "Angels With Dirty Faces" (1938), and "The Adventures of Robin Hood" (1938).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 y="149297"/>
            <a:ext cx="2023579" cy="2023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782" y="38736"/>
            <a:ext cx="2237988" cy="2244702"/>
          </a:xfrm>
          <a:prstGeom prst="rect">
            <a:avLst/>
          </a:prstGeom>
        </p:spPr>
      </p:pic>
    </p:spTree>
    <p:extLst>
      <p:ext uri="{BB962C8B-B14F-4D97-AF65-F5344CB8AC3E}">
        <p14:creationId xmlns:p14="http://schemas.microsoft.com/office/powerpoint/2010/main" val="238244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Casting </a:t>
            </a:r>
          </a:p>
        </p:txBody>
      </p:sp>
      <p:sp>
        <p:nvSpPr>
          <p:cNvPr id="3" name="Content Placeholder 2"/>
          <p:cNvSpPr>
            <a:spLocks noGrp="1"/>
          </p:cNvSpPr>
          <p:nvPr>
            <p:ph sz="quarter" idx="13"/>
          </p:nvPr>
        </p:nvSpPr>
        <p:spPr>
          <a:xfrm>
            <a:off x="245449" y="2231732"/>
            <a:ext cx="10394707" cy="3311189"/>
          </a:xfrm>
        </p:spPr>
        <p:txBody>
          <a:bodyPr>
            <a:normAutofit/>
          </a:bodyPr>
          <a:lstStyle/>
          <a:p>
            <a:r>
              <a:rPr lang="en-GB" dirty="0">
                <a:latin typeface="Calibri Light" panose="020F0302020204030204" pitchFamily="34" charset="0"/>
              </a:rPr>
              <a:t>On February 14, 1942, Wallis sent a memo to Steve Trilling, the head of casting at </a:t>
            </a:r>
            <a:r>
              <a:rPr lang="en-GB" dirty="0" err="1">
                <a:latin typeface="Calibri Light" panose="020F0302020204030204" pitchFamily="34" charset="0"/>
              </a:rPr>
              <a:t>Warners</a:t>
            </a:r>
            <a:r>
              <a:rPr lang="en-GB" dirty="0">
                <a:latin typeface="Calibri Light" panose="020F0302020204030204" pitchFamily="34" charset="0"/>
              </a:rPr>
              <a:t>, stating that </a:t>
            </a:r>
            <a:r>
              <a:rPr lang="en-GB" b="1" dirty="0">
                <a:solidFill>
                  <a:srgbClr val="C00000"/>
                </a:solidFill>
                <a:latin typeface="Calibri Light" panose="020F0302020204030204" pitchFamily="34" charset="0"/>
              </a:rPr>
              <a:t>Humphrey Bogart </a:t>
            </a:r>
            <a:r>
              <a:rPr lang="en-GB" dirty="0">
                <a:latin typeface="Calibri Light" panose="020F0302020204030204" pitchFamily="34" charset="0"/>
              </a:rPr>
              <a:t>and Ann Sheridan would be the leads in the project.</a:t>
            </a:r>
          </a:p>
          <a:p>
            <a:r>
              <a:rPr lang="en-GB" dirty="0">
                <a:latin typeface="Calibri Light" panose="020F0302020204030204" pitchFamily="34" charset="0"/>
              </a:rPr>
              <a:t>A few days later, it was decided that the female lead should be European, and the character's name was changed to </a:t>
            </a:r>
            <a:r>
              <a:rPr lang="en-GB" dirty="0" err="1">
                <a:latin typeface="Calibri Light" panose="020F0302020204030204" pitchFamily="34" charset="0"/>
              </a:rPr>
              <a:t>Ilsa</a:t>
            </a:r>
            <a:r>
              <a:rPr lang="en-GB" dirty="0">
                <a:latin typeface="Calibri Light" panose="020F0302020204030204" pitchFamily="34" charset="0"/>
              </a:rPr>
              <a:t> Lund. The beautiful Swedish star </a:t>
            </a:r>
            <a:r>
              <a:rPr lang="en-GB" b="1" dirty="0">
                <a:solidFill>
                  <a:srgbClr val="C00000"/>
                </a:solidFill>
                <a:latin typeface="Calibri Light" panose="020F0302020204030204" pitchFamily="34" charset="0"/>
              </a:rPr>
              <a:t>Ingrid Bergman</a:t>
            </a:r>
            <a:r>
              <a:rPr lang="en-GB" dirty="0">
                <a:latin typeface="Calibri Light" panose="020F0302020204030204" pitchFamily="34" charset="0"/>
              </a:rPr>
              <a:t> was chosen for the role.</a:t>
            </a:r>
          </a:p>
          <a:p>
            <a:r>
              <a:rPr lang="en-GB" dirty="0">
                <a:latin typeface="Calibri Light" panose="020F0302020204030204" pitchFamily="34" charset="0"/>
              </a:rPr>
              <a:t>But She was under contract to David O Selznick, head of production at MGM</a:t>
            </a:r>
            <a:r>
              <a:rPr lang="en-GB" dirty="0"/>
              <a:t>. </a:t>
            </a:r>
            <a:r>
              <a:rPr lang="en-GB" dirty="0">
                <a:latin typeface="Calibri Light" panose="020F0302020204030204" pitchFamily="34" charset="0"/>
              </a:rPr>
              <a:t>Bergman was then traded for Olivia de Havilland for 8 weeks.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9803" y="0"/>
            <a:ext cx="1842484" cy="24243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593" y="4534293"/>
            <a:ext cx="2201467" cy="2295387"/>
          </a:xfrm>
          <a:prstGeom prst="rect">
            <a:avLst/>
          </a:prstGeom>
        </p:spPr>
      </p:pic>
    </p:spTree>
    <p:extLst>
      <p:ext uri="{BB962C8B-B14F-4D97-AF65-F5344CB8AC3E}">
        <p14:creationId xmlns:p14="http://schemas.microsoft.com/office/powerpoint/2010/main" val="270604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p:txBody>
          <a:bodyPr>
            <a:normAutofit/>
          </a:bodyPr>
          <a:lstStyle/>
          <a:p>
            <a:r>
              <a:rPr lang="en-GB" dirty="0">
                <a:latin typeface="Calibri Light" panose="020F0302020204030204" pitchFamily="34" charset="0"/>
              </a:rPr>
              <a:t>For the role of Rick, George Raft, James Cagney, and Humphrey Bogart were all mentioned. Raft reportedly campaigned for the part, but Wallis and </a:t>
            </a:r>
            <a:r>
              <a:rPr lang="en-GB" dirty="0" err="1">
                <a:latin typeface="Calibri Light" panose="020F0302020204030204" pitchFamily="34" charset="0"/>
              </a:rPr>
              <a:t>Curtiz</a:t>
            </a:r>
            <a:r>
              <a:rPr lang="en-GB" dirty="0">
                <a:latin typeface="Calibri Light" panose="020F0302020204030204" pitchFamily="34" charset="0"/>
              </a:rPr>
              <a:t> decided Bogart was their Rick. After previously appearing in John Huston's directorial debut, </a:t>
            </a:r>
            <a:r>
              <a:rPr lang="en-GB" b="1" dirty="0">
                <a:solidFill>
                  <a:srgbClr val="C00000"/>
                </a:solidFill>
                <a:latin typeface="Calibri Light" panose="020F0302020204030204" pitchFamily="34" charset="0"/>
              </a:rPr>
              <a:t>"The Maltese Falcon" (1941), </a:t>
            </a:r>
            <a:r>
              <a:rPr lang="en-GB" dirty="0">
                <a:latin typeface="Calibri Light" panose="020F0302020204030204" pitchFamily="34" charset="0"/>
              </a:rPr>
              <a:t>Bogart was already on his way to becoming a star.</a:t>
            </a:r>
          </a:p>
          <a:p>
            <a:r>
              <a:rPr lang="en-GB" b="1" dirty="0">
                <a:solidFill>
                  <a:srgbClr val="C00000"/>
                </a:solidFill>
                <a:latin typeface="Calibri Light" panose="020F0302020204030204" pitchFamily="34" charset="0"/>
              </a:rPr>
              <a:t>Dooley Wilson</a:t>
            </a:r>
            <a:r>
              <a:rPr lang="en-GB" dirty="0">
                <a:latin typeface="Calibri Light" panose="020F0302020204030204" pitchFamily="34" charset="0"/>
              </a:rPr>
              <a:t>, was borrowed from Paramount for the role of </a:t>
            </a:r>
            <a:r>
              <a:rPr lang="en-GB" dirty="0" err="1">
                <a:latin typeface="Calibri Light" panose="020F0302020204030204" pitchFamily="34" charset="0"/>
              </a:rPr>
              <a:t>sam.</a:t>
            </a:r>
            <a:r>
              <a:rPr lang="en-GB" dirty="0">
                <a:latin typeface="Calibri Light" panose="020F0302020204030204" pitchFamily="34" charset="0"/>
              </a:rPr>
              <a:t> He had been a professional drummer, and couldn't play the piano. Elliot Carpenter played for him off-stage.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94" y="139369"/>
            <a:ext cx="2717434" cy="16983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83" y="105951"/>
            <a:ext cx="2353641" cy="17652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439" y="126720"/>
            <a:ext cx="2346567" cy="1759926"/>
          </a:xfrm>
          <a:prstGeom prst="rect">
            <a:avLst/>
          </a:prstGeom>
        </p:spPr>
      </p:pic>
    </p:spTree>
    <p:extLst>
      <p:ext uri="{BB962C8B-B14F-4D97-AF65-F5344CB8AC3E}">
        <p14:creationId xmlns:p14="http://schemas.microsoft.com/office/powerpoint/2010/main" val="290634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06393" y="173559"/>
            <a:ext cx="3440784" cy="258820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p:txBody>
          <a:bodyPr/>
          <a:lstStyle/>
          <a:p>
            <a:pPr marL="0" indent="0">
              <a:buNone/>
            </a:pPr>
            <a:r>
              <a:rPr lang="en-GB" b="1" dirty="0">
                <a:solidFill>
                  <a:srgbClr val="C00000"/>
                </a:solidFill>
                <a:latin typeface="Calibri Light" panose="020F0302020204030204" pitchFamily="34" charset="0"/>
              </a:rPr>
              <a:t>Claude Rains</a:t>
            </a:r>
            <a:r>
              <a:rPr lang="en-GB" dirty="0">
                <a:latin typeface="Calibri Light" panose="020F0302020204030204" pitchFamily="34" charset="0"/>
              </a:rPr>
              <a:t>, who had made his debut as "The Invisible Man" (1933), was set as Renault, which would be his 32nd film role. </a:t>
            </a:r>
          </a:p>
          <a:p>
            <a:pPr marL="0" indent="0">
              <a:buNone/>
            </a:pPr>
            <a:r>
              <a:rPr lang="en-GB" b="1" dirty="0">
                <a:solidFill>
                  <a:srgbClr val="C00000"/>
                </a:solidFill>
                <a:latin typeface="Calibri Light" panose="020F0302020204030204" pitchFamily="34" charset="0"/>
              </a:rPr>
              <a:t>Peter Lorre and Sydney </a:t>
            </a:r>
            <a:r>
              <a:rPr lang="en-GB" b="1" dirty="0" err="1">
                <a:solidFill>
                  <a:srgbClr val="C00000"/>
                </a:solidFill>
                <a:latin typeface="Calibri Light" panose="020F0302020204030204" pitchFamily="34" charset="0"/>
              </a:rPr>
              <a:t>Greenstreet</a:t>
            </a:r>
            <a:r>
              <a:rPr lang="en-GB" dirty="0">
                <a:latin typeface="Calibri Light" panose="020F0302020204030204" pitchFamily="34" charset="0"/>
              </a:rPr>
              <a:t>, both having been in "The Maltese Falcon" with Bogart, were ideal for </a:t>
            </a:r>
            <a:r>
              <a:rPr lang="en-GB" dirty="0" err="1">
                <a:latin typeface="Calibri Light" panose="020F0302020204030204" pitchFamily="34" charset="0"/>
              </a:rPr>
              <a:t>Ugarte</a:t>
            </a:r>
            <a:r>
              <a:rPr lang="en-GB" dirty="0">
                <a:latin typeface="Calibri Light" panose="020F0302020204030204" pitchFamily="34" charset="0"/>
              </a:rPr>
              <a:t> and Ferrari.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492" y="4480060"/>
            <a:ext cx="3206685" cy="2322232"/>
          </a:xfrm>
          <a:prstGeom prst="rect">
            <a:avLst/>
          </a:prstGeom>
        </p:spPr>
      </p:pic>
    </p:spTree>
    <p:extLst>
      <p:ext uri="{BB962C8B-B14F-4D97-AF65-F5344CB8AC3E}">
        <p14:creationId xmlns:p14="http://schemas.microsoft.com/office/powerpoint/2010/main" val="35853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production</a:t>
            </a:r>
          </a:p>
        </p:txBody>
      </p:sp>
      <p:sp>
        <p:nvSpPr>
          <p:cNvPr id="3" name="Content Placeholder 2"/>
          <p:cNvSpPr>
            <a:spLocks noGrp="1"/>
          </p:cNvSpPr>
          <p:nvPr>
            <p:ph sz="quarter" idx="13"/>
          </p:nvPr>
        </p:nvSpPr>
        <p:spPr/>
        <p:txBody>
          <a:bodyPr/>
          <a:lstStyle/>
          <a:p>
            <a:r>
              <a:rPr lang="en-GB" dirty="0">
                <a:latin typeface="Calibri Light" panose="020F0302020204030204" pitchFamily="34" charset="0"/>
              </a:rPr>
              <a:t>Although "Casablanca" started production on </a:t>
            </a:r>
            <a:r>
              <a:rPr lang="en-GB" b="1" dirty="0">
                <a:solidFill>
                  <a:srgbClr val="FF0000"/>
                </a:solidFill>
                <a:latin typeface="Calibri Light" panose="020F0302020204030204" pitchFamily="34" charset="0"/>
              </a:rPr>
              <a:t>May 25 1942</a:t>
            </a:r>
            <a:r>
              <a:rPr lang="en-GB" dirty="0">
                <a:latin typeface="Calibri Light" panose="020F0302020204030204" pitchFamily="34" charset="0"/>
              </a:rPr>
              <a:t>, the script was still not complete. No one knew how the film would end. </a:t>
            </a:r>
          </a:p>
          <a:p>
            <a:r>
              <a:rPr lang="en-GB" dirty="0">
                <a:latin typeface="Calibri Light" panose="020F0302020204030204" pitchFamily="34" charset="0"/>
              </a:rPr>
              <a:t>Ingrid Bergman had no idea who her character would end up with until later in production, so she didn't know how to portray her emotions in the scenes filmed early on. </a:t>
            </a:r>
            <a:r>
              <a:rPr lang="en-GB" b="1" dirty="0">
                <a:solidFill>
                  <a:srgbClr val="FF0000"/>
                </a:solidFill>
                <a:latin typeface="Calibri Light" panose="020F0302020204030204" pitchFamily="34" charset="0"/>
              </a:rPr>
              <a:t>"Play it in between," </a:t>
            </a:r>
            <a:r>
              <a:rPr lang="en-GB" dirty="0">
                <a:latin typeface="Calibri Light" panose="020F0302020204030204" pitchFamily="34" charset="0"/>
              </a:rPr>
              <a:t>she was told.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462" y="84841"/>
            <a:ext cx="2173359" cy="2505702"/>
          </a:xfrm>
          <a:prstGeom prst="rect">
            <a:avLst/>
          </a:prstGeom>
        </p:spPr>
      </p:pic>
    </p:spTree>
    <p:extLst>
      <p:ext uri="{BB962C8B-B14F-4D97-AF65-F5344CB8AC3E}">
        <p14:creationId xmlns:p14="http://schemas.microsoft.com/office/powerpoint/2010/main" val="54893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u="sng" dirty="0">
                <a:solidFill>
                  <a:srgbClr val="FF0000"/>
                </a:solidFill>
                <a:latin typeface="Calibri Light" panose="020F0302020204030204" pitchFamily="34" charset="0"/>
              </a:rPr>
              <a:t>the entire film was shot at the studio</a:t>
            </a:r>
            <a:endParaRPr lang="en-GB" sz="4400" u="sng" dirty="0"/>
          </a:p>
        </p:txBody>
      </p:sp>
      <p:sp>
        <p:nvSpPr>
          <p:cNvPr id="3" name="Content Placeholder 2"/>
          <p:cNvSpPr>
            <a:spLocks noGrp="1"/>
          </p:cNvSpPr>
          <p:nvPr>
            <p:ph sz="quarter" idx="13"/>
          </p:nvPr>
        </p:nvSpPr>
        <p:spPr/>
        <p:txBody>
          <a:bodyPr>
            <a:normAutofit/>
          </a:bodyPr>
          <a:lstStyle/>
          <a:p>
            <a:pPr marL="0" indent="0">
              <a:buNone/>
            </a:pPr>
            <a:r>
              <a:rPr lang="en-GB" dirty="0">
                <a:latin typeface="Calibri Light" panose="020F0302020204030204" pitchFamily="34" charset="0"/>
              </a:rPr>
              <a:t>New Sets were built on Stage 8 at the Warner Bros. studios. (the main room, a gambling room, and Rick's quarters)</a:t>
            </a:r>
            <a:br>
              <a:rPr lang="en-GB" dirty="0">
                <a:latin typeface="Calibri Light" panose="020F0302020204030204" pitchFamily="34" charset="0"/>
              </a:rPr>
            </a:br>
            <a:br>
              <a:rPr lang="en-GB" dirty="0">
                <a:latin typeface="Calibri Light" panose="020F0302020204030204" pitchFamily="34" charset="0"/>
              </a:rPr>
            </a:br>
            <a:r>
              <a:rPr lang="en-GB" dirty="0">
                <a:latin typeface="Calibri Light" panose="020F0302020204030204" pitchFamily="34" charset="0"/>
              </a:rPr>
              <a:t>Other locations in the film made use of some of the </a:t>
            </a:r>
            <a:r>
              <a:rPr lang="en-GB" dirty="0">
                <a:solidFill>
                  <a:srgbClr val="FF0000"/>
                </a:solidFill>
                <a:latin typeface="Calibri Light" panose="020F0302020204030204" pitchFamily="34" charset="0"/>
              </a:rPr>
              <a:t>existing sets </a:t>
            </a:r>
            <a:r>
              <a:rPr lang="en-GB" dirty="0">
                <a:latin typeface="Calibri Light" panose="020F0302020204030204" pitchFamily="34" charset="0"/>
              </a:rPr>
              <a:t>at the studio. Back lot streets and fragments of other sets. With the exception of a brief scene of Major </a:t>
            </a:r>
            <a:r>
              <a:rPr lang="en-GB" dirty="0" err="1">
                <a:latin typeface="Calibri Light" panose="020F0302020204030204" pitchFamily="34" charset="0"/>
              </a:rPr>
              <a:t>Strasser</a:t>
            </a:r>
            <a:r>
              <a:rPr lang="en-GB" dirty="0">
                <a:latin typeface="Calibri Light" panose="020F0302020204030204" pitchFamily="34" charset="0"/>
              </a:rPr>
              <a:t> arriving at Casablanca's airport </a:t>
            </a:r>
            <a:r>
              <a:rPr lang="en-GB" sz="1600" i="1" dirty="0">
                <a:latin typeface="Calibri Light" panose="020F0302020204030204" pitchFamily="34" charset="0"/>
              </a:rPr>
              <a:t>(which was filmed at the old Metropolitan airport)</a:t>
            </a:r>
            <a:r>
              <a:rPr lang="en-GB" dirty="0">
                <a:latin typeface="Calibri Light" panose="020F0302020204030204" pitchFamily="34" charset="0"/>
              </a:rPr>
              <a:t> </a:t>
            </a:r>
            <a:r>
              <a:rPr lang="en-GB" b="1" dirty="0">
                <a:solidFill>
                  <a:srgbClr val="FF0000"/>
                </a:solidFill>
                <a:latin typeface="Calibri Light" panose="020F0302020204030204" pitchFamily="34" charset="0"/>
              </a:rPr>
              <a:t>the entire film was shot at the studio</a:t>
            </a:r>
            <a:r>
              <a:rPr lang="en-GB" dirty="0">
                <a:latin typeface="Calibri Light" panose="020F0302020204030204" pitchFamily="34" charset="0"/>
              </a:rPr>
              <a:t>.</a:t>
            </a:r>
          </a:p>
          <a:p>
            <a:endParaRPr lang="en-GB" dirty="0">
              <a:latin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22" y="4538807"/>
            <a:ext cx="5306309" cy="1823517"/>
          </a:xfrm>
          <a:prstGeom prst="rect">
            <a:avLst/>
          </a:prstGeom>
        </p:spPr>
      </p:pic>
    </p:spTree>
    <p:extLst>
      <p:ext uri="{BB962C8B-B14F-4D97-AF65-F5344CB8AC3E}">
        <p14:creationId xmlns:p14="http://schemas.microsoft.com/office/powerpoint/2010/main" val="3541842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172</TotalTime>
  <Words>971</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Impact</vt:lpstr>
      <vt:lpstr>Main Event</vt:lpstr>
      <vt:lpstr>CASABLANCA </vt:lpstr>
      <vt:lpstr>Studio context</vt:lpstr>
      <vt:lpstr>development</vt:lpstr>
      <vt:lpstr>PowerPoint Presentation</vt:lpstr>
      <vt:lpstr>Casting </vt:lpstr>
      <vt:lpstr>PowerPoint Presentation</vt:lpstr>
      <vt:lpstr>PowerPoint Presentation</vt:lpstr>
      <vt:lpstr>production</vt:lpstr>
      <vt:lpstr>the entire film was shot at the studio</vt:lpstr>
      <vt:lpstr>PowerPoint Presentation</vt:lpstr>
      <vt:lpstr>Post production </vt:lpstr>
      <vt:lpstr>Release</vt:lpstr>
      <vt:lpstr>Reception to film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CASABLANCA</dc:title>
  <dc:creator>Gemma Stevens</dc:creator>
  <cp:lastModifiedBy>Steve</cp:lastModifiedBy>
  <cp:revision>28</cp:revision>
  <dcterms:created xsi:type="dcterms:W3CDTF">2017-06-22T14:43:59Z</dcterms:created>
  <dcterms:modified xsi:type="dcterms:W3CDTF">2018-10-18T15:04:09Z</dcterms:modified>
</cp:coreProperties>
</file>