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3" r:id="rId4"/>
    <p:sldId id="259" r:id="rId5"/>
    <p:sldId id="265" r:id="rId6"/>
    <p:sldId id="258" r:id="rId7"/>
    <p:sldId id="261" r:id="rId8"/>
    <p:sldId id="262" r:id="rId9"/>
    <p:sldId id="257" r:id="rId10"/>
    <p:sldId id="256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4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8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5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5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1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98AB-47D9-449C-8119-23A8CB95997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345D-2619-4C36-B8E5-0DD3FA2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allery.org.uk/paintings/jacopo-di-cione-the-crucifix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16" y="17814"/>
            <a:ext cx="6120714" cy="6840186"/>
          </a:xfrm>
        </p:spPr>
      </p:pic>
      <p:sp>
        <p:nvSpPr>
          <p:cNvPr id="5" name="TextBox 4"/>
          <p:cNvSpPr txBox="1"/>
          <p:nvPr/>
        </p:nvSpPr>
        <p:spPr>
          <a:xfrm>
            <a:off x="930876" y="2644346"/>
            <a:ext cx="2957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Jacopo di </a:t>
            </a:r>
            <a:r>
              <a:rPr lang="en-GB" dirty="0" err="1" smtClean="0"/>
              <a:t>Cione</a:t>
            </a:r>
            <a:endParaRPr lang="en-GB" dirty="0" smtClean="0"/>
          </a:p>
          <a:p>
            <a:r>
              <a:rPr lang="en-GB" dirty="0" smtClean="0"/>
              <a:t>1369</a:t>
            </a:r>
          </a:p>
          <a:p>
            <a:r>
              <a:rPr lang="en-GB" i="1" dirty="0" smtClean="0"/>
              <a:t>The Crucifixion</a:t>
            </a:r>
          </a:p>
          <a:p>
            <a:endParaRPr lang="en-GB" dirty="0" smtClean="0"/>
          </a:p>
          <a:p>
            <a:r>
              <a:rPr lang="en-GB" dirty="0" smtClean="0"/>
              <a:t>Gothic</a:t>
            </a:r>
          </a:p>
          <a:p>
            <a:r>
              <a:rPr lang="en-GB" dirty="0" smtClean="0"/>
              <a:t>(National Gallery, London)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8984" y="5659395"/>
            <a:ext cx="379764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Link to zoom: </a:t>
            </a:r>
            <a:r>
              <a:rPr lang="en-GB" sz="1100" dirty="0" smtClean="0">
                <a:hlinkClick r:id="rId3"/>
              </a:rPr>
              <a:t>https://www.nationalgallery.org.uk/paintings/jacopo-di-cione-the-crucifixion</a:t>
            </a:r>
            <a:endParaRPr lang="en-GB" sz="11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8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32" y="90616"/>
            <a:ext cx="6211967" cy="6695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973" y="2669059"/>
            <a:ext cx="3146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Graham Sutherland</a:t>
            </a:r>
          </a:p>
          <a:p>
            <a:r>
              <a:rPr lang="en-GB" i="1" dirty="0" smtClean="0"/>
              <a:t>The Crucifixion </a:t>
            </a:r>
            <a:r>
              <a:rPr lang="en-GB" dirty="0" smtClean="0"/>
              <a:t>1946</a:t>
            </a:r>
          </a:p>
          <a:p>
            <a:endParaRPr lang="en-GB" dirty="0"/>
          </a:p>
          <a:p>
            <a:r>
              <a:rPr lang="en-GB" dirty="0" smtClean="0"/>
              <a:t>British 20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</a:p>
          <a:p>
            <a:r>
              <a:rPr lang="en-GB" dirty="0" smtClean="0"/>
              <a:t>‘Neo-Romantic’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18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32" y="-4215"/>
            <a:ext cx="4606083" cy="6862216"/>
          </a:xfrm>
        </p:spPr>
      </p:pic>
      <p:sp>
        <p:nvSpPr>
          <p:cNvPr id="5" name="TextBox 4"/>
          <p:cNvSpPr txBox="1"/>
          <p:nvPr/>
        </p:nvSpPr>
        <p:spPr>
          <a:xfrm>
            <a:off x="584886" y="2496065"/>
            <a:ext cx="2702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FN Souza</a:t>
            </a:r>
          </a:p>
          <a:p>
            <a:r>
              <a:rPr lang="en-GB" dirty="0" smtClean="0"/>
              <a:t>The Crucifixion</a:t>
            </a:r>
          </a:p>
          <a:p>
            <a:endParaRPr lang="en-GB" dirty="0"/>
          </a:p>
          <a:p>
            <a:r>
              <a:rPr lang="en-GB" dirty="0" smtClean="0"/>
              <a:t>1959 (Tate)</a:t>
            </a:r>
          </a:p>
          <a:p>
            <a:r>
              <a:rPr lang="en-GB" dirty="0" smtClean="0"/>
              <a:t>Art Brut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7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03" y="0"/>
            <a:ext cx="3138616" cy="6873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25588" r="18919" b="38777"/>
          <a:stretch/>
        </p:blipFill>
        <p:spPr>
          <a:xfrm>
            <a:off x="2033788" y="0"/>
            <a:ext cx="54626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465" y="2463114"/>
            <a:ext cx="1540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Masaccio </a:t>
            </a:r>
          </a:p>
          <a:p>
            <a:r>
              <a:rPr lang="en-GB" i="1" dirty="0" smtClean="0"/>
              <a:t>Holy Trinity</a:t>
            </a:r>
          </a:p>
          <a:p>
            <a:r>
              <a:rPr lang="en-GB" dirty="0" smtClean="0"/>
              <a:t>1425</a:t>
            </a:r>
          </a:p>
          <a:p>
            <a:r>
              <a:rPr lang="en-GB" dirty="0" err="1" smtClean="0"/>
              <a:t>Sta</a:t>
            </a:r>
            <a:r>
              <a:rPr lang="en-GB" dirty="0" smtClean="0"/>
              <a:t> Maria Novella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Italian Renaissance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05" y="39040"/>
            <a:ext cx="4794421" cy="6802453"/>
          </a:xfrm>
        </p:spPr>
      </p:pic>
      <p:sp>
        <p:nvSpPr>
          <p:cNvPr id="5" name="TextBox 4"/>
          <p:cNvSpPr txBox="1"/>
          <p:nvPr/>
        </p:nvSpPr>
        <p:spPr>
          <a:xfrm>
            <a:off x="838200" y="2949146"/>
            <a:ext cx="2086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Van Eyck</a:t>
            </a:r>
          </a:p>
          <a:p>
            <a:r>
              <a:rPr lang="en-GB" i="1" dirty="0" smtClean="0"/>
              <a:t>The Ghent Altarpiece</a:t>
            </a:r>
          </a:p>
          <a:p>
            <a:r>
              <a:rPr lang="en-GB" dirty="0" smtClean="0"/>
              <a:t>(closed)</a:t>
            </a:r>
          </a:p>
          <a:p>
            <a:r>
              <a:rPr lang="en-GB" dirty="0" smtClean="0"/>
              <a:t>1432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26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76" y="-2318"/>
            <a:ext cx="9270700" cy="6860318"/>
          </a:xfrm>
        </p:spPr>
      </p:pic>
      <p:sp>
        <p:nvSpPr>
          <p:cNvPr id="5" name="TextBox 4"/>
          <p:cNvSpPr txBox="1"/>
          <p:nvPr/>
        </p:nvSpPr>
        <p:spPr>
          <a:xfrm>
            <a:off x="469557" y="2290119"/>
            <a:ext cx="1845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Van Eyck</a:t>
            </a:r>
          </a:p>
          <a:p>
            <a:r>
              <a:rPr lang="en-GB" i="1" dirty="0" smtClean="0"/>
              <a:t>The Ghent Altarpiece</a:t>
            </a:r>
          </a:p>
          <a:p>
            <a:r>
              <a:rPr lang="en-GB" dirty="0" smtClean="0"/>
              <a:t>(open)</a:t>
            </a:r>
          </a:p>
          <a:p>
            <a:r>
              <a:rPr lang="en-GB" dirty="0" smtClean="0"/>
              <a:t>1432</a:t>
            </a:r>
          </a:p>
          <a:p>
            <a:endParaRPr lang="en-GB" dirty="0"/>
          </a:p>
          <a:p>
            <a:r>
              <a:rPr lang="en-GB" dirty="0" smtClean="0"/>
              <a:t>Northern Renaissance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6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9" y="6421"/>
            <a:ext cx="4125570" cy="6851580"/>
          </a:xfrm>
        </p:spPr>
      </p:pic>
      <p:sp>
        <p:nvSpPr>
          <p:cNvPr id="5" name="TextBox 4"/>
          <p:cNvSpPr txBox="1"/>
          <p:nvPr/>
        </p:nvSpPr>
        <p:spPr>
          <a:xfrm>
            <a:off x="741405" y="2718486"/>
            <a:ext cx="2463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Raphael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Mond</a:t>
            </a:r>
            <a:r>
              <a:rPr lang="en-GB" dirty="0" smtClean="0"/>
              <a:t> Crucifixion</a:t>
            </a:r>
          </a:p>
          <a:p>
            <a:r>
              <a:rPr lang="en-GB" dirty="0" smtClean="0"/>
              <a:t>1502</a:t>
            </a:r>
          </a:p>
          <a:p>
            <a:endParaRPr lang="en-GB" dirty="0"/>
          </a:p>
          <a:p>
            <a:r>
              <a:rPr lang="en-GB" dirty="0" smtClean="0"/>
              <a:t>Italian Renaissance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99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3" y="110540"/>
            <a:ext cx="9139080" cy="6747460"/>
          </a:xfrm>
        </p:spPr>
      </p:pic>
      <p:sp>
        <p:nvSpPr>
          <p:cNvPr id="5" name="TextBox 4"/>
          <p:cNvSpPr txBox="1"/>
          <p:nvPr/>
        </p:nvSpPr>
        <p:spPr>
          <a:xfrm>
            <a:off x="420130" y="2883243"/>
            <a:ext cx="2265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Matthias Grunewald</a:t>
            </a:r>
          </a:p>
          <a:p>
            <a:r>
              <a:rPr lang="en-GB" i="1" dirty="0" err="1" smtClean="0"/>
              <a:t>Isenheim</a:t>
            </a:r>
            <a:r>
              <a:rPr lang="en-GB" i="1" dirty="0" smtClean="0"/>
              <a:t> Altarpiece</a:t>
            </a:r>
          </a:p>
          <a:p>
            <a:r>
              <a:rPr lang="en-GB" dirty="0" smtClean="0"/>
              <a:t>1512</a:t>
            </a:r>
          </a:p>
          <a:p>
            <a:endParaRPr lang="en-GB" dirty="0"/>
          </a:p>
          <a:p>
            <a:r>
              <a:rPr lang="en-GB" dirty="0" smtClean="0"/>
              <a:t>Northern Renaissance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2" y="26805"/>
            <a:ext cx="5181600" cy="6774942"/>
          </a:xfrm>
        </p:spPr>
      </p:pic>
      <p:sp>
        <p:nvSpPr>
          <p:cNvPr id="5" name="TextBox 4"/>
          <p:cNvSpPr txBox="1"/>
          <p:nvPr/>
        </p:nvSpPr>
        <p:spPr>
          <a:xfrm>
            <a:off x="535459" y="2290119"/>
            <a:ext cx="2512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Rubens</a:t>
            </a:r>
          </a:p>
          <a:p>
            <a:r>
              <a:rPr lang="en-GB" i="1" dirty="0" smtClean="0"/>
              <a:t>Descent from the Cross</a:t>
            </a:r>
          </a:p>
          <a:p>
            <a:endParaRPr lang="en-GB" i="1" dirty="0" smtClean="0"/>
          </a:p>
          <a:p>
            <a:r>
              <a:rPr lang="en-GB" dirty="0" smtClean="0"/>
              <a:t>1614-16</a:t>
            </a:r>
          </a:p>
          <a:p>
            <a:r>
              <a:rPr lang="en-GB" dirty="0" smtClean="0"/>
              <a:t>Antwerp Cathedral</a:t>
            </a:r>
          </a:p>
          <a:p>
            <a:r>
              <a:rPr lang="en-GB" dirty="0" smtClean="0"/>
              <a:t>Flemish Baroque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24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lakeimagesweb.artic.edu/iiif/1dd61f3c-d5fe-afa1-3486-b590c81c0d55/full/!800,800/0/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54" y="-762000"/>
            <a:ext cx="42862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081" y="2776151"/>
            <a:ext cx="305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Zurburan</a:t>
            </a:r>
            <a:endParaRPr lang="en-GB" dirty="0" smtClean="0"/>
          </a:p>
          <a:p>
            <a:r>
              <a:rPr lang="en-GB" dirty="0" smtClean="0"/>
              <a:t>The Crucifixion</a:t>
            </a:r>
          </a:p>
          <a:p>
            <a:r>
              <a:rPr lang="en-GB" dirty="0" smtClean="0"/>
              <a:t>1627</a:t>
            </a:r>
          </a:p>
          <a:p>
            <a:r>
              <a:rPr lang="en-GB" dirty="0" smtClean="0"/>
              <a:t>Spanish Baroque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6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69" y="140044"/>
            <a:ext cx="5325919" cy="6605790"/>
          </a:xfrm>
        </p:spPr>
      </p:pic>
      <p:sp>
        <p:nvSpPr>
          <p:cNvPr id="6" name="TextBox 5"/>
          <p:cNvSpPr txBox="1"/>
          <p:nvPr/>
        </p:nvSpPr>
        <p:spPr>
          <a:xfrm>
            <a:off x="749643" y="2776151"/>
            <a:ext cx="375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Gauguin </a:t>
            </a:r>
            <a:r>
              <a:rPr lang="en-GB" i="1" dirty="0" smtClean="0"/>
              <a:t>Yellow Christ</a:t>
            </a:r>
          </a:p>
          <a:p>
            <a:r>
              <a:rPr lang="en-GB" dirty="0" smtClean="0"/>
              <a:t>1888</a:t>
            </a:r>
          </a:p>
          <a:p>
            <a:endParaRPr lang="en-GB" dirty="0"/>
          </a:p>
          <a:p>
            <a:r>
              <a:rPr lang="en-GB" dirty="0" smtClean="0"/>
              <a:t>Post Impressionism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6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108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4</cp:revision>
  <dcterms:created xsi:type="dcterms:W3CDTF">2017-09-04T14:58:24Z</dcterms:created>
  <dcterms:modified xsi:type="dcterms:W3CDTF">2017-09-04T15:20:33Z</dcterms:modified>
</cp:coreProperties>
</file>