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F402-C03A-4968-8070-A3558603EF0E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7FAB-34C5-4EB5-8F46-2FEAD3C3D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11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F402-C03A-4968-8070-A3558603EF0E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7FAB-34C5-4EB5-8F46-2FEAD3C3D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99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F402-C03A-4968-8070-A3558603EF0E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7FAB-34C5-4EB5-8F46-2FEAD3C3D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20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F402-C03A-4968-8070-A3558603EF0E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7FAB-34C5-4EB5-8F46-2FEAD3C3D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97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F402-C03A-4968-8070-A3558603EF0E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7FAB-34C5-4EB5-8F46-2FEAD3C3D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67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F402-C03A-4968-8070-A3558603EF0E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7FAB-34C5-4EB5-8F46-2FEAD3C3D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67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F402-C03A-4968-8070-A3558603EF0E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7FAB-34C5-4EB5-8F46-2FEAD3C3D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47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F402-C03A-4968-8070-A3558603EF0E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7FAB-34C5-4EB5-8F46-2FEAD3C3D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6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F402-C03A-4968-8070-A3558603EF0E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7FAB-34C5-4EB5-8F46-2FEAD3C3D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19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F402-C03A-4968-8070-A3558603EF0E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7FAB-34C5-4EB5-8F46-2FEAD3C3D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08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F402-C03A-4968-8070-A3558603EF0E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7FAB-34C5-4EB5-8F46-2FEAD3C3D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8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3F402-C03A-4968-8070-A3558603EF0E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17FAB-34C5-4EB5-8F46-2FEAD3C3D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19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stream.godalming.ac.uk/View.aspx?ID=2162~4l~LqqhFkRc" TargetMode="External"/><Relationship Id="rId2" Type="http://schemas.openxmlformats.org/officeDocument/2006/relationships/hyperlink" Target="http://estream.godalming.ac.uk/View.aspx?ID=4310~4i~hhwFA5j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stream.godalming.ac.uk/View.aspx?ID=2593~4t~UXIOjEBE" TargetMode="External"/><Relationship Id="rId5" Type="http://schemas.openxmlformats.org/officeDocument/2006/relationships/hyperlink" Target="http://estream.godalming.ac.uk/View.aspx?ID=2429~4r~SAdAPzf3" TargetMode="External"/><Relationship Id="rId4" Type="http://schemas.openxmlformats.org/officeDocument/2006/relationships/hyperlink" Target="http://estream.godalming.ac.uk/View.aspx?ID=7850~4u~vD7hUMM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3600" b="1" dirty="0" smtClean="0">
                <a:latin typeface="+mn-lt"/>
              </a:rPr>
              <a:t>PREP (RWS 15): Other Market Structures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sz="2000" dirty="0">
                <a:solidFill>
                  <a:srgbClr val="FF0000"/>
                </a:solidFill>
              </a:rPr>
              <a:t>DUE FOR </a:t>
            </a:r>
            <a:r>
              <a:rPr lang="en-GB" altLang="en-US" sz="2000" dirty="0" smtClean="0">
                <a:solidFill>
                  <a:srgbClr val="FF0000"/>
                </a:solidFill>
              </a:rPr>
              <a:t>w/b 6</a:t>
            </a:r>
            <a:r>
              <a:rPr lang="en-GB" altLang="en-US" sz="2000" baseline="30000" dirty="0" smtClean="0">
                <a:solidFill>
                  <a:srgbClr val="FF0000"/>
                </a:solidFill>
              </a:rPr>
              <a:t>th</a:t>
            </a:r>
            <a:r>
              <a:rPr lang="en-GB" altLang="en-US" sz="2000" dirty="0" smtClean="0">
                <a:solidFill>
                  <a:srgbClr val="FF0000"/>
                </a:solidFill>
              </a:rPr>
              <a:t> November (</a:t>
            </a:r>
            <a:r>
              <a:rPr lang="en-GB" altLang="en-US" sz="2000" dirty="0">
                <a:solidFill>
                  <a:srgbClr val="FF0000"/>
                </a:solidFill>
              </a:rPr>
              <a:t>3</a:t>
            </a:r>
            <a:r>
              <a:rPr lang="en-GB" altLang="en-US" sz="2000" dirty="0" smtClean="0">
                <a:solidFill>
                  <a:srgbClr val="FF0000"/>
                </a:solidFill>
              </a:rPr>
              <a:t> </a:t>
            </a:r>
            <a:r>
              <a:rPr lang="en-GB" altLang="en-US" sz="2000" dirty="0">
                <a:solidFill>
                  <a:srgbClr val="FF0000"/>
                </a:solidFill>
              </a:rPr>
              <a:t>hours </a:t>
            </a:r>
            <a:r>
              <a:rPr lang="en-GB" altLang="en-US" sz="2000" dirty="0" smtClean="0">
                <a:solidFill>
                  <a:srgbClr val="FF0000"/>
                </a:solidFill>
              </a:rPr>
              <a:t>worth)</a:t>
            </a:r>
            <a:endParaRPr lang="en-GB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3389" y="1196975"/>
            <a:ext cx="5545137" cy="2592388"/>
          </a:xfr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GB" sz="1400" b="1" u="sng" dirty="0"/>
              <a:t>RETAIL ENERGY MARKETS (DOMESTIC GAS AND ELECTRICITY SALES)</a:t>
            </a:r>
          </a:p>
          <a:p>
            <a:pPr>
              <a:buFont typeface="+mj-lt"/>
              <a:buAutoNum type="alphaUcPeriod"/>
              <a:defRPr/>
            </a:pPr>
            <a:r>
              <a:rPr lang="en-GB" sz="1400" dirty="0" smtClean="0"/>
              <a:t>Watch </a:t>
            </a:r>
            <a:r>
              <a:rPr lang="en-GB" sz="1400" dirty="0"/>
              <a:t>the following documentaries from 2006 and 2008 (all found on e-stream)</a:t>
            </a:r>
          </a:p>
          <a:p>
            <a:pPr lvl="1">
              <a:buFont typeface="+mj-lt"/>
              <a:buAutoNum type="alphaUcPeriod"/>
              <a:defRPr/>
            </a:pPr>
            <a:r>
              <a:rPr lang="en-GB" sz="1000" dirty="0">
                <a:hlinkClick r:id="rId2"/>
              </a:rPr>
              <a:t>VIDEO 1 (2008): </a:t>
            </a:r>
            <a:r>
              <a:rPr lang="en-GB" sz="1000" dirty="0"/>
              <a:t>Dispatches - The Truth about your Energy Bills - </a:t>
            </a:r>
            <a:r>
              <a:rPr lang="en-GB" sz="1000" b="1" i="1" dirty="0">
                <a:solidFill>
                  <a:srgbClr val="FF0000"/>
                </a:solidFill>
              </a:rPr>
              <a:t>1 hour long</a:t>
            </a:r>
          </a:p>
          <a:p>
            <a:pPr lvl="1">
              <a:buFont typeface="+mj-lt"/>
              <a:buAutoNum type="alphaUcPeriod"/>
              <a:defRPr/>
            </a:pPr>
            <a:r>
              <a:rPr lang="en-GB" sz="1000" dirty="0">
                <a:hlinkClick r:id="rId3"/>
              </a:rPr>
              <a:t>VIDEO 2 (2006): </a:t>
            </a:r>
            <a:r>
              <a:rPr lang="en-GB" sz="1000" dirty="0"/>
              <a:t>Panorama - The High Price of Gas - </a:t>
            </a:r>
            <a:r>
              <a:rPr lang="en-GB" sz="1000" b="1" i="1" dirty="0">
                <a:solidFill>
                  <a:srgbClr val="FF0000"/>
                </a:solidFill>
              </a:rPr>
              <a:t>38 minutes long</a:t>
            </a:r>
          </a:p>
          <a:p>
            <a:pPr>
              <a:buFont typeface="+mj-lt"/>
              <a:buAutoNum type="alphaUcPeriod"/>
              <a:defRPr/>
            </a:pPr>
            <a:r>
              <a:rPr lang="en-GB" sz="1400" dirty="0"/>
              <a:t>Research these markets today (</a:t>
            </a:r>
            <a:r>
              <a:rPr lang="en-GB" sz="1400" dirty="0" smtClean="0"/>
              <a:t>2017) </a:t>
            </a:r>
            <a:r>
              <a:rPr lang="en-GB" sz="1400" dirty="0"/>
              <a:t>using the internet and Newspaper websites (e.g. Guardian, Daily Telegraph, The Economist - using the library access, and any other useful internet sources you may find</a:t>
            </a:r>
            <a:r>
              <a:rPr lang="en-GB" sz="1400" dirty="0" smtClean="0"/>
              <a:t>). – </a:t>
            </a:r>
            <a:r>
              <a:rPr lang="en-GB" sz="1100" b="1" i="1" dirty="0" smtClean="0">
                <a:solidFill>
                  <a:srgbClr val="FF0000"/>
                </a:solidFill>
              </a:rPr>
              <a:t>roughly 1 to 1hour 30 </a:t>
            </a:r>
            <a:r>
              <a:rPr lang="en-GB" sz="1100" b="1" i="1" dirty="0" err="1" smtClean="0">
                <a:solidFill>
                  <a:srgbClr val="FF0000"/>
                </a:solidFill>
              </a:rPr>
              <a:t>mins</a:t>
            </a:r>
            <a:endParaRPr lang="en-GB" sz="1100" b="1" i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03389" y="4005264"/>
            <a:ext cx="5545137" cy="2592387"/>
          </a:xfr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GB" sz="1400" b="1" u="sng" dirty="0"/>
              <a:t>GROCERY MARKET (SUPERMARKETS)</a:t>
            </a:r>
          </a:p>
          <a:p>
            <a:pPr>
              <a:buFont typeface="+mj-lt"/>
              <a:buAutoNum type="alphaUcPeriod"/>
              <a:defRPr/>
            </a:pPr>
            <a:r>
              <a:rPr lang="en-GB" sz="1400" dirty="0" smtClean="0"/>
              <a:t>Watch </a:t>
            </a:r>
            <a:r>
              <a:rPr lang="en-GB" sz="1400" dirty="0"/>
              <a:t>the following documentaries from 2007 or 2011 (all found on </a:t>
            </a:r>
            <a:r>
              <a:rPr lang="en-GB" sz="1400" dirty="0" err="1"/>
              <a:t>estream</a:t>
            </a:r>
            <a:r>
              <a:rPr lang="en-GB" sz="1400" dirty="0"/>
              <a:t>)</a:t>
            </a:r>
          </a:p>
          <a:p>
            <a:pPr lvl="1">
              <a:buFont typeface="+mj-lt"/>
              <a:buAutoNum type="alphaUcPeriod"/>
              <a:defRPr/>
            </a:pPr>
            <a:r>
              <a:rPr lang="en-GB" sz="1000" dirty="0">
                <a:hlinkClick r:id="rId4"/>
              </a:rPr>
              <a:t>VIDEO 1 (2011): </a:t>
            </a:r>
            <a:r>
              <a:rPr lang="en-GB" sz="1000" dirty="0"/>
              <a:t>Panorama - The Truth about Supermarkets (Chapter 1) </a:t>
            </a:r>
            <a:r>
              <a:rPr lang="en-GB" sz="1050" b="1" i="1" dirty="0">
                <a:solidFill>
                  <a:srgbClr val="FF0000"/>
                </a:solidFill>
              </a:rPr>
              <a:t>- </a:t>
            </a:r>
            <a:r>
              <a:rPr lang="en-GB" sz="1200" b="1" i="1" dirty="0">
                <a:solidFill>
                  <a:srgbClr val="FF0000"/>
                </a:solidFill>
              </a:rPr>
              <a:t>30 </a:t>
            </a:r>
            <a:r>
              <a:rPr lang="en-GB" sz="1200" b="1" i="1" dirty="0" err="1">
                <a:solidFill>
                  <a:srgbClr val="FF0000"/>
                </a:solidFill>
              </a:rPr>
              <a:t>mins</a:t>
            </a:r>
            <a:r>
              <a:rPr lang="en-GB" sz="1200" b="1" i="1" dirty="0">
                <a:solidFill>
                  <a:srgbClr val="FF0000"/>
                </a:solidFill>
              </a:rPr>
              <a:t> long</a:t>
            </a:r>
          </a:p>
          <a:p>
            <a:pPr lvl="1">
              <a:buFont typeface="+mj-lt"/>
              <a:buAutoNum type="alphaUcPeriod"/>
              <a:defRPr/>
            </a:pPr>
            <a:r>
              <a:rPr lang="en-GB" sz="1000" dirty="0">
                <a:hlinkClick r:id="rId5"/>
              </a:rPr>
              <a:t>VIDEO 2 (2007): </a:t>
            </a:r>
            <a:r>
              <a:rPr lang="en-GB" sz="1000" dirty="0"/>
              <a:t>The Money Programme - Tesco Supermarket Superpower - </a:t>
            </a:r>
            <a:r>
              <a:rPr lang="en-GB" sz="1200" b="1" i="1" dirty="0">
                <a:solidFill>
                  <a:srgbClr val="FF0000"/>
                </a:solidFill>
              </a:rPr>
              <a:t>30 </a:t>
            </a:r>
            <a:r>
              <a:rPr lang="en-GB" sz="1200" b="1" i="1" dirty="0" err="1">
                <a:solidFill>
                  <a:srgbClr val="FF0000"/>
                </a:solidFill>
              </a:rPr>
              <a:t>mins</a:t>
            </a:r>
            <a:r>
              <a:rPr lang="en-GB" sz="1200" b="1" i="1" dirty="0">
                <a:solidFill>
                  <a:srgbClr val="FF0000"/>
                </a:solidFill>
              </a:rPr>
              <a:t> long</a:t>
            </a:r>
          </a:p>
          <a:p>
            <a:pPr lvl="1">
              <a:buFont typeface="+mj-lt"/>
              <a:buAutoNum type="alphaUcPeriod"/>
              <a:defRPr/>
            </a:pPr>
            <a:r>
              <a:rPr lang="en-GB" sz="1000" dirty="0">
                <a:hlinkClick r:id="rId6"/>
              </a:rPr>
              <a:t>VIDEO 3 (2007): </a:t>
            </a:r>
            <a:r>
              <a:rPr lang="en-GB" sz="1000" dirty="0"/>
              <a:t>Dispatches - The Supermarket that’s Eating Britain (Chapter 1 only) -</a:t>
            </a:r>
            <a:r>
              <a:rPr lang="en-GB" sz="1200" b="1" i="1" dirty="0">
                <a:solidFill>
                  <a:srgbClr val="FF0000"/>
                </a:solidFill>
              </a:rPr>
              <a:t> 38 </a:t>
            </a:r>
            <a:r>
              <a:rPr lang="en-GB" sz="1200" b="1" i="1" dirty="0" err="1">
                <a:solidFill>
                  <a:srgbClr val="FF0000"/>
                </a:solidFill>
              </a:rPr>
              <a:t>mins</a:t>
            </a:r>
            <a:r>
              <a:rPr lang="en-GB" sz="1200" b="1" i="1" dirty="0">
                <a:solidFill>
                  <a:srgbClr val="FF0000"/>
                </a:solidFill>
              </a:rPr>
              <a:t> long</a:t>
            </a:r>
          </a:p>
          <a:p>
            <a:pPr>
              <a:buFont typeface="+mj-lt"/>
              <a:buAutoNum type="alphaUcPeriod"/>
              <a:defRPr/>
            </a:pPr>
            <a:r>
              <a:rPr lang="en-GB" sz="1400" dirty="0"/>
              <a:t>Research this market today (</a:t>
            </a:r>
            <a:r>
              <a:rPr lang="en-GB" sz="1400" dirty="0" smtClean="0"/>
              <a:t>2017) </a:t>
            </a:r>
            <a:r>
              <a:rPr lang="en-GB" sz="1400" dirty="0"/>
              <a:t>using the internet and Newspaper websites (e.g. Guardian, Daily Telegraph, The Economist - using the library access, and any other useful internet sources you may find</a:t>
            </a:r>
            <a:r>
              <a:rPr lang="en-GB" sz="1400" dirty="0" smtClean="0"/>
              <a:t>) </a:t>
            </a:r>
            <a:r>
              <a:rPr lang="en-GB" sz="1100" b="1" i="1" dirty="0">
                <a:solidFill>
                  <a:srgbClr val="FF0000"/>
                </a:solidFill>
              </a:rPr>
              <a:t>roughly 1 to 1hour 30 </a:t>
            </a:r>
            <a:r>
              <a:rPr lang="en-GB" sz="1100" b="1" i="1" dirty="0" err="1">
                <a:solidFill>
                  <a:srgbClr val="FF0000"/>
                </a:solidFill>
              </a:rPr>
              <a:t>mins</a:t>
            </a:r>
            <a:endParaRPr lang="en-GB" sz="1100" b="1" i="1" dirty="0">
              <a:solidFill>
                <a:srgbClr val="FF0000"/>
              </a:solidFill>
            </a:endParaRPr>
          </a:p>
          <a:p>
            <a:pPr>
              <a:buFont typeface="+mj-lt"/>
              <a:buAutoNum type="alphaUcPeriod"/>
              <a:defRPr/>
            </a:pPr>
            <a:endParaRPr lang="en-GB" sz="1400" dirty="0"/>
          </a:p>
          <a:p>
            <a:pPr marL="0" indent="0">
              <a:buNone/>
              <a:defRPr/>
            </a:pPr>
            <a:endParaRPr lang="en-GB" sz="1400" dirty="0"/>
          </a:p>
        </p:txBody>
      </p:sp>
      <p:sp>
        <p:nvSpPr>
          <p:cNvPr id="5" name="Right Brace 4"/>
          <p:cNvSpPr/>
          <p:nvPr/>
        </p:nvSpPr>
        <p:spPr>
          <a:xfrm>
            <a:off x="7175501" y="1125539"/>
            <a:ext cx="504825" cy="5616575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820024" y="1623210"/>
            <a:ext cx="3867820" cy="4339650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50" dirty="0"/>
              <a:t>TASK: Research </a:t>
            </a:r>
            <a:r>
              <a:rPr lang="en-GB" sz="1150" b="1" i="1" u="sng" dirty="0"/>
              <a:t>ONE</a:t>
            </a:r>
            <a:r>
              <a:rPr lang="en-GB" sz="1150" dirty="0"/>
              <a:t> of the markets to the left and as a bare minimum, you must answer the questions below (WORD </a:t>
            </a:r>
            <a:r>
              <a:rPr lang="en-GB" sz="1150" dirty="0" smtClean="0"/>
              <a:t>PROCESSED and MIND MAP?) </a:t>
            </a:r>
            <a:r>
              <a:rPr lang="en-GB" sz="1150" dirty="0"/>
              <a:t>so that you are an ‘expert’ in your particular market (minimum of 1 side of A4 and maximum of 2 sides of </a:t>
            </a:r>
            <a:r>
              <a:rPr lang="en-GB" sz="1150" dirty="0" smtClean="0"/>
              <a:t>A4 for your notes. Print out a version for your partner as well as yourself)</a:t>
            </a:r>
            <a:r>
              <a:rPr lang="en-GB" sz="1150" dirty="0"/>
              <a:t>:</a:t>
            </a:r>
          </a:p>
          <a:p>
            <a:pPr>
              <a:defRPr/>
            </a:pPr>
            <a:endParaRPr lang="en-GB" sz="1150" dirty="0"/>
          </a:p>
          <a:p>
            <a:pPr marL="228600" indent="-228600">
              <a:buFontTx/>
              <a:buAutoNum type="arabicParenBoth"/>
              <a:defRPr/>
            </a:pPr>
            <a:r>
              <a:rPr lang="en-GB" sz="1150" b="1" i="1" dirty="0"/>
              <a:t>Structure of the Market</a:t>
            </a:r>
          </a:p>
          <a:p>
            <a:pPr marL="273050" lvl="1" indent="-79375">
              <a:buFont typeface="Wingdings" panose="05000000000000000000" pitchFamily="2" charset="2"/>
              <a:buChar char="Ø"/>
              <a:defRPr/>
            </a:pPr>
            <a:r>
              <a:rPr lang="en-GB" sz="1150" dirty="0"/>
              <a:t> What is the market share of the top six providers in the market</a:t>
            </a:r>
          </a:p>
          <a:p>
            <a:pPr marL="273050" lvl="1" indent="-79375">
              <a:buFont typeface="Wingdings" panose="05000000000000000000" pitchFamily="2" charset="2"/>
              <a:buChar char="Ø"/>
              <a:defRPr/>
            </a:pPr>
            <a:r>
              <a:rPr lang="en-GB" sz="1150" dirty="0" smtClean="0"/>
              <a:t>Is this a competitive market in your view? Why?</a:t>
            </a:r>
            <a:endParaRPr lang="en-GB" sz="1150" dirty="0"/>
          </a:p>
          <a:p>
            <a:pPr marL="228600" indent="-228600">
              <a:buFontTx/>
              <a:buAutoNum type="arabicParenBoth"/>
              <a:defRPr/>
            </a:pPr>
            <a:r>
              <a:rPr lang="en-GB" sz="1150" b="1" i="1" dirty="0"/>
              <a:t>Strategy within the Market</a:t>
            </a:r>
          </a:p>
          <a:p>
            <a:pPr marL="273050" lvl="1" indent="-79375">
              <a:buFont typeface="Wingdings" panose="05000000000000000000" pitchFamily="2" charset="2"/>
              <a:buChar char="Ø"/>
              <a:defRPr/>
            </a:pPr>
            <a:r>
              <a:rPr lang="en-GB" sz="1150" dirty="0"/>
              <a:t>Is there any evidence of </a:t>
            </a:r>
            <a:r>
              <a:rPr lang="en-GB" sz="1150" dirty="0" smtClean="0"/>
              <a:t>‘price collusion’ </a:t>
            </a:r>
            <a:r>
              <a:rPr lang="en-GB" sz="1150" dirty="0"/>
              <a:t>in your market?</a:t>
            </a:r>
          </a:p>
          <a:p>
            <a:pPr marL="273050" lvl="1" indent="-79375">
              <a:buFont typeface="Wingdings" panose="05000000000000000000" pitchFamily="2" charset="2"/>
              <a:buChar char="Ø"/>
              <a:defRPr/>
            </a:pPr>
            <a:r>
              <a:rPr lang="en-GB" sz="1150" dirty="0"/>
              <a:t>Is there any evidence of </a:t>
            </a:r>
            <a:r>
              <a:rPr lang="en-GB" sz="1150" dirty="0" smtClean="0"/>
              <a:t>‘price competition’ </a:t>
            </a:r>
            <a:r>
              <a:rPr lang="en-GB" sz="1150" dirty="0"/>
              <a:t>in your market?</a:t>
            </a:r>
          </a:p>
          <a:p>
            <a:pPr marL="273050" lvl="1" indent="-79375">
              <a:buFont typeface="Wingdings" panose="05000000000000000000" pitchFamily="2" charset="2"/>
              <a:buChar char="Ø"/>
              <a:defRPr/>
            </a:pPr>
            <a:r>
              <a:rPr lang="en-GB" sz="1150" dirty="0"/>
              <a:t>Are there any examples of </a:t>
            </a:r>
            <a:r>
              <a:rPr lang="en-GB" sz="1150" dirty="0" smtClean="0"/>
              <a:t>any other sorts of competition </a:t>
            </a:r>
            <a:r>
              <a:rPr lang="en-GB" sz="1150" dirty="0"/>
              <a:t>in your </a:t>
            </a:r>
            <a:r>
              <a:rPr lang="en-GB" sz="1150" dirty="0" smtClean="0"/>
              <a:t>market other than price??</a:t>
            </a:r>
            <a:endParaRPr lang="en-GB" sz="1150" dirty="0"/>
          </a:p>
          <a:p>
            <a:pPr marL="228600" indent="-228600">
              <a:buFontTx/>
              <a:buAutoNum type="arabicParenBoth"/>
              <a:defRPr/>
            </a:pPr>
            <a:r>
              <a:rPr lang="en-GB" sz="1150" b="1" i="1" dirty="0"/>
              <a:t>Benefits and Costs - </a:t>
            </a:r>
            <a:r>
              <a:rPr lang="en-GB" sz="1150" dirty="0"/>
              <a:t>what have been the advantages and disadvantages of the structure of the </a:t>
            </a:r>
            <a:r>
              <a:rPr lang="en-GB" sz="1150" dirty="0" smtClean="0"/>
              <a:t>market to society </a:t>
            </a:r>
            <a:r>
              <a:rPr lang="en-GB" sz="1150" dirty="0"/>
              <a:t>from what you have read and seen (a table please)?</a:t>
            </a:r>
          </a:p>
          <a:p>
            <a:pPr marL="228600" indent="-228600">
              <a:buFontTx/>
              <a:buAutoNum type="arabicParenBoth"/>
              <a:defRPr/>
            </a:pPr>
            <a:r>
              <a:rPr lang="en-GB" sz="1150" b="1" i="1" dirty="0"/>
              <a:t>Similarities and Differences </a:t>
            </a:r>
            <a:r>
              <a:rPr lang="en-GB" sz="1150" dirty="0"/>
              <a:t>between 2006ish (documentaries) and </a:t>
            </a:r>
            <a:r>
              <a:rPr lang="en-GB" sz="1150" dirty="0" smtClean="0"/>
              <a:t>2017 </a:t>
            </a:r>
            <a:r>
              <a:rPr lang="en-GB" sz="1150" dirty="0"/>
              <a:t>(internet research) - please present in a table </a:t>
            </a:r>
            <a:r>
              <a:rPr lang="en-GB" sz="1150" dirty="0" smtClean="0"/>
              <a:t>form.  </a:t>
            </a:r>
            <a:r>
              <a:rPr lang="en-GB" sz="1150" dirty="0"/>
              <a:t>Maybe a conclusion at the end to judge whether the market has changed at all?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092" y="1782702"/>
            <a:ext cx="153118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/>
              <a:t>Old</a:t>
            </a:r>
            <a:endParaRPr lang="en-US" sz="7200" b="1" dirty="0" smtClean="0"/>
          </a:p>
          <a:p>
            <a:pPr algn="ctr"/>
            <a:r>
              <a:rPr lang="en-US" sz="2000" b="1" dirty="0" smtClean="0"/>
              <a:t>Students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81352" y="4406298"/>
            <a:ext cx="194027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/>
              <a:t>New</a:t>
            </a:r>
            <a:endParaRPr lang="en-US" sz="7200" b="1" dirty="0" smtClean="0"/>
          </a:p>
          <a:p>
            <a:pPr algn="ctr"/>
            <a:r>
              <a:rPr lang="en-US" sz="2000" b="1" dirty="0" smtClean="0"/>
              <a:t>Students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742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PREP HOMEWORK PARTNERS</a:t>
            </a:r>
            <a:br>
              <a:rPr lang="en-US" b="1" dirty="0" smtClean="0">
                <a:latin typeface="+mn-lt"/>
              </a:rPr>
            </a:br>
            <a:r>
              <a:rPr lang="en-US" sz="2800" dirty="0" smtClean="0"/>
              <a:t>Students on left are </a:t>
            </a:r>
            <a:r>
              <a:rPr lang="en-US" sz="2800" dirty="0" smtClean="0"/>
              <a:t>(Old) </a:t>
            </a:r>
            <a:r>
              <a:rPr lang="en-US" sz="2800" dirty="0" smtClean="0"/>
              <a:t>and Students on right are </a:t>
            </a:r>
            <a:r>
              <a:rPr lang="en-US" sz="2800" dirty="0" smtClean="0"/>
              <a:t>(New)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Cosmo &amp; Hugh</a:t>
            </a:r>
          </a:p>
          <a:p>
            <a:r>
              <a:rPr lang="en-US" dirty="0" smtClean="0"/>
              <a:t>Michaela &amp; George H</a:t>
            </a:r>
          </a:p>
          <a:p>
            <a:r>
              <a:rPr lang="en-US" dirty="0" smtClean="0"/>
              <a:t>Laura &amp; Emily</a:t>
            </a:r>
          </a:p>
          <a:p>
            <a:r>
              <a:rPr lang="en-US" dirty="0" smtClean="0"/>
              <a:t>Sam &amp; Lewis</a:t>
            </a:r>
          </a:p>
          <a:p>
            <a:r>
              <a:rPr lang="en-US" dirty="0" smtClean="0"/>
              <a:t>Eddie &amp; Ethan</a:t>
            </a:r>
          </a:p>
          <a:p>
            <a:r>
              <a:rPr lang="en-US" dirty="0" smtClean="0"/>
              <a:t>Jess &amp; Phoebe</a:t>
            </a:r>
          </a:p>
          <a:p>
            <a:r>
              <a:rPr lang="en-US" dirty="0" smtClean="0"/>
              <a:t>Harry &amp; George G &amp; Josh</a:t>
            </a:r>
          </a:p>
          <a:p>
            <a:r>
              <a:rPr lang="en-US" dirty="0" smtClean="0"/>
              <a:t>Tom &amp; Miles</a:t>
            </a:r>
          </a:p>
          <a:p>
            <a:r>
              <a:rPr lang="en-US" dirty="0" smtClean="0"/>
              <a:t>Noor &amp; Chris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GB" altLang="en-US" b="1" dirty="0" smtClean="0"/>
              <a:t>PREP HOMEWORK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sz="2000" dirty="0">
                <a:solidFill>
                  <a:srgbClr val="FF0000"/>
                </a:solidFill>
              </a:rPr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25" y="1268414"/>
            <a:ext cx="8713788" cy="540067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  <a:defRPr/>
            </a:pPr>
            <a:r>
              <a:rPr lang="en-GB" sz="1800" b="1" u="sng" dirty="0"/>
              <a:t>KEY WORDS: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GB" sz="1600" b="1" i="1" dirty="0"/>
              <a:t>Oligopoly - </a:t>
            </a:r>
            <a:r>
              <a:rPr lang="en-GB" sz="1600" dirty="0"/>
              <a:t>Where there are 3 or more dominant firms in a market whose action may affect each other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GB" sz="1600" b="1" i="1" dirty="0"/>
              <a:t>Duopoly </a:t>
            </a:r>
            <a:r>
              <a:rPr lang="en-GB" sz="1600" dirty="0"/>
              <a:t>- Where there are 2 dominant firms in a market whose actions affect each other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GB" sz="1600" b="1" i="1" dirty="0"/>
              <a:t>Strategy - </a:t>
            </a:r>
            <a:r>
              <a:rPr lang="en-GB" sz="1600" dirty="0"/>
              <a:t>a tactic employed by a firm to maximise its profits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GB" sz="1600" b="1" i="1" dirty="0"/>
              <a:t>Competition (tactic #1) - </a:t>
            </a:r>
            <a:r>
              <a:rPr lang="en-GB" sz="1600" dirty="0"/>
              <a:t>is where there are many (or just a few) firms battling for customers to shop/spend with their firm.  Competition can take on two forms; either price competition (where firms might lower prices to attract customers) and non-price competition (where firms might use advertising campaigns and brand creation)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GB" sz="1600" b="1" i="1" dirty="0"/>
              <a:t>Collusion (tactic #2) - </a:t>
            </a:r>
            <a:r>
              <a:rPr lang="en-GB" sz="1600" dirty="0"/>
              <a:t>is where several firms join together (covertly or overtly) to raise the price within the market so that they all benefit. They are in effect creating a near pure monopoly by joining forces. This type of behaviour is illegal under British Competition Law.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GB" sz="1600" b="1" i="1" dirty="0"/>
              <a:t>Monopsony Power - </a:t>
            </a:r>
            <a:r>
              <a:rPr lang="en-GB" sz="1600" dirty="0"/>
              <a:t>Where a ‘buyer’ within a market has the power to be able to influence prices, normally to provide the sellers with a lower price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GB" sz="1600" b="1" i="1" dirty="0"/>
              <a:t>Monopoly Power - </a:t>
            </a:r>
            <a:r>
              <a:rPr lang="en-GB" sz="1600" dirty="0"/>
              <a:t>Where a ‘seller’ within a market has the power to influence prices, normally to provide the buyer with a higher price.  A legal monopoly in the UK is 25% of market share but there might be companies which have 100% monopoly power; they are called a ‘Natural Monopoly’.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GB" sz="1600" b="1" i="1" dirty="0"/>
              <a:t>Market Share (or Concentration Ratio) - </a:t>
            </a:r>
            <a:r>
              <a:rPr lang="en-GB" sz="1600" dirty="0"/>
              <a:t>a proportion of the market controlled by the company (maybe judged by number of sales as a percentage of the total)</a:t>
            </a:r>
            <a:endParaRPr lang="en-GB" sz="1600" b="1" i="1" dirty="0"/>
          </a:p>
        </p:txBody>
      </p:sp>
    </p:spTree>
    <p:extLst>
      <p:ext uri="{BB962C8B-B14F-4D97-AF65-F5344CB8AC3E}">
        <p14:creationId xmlns:p14="http://schemas.microsoft.com/office/powerpoint/2010/main" val="6400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83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6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643438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7563"/>
            <a:ext cx="44577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398464"/>
            <a:ext cx="154781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3768725"/>
            <a:ext cx="276225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6" y="84139"/>
            <a:ext cx="2614613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5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775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PREP (RWS 15): Other Market Structures DUE FOR w/b 6th November (3 hours worth)</vt:lpstr>
      <vt:lpstr>PREP HOMEWORK PARTNERS Students on left are (Old) and Students on right are (New)</vt:lpstr>
      <vt:lpstr>PREP HOMEWORK KEY TERMS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 HOMEWORK DUE FOR THURSDAY 25th FEBRUARY (4.5 hours worth - 1.5 weeks worth)</dc:title>
  <dc:creator>Oliver Stevens</dc:creator>
  <cp:lastModifiedBy>Oliver Stevens</cp:lastModifiedBy>
  <cp:revision>15</cp:revision>
  <cp:lastPrinted>2017-10-30T08:35:47Z</cp:lastPrinted>
  <dcterms:created xsi:type="dcterms:W3CDTF">2016-02-11T12:04:38Z</dcterms:created>
  <dcterms:modified xsi:type="dcterms:W3CDTF">2017-10-30T09:13:23Z</dcterms:modified>
</cp:coreProperties>
</file>