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96"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E0CED14-0899-42EE-A2C7-75417B5A5303}" type="datetimeFigureOut">
              <a:rPr lang="en-GB" smtClean="0"/>
              <a:t>03/03/2016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3314512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0CED14-0899-42EE-A2C7-75417B5A5303}" type="datetimeFigureOut">
              <a:rPr lang="en-GB" smtClean="0"/>
              <a:t>03/03/2016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1168668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0CED14-0899-42EE-A2C7-75417B5A5303}" type="datetimeFigureOut">
              <a:rPr lang="en-GB" smtClean="0"/>
              <a:t>03/03/2016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2865140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E0CED14-0899-42EE-A2C7-75417B5A5303}" type="datetimeFigureOut">
              <a:rPr lang="en-GB" smtClean="0"/>
              <a:t>03/03/2016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2136928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0CED14-0899-42EE-A2C7-75417B5A5303}" type="datetimeFigureOut">
              <a:rPr lang="en-GB" smtClean="0"/>
              <a:t>03/03/2016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910112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E0CED14-0899-42EE-A2C7-75417B5A5303}" type="datetimeFigureOut">
              <a:rPr lang="en-GB" smtClean="0"/>
              <a:t>03/03/2016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1242322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E0CED14-0899-42EE-A2C7-75417B5A5303}" type="datetimeFigureOut">
              <a:rPr lang="en-GB" smtClean="0"/>
              <a:t>03/03/2016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383670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E0CED14-0899-42EE-A2C7-75417B5A5303}" type="datetimeFigureOut">
              <a:rPr lang="en-GB" smtClean="0"/>
              <a:t>03/03/2016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153316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CED14-0899-42EE-A2C7-75417B5A5303}" type="datetimeFigureOut">
              <a:rPr lang="en-GB" smtClean="0"/>
              <a:t>03/03/2016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37591444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0CED14-0899-42EE-A2C7-75417B5A5303}" type="datetimeFigureOut">
              <a:rPr lang="en-GB" smtClean="0"/>
              <a:t>03/03/2016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9380632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0CED14-0899-42EE-A2C7-75417B5A5303}" type="datetimeFigureOut">
              <a:rPr lang="en-GB" smtClean="0"/>
              <a:t>03/03/2016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8F1295-F00B-449F-BC5C-16AFC55D7D48}" type="slidenum">
              <a:rPr lang="en-GB" smtClean="0"/>
              <a:t>‹#›</a:t>
            </a:fld>
            <a:endParaRPr lang="en-GB"/>
          </a:p>
        </p:txBody>
      </p:sp>
    </p:spTree>
    <p:extLst>
      <p:ext uri="{BB962C8B-B14F-4D97-AF65-F5344CB8AC3E}">
        <p14:creationId xmlns:p14="http://schemas.microsoft.com/office/powerpoint/2010/main" val="2025937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0CED14-0899-42EE-A2C7-75417B5A5303}" type="datetimeFigureOut">
              <a:rPr lang="en-GB" smtClean="0"/>
              <a:t>03/03/2016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8F1295-F00B-449F-BC5C-16AFC55D7D48}" type="slidenum">
              <a:rPr lang="en-GB" smtClean="0"/>
              <a:t>‹#›</a:t>
            </a:fld>
            <a:endParaRPr lang="en-GB"/>
          </a:p>
        </p:txBody>
      </p:sp>
    </p:spTree>
    <p:extLst>
      <p:ext uri="{BB962C8B-B14F-4D97-AF65-F5344CB8AC3E}">
        <p14:creationId xmlns:p14="http://schemas.microsoft.com/office/powerpoint/2010/main" val="2319201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1539875" y="855663"/>
            <a:ext cx="5137150" cy="606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7800" indent="-177800">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279400" indent="-1714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279400" indent="-17145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 typeface="Wingdings" panose="05000000000000000000" pitchFamily="2" charset="2"/>
              <a:buChar char="v"/>
            </a:pPr>
            <a:r>
              <a:rPr lang="en-GB" altLang="en-US" sz="2000" b="1"/>
              <a:t>Associated News (now called DMG Media)</a:t>
            </a:r>
          </a:p>
          <a:p>
            <a:pPr lvl="2" eaLnBrk="1" hangingPunct="1">
              <a:spcBef>
                <a:spcPct val="0"/>
              </a:spcBef>
              <a:buFont typeface="Wingdings" panose="05000000000000000000" pitchFamily="2" charset="2"/>
              <a:buChar char="q"/>
            </a:pPr>
            <a:r>
              <a:rPr lang="en-GB" altLang="en-US" sz="1200"/>
              <a:t>Daily Mail</a:t>
            </a:r>
          </a:p>
          <a:p>
            <a:pPr lvl="2" eaLnBrk="1" hangingPunct="1">
              <a:spcBef>
                <a:spcPct val="0"/>
              </a:spcBef>
              <a:buFont typeface="Wingdings" panose="05000000000000000000" pitchFamily="2" charset="2"/>
              <a:buChar char="q"/>
            </a:pPr>
            <a:r>
              <a:rPr lang="en-GB" altLang="en-US" sz="1200"/>
              <a:t>Mail on Sunday</a:t>
            </a:r>
          </a:p>
          <a:p>
            <a:pPr eaLnBrk="1" hangingPunct="1">
              <a:spcBef>
                <a:spcPct val="0"/>
              </a:spcBef>
              <a:buFont typeface="Wingdings" panose="05000000000000000000" pitchFamily="2" charset="2"/>
              <a:buChar char="v"/>
            </a:pPr>
            <a:r>
              <a:rPr lang="en-GB" altLang="en-US" sz="2000" b="1"/>
              <a:t>News International (now called ‘News UK’)</a:t>
            </a:r>
          </a:p>
          <a:p>
            <a:pPr lvl="2" eaLnBrk="1" hangingPunct="1">
              <a:spcBef>
                <a:spcPct val="0"/>
              </a:spcBef>
              <a:buFont typeface="Wingdings" panose="05000000000000000000" pitchFamily="2" charset="2"/>
              <a:buChar char="q"/>
            </a:pPr>
            <a:r>
              <a:rPr lang="en-GB" altLang="en-US" sz="1200"/>
              <a:t>The Sun</a:t>
            </a:r>
          </a:p>
          <a:p>
            <a:pPr lvl="2" eaLnBrk="1" hangingPunct="1">
              <a:spcBef>
                <a:spcPct val="0"/>
              </a:spcBef>
              <a:buFont typeface="Wingdings" panose="05000000000000000000" pitchFamily="2" charset="2"/>
              <a:buChar char="q"/>
            </a:pPr>
            <a:r>
              <a:rPr lang="en-GB" altLang="en-US" sz="1200"/>
              <a:t>The Times</a:t>
            </a:r>
          </a:p>
          <a:p>
            <a:pPr lvl="2" eaLnBrk="1" hangingPunct="1">
              <a:spcBef>
                <a:spcPct val="0"/>
              </a:spcBef>
              <a:buFont typeface="Wingdings" panose="05000000000000000000" pitchFamily="2" charset="2"/>
              <a:buChar char="q"/>
            </a:pPr>
            <a:r>
              <a:rPr lang="en-GB" altLang="en-US" sz="1200"/>
              <a:t>The Sunday Times</a:t>
            </a:r>
          </a:p>
          <a:p>
            <a:pPr eaLnBrk="1" hangingPunct="1">
              <a:spcBef>
                <a:spcPct val="0"/>
              </a:spcBef>
              <a:buFont typeface="Wingdings" panose="05000000000000000000" pitchFamily="2" charset="2"/>
              <a:buChar char="v"/>
            </a:pPr>
            <a:r>
              <a:rPr lang="en-GB" altLang="en-US" sz="2000" b="1"/>
              <a:t>Press Holdings (Telegraph Media Group)</a:t>
            </a:r>
          </a:p>
          <a:p>
            <a:pPr lvl="1" eaLnBrk="1" hangingPunct="1">
              <a:spcBef>
                <a:spcPct val="0"/>
              </a:spcBef>
              <a:buFont typeface="Wingdings" panose="05000000000000000000" pitchFamily="2" charset="2"/>
              <a:buChar char="q"/>
            </a:pPr>
            <a:r>
              <a:rPr lang="en-GB" altLang="en-US" sz="1200"/>
              <a:t>Daily Telegraph</a:t>
            </a:r>
          </a:p>
          <a:p>
            <a:pPr lvl="1" eaLnBrk="1" hangingPunct="1">
              <a:spcBef>
                <a:spcPct val="0"/>
              </a:spcBef>
              <a:buFont typeface="Wingdings" panose="05000000000000000000" pitchFamily="2" charset="2"/>
              <a:buChar char="q"/>
            </a:pPr>
            <a:r>
              <a:rPr lang="en-GB" altLang="en-US" sz="1200"/>
              <a:t>Sunday Telegraph</a:t>
            </a:r>
          </a:p>
          <a:p>
            <a:pPr eaLnBrk="1" hangingPunct="1">
              <a:spcBef>
                <a:spcPct val="0"/>
              </a:spcBef>
              <a:buFont typeface="Wingdings" panose="05000000000000000000" pitchFamily="2" charset="2"/>
              <a:buChar char="v"/>
            </a:pPr>
            <a:r>
              <a:rPr lang="en-GB" altLang="en-US" sz="2000" b="1"/>
              <a:t>Scott Trust Limited</a:t>
            </a:r>
          </a:p>
          <a:p>
            <a:pPr lvl="1" eaLnBrk="1" hangingPunct="1">
              <a:spcBef>
                <a:spcPct val="0"/>
              </a:spcBef>
              <a:buFont typeface="Wingdings" panose="05000000000000000000" pitchFamily="2" charset="2"/>
              <a:buChar char="q"/>
            </a:pPr>
            <a:r>
              <a:rPr lang="en-GB" altLang="en-US" sz="1200"/>
              <a:t>Guardian</a:t>
            </a:r>
          </a:p>
          <a:p>
            <a:pPr lvl="1" eaLnBrk="1" hangingPunct="1">
              <a:spcBef>
                <a:spcPct val="0"/>
              </a:spcBef>
              <a:buFont typeface="Wingdings" panose="05000000000000000000" pitchFamily="2" charset="2"/>
              <a:buChar char="q"/>
            </a:pPr>
            <a:r>
              <a:rPr lang="en-GB" altLang="en-US" sz="1200"/>
              <a:t>The Observer</a:t>
            </a:r>
          </a:p>
          <a:p>
            <a:pPr eaLnBrk="1" hangingPunct="1">
              <a:spcBef>
                <a:spcPct val="0"/>
              </a:spcBef>
              <a:buFont typeface="Wingdings" panose="05000000000000000000" pitchFamily="2" charset="2"/>
              <a:buChar char="v"/>
            </a:pPr>
            <a:r>
              <a:rPr lang="en-GB" altLang="en-US" sz="2000" b="1"/>
              <a:t>Alexander Lebedev’s Indpendent Print Ltd</a:t>
            </a:r>
          </a:p>
          <a:p>
            <a:pPr lvl="1" eaLnBrk="1" hangingPunct="1">
              <a:spcBef>
                <a:spcPct val="0"/>
              </a:spcBef>
              <a:buFont typeface="Wingdings" panose="05000000000000000000" pitchFamily="2" charset="2"/>
              <a:buChar char="q"/>
            </a:pPr>
            <a:r>
              <a:rPr lang="en-GB" altLang="en-US" sz="1200"/>
              <a:t>Independent Newspaper</a:t>
            </a:r>
          </a:p>
          <a:p>
            <a:pPr eaLnBrk="1" hangingPunct="1">
              <a:spcBef>
                <a:spcPct val="0"/>
              </a:spcBef>
              <a:buFont typeface="Wingdings" panose="05000000000000000000" pitchFamily="2" charset="2"/>
              <a:buChar char="v"/>
            </a:pPr>
            <a:r>
              <a:rPr lang="en-GB" altLang="en-US" sz="2000" b="1"/>
              <a:t>Northern and Shell (Richard Desmond</a:t>
            </a:r>
            <a:r>
              <a:rPr lang="en-GB" altLang="en-US" sz="2000"/>
              <a:t>)</a:t>
            </a:r>
          </a:p>
          <a:p>
            <a:pPr lvl="1" eaLnBrk="1" hangingPunct="1">
              <a:spcBef>
                <a:spcPct val="0"/>
              </a:spcBef>
              <a:buFont typeface="Wingdings" panose="05000000000000000000" pitchFamily="2" charset="2"/>
              <a:buChar char="q"/>
            </a:pPr>
            <a:r>
              <a:rPr lang="en-GB" altLang="en-US" sz="1200"/>
              <a:t>Daily Express</a:t>
            </a:r>
          </a:p>
          <a:p>
            <a:pPr lvl="1" eaLnBrk="1" hangingPunct="1">
              <a:spcBef>
                <a:spcPct val="0"/>
              </a:spcBef>
              <a:buFont typeface="Wingdings" panose="05000000000000000000" pitchFamily="2" charset="2"/>
              <a:buChar char="q"/>
            </a:pPr>
            <a:r>
              <a:rPr lang="en-GB" altLang="en-US" sz="1200"/>
              <a:t>Sunday Express</a:t>
            </a:r>
          </a:p>
          <a:p>
            <a:pPr lvl="1" eaLnBrk="1" hangingPunct="1">
              <a:spcBef>
                <a:spcPct val="0"/>
              </a:spcBef>
              <a:buFont typeface="Wingdings" panose="05000000000000000000" pitchFamily="2" charset="2"/>
              <a:buChar char="q"/>
            </a:pPr>
            <a:r>
              <a:rPr lang="en-GB" altLang="en-US" sz="1200"/>
              <a:t>Daily Star</a:t>
            </a:r>
          </a:p>
          <a:p>
            <a:pPr lvl="1" eaLnBrk="1" hangingPunct="1">
              <a:spcBef>
                <a:spcPct val="0"/>
              </a:spcBef>
              <a:buFont typeface="Wingdings" panose="05000000000000000000" pitchFamily="2" charset="2"/>
              <a:buChar char="q"/>
            </a:pPr>
            <a:r>
              <a:rPr lang="en-GB" altLang="en-US" sz="1200"/>
              <a:t>Daily Star Sunday</a:t>
            </a:r>
          </a:p>
          <a:p>
            <a:pPr eaLnBrk="1" hangingPunct="1">
              <a:spcBef>
                <a:spcPct val="0"/>
              </a:spcBef>
              <a:buFont typeface="Wingdings" panose="05000000000000000000" pitchFamily="2" charset="2"/>
              <a:buChar char="v"/>
            </a:pPr>
            <a:r>
              <a:rPr lang="en-GB" altLang="en-US" sz="2000" b="1"/>
              <a:t>Trinity Mirror</a:t>
            </a:r>
          </a:p>
          <a:p>
            <a:pPr lvl="1" eaLnBrk="1" hangingPunct="1">
              <a:spcBef>
                <a:spcPct val="0"/>
              </a:spcBef>
              <a:buFont typeface="Wingdings" panose="05000000000000000000" pitchFamily="2" charset="2"/>
              <a:buChar char="q"/>
            </a:pPr>
            <a:r>
              <a:rPr lang="en-GB" altLang="en-US" sz="1200"/>
              <a:t>Daily Mirror</a:t>
            </a:r>
          </a:p>
          <a:p>
            <a:pPr lvl="1" eaLnBrk="1" hangingPunct="1">
              <a:spcBef>
                <a:spcPct val="0"/>
              </a:spcBef>
              <a:buFont typeface="Wingdings" panose="05000000000000000000" pitchFamily="2" charset="2"/>
              <a:buChar char="q"/>
            </a:pPr>
            <a:r>
              <a:rPr lang="en-GB" altLang="en-US" sz="1200"/>
              <a:t>Sunday Mirror</a:t>
            </a:r>
          </a:p>
          <a:p>
            <a:pPr eaLnBrk="1" hangingPunct="1">
              <a:spcBef>
                <a:spcPct val="0"/>
              </a:spcBef>
              <a:buFont typeface="Wingdings" panose="05000000000000000000" pitchFamily="2" charset="2"/>
              <a:buChar char="v"/>
            </a:pPr>
            <a:r>
              <a:rPr lang="en-GB" altLang="en-US" sz="2000" b="1"/>
              <a:t>Pearson PLC</a:t>
            </a:r>
          </a:p>
          <a:p>
            <a:pPr lvl="1" eaLnBrk="1" hangingPunct="1">
              <a:spcBef>
                <a:spcPct val="0"/>
              </a:spcBef>
              <a:buFont typeface="Wingdings" panose="05000000000000000000" pitchFamily="2" charset="2"/>
              <a:buChar char="q"/>
            </a:pPr>
            <a:r>
              <a:rPr lang="en-GB" altLang="en-US" sz="1200"/>
              <a:t>Financial Times</a:t>
            </a:r>
          </a:p>
          <a:p>
            <a:pPr lvl="1" eaLnBrk="1" hangingPunct="1">
              <a:spcBef>
                <a:spcPct val="0"/>
              </a:spcBef>
              <a:buFont typeface="Wingdings" panose="05000000000000000000" pitchFamily="2" charset="2"/>
              <a:buChar char="q"/>
            </a:pPr>
            <a:r>
              <a:rPr lang="en-GB" altLang="en-US" sz="1200"/>
              <a:t>FT Weekend</a:t>
            </a:r>
          </a:p>
          <a:p>
            <a:pPr lvl="1" eaLnBrk="1" hangingPunct="1">
              <a:spcBef>
                <a:spcPct val="0"/>
              </a:spcBef>
              <a:buFont typeface="Wingdings" panose="05000000000000000000" pitchFamily="2" charset="2"/>
              <a:buChar char="q"/>
            </a:pPr>
            <a:endParaRPr lang="en-GB" altLang="en-US" sz="1200"/>
          </a:p>
        </p:txBody>
      </p:sp>
      <p:sp>
        <p:nvSpPr>
          <p:cNvPr id="65539" name="Text Box 3"/>
          <p:cNvSpPr txBox="1">
            <a:spLocks noChangeArrowheads="1"/>
          </p:cNvSpPr>
          <p:nvPr/>
        </p:nvSpPr>
        <p:spPr bwMode="auto">
          <a:xfrm>
            <a:off x="1524000" y="1"/>
            <a:ext cx="9144000" cy="823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GB" altLang="en-US" sz="4800" b="1"/>
              <a:t>The Newspaper Industry in the UK</a:t>
            </a:r>
          </a:p>
        </p:txBody>
      </p:sp>
      <p:pic>
        <p:nvPicPr>
          <p:cNvPr id="6554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48526" y="981076"/>
            <a:ext cx="2460625" cy="14462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5541" name="Group 1"/>
          <p:cNvGrpSpPr>
            <a:grpSpLocks/>
          </p:cNvGrpSpPr>
          <p:nvPr/>
        </p:nvGrpSpPr>
        <p:grpSpPr bwMode="auto">
          <a:xfrm>
            <a:off x="6578600" y="2636838"/>
            <a:ext cx="3957638" cy="4024312"/>
            <a:chOff x="5152708" y="1127886"/>
            <a:chExt cx="3957953" cy="4024720"/>
          </a:xfrm>
        </p:grpSpPr>
        <p:pic>
          <p:nvPicPr>
            <p:cNvPr id="65542" name="Picture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52708" y="3523831"/>
              <a:ext cx="3957953" cy="1628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5543"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52709" y="1127886"/>
              <a:ext cx="3957952" cy="1095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5544" name="Picture 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52708" y="2180806"/>
              <a:ext cx="3943665" cy="134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Tree>
    <p:extLst>
      <p:ext uri="{BB962C8B-B14F-4D97-AF65-F5344CB8AC3E}">
        <p14:creationId xmlns:p14="http://schemas.microsoft.com/office/powerpoint/2010/main" val="1172673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1679576" y="981075"/>
            <a:ext cx="5522913" cy="581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82563" indent="-182563">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pPr>
            <a:r>
              <a:rPr lang="en-GB" altLang="en-US" sz="1200" b="1"/>
              <a:t>1960 </a:t>
            </a:r>
            <a:r>
              <a:rPr lang="en-GB" altLang="en-US" sz="1200"/>
              <a:t>- 3 large companies selling papers.  One of these is the Associated Newspapers famous ‘Evening Standard’ with 2.2 million copies being sold.  They are sold in the Evening for commuters as they return home to share the days news.</a:t>
            </a:r>
          </a:p>
          <a:p>
            <a:pPr eaLnBrk="1" hangingPunct="1">
              <a:spcBef>
                <a:spcPct val="0"/>
              </a:spcBef>
            </a:pPr>
            <a:r>
              <a:rPr lang="en-GB" altLang="en-US" sz="1200" b="1"/>
              <a:t>1980 </a:t>
            </a:r>
            <a:r>
              <a:rPr lang="en-GB" altLang="en-US" sz="1200"/>
              <a:t>- Evening Standard becomes a monopoly for a pure London based ‘local’ paper by lowering it’s prices - this pushes out existing firms and deters other firms from entering or if they do enter, from staying too long.</a:t>
            </a:r>
          </a:p>
          <a:p>
            <a:pPr eaLnBrk="1" hangingPunct="1">
              <a:spcBef>
                <a:spcPct val="0"/>
              </a:spcBef>
            </a:pPr>
            <a:r>
              <a:rPr lang="en-GB" altLang="en-US" sz="1200" b="1"/>
              <a:t>1990’s</a:t>
            </a:r>
            <a:r>
              <a:rPr lang="en-GB" altLang="en-US" sz="1200"/>
              <a:t> - Even though it has monopoly power, sales of the Evening Standard fall to just 340,000 copies being sold (things are looking bad for the Evening Standard compared to 1960). However advertising revenues increased by 34 per cent over the same period).  Therefore still profitable with 75% of revenue coming from advertising and 25% from the cover price.</a:t>
            </a:r>
          </a:p>
          <a:p>
            <a:pPr eaLnBrk="1" hangingPunct="1">
              <a:spcBef>
                <a:spcPct val="0"/>
              </a:spcBef>
            </a:pPr>
            <a:r>
              <a:rPr lang="en-GB" altLang="en-US" sz="1200" b="1"/>
              <a:t>2000</a:t>
            </a:r>
            <a:r>
              <a:rPr lang="en-GB" altLang="en-US" sz="1200"/>
              <a:t> - Associated Newspapers launched a second paper, the ‘Metro’, a free newspaper for those travelling on the London underground.  Metro costs money to produce but doesn’t raise any revenues from the cover price (because it is free) and only earns money from advertising.  The Metro is also much smaller and it’s stories are very short compared to the Evening Standard.</a:t>
            </a:r>
          </a:p>
          <a:p>
            <a:pPr eaLnBrk="1" hangingPunct="1">
              <a:spcBef>
                <a:spcPct val="0"/>
              </a:spcBef>
            </a:pPr>
            <a:r>
              <a:rPr lang="en-GB" altLang="en-US" sz="1200" b="1"/>
              <a:t>2004</a:t>
            </a:r>
            <a:r>
              <a:rPr lang="en-GB" altLang="en-US" sz="1200"/>
              <a:t> - Associated Newspapers launched a third paper, the ‘London Lite’ which was another free newspaper distributed at lunchtimes from the same central London newsstands that sell the Evening standard</a:t>
            </a:r>
          </a:p>
          <a:p>
            <a:pPr eaLnBrk="1" hangingPunct="1">
              <a:spcBef>
                <a:spcPct val="0"/>
              </a:spcBef>
            </a:pPr>
            <a:r>
              <a:rPr lang="en-GB" altLang="en-US" sz="1200" b="1"/>
              <a:t>2006</a:t>
            </a:r>
            <a:r>
              <a:rPr lang="en-GB" altLang="en-US" sz="1200"/>
              <a:t> - News International  (a rival company) launch ‘thelondonpaper’ which was available for free in the afternoon AND evening.  Associated Newspapers responded by making ‘London Lite’ available at the same times.</a:t>
            </a:r>
          </a:p>
          <a:p>
            <a:pPr eaLnBrk="1" hangingPunct="1">
              <a:spcBef>
                <a:spcPct val="0"/>
              </a:spcBef>
            </a:pPr>
            <a:r>
              <a:rPr lang="en-GB" altLang="en-US" sz="1200" b="1"/>
              <a:t>2007</a:t>
            </a:r>
            <a:r>
              <a:rPr lang="en-GB" altLang="en-US" sz="1200"/>
              <a:t> - by the end of the year both ‘London Lite’ and ‘thelondonpaper were making a loss</a:t>
            </a:r>
          </a:p>
          <a:p>
            <a:pPr eaLnBrk="1" hangingPunct="1">
              <a:spcBef>
                <a:spcPct val="0"/>
              </a:spcBef>
            </a:pPr>
            <a:r>
              <a:rPr lang="en-GB" altLang="en-US" sz="1200" b="1"/>
              <a:t>2009</a:t>
            </a:r>
            <a:r>
              <a:rPr lang="en-GB" altLang="en-US" sz="1200"/>
              <a:t> - ‘thelondonpaper’ is taken from circulation due to making £12.9m losses; it never made any profit.  The ‘London Lite’ is pulled from circulation 3 weeks later.</a:t>
            </a:r>
          </a:p>
          <a:p>
            <a:pPr eaLnBrk="1" hangingPunct="1">
              <a:spcBef>
                <a:spcPct val="0"/>
              </a:spcBef>
            </a:pPr>
            <a:r>
              <a:rPr lang="en-GB" altLang="en-US" sz="1200" b="1"/>
              <a:t>2009</a:t>
            </a:r>
            <a:r>
              <a:rPr lang="en-GB" altLang="en-US" sz="1200"/>
              <a:t> - The Evening Standard is taken over by a Russian businessman for £1 (takes 75% stake in the business) and The Evening Standard was launched for the first time in it’s 180 year history as a free paper.  The Metro continues to be owned by Associated Newspapers and branches out to other urban areas.</a:t>
            </a:r>
          </a:p>
          <a:p>
            <a:pPr eaLnBrk="1" hangingPunct="1">
              <a:spcBef>
                <a:spcPct val="0"/>
              </a:spcBef>
            </a:pPr>
            <a:r>
              <a:rPr lang="en-GB" altLang="en-US" sz="1200" b="1"/>
              <a:t>2014</a:t>
            </a:r>
            <a:r>
              <a:rPr lang="en-GB" altLang="en-US" sz="1200"/>
              <a:t> - All London newspapers are starting to struggle as advertising revenues fall</a:t>
            </a:r>
          </a:p>
        </p:txBody>
      </p:sp>
      <p:sp>
        <p:nvSpPr>
          <p:cNvPr id="66563" name="Text Box 3"/>
          <p:cNvSpPr txBox="1">
            <a:spLocks noChangeArrowheads="1"/>
          </p:cNvSpPr>
          <p:nvPr/>
        </p:nvSpPr>
        <p:spPr bwMode="auto">
          <a:xfrm>
            <a:off x="1524000" y="1"/>
            <a:ext cx="9144000" cy="82391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en-GB" altLang="en-US" sz="4800" b="1"/>
              <a:t>London Newspaper Industry</a:t>
            </a:r>
          </a:p>
        </p:txBody>
      </p:sp>
      <p:pic>
        <p:nvPicPr>
          <p:cNvPr id="35844" name="Picture 11" descr="londonlite_010508_cov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540876">
            <a:off x="7505701" y="1355725"/>
            <a:ext cx="2925763" cy="191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5" name="Picture 13" descr="p200604201438-406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776766">
            <a:off x="7861300" y="2581275"/>
            <a:ext cx="2376488" cy="252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6" name="Picture 15" descr="es-cov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432437">
            <a:off x="8836025" y="4027488"/>
            <a:ext cx="1639888" cy="2220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847" name="Picture 8" descr="http://www.lizparrypr.co.uk/wp-content/uploads/2007/10/the-london-paper-29thoct-07-fc.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367871">
            <a:off x="7397750" y="5051426"/>
            <a:ext cx="2152650"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17831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584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584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3584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5847"/>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5842">
                                            <p:txEl>
                                              <p:pRg st="0" end="0"/>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35842">
                                            <p:txEl>
                                              <p:pRg st="1" end="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35842">
                                            <p:txEl>
                                              <p:pRg st="2" end="2"/>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35842">
                                            <p:txEl>
                                              <p:pRg st="3" end="3"/>
                                            </p:txEl>
                                          </p:spTgt>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35842">
                                            <p:txEl>
                                              <p:pRg st="4" end="4"/>
                                            </p:txEl>
                                          </p:spTgt>
                                        </p:tgtEl>
                                        <p:attrNameLst>
                                          <p:attrName>style.visibility</p:attrName>
                                        </p:attrNameLst>
                                      </p:cBhvr>
                                      <p:to>
                                        <p:strVal val="visible"/>
                                      </p:to>
                                    </p:set>
                                  </p:child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nodeType="clickEffect">
                                  <p:stCondLst>
                                    <p:cond delay="0"/>
                                  </p:stCondLst>
                                  <p:childTnLst>
                                    <p:set>
                                      <p:cBhvr>
                                        <p:cTn id="40" dur="1" fill="hold">
                                          <p:stCondLst>
                                            <p:cond delay="0"/>
                                          </p:stCondLst>
                                        </p:cTn>
                                        <p:tgtEl>
                                          <p:spTgt spid="35842">
                                            <p:txEl>
                                              <p:pRg st="5" end="5"/>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35842">
                                            <p:txEl>
                                              <p:pRg st="6" end="6"/>
                                            </p:txEl>
                                          </p:spTgt>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35842">
                                            <p:txEl>
                                              <p:pRg st="7" end="7"/>
                                            </p:txEl>
                                          </p:spTgt>
                                        </p:tgtEl>
                                        <p:attrNameLst>
                                          <p:attrName>style.visibility</p:attrName>
                                        </p:attrNameLst>
                                      </p:cBhvr>
                                      <p:to>
                                        <p:strVal val="visible"/>
                                      </p:to>
                                    </p:set>
                                  </p:childTnLst>
                                </p:cTn>
                              </p:par>
                            </p:childTnLst>
                          </p:cTn>
                        </p:par>
                      </p:childTnLst>
                    </p:cTn>
                  </p:par>
                  <p:par>
                    <p:cTn id="49" fill="hold" nodeType="clickPar">
                      <p:stCondLst>
                        <p:cond delay="indefinite"/>
                      </p:stCondLst>
                      <p:childTnLst>
                        <p:par>
                          <p:cTn id="50" fill="hold" nodeType="withGroup">
                            <p:stCondLst>
                              <p:cond delay="0"/>
                            </p:stCondLst>
                            <p:childTnLst>
                              <p:par>
                                <p:cTn id="51" presetID="1" presetClass="entr" presetSubtype="0" fill="hold" nodeType="clickEffect">
                                  <p:stCondLst>
                                    <p:cond delay="0"/>
                                  </p:stCondLst>
                                  <p:childTnLst>
                                    <p:set>
                                      <p:cBhvr>
                                        <p:cTn id="52" dur="1" fill="hold">
                                          <p:stCondLst>
                                            <p:cond delay="0"/>
                                          </p:stCondLst>
                                        </p:cTn>
                                        <p:tgtEl>
                                          <p:spTgt spid="35842">
                                            <p:txEl>
                                              <p:pRg st="8" end="8"/>
                                            </p:txEl>
                                          </p:spTgt>
                                        </p:tgtEl>
                                        <p:attrNameLst>
                                          <p:attrName>style.visibility</p:attrName>
                                        </p:attrNameLst>
                                      </p:cBhvr>
                                      <p:to>
                                        <p:strVal val="visible"/>
                                      </p:to>
                                    </p:set>
                                  </p:childTnLst>
                                </p:cTn>
                              </p:par>
                            </p:childTnLst>
                          </p:cTn>
                        </p:par>
                      </p:childTnLst>
                    </p:cTn>
                  </p:par>
                  <p:par>
                    <p:cTn id="53" fill="hold" nodeType="clickPar">
                      <p:stCondLst>
                        <p:cond delay="indefinite"/>
                      </p:stCondLst>
                      <p:childTnLst>
                        <p:par>
                          <p:cTn id="54" fill="hold" nodeType="withGroup">
                            <p:stCondLst>
                              <p:cond delay="0"/>
                            </p:stCondLst>
                            <p:childTnLst>
                              <p:par>
                                <p:cTn id="55" presetID="1" presetClass="entr" presetSubtype="0" fill="hold" nodeType="clickEffect">
                                  <p:stCondLst>
                                    <p:cond delay="0"/>
                                  </p:stCondLst>
                                  <p:childTnLst>
                                    <p:set>
                                      <p:cBhvr>
                                        <p:cTn id="56" dur="1" fill="hold">
                                          <p:stCondLst>
                                            <p:cond delay="0"/>
                                          </p:stCondLst>
                                        </p:cTn>
                                        <p:tgtEl>
                                          <p:spTgt spid="3584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514</Words>
  <Application>Microsoft Office PowerPoint</Application>
  <PresentationFormat>Widescreen</PresentationFormat>
  <Paragraphs>38</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MS PGothic</vt:lpstr>
      <vt:lpstr>Arial</vt:lpstr>
      <vt:lpstr>Calibri</vt:lpstr>
      <vt:lpstr>Calibri Light</vt:lpstr>
      <vt:lpstr>Wingdings</vt:lpstr>
      <vt:lpstr>Office Theme</vt:lpstr>
      <vt:lpstr>PowerPoint Presentation</vt:lpstr>
      <vt:lpstr>PowerPoint Presentation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Oliver Stevens</dc:creator>
  <cp:lastModifiedBy>Oliver Stevens</cp:lastModifiedBy>
  <cp:revision>1</cp:revision>
  <dcterms:created xsi:type="dcterms:W3CDTF">2016-03-03T13:37:54Z</dcterms:created>
  <dcterms:modified xsi:type="dcterms:W3CDTF">2016-03-03T13:38:01Z</dcterms:modified>
</cp:coreProperties>
</file>