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73" r:id="rId2"/>
    <p:sldId id="270" r:id="rId3"/>
    <p:sldId id="256" r:id="rId4"/>
    <p:sldId id="257" r:id="rId5"/>
    <p:sldId id="271" r:id="rId6"/>
    <p:sldId id="260" r:id="rId7"/>
    <p:sldId id="261" r:id="rId8"/>
    <p:sldId id="262" r:id="rId9"/>
    <p:sldId id="268" r:id="rId10"/>
    <p:sldId id="269" r:id="rId11"/>
    <p:sldId id="263" r:id="rId12"/>
    <p:sldId id="267" r:id="rId13"/>
    <p:sldId id="265" r:id="rId14"/>
    <p:sldId id="266" r:id="rId15"/>
    <p:sldId id="272" r:id="rId16"/>
    <p:sldId id="275" r:id="rId17"/>
    <p:sldId id="281" r:id="rId18"/>
    <p:sldId id="274" r:id="rId19"/>
    <p:sldId id="276" r:id="rId20"/>
    <p:sldId id="279" r:id="rId21"/>
    <p:sldId id="286" r:id="rId22"/>
    <p:sldId id="288" r:id="rId23"/>
    <p:sldId id="287" r:id="rId24"/>
    <p:sldId id="283" r:id="rId25"/>
    <p:sldId id="284" r:id="rId26"/>
    <p:sldId id="291" r:id="rId27"/>
    <p:sldId id="303" r:id="rId28"/>
    <p:sldId id="306" r:id="rId29"/>
    <p:sldId id="289" r:id="rId30"/>
    <p:sldId id="299" r:id="rId31"/>
    <p:sldId id="305" r:id="rId32"/>
    <p:sldId id="298" r:id="rId33"/>
    <p:sldId id="282" r:id="rId34"/>
    <p:sldId id="285" r:id="rId35"/>
    <p:sldId id="293" r:id="rId36"/>
    <p:sldId id="294" r:id="rId37"/>
    <p:sldId id="295" r:id="rId38"/>
    <p:sldId id="278" r:id="rId39"/>
    <p:sldId id="300" r:id="rId40"/>
    <p:sldId id="301" r:id="rId41"/>
    <p:sldId id="302" r:id="rId4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1" autoAdjust="0"/>
    <p:restoredTop sz="65034" autoAdjust="0"/>
  </p:normalViewPr>
  <p:slideViewPr>
    <p:cSldViewPr snapToGrid="0" snapToObjects="1">
      <p:cViewPr varScale="1">
        <p:scale>
          <a:sx n="67" d="100"/>
          <a:sy n="67" d="100"/>
        </p:scale>
        <p:origin x="69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AD324D8-E157-A048-87AA-924C0F5C62BC}" type="datetimeFigureOut">
              <a:rPr lang="en-US" smtClean="0"/>
              <a:t>11/16/2017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8AB4E48-3EF6-E245-8209-051599B87C03}" type="slidenum">
              <a:rPr lang="en-US" smtClean="0"/>
              <a:t>‹#›</a:t>
            </a:fld>
            <a:endParaRPr lang="en-US"/>
          </a:p>
        </p:txBody>
      </p:sp>
    </p:spTree>
    <p:extLst>
      <p:ext uri="{BB962C8B-B14F-4D97-AF65-F5344CB8AC3E}">
        <p14:creationId xmlns:p14="http://schemas.microsoft.com/office/powerpoint/2010/main" val="666579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Introduction</a:t>
            </a:r>
          </a:p>
          <a:p>
            <a:endParaRPr lang="en-US" dirty="0" smtClean="0"/>
          </a:p>
          <a:p>
            <a:r>
              <a:rPr lang="en-US" b="1" dirty="0" smtClean="0"/>
              <a:t>What is Money</a:t>
            </a:r>
          </a:p>
          <a:p>
            <a:r>
              <a:rPr lang="en-US" dirty="0" smtClean="0"/>
              <a:t>10: What do you think money is?</a:t>
            </a:r>
          </a:p>
          <a:p>
            <a:r>
              <a:rPr lang="en-US" dirty="0" smtClean="0"/>
              <a:t>5: Economics debate</a:t>
            </a:r>
            <a:r>
              <a:rPr lang="en-US" baseline="0" dirty="0" smtClean="0"/>
              <a:t> over money</a:t>
            </a:r>
          </a:p>
          <a:p>
            <a:r>
              <a:rPr lang="en-US" baseline="0" dirty="0" smtClean="0"/>
              <a:t>10: Task 1</a:t>
            </a:r>
          </a:p>
          <a:p>
            <a:r>
              <a:rPr lang="en-US" baseline="0" dirty="0" smtClean="0"/>
              <a:t>15: Ed Story and </a:t>
            </a:r>
            <a:r>
              <a:rPr lang="en-US" baseline="0" dirty="0" err="1" smtClean="0"/>
              <a:t>Bitcoin</a:t>
            </a:r>
            <a:r>
              <a:rPr lang="en-US" baseline="0" dirty="0" smtClean="0"/>
              <a:t> Video</a:t>
            </a:r>
          </a:p>
          <a:p>
            <a:r>
              <a:rPr lang="en-US" baseline="0" dirty="0" smtClean="0"/>
              <a:t>10:Task 2 and 3</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8AB4E48-3EF6-E245-8209-051599B87C03}" type="slidenum">
              <a:rPr lang="en-US" smtClean="0"/>
              <a:t>3</a:t>
            </a:fld>
            <a:endParaRPr lang="en-US"/>
          </a:p>
        </p:txBody>
      </p:sp>
    </p:spTree>
    <p:extLst>
      <p:ext uri="{BB962C8B-B14F-4D97-AF65-F5344CB8AC3E}">
        <p14:creationId xmlns:p14="http://schemas.microsoft.com/office/powerpoint/2010/main" val="3814852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balance sheet on the right is more heavily</a:t>
            </a:r>
            <a:r>
              <a:rPr lang="en-GB" baseline="0" dirty="0" smtClean="0"/>
              <a:t> leveraged….so the bank is making more profit but it is also taking more risk</a:t>
            </a:r>
            <a:endParaRPr lang="en-GB" dirty="0"/>
          </a:p>
        </p:txBody>
      </p:sp>
      <p:sp>
        <p:nvSpPr>
          <p:cNvPr id="4" name="Slide Number Placeholder 3"/>
          <p:cNvSpPr>
            <a:spLocks noGrp="1"/>
          </p:cNvSpPr>
          <p:nvPr>
            <p:ph type="sldNum" sz="quarter" idx="10"/>
          </p:nvPr>
        </p:nvSpPr>
        <p:spPr/>
        <p:txBody>
          <a:bodyPr/>
          <a:lstStyle/>
          <a:p>
            <a:fld id="{D8AB4E48-3EF6-E245-8209-051599B87C03}" type="slidenum">
              <a:rPr lang="en-US" smtClean="0"/>
              <a:t>31</a:t>
            </a:fld>
            <a:endParaRPr lang="en-US"/>
          </a:p>
        </p:txBody>
      </p:sp>
    </p:spTree>
    <p:extLst>
      <p:ext uri="{BB962C8B-B14F-4D97-AF65-F5344CB8AC3E}">
        <p14:creationId xmlns:p14="http://schemas.microsoft.com/office/powerpoint/2010/main" val="3231828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a discussion about whether financial markets are</a:t>
            </a:r>
            <a:r>
              <a:rPr lang="en-GB" baseline="0" dirty="0" smtClean="0"/>
              <a:t> positive in promoting development?</a:t>
            </a:r>
            <a:endParaRPr lang="en-GB" dirty="0"/>
          </a:p>
        </p:txBody>
      </p:sp>
      <p:sp>
        <p:nvSpPr>
          <p:cNvPr id="4" name="Slide Number Placeholder 3"/>
          <p:cNvSpPr>
            <a:spLocks noGrp="1"/>
          </p:cNvSpPr>
          <p:nvPr>
            <p:ph type="sldNum" sz="quarter" idx="10"/>
          </p:nvPr>
        </p:nvSpPr>
        <p:spPr/>
        <p:txBody>
          <a:bodyPr/>
          <a:lstStyle/>
          <a:p>
            <a:fld id="{2E249F32-6691-4B3A-B2F2-96C4D7019101}" type="slidenum">
              <a:rPr lang="en-GB" smtClean="0"/>
              <a:pPr/>
              <a:t>32</a:t>
            </a:fld>
            <a:endParaRPr lang="en-GB" dirty="0"/>
          </a:p>
        </p:txBody>
      </p:sp>
    </p:spTree>
    <p:extLst>
      <p:ext uri="{BB962C8B-B14F-4D97-AF65-F5344CB8AC3E}">
        <p14:creationId xmlns:p14="http://schemas.microsoft.com/office/powerpoint/2010/main" val="668349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AB4E48-3EF6-E245-8209-051599B87C03}" type="slidenum">
              <a:rPr lang="en-US" smtClean="0"/>
              <a:t>34</a:t>
            </a:fld>
            <a:endParaRPr lang="en-US"/>
          </a:p>
        </p:txBody>
      </p:sp>
    </p:spTree>
    <p:extLst>
      <p:ext uri="{BB962C8B-B14F-4D97-AF65-F5344CB8AC3E}">
        <p14:creationId xmlns:p14="http://schemas.microsoft.com/office/powerpoint/2010/main" val="996407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a discussion about whether financial markets are</a:t>
            </a:r>
            <a:r>
              <a:rPr lang="en-GB" baseline="0" dirty="0" smtClean="0"/>
              <a:t> positive in promoting development?</a:t>
            </a:r>
            <a:endParaRPr lang="en-GB" dirty="0"/>
          </a:p>
        </p:txBody>
      </p:sp>
      <p:sp>
        <p:nvSpPr>
          <p:cNvPr id="4" name="Slide Number Placeholder 3"/>
          <p:cNvSpPr>
            <a:spLocks noGrp="1"/>
          </p:cNvSpPr>
          <p:nvPr>
            <p:ph type="sldNum" sz="quarter" idx="10"/>
          </p:nvPr>
        </p:nvSpPr>
        <p:spPr/>
        <p:txBody>
          <a:bodyPr/>
          <a:lstStyle/>
          <a:p>
            <a:fld id="{2E249F32-6691-4B3A-B2F2-96C4D7019101}" type="slidenum">
              <a:rPr lang="en-GB" smtClean="0"/>
              <a:pPr/>
              <a:t>35</a:t>
            </a:fld>
            <a:endParaRPr lang="en-GB" dirty="0"/>
          </a:p>
        </p:txBody>
      </p:sp>
    </p:spTree>
    <p:extLst>
      <p:ext uri="{BB962C8B-B14F-4D97-AF65-F5344CB8AC3E}">
        <p14:creationId xmlns:p14="http://schemas.microsoft.com/office/powerpoint/2010/main" val="1114084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a discussion about whether financial markets are</a:t>
            </a:r>
            <a:r>
              <a:rPr lang="en-GB" baseline="0" dirty="0" smtClean="0"/>
              <a:t> positive in promoting development?</a:t>
            </a:r>
            <a:endParaRPr lang="en-GB" dirty="0"/>
          </a:p>
        </p:txBody>
      </p:sp>
      <p:sp>
        <p:nvSpPr>
          <p:cNvPr id="4" name="Slide Number Placeholder 3"/>
          <p:cNvSpPr>
            <a:spLocks noGrp="1"/>
          </p:cNvSpPr>
          <p:nvPr>
            <p:ph type="sldNum" sz="quarter" idx="10"/>
          </p:nvPr>
        </p:nvSpPr>
        <p:spPr/>
        <p:txBody>
          <a:bodyPr/>
          <a:lstStyle/>
          <a:p>
            <a:fld id="{2E249F32-6691-4B3A-B2F2-96C4D7019101}" type="slidenum">
              <a:rPr lang="en-GB" smtClean="0"/>
              <a:pPr/>
              <a:t>36</a:t>
            </a:fld>
            <a:endParaRPr lang="en-GB" dirty="0"/>
          </a:p>
        </p:txBody>
      </p:sp>
    </p:spTree>
    <p:extLst>
      <p:ext uri="{BB962C8B-B14F-4D97-AF65-F5344CB8AC3E}">
        <p14:creationId xmlns:p14="http://schemas.microsoft.com/office/powerpoint/2010/main" val="2171118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a discussion about whether financial markets are</a:t>
            </a:r>
            <a:r>
              <a:rPr lang="en-GB" baseline="0" dirty="0" smtClean="0"/>
              <a:t> positive in promoting development?</a:t>
            </a:r>
            <a:endParaRPr lang="en-GB" dirty="0"/>
          </a:p>
        </p:txBody>
      </p:sp>
      <p:sp>
        <p:nvSpPr>
          <p:cNvPr id="4" name="Slide Number Placeholder 3"/>
          <p:cNvSpPr>
            <a:spLocks noGrp="1"/>
          </p:cNvSpPr>
          <p:nvPr>
            <p:ph type="sldNum" sz="quarter" idx="10"/>
          </p:nvPr>
        </p:nvSpPr>
        <p:spPr/>
        <p:txBody>
          <a:bodyPr/>
          <a:lstStyle/>
          <a:p>
            <a:fld id="{2E249F32-6691-4B3A-B2F2-96C4D7019101}" type="slidenum">
              <a:rPr lang="en-GB" smtClean="0"/>
              <a:pPr/>
              <a:t>37</a:t>
            </a:fld>
            <a:endParaRPr lang="en-GB" dirty="0"/>
          </a:p>
        </p:txBody>
      </p:sp>
    </p:spTree>
    <p:extLst>
      <p:ext uri="{BB962C8B-B14F-4D97-AF65-F5344CB8AC3E}">
        <p14:creationId xmlns:p14="http://schemas.microsoft.com/office/powerpoint/2010/main" val="509212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a discussion about whether financial markets are</a:t>
            </a:r>
            <a:r>
              <a:rPr lang="en-GB" baseline="0" dirty="0" smtClean="0"/>
              <a:t> positive in promoting development?</a:t>
            </a:r>
            <a:endParaRPr lang="en-GB" dirty="0"/>
          </a:p>
        </p:txBody>
      </p:sp>
      <p:sp>
        <p:nvSpPr>
          <p:cNvPr id="4" name="Slide Number Placeholder 3"/>
          <p:cNvSpPr>
            <a:spLocks noGrp="1"/>
          </p:cNvSpPr>
          <p:nvPr>
            <p:ph type="sldNum" sz="quarter" idx="10"/>
          </p:nvPr>
        </p:nvSpPr>
        <p:spPr/>
        <p:txBody>
          <a:bodyPr/>
          <a:lstStyle/>
          <a:p>
            <a:fld id="{2E249F32-6691-4B3A-B2F2-96C4D7019101}" type="slidenum">
              <a:rPr lang="en-GB" smtClean="0"/>
              <a:pPr/>
              <a:t>39</a:t>
            </a:fld>
            <a:endParaRPr lang="en-GB" dirty="0"/>
          </a:p>
        </p:txBody>
      </p:sp>
    </p:spTree>
    <p:extLst>
      <p:ext uri="{BB962C8B-B14F-4D97-AF65-F5344CB8AC3E}">
        <p14:creationId xmlns:p14="http://schemas.microsoft.com/office/powerpoint/2010/main" val="3548027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a discussion about whether financial markets are</a:t>
            </a:r>
            <a:r>
              <a:rPr lang="en-GB" baseline="0" dirty="0" smtClean="0"/>
              <a:t> positive in promoting development?</a:t>
            </a:r>
            <a:endParaRPr lang="en-GB" dirty="0"/>
          </a:p>
        </p:txBody>
      </p:sp>
      <p:sp>
        <p:nvSpPr>
          <p:cNvPr id="4" name="Slide Number Placeholder 3"/>
          <p:cNvSpPr>
            <a:spLocks noGrp="1"/>
          </p:cNvSpPr>
          <p:nvPr>
            <p:ph type="sldNum" sz="quarter" idx="10"/>
          </p:nvPr>
        </p:nvSpPr>
        <p:spPr/>
        <p:txBody>
          <a:bodyPr/>
          <a:lstStyle/>
          <a:p>
            <a:fld id="{2E249F32-6691-4B3A-B2F2-96C4D7019101}" type="slidenum">
              <a:rPr lang="en-GB" smtClean="0"/>
              <a:pPr/>
              <a:t>40</a:t>
            </a:fld>
            <a:endParaRPr lang="en-GB" dirty="0"/>
          </a:p>
        </p:txBody>
      </p:sp>
    </p:spTree>
    <p:extLst>
      <p:ext uri="{BB962C8B-B14F-4D97-AF65-F5344CB8AC3E}">
        <p14:creationId xmlns:p14="http://schemas.microsoft.com/office/powerpoint/2010/main" val="3853907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a discussion about whether financial markets are</a:t>
            </a:r>
            <a:r>
              <a:rPr lang="en-GB" baseline="0" dirty="0" smtClean="0"/>
              <a:t> positive in promoting development?</a:t>
            </a:r>
            <a:endParaRPr lang="en-GB" dirty="0"/>
          </a:p>
        </p:txBody>
      </p:sp>
      <p:sp>
        <p:nvSpPr>
          <p:cNvPr id="4" name="Slide Number Placeholder 3"/>
          <p:cNvSpPr>
            <a:spLocks noGrp="1"/>
          </p:cNvSpPr>
          <p:nvPr>
            <p:ph type="sldNum" sz="quarter" idx="10"/>
          </p:nvPr>
        </p:nvSpPr>
        <p:spPr/>
        <p:txBody>
          <a:bodyPr/>
          <a:lstStyle/>
          <a:p>
            <a:fld id="{2E249F32-6691-4B3A-B2F2-96C4D7019101}" type="slidenum">
              <a:rPr lang="en-GB" smtClean="0"/>
              <a:pPr/>
              <a:t>41</a:t>
            </a:fld>
            <a:endParaRPr lang="en-GB" dirty="0"/>
          </a:p>
        </p:txBody>
      </p:sp>
    </p:spTree>
    <p:extLst>
      <p:ext uri="{BB962C8B-B14F-4D97-AF65-F5344CB8AC3E}">
        <p14:creationId xmlns:p14="http://schemas.microsoft.com/office/powerpoint/2010/main" val="123730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Positive</a:t>
            </a:r>
            <a:r>
              <a:rPr lang="en-US" baseline="0" dirty="0" smtClean="0"/>
              <a:t> Money Website - http://</a:t>
            </a:r>
            <a:r>
              <a:rPr lang="en-US" baseline="0" dirty="0" err="1" smtClean="0"/>
              <a:t>positivemoney.org</a:t>
            </a:r>
            <a:r>
              <a:rPr lang="en-US" baseline="0" dirty="0" smtClean="0"/>
              <a:t>/videos/introduction/ </a:t>
            </a:r>
            <a:endParaRPr lang="en-US" dirty="0"/>
          </a:p>
        </p:txBody>
      </p:sp>
      <p:sp>
        <p:nvSpPr>
          <p:cNvPr id="4" name="Slide Number Placeholder 3"/>
          <p:cNvSpPr>
            <a:spLocks noGrp="1"/>
          </p:cNvSpPr>
          <p:nvPr>
            <p:ph type="sldNum" sz="quarter" idx="10"/>
          </p:nvPr>
        </p:nvSpPr>
        <p:spPr/>
        <p:txBody>
          <a:bodyPr/>
          <a:lstStyle/>
          <a:p>
            <a:fld id="{D8AB4E48-3EF6-E245-8209-051599B87C03}" type="slidenum">
              <a:rPr lang="en-US" smtClean="0"/>
              <a:t>4</a:t>
            </a:fld>
            <a:endParaRPr lang="en-US"/>
          </a:p>
        </p:txBody>
      </p:sp>
    </p:spTree>
    <p:extLst>
      <p:ext uri="{BB962C8B-B14F-4D97-AF65-F5344CB8AC3E}">
        <p14:creationId xmlns:p14="http://schemas.microsoft.com/office/powerpoint/2010/main" val="160192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Money Markets: Bills of Exchange</a:t>
            </a:r>
          </a:p>
          <a:p>
            <a:r>
              <a:rPr lang="en-US" dirty="0" smtClean="0"/>
              <a:t>Treasur</a:t>
            </a:r>
            <a:r>
              <a:rPr lang="en-US" baseline="0" dirty="0" smtClean="0"/>
              <a:t>y Bills (maturity of less than a year)</a:t>
            </a:r>
          </a:p>
          <a:p>
            <a:r>
              <a:rPr lang="en-US" baseline="0" dirty="0" smtClean="0"/>
              <a:t>Commercial Bills (maturity of less than a year)</a:t>
            </a:r>
          </a:p>
          <a:p>
            <a:endParaRPr lang="en-US" baseline="0" dirty="0" smtClean="0"/>
          </a:p>
          <a:p>
            <a:r>
              <a:rPr lang="en-US" baseline="0" dirty="0" smtClean="0"/>
              <a:t>Capital Markets: Bonds</a:t>
            </a:r>
          </a:p>
          <a:p>
            <a:r>
              <a:rPr lang="en-US" baseline="0" dirty="0" smtClean="0"/>
              <a:t>Government Bonds or Gilts (maturity of more than a year)</a:t>
            </a:r>
          </a:p>
          <a:p>
            <a:r>
              <a:rPr lang="en-US" baseline="0" dirty="0" smtClean="0"/>
              <a:t>Commercial Bonds (maturity of more than a year)</a:t>
            </a:r>
            <a:endParaRPr lang="en-US" dirty="0"/>
          </a:p>
        </p:txBody>
      </p:sp>
      <p:sp>
        <p:nvSpPr>
          <p:cNvPr id="4" name="Slide Number Placeholder 3"/>
          <p:cNvSpPr>
            <a:spLocks noGrp="1"/>
          </p:cNvSpPr>
          <p:nvPr>
            <p:ph type="sldNum" sz="quarter" idx="10"/>
          </p:nvPr>
        </p:nvSpPr>
        <p:spPr/>
        <p:txBody>
          <a:bodyPr/>
          <a:lstStyle/>
          <a:p>
            <a:fld id="{D8AB4E48-3EF6-E245-8209-051599B87C03}" type="slidenum">
              <a:rPr lang="en-US" smtClean="0"/>
              <a:t>6</a:t>
            </a:fld>
            <a:endParaRPr lang="en-US"/>
          </a:p>
        </p:txBody>
      </p:sp>
    </p:spTree>
    <p:extLst>
      <p:ext uri="{BB962C8B-B14F-4D97-AF65-F5344CB8AC3E}">
        <p14:creationId xmlns:p14="http://schemas.microsoft.com/office/powerpoint/2010/main" val="3700175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Bank of England Link:</a:t>
            </a:r>
            <a:r>
              <a:rPr lang="en-US" baseline="0" dirty="0" smtClean="0"/>
              <a:t> http://</a:t>
            </a:r>
            <a:r>
              <a:rPr lang="en-US" baseline="0" dirty="0" err="1" smtClean="0"/>
              <a:t>www.bankofengland.co.uk</a:t>
            </a:r>
            <a:r>
              <a:rPr lang="en-US" baseline="0" dirty="0" smtClean="0"/>
              <a:t>/publications/Pages/</a:t>
            </a:r>
            <a:r>
              <a:rPr lang="en-US" baseline="0" dirty="0" err="1" smtClean="0"/>
              <a:t>quarterlybulletin</a:t>
            </a:r>
            <a:r>
              <a:rPr lang="en-US" baseline="0" dirty="0" smtClean="0"/>
              <a:t>/2014/qb14q1.aspx </a:t>
            </a:r>
          </a:p>
          <a:p>
            <a:endParaRPr lang="en-US" dirty="0" smtClean="0"/>
          </a:p>
          <a:p>
            <a:r>
              <a:rPr lang="en-US" dirty="0" smtClean="0"/>
              <a:t>UK has no</a:t>
            </a:r>
            <a:r>
              <a:rPr lang="en-US" baseline="0" dirty="0" smtClean="0"/>
              <a:t> reserve ratio!  But regulators have a capital reserve ration which is a ratio of debt to equity</a:t>
            </a:r>
          </a:p>
          <a:p>
            <a:endParaRPr lang="en-US" baseline="0" dirty="0" smtClean="0"/>
          </a:p>
          <a:p>
            <a:r>
              <a:rPr lang="en-US" baseline="0" dirty="0" smtClean="0"/>
              <a:t>Sovereign money system: Everyone has a bank account with the central bank who fully controls the money supply.  Banks are required to collect deposits and then loan them out but with 100% reserve ratio.</a:t>
            </a:r>
            <a:endParaRPr lang="en-US" dirty="0"/>
          </a:p>
        </p:txBody>
      </p:sp>
      <p:sp>
        <p:nvSpPr>
          <p:cNvPr id="4" name="Slide Number Placeholder 3"/>
          <p:cNvSpPr>
            <a:spLocks noGrp="1"/>
          </p:cNvSpPr>
          <p:nvPr>
            <p:ph type="sldNum" sz="quarter" idx="10"/>
          </p:nvPr>
        </p:nvSpPr>
        <p:spPr/>
        <p:txBody>
          <a:bodyPr/>
          <a:lstStyle/>
          <a:p>
            <a:fld id="{D8AB4E48-3EF6-E245-8209-051599B87C03}" type="slidenum">
              <a:rPr lang="en-US" smtClean="0"/>
              <a:t>11</a:t>
            </a:fld>
            <a:endParaRPr lang="en-US"/>
          </a:p>
        </p:txBody>
      </p:sp>
    </p:spTree>
    <p:extLst>
      <p:ext uri="{BB962C8B-B14F-4D97-AF65-F5344CB8AC3E}">
        <p14:creationId xmlns:p14="http://schemas.microsoft.com/office/powerpoint/2010/main" val="439001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Maturity length = 40 years</a:t>
            </a:r>
          </a:p>
          <a:p>
            <a:r>
              <a:rPr lang="en-GB" dirty="0" smtClean="0"/>
              <a:t>Coupon payment of £8 on a £100 maturity value = 8%</a:t>
            </a:r>
          </a:p>
          <a:p>
            <a:endParaRPr lang="en-GB" dirty="0" smtClean="0"/>
          </a:p>
          <a:p>
            <a:r>
              <a:rPr lang="en-GB" dirty="0" smtClean="0"/>
              <a:t>TODAY</a:t>
            </a:r>
          </a:p>
          <a:p>
            <a:r>
              <a:rPr lang="en-GB" dirty="0" smtClean="0"/>
              <a:t>Long term interest rates  = 4% means</a:t>
            </a:r>
            <a:r>
              <a:rPr lang="en-GB" baseline="0" dirty="0" smtClean="0"/>
              <a:t> that the bond is worth £200 to keep the 8% coupon rate.</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8AB4E48-3EF6-E245-8209-051599B87C03}" type="slidenum">
              <a:rPr lang="en-US" smtClean="0"/>
              <a:t>22</a:t>
            </a:fld>
            <a:endParaRPr lang="en-US"/>
          </a:p>
        </p:txBody>
      </p:sp>
    </p:spTree>
    <p:extLst>
      <p:ext uri="{BB962C8B-B14F-4D97-AF65-F5344CB8AC3E}">
        <p14:creationId xmlns:p14="http://schemas.microsoft.com/office/powerpoint/2010/main" val="655945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AB4E48-3EF6-E245-8209-051599B87C03}" type="slidenum">
              <a:rPr lang="en-US" smtClean="0"/>
              <a:t>26</a:t>
            </a:fld>
            <a:endParaRPr lang="en-US"/>
          </a:p>
        </p:txBody>
      </p:sp>
    </p:spTree>
    <p:extLst>
      <p:ext uri="{BB962C8B-B14F-4D97-AF65-F5344CB8AC3E}">
        <p14:creationId xmlns:p14="http://schemas.microsoft.com/office/powerpoint/2010/main" val="2779824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AB4E48-3EF6-E245-8209-051599B87C03}" type="slidenum">
              <a:rPr lang="en-US" smtClean="0"/>
              <a:t>27</a:t>
            </a:fld>
            <a:endParaRPr lang="en-US"/>
          </a:p>
        </p:txBody>
      </p:sp>
    </p:spTree>
    <p:extLst>
      <p:ext uri="{BB962C8B-B14F-4D97-AF65-F5344CB8AC3E}">
        <p14:creationId xmlns:p14="http://schemas.microsoft.com/office/powerpoint/2010/main" val="1867099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a:t>
            </a:r>
          </a:p>
          <a:p>
            <a:endParaRPr lang="en-GB" dirty="0" smtClean="0"/>
          </a:p>
          <a:p>
            <a:r>
              <a:rPr lang="en-GB" dirty="0" smtClean="0"/>
              <a:t>(2) </a:t>
            </a:r>
          </a:p>
          <a:p>
            <a:r>
              <a:rPr lang="en-GB" baseline="0" dirty="0" smtClean="0"/>
              <a:t>See next slide</a:t>
            </a:r>
          </a:p>
          <a:p>
            <a:endParaRPr lang="en-GB" baseline="0" dirty="0" smtClean="0"/>
          </a:p>
          <a:p>
            <a:r>
              <a:rPr lang="en-GB" baseline="0" dirty="0" smtClean="0"/>
              <a:t>(3) </a:t>
            </a:r>
          </a:p>
          <a:p>
            <a:endParaRPr lang="en-GB" baseline="0" dirty="0" smtClean="0"/>
          </a:p>
          <a:p>
            <a:endParaRPr lang="en-GB" baseline="0" dirty="0" smtClean="0"/>
          </a:p>
          <a:p>
            <a:endParaRPr lang="en-GB" baseline="0" dirty="0" smtClean="0"/>
          </a:p>
          <a:p>
            <a:r>
              <a:rPr lang="en-GB" baseline="0" dirty="0" smtClean="0"/>
              <a:t>WHAT IS BANK CAPITAL - https://dealbook.nytimes.com/2013/07/10/what-is-bank-capital-anyway/?_r=0</a:t>
            </a:r>
            <a:endParaRPr lang="en-GB" dirty="0"/>
          </a:p>
        </p:txBody>
      </p:sp>
      <p:sp>
        <p:nvSpPr>
          <p:cNvPr id="4" name="Slide Number Placeholder 3"/>
          <p:cNvSpPr>
            <a:spLocks noGrp="1"/>
          </p:cNvSpPr>
          <p:nvPr>
            <p:ph type="sldNum" sz="quarter" idx="10"/>
          </p:nvPr>
        </p:nvSpPr>
        <p:spPr/>
        <p:txBody>
          <a:bodyPr/>
          <a:lstStyle/>
          <a:p>
            <a:fld id="{D8AB4E48-3EF6-E245-8209-051599B87C03}" type="slidenum">
              <a:rPr lang="en-US" smtClean="0"/>
              <a:t>29</a:t>
            </a:fld>
            <a:endParaRPr lang="en-US"/>
          </a:p>
        </p:txBody>
      </p:sp>
    </p:spTree>
    <p:extLst>
      <p:ext uri="{BB962C8B-B14F-4D97-AF65-F5344CB8AC3E}">
        <p14:creationId xmlns:p14="http://schemas.microsoft.com/office/powerpoint/2010/main" val="3937071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a:t>
            </a:r>
          </a:p>
          <a:p>
            <a:endParaRPr lang="en-GB" dirty="0" smtClean="0"/>
          </a:p>
          <a:p>
            <a:r>
              <a:rPr lang="en-GB" dirty="0" smtClean="0"/>
              <a:t>(2) </a:t>
            </a:r>
          </a:p>
          <a:p>
            <a:r>
              <a:rPr lang="en-GB" dirty="0" smtClean="0"/>
              <a:t>Assets = £8 plus £8 = £16 Loan and £2</a:t>
            </a:r>
            <a:r>
              <a:rPr lang="en-GB" baseline="0" dirty="0" smtClean="0"/>
              <a:t> Cash Reserve</a:t>
            </a:r>
            <a:endParaRPr lang="en-GB" dirty="0" smtClean="0"/>
          </a:p>
          <a:p>
            <a:r>
              <a:rPr lang="en-GB" dirty="0" smtClean="0"/>
              <a:t>Liabilities (and Equity)</a:t>
            </a:r>
            <a:r>
              <a:rPr lang="en-GB" baseline="0" dirty="0" smtClean="0"/>
              <a:t> = £10 (</a:t>
            </a:r>
            <a:endParaRPr lang="en-GB" dirty="0"/>
          </a:p>
        </p:txBody>
      </p:sp>
      <p:sp>
        <p:nvSpPr>
          <p:cNvPr id="4" name="Slide Number Placeholder 3"/>
          <p:cNvSpPr>
            <a:spLocks noGrp="1"/>
          </p:cNvSpPr>
          <p:nvPr>
            <p:ph type="sldNum" sz="quarter" idx="10"/>
          </p:nvPr>
        </p:nvSpPr>
        <p:spPr/>
        <p:txBody>
          <a:bodyPr/>
          <a:lstStyle/>
          <a:p>
            <a:fld id="{D8AB4E48-3EF6-E245-8209-051599B87C03}" type="slidenum">
              <a:rPr lang="en-US" smtClean="0"/>
              <a:t>30</a:t>
            </a:fld>
            <a:endParaRPr lang="en-US"/>
          </a:p>
        </p:txBody>
      </p:sp>
    </p:spTree>
    <p:extLst>
      <p:ext uri="{BB962C8B-B14F-4D97-AF65-F5344CB8AC3E}">
        <p14:creationId xmlns:p14="http://schemas.microsoft.com/office/powerpoint/2010/main" val="4222047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8FE4C5D-9812-4241-BC62-5B6AC38D1321}"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A5276-6F01-344C-B7F5-B9C6C6044C0E}" type="slidenum">
              <a:rPr lang="en-US" smtClean="0"/>
              <a:t>‹#›</a:t>
            </a:fld>
            <a:endParaRPr lang="en-US"/>
          </a:p>
        </p:txBody>
      </p:sp>
    </p:spTree>
    <p:extLst>
      <p:ext uri="{BB962C8B-B14F-4D97-AF65-F5344CB8AC3E}">
        <p14:creationId xmlns:p14="http://schemas.microsoft.com/office/powerpoint/2010/main" val="329139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8FE4C5D-9812-4241-BC62-5B6AC38D1321}"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A5276-6F01-344C-B7F5-B9C6C6044C0E}" type="slidenum">
              <a:rPr lang="en-US" smtClean="0"/>
              <a:t>‹#›</a:t>
            </a:fld>
            <a:endParaRPr lang="en-US"/>
          </a:p>
        </p:txBody>
      </p:sp>
    </p:spTree>
    <p:extLst>
      <p:ext uri="{BB962C8B-B14F-4D97-AF65-F5344CB8AC3E}">
        <p14:creationId xmlns:p14="http://schemas.microsoft.com/office/powerpoint/2010/main" val="3334815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8FE4C5D-9812-4241-BC62-5B6AC38D1321}"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A5276-6F01-344C-B7F5-B9C6C6044C0E}" type="slidenum">
              <a:rPr lang="en-US" smtClean="0"/>
              <a:t>‹#›</a:t>
            </a:fld>
            <a:endParaRPr lang="en-US"/>
          </a:p>
        </p:txBody>
      </p:sp>
    </p:spTree>
    <p:extLst>
      <p:ext uri="{BB962C8B-B14F-4D97-AF65-F5344CB8AC3E}">
        <p14:creationId xmlns:p14="http://schemas.microsoft.com/office/powerpoint/2010/main" val="142313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8FE4C5D-9812-4241-BC62-5B6AC38D1321}"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A5276-6F01-344C-B7F5-B9C6C6044C0E}" type="slidenum">
              <a:rPr lang="en-US" smtClean="0"/>
              <a:t>‹#›</a:t>
            </a:fld>
            <a:endParaRPr lang="en-US"/>
          </a:p>
        </p:txBody>
      </p:sp>
    </p:spTree>
    <p:extLst>
      <p:ext uri="{BB962C8B-B14F-4D97-AF65-F5344CB8AC3E}">
        <p14:creationId xmlns:p14="http://schemas.microsoft.com/office/powerpoint/2010/main" val="1429705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8FE4C5D-9812-4241-BC62-5B6AC38D1321}"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A5276-6F01-344C-B7F5-B9C6C6044C0E}" type="slidenum">
              <a:rPr lang="en-US" smtClean="0"/>
              <a:t>‹#›</a:t>
            </a:fld>
            <a:endParaRPr lang="en-US"/>
          </a:p>
        </p:txBody>
      </p:sp>
    </p:spTree>
    <p:extLst>
      <p:ext uri="{BB962C8B-B14F-4D97-AF65-F5344CB8AC3E}">
        <p14:creationId xmlns:p14="http://schemas.microsoft.com/office/powerpoint/2010/main" val="4003079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8FE4C5D-9812-4241-BC62-5B6AC38D1321}"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A5276-6F01-344C-B7F5-B9C6C6044C0E}" type="slidenum">
              <a:rPr lang="en-US" smtClean="0"/>
              <a:t>‹#›</a:t>
            </a:fld>
            <a:endParaRPr lang="en-US"/>
          </a:p>
        </p:txBody>
      </p:sp>
    </p:spTree>
    <p:extLst>
      <p:ext uri="{BB962C8B-B14F-4D97-AF65-F5344CB8AC3E}">
        <p14:creationId xmlns:p14="http://schemas.microsoft.com/office/powerpoint/2010/main" val="1601597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8FE4C5D-9812-4241-BC62-5B6AC38D1321}" type="datetimeFigureOut">
              <a:rPr lang="en-US" smtClean="0"/>
              <a:t>11/16/2017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3A5276-6F01-344C-B7F5-B9C6C6044C0E}" type="slidenum">
              <a:rPr lang="en-US" smtClean="0"/>
              <a:t>‹#›</a:t>
            </a:fld>
            <a:endParaRPr lang="en-US"/>
          </a:p>
        </p:txBody>
      </p:sp>
    </p:spTree>
    <p:extLst>
      <p:ext uri="{BB962C8B-B14F-4D97-AF65-F5344CB8AC3E}">
        <p14:creationId xmlns:p14="http://schemas.microsoft.com/office/powerpoint/2010/main" val="2470844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8FE4C5D-9812-4241-BC62-5B6AC38D1321}" type="datetimeFigureOut">
              <a:rPr lang="en-US" smtClean="0"/>
              <a:t>11/16/2017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3A5276-6F01-344C-B7F5-B9C6C6044C0E}" type="slidenum">
              <a:rPr lang="en-US" smtClean="0"/>
              <a:t>‹#›</a:t>
            </a:fld>
            <a:endParaRPr lang="en-US"/>
          </a:p>
        </p:txBody>
      </p:sp>
    </p:spTree>
    <p:extLst>
      <p:ext uri="{BB962C8B-B14F-4D97-AF65-F5344CB8AC3E}">
        <p14:creationId xmlns:p14="http://schemas.microsoft.com/office/powerpoint/2010/main" val="3934580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E4C5D-9812-4241-BC62-5B6AC38D1321}" type="datetimeFigureOut">
              <a:rPr lang="en-US" smtClean="0"/>
              <a:t>11/16/2017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3A5276-6F01-344C-B7F5-B9C6C6044C0E}" type="slidenum">
              <a:rPr lang="en-US" smtClean="0"/>
              <a:t>‹#›</a:t>
            </a:fld>
            <a:endParaRPr lang="en-US"/>
          </a:p>
        </p:txBody>
      </p:sp>
    </p:spTree>
    <p:extLst>
      <p:ext uri="{BB962C8B-B14F-4D97-AF65-F5344CB8AC3E}">
        <p14:creationId xmlns:p14="http://schemas.microsoft.com/office/powerpoint/2010/main" val="1149429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8FE4C5D-9812-4241-BC62-5B6AC38D1321}"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A5276-6F01-344C-B7F5-B9C6C6044C0E}" type="slidenum">
              <a:rPr lang="en-US" smtClean="0"/>
              <a:t>‹#›</a:t>
            </a:fld>
            <a:endParaRPr lang="en-US"/>
          </a:p>
        </p:txBody>
      </p:sp>
    </p:spTree>
    <p:extLst>
      <p:ext uri="{BB962C8B-B14F-4D97-AF65-F5344CB8AC3E}">
        <p14:creationId xmlns:p14="http://schemas.microsoft.com/office/powerpoint/2010/main" val="428741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8FE4C5D-9812-4241-BC62-5B6AC38D1321}"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A5276-6F01-344C-B7F5-B9C6C6044C0E}" type="slidenum">
              <a:rPr lang="en-US" smtClean="0"/>
              <a:t>‹#›</a:t>
            </a:fld>
            <a:endParaRPr lang="en-US"/>
          </a:p>
        </p:txBody>
      </p:sp>
    </p:spTree>
    <p:extLst>
      <p:ext uri="{BB962C8B-B14F-4D97-AF65-F5344CB8AC3E}">
        <p14:creationId xmlns:p14="http://schemas.microsoft.com/office/powerpoint/2010/main" val="189416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FE4C5D-9812-4241-BC62-5B6AC38D1321}" type="datetimeFigureOut">
              <a:rPr lang="en-US" smtClean="0"/>
              <a:t>11/16/2017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A5276-6F01-344C-B7F5-B9C6C6044C0E}" type="slidenum">
              <a:rPr lang="en-US" smtClean="0"/>
              <a:t>‹#›</a:t>
            </a:fld>
            <a:endParaRPr lang="en-US"/>
          </a:p>
        </p:txBody>
      </p:sp>
    </p:spTree>
    <p:extLst>
      <p:ext uri="{BB962C8B-B14F-4D97-AF65-F5344CB8AC3E}">
        <p14:creationId xmlns:p14="http://schemas.microsoft.com/office/powerpoint/2010/main" val="3446362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JG5c8nhR3L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tutor2u.net/economics/blog/debt-vs-equity-the-shifting-moods-of-business-financ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youtube.com/watch?v=KvpbQlQwl0A" TargetMode="External"/><Relationship Id="rId5" Type="http://schemas.openxmlformats.org/officeDocument/2006/relationships/hyperlink" Target="https://www.youtube.com/watch?v=SkAzDrrKkME" TargetMode="Externa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odern%20view%20of%20money%20as%20credit%20Credit%20Money%20Barter%20(via%20mone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77" y="87923"/>
            <a:ext cx="8818685" cy="661181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9900" b="1" dirty="0" smtClean="0"/>
              <a:t>WEEK 1</a:t>
            </a:r>
            <a:endParaRPr lang="en-GB" sz="19900" b="1" dirty="0"/>
          </a:p>
        </p:txBody>
      </p:sp>
    </p:spTree>
    <p:extLst>
      <p:ext uri="{BB962C8B-B14F-4D97-AF65-F5344CB8AC3E}">
        <p14:creationId xmlns:p14="http://schemas.microsoft.com/office/powerpoint/2010/main" val="2625321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69" y="162770"/>
            <a:ext cx="7886700" cy="994172"/>
          </a:xfrm>
        </p:spPr>
        <p:txBody>
          <a:bodyPr/>
          <a:lstStyle/>
          <a:p>
            <a:r>
              <a:rPr lang="en-US" b="1" dirty="0" smtClean="0"/>
              <a:t>THE BOND MARKET</a:t>
            </a:r>
            <a:endParaRPr lang="en-US" b="1" dirty="0"/>
          </a:p>
        </p:txBody>
      </p:sp>
      <p:sp>
        <p:nvSpPr>
          <p:cNvPr id="3" name="Content Placeholder 2"/>
          <p:cNvSpPr>
            <a:spLocks noGrp="1"/>
          </p:cNvSpPr>
          <p:nvPr>
            <p:ph idx="1"/>
          </p:nvPr>
        </p:nvSpPr>
        <p:spPr>
          <a:xfrm>
            <a:off x="105313" y="1156942"/>
            <a:ext cx="8854211" cy="5544800"/>
          </a:xfrm>
        </p:spPr>
        <p:txBody>
          <a:bodyPr>
            <a:noAutofit/>
          </a:bodyPr>
          <a:lstStyle/>
          <a:p>
            <a:pPr marL="0" indent="0">
              <a:buNone/>
            </a:pPr>
            <a:r>
              <a:rPr lang="en-US" sz="1200" b="1" dirty="0"/>
              <a:t>WHY ARE BOND PRICES AND YIELDS INVERTED?</a:t>
            </a:r>
            <a:endParaRPr lang="en-GB" sz="1200" b="1" dirty="0"/>
          </a:p>
          <a:p>
            <a:pPr>
              <a:spcBef>
                <a:spcPts val="0"/>
              </a:spcBef>
            </a:pPr>
            <a:r>
              <a:rPr lang="en-US" sz="1200" dirty="0"/>
              <a:t>Suppose the government issued a £1000, 5 year treasury bond at an interest rate of 5%.</a:t>
            </a:r>
            <a:endParaRPr lang="en-GB" sz="1200" dirty="0"/>
          </a:p>
          <a:p>
            <a:pPr>
              <a:spcBef>
                <a:spcPts val="0"/>
              </a:spcBef>
            </a:pPr>
            <a:r>
              <a:rPr lang="en-US" sz="1200" dirty="0"/>
              <a:t>This means that if you bought the treasury bill at £1,000 you will receive a fixed interest rate of £50 every year.</a:t>
            </a:r>
            <a:endParaRPr lang="en-GB" sz="1200" dirty="0"/>
          </a:p>
          <a:p>
            <a:pPr>
              <a:spcBef>
                <a:spcPts val="0"/>
              </a:spcBef>
            </a:pPr>
            <a:r>
              <a:rPr lang="en-US" sz="1200" dirty="0"/>
              <a:t>You can hold onto a government bond until maturity. At the end of the fixed period, 5,10 or 20 years, the government will repay your £1,000.</a:t>
            </a:r>
            <a:endParaRPr lang="en-GB" sz="1200" dirty="0"/>
          </a:p>
          <a:p>
            <a:pPr>
              <a:spcBef>
                <a:spcPts val="0"/>
              </a:spcBef>
            </a:pPr>
            <a:r>
              <a:rPr lang="en-US" sz="1200" dirty="0"/>
              <a:t>However, bonds are often bought and sold on the open market.</a:t>
            </a:r>
            <a:endParaRPr lang="en-GB" sz="1200" dirty="0"/>
          </a:p>
          <a:p>
            <a:pPr>
              <a:spcBef>
                <a:spcPts val="0"/>
              </a:spcBef>
            </a:pPr>
            <a:r>
              <a:rPr lang="en-US" sz="1200" dirty="0"/>
              <a:t>If the government buys bonds, demand rises and so the price of bonds rises to reflect the increased demand.</a:t>
            </a:r>
            <a:endParaRPr lang="en-GB" sz="1200" dirty="0"/>
          </a:p>
          <a:p>
            <a:pPr>
              <a:spcBef>
                <a:spcPts val="0"/>
              </a:spcBef>
            </a:pPr>
            <a:r>
              <a:rPr lang="en-US" sz="1200" dirty="0"/>
              <a:t>Suppose the price of bonds rises from £1,000 to £1,500. This bond is being sold for more than its face value, but, the interest payment remain the same £50 a year.</a:t>
            </a:r>
            <a:endParaRPr lang="en-GB" sz="1200" dirty="0"/>
          </a:p>
          <a:p>
            <a:pPr>
              <a:spcBef>
                <a:spcPts val="0"/>
              </a:spcBef>
            </a:pPr>
            <a:r>
              <a:rPr lang="en-US" sz="1200" dirty="0"/>
              <a:t>This means that now bonds have a market price of £1,500, the effective interest rate is £50 / £1,500 = 3.33%</a:t>
            </a:r>
            <a:endParaRPr lang="en-GB" sz="1200" dirty="0"/>
          </a:p>
          <a:p>
            <a:pPr>
              <a:spcBef>
                <a:spcPts val="0"/>
              </a:spcBef>
            </a:pPr>
            <a:r>
              <a:rPr lang="en-US" sz="1200" dirty="0"/>
              <a:t>Therefore because demand for bond rises, the price of bonds rises and the effective interest rate (yield) falls.</a:t>
            </a:r>
            <a:endParaRPr lang="en-GB" sz="1200" dirty="0"/>
          </a:p>
          <a:p>
            <a:pPr marL="0" indent="0">
              <a:spcBef>
                <a:spcPts val="0"/>
              </a:spcBef>
              <a:buNone/>
            </a:pPr>
            <a:endParaRPr lang="en-US" sz="1200" b="1" dirty="0"/>
          </a:p>
          <a:p>
            <a:pPr marL="0" indent="0">
              <a:spcBef>
                <a:spcPts val="0"/>
              </a:spcBef>
              <a:buNone/>
            </a:pPr>
            <a:r>
              <a:rPr lang="en-US" sz="1200" b="1" dirty="0"/>
              <a:t>BONDS AND INFLATION</a:t>
            </a:r>
            <a:endParaRPr lang="en-GB" sz="1200" b="1" dirty="0"/>
          </a:p>
          <a:p>
            <a:pPr>
              <a:spcBef>
                <a:spcPts val="0"/>
              </a:spcBef>
            </a:pPr>
            <a:r>
              <a:rPr lang="en-US" sz="1200" dirty="0"/>
              <a:t>Bonds HATE inflation.  If you have a bond with a yield of 5% and inflation is at 6% then you are making a 1% loss per year on your savings.</a:t>
            </a:r>
            <a:endParaRPr lang="en-GB" sz="1200" dirty="0"/>
          </a:p>
          <a:p>
            <a:pPr marL="0" indent="0">
              <a:spcBef>
                <a:spcPts val="0"/>
              </a:spcBef>
              <a:buNone/>
            </a:pPr>
            <a:endParaRPr lang="en-GB" sz="1200" dirty="0"/>
          </a:p>
          <a:p>
            <a:pPr marL="0" indent="0">
              <a:spcBef>
                <a:spcPts val="0"/>
              </a:spcBef>
              <a:buNone/>
            </a:pPr>
            <a:r>
              <a:rPr lang="en-US" sz="1200" b="1" dirty="0"/>
              <a:t>BONDS AND INTEREST RATES</a:t>
            </a:r>
            <a:endParaRPr lang="en-GB" sz="1200" b="1" dirty="0"/>
          </a:p>
          <a:p>
            <a:pPr>
              <a:spcBef>
                <a:spcPts val="0"/>
              </a:spcBef>
            </a:pPr>
            <a:r>
              <a:rPr lang="en-US" sz="1200" dirty="0"/>
              <a:t>If Government cut Interest rates</a:t>
            </a:r>
            <a:endParaRPr lang="en-GB" sz="1200" dirty="0"/>
          </a:p>
          <a:p>
            <a:pPr>
              <a:spcBef>
                <a:spcPts val="0"/>
              </a:spcBef>
            </a:pPr>
            <a:r>
              <a:rPr lang="en-US" sz="1200" dirty="0"/>
              <a:t>Suppose when the bond is issued, the Bank of England base rate is 5%. This means that the bond with yield of 5% is a competitive interest rate.</a:t>
            </a:r>
            <a:endParaRPr lang="en-GB" sz="1200" dirty="0"/>
          </a:p>
          <a:p>
            <a:pPr>
              <a:spcBef>
                <a:spcPts val="0"/>
              </a:spcBef>
            </a:pPr>
            <a:r>
              <a:rPr lang="en-US" sz="1200" dirty="0"/>
              <a:t>However, if interest rates were cut. to 2%, these bonds would look more attractive because they are paying an interest rate above the market equilibrium.</a:t>
            </a:r>
            <a:endParaRPr lang="en-GB" sz="1200" dirty="0"/>
          </a:p>
          <a:p>
            <a:pPr>
              <a:spcBef>
                <a:spcPts val="0"/>
              </a:spcBef>
            </a:pPr>
            <a:r>
              <a:rPr lang="en-US" sz="1200" dirty="0"/>
              <a:t>Therefore more people would buy bonds causing price to rise. If the price of bonds rose to £2,500. The effective interest rate would be £50 / £2,500 = 2%.</a:t>
            </a:r>
            <a:endParaRPr lang="en-GB" sz="1200" dirty="0"/>
          </a:p>
          <a:p>
            <a:pPr>
              <a:spcBef>
                <a:spcPts val="0"/>
              </a:spcBef>
            </a:pPr>
            <a:r>
              <a:rPr lang="en-US" sz="1200" dirty="0"/>
              <a:t>So a cut in interest rates is likely to increase the price of bonds. A rise in interest rates is likely to reduce the price of bonds.</a:t>
            </a:r>
            <a:endParaRPr lang="en-GB" sz="1200" dirty="0"/>
          </a:p>
          <a:p>
            <a:pPr>
              <a:spcBef>
                <a:spcPts val="0"/>
              </a:spcBef>
            </a:pPr>
            <a:r>
              <a:rPr lang="en-US" sz="1200" dirty="0"/>
              <a:t>In the real world it is much more complicated. Many factors affect price of bonds such as expectations, confidence, relative risk </a:t>
            </a:r>
            <a:r>
              <a:rPr lang="en-US" sz="1200" dirty="0" err="1"/>
              <a:t>e.t.c</a:t>
            </a:r>
            <a:r>
              <a:rPr lang="en-US" sz="1200" dirty="0"/>
              <a:t>. But, these simple examples, should explain the basic principle of the inverse relationship between bond yields and bond prices</a:t>
            </a:r>
            <a:endParaRPr lang="en-GB" sz="1200" dirty="0"/>
          </a:p>
          <a:p>
            <a:pPr marL="0" indent="0">
              <a:buNone/>
            </a:pPr>
            <a:r>
              <a:rPr lang="en-US" sz="1200" dirty="0"/>
              <a:t>.</a:t>
            </a:r>
          </a:p>
          <a:p>
            <a:pPr marL="0" indent="0">
              <a:buNone/>
            </a:pPr>
            <a:endParaRPr lang="en-US" sz="1200" dirty="0"/>
          </a:p>
        </p:txBody>
      </p:sp>
    </p:spTree>
    <p:extLst>
      <p:ext uri="{BB962C8B-B14F-4D97-AF65-F5344CB8AC3E}">
        <p14:creationId xmlns:p14="http://schemas.microsoft.com/office/powerpoint/2010/main" val="83282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593"/>
            <a:ext cx="8229600" cy="1143000"/>
          </a:xfrm>
        </p:spPr>
        <p:txBody>
          <a:bodyPr>
            <a:normAutofit/>
          </a:bodyPr>
          <a:lstStyle/>
          <a:p>
            <a:r>
              <a:rPr lang="en-US" b="1" dirty="0" smtClean="0"/>
              <a:t>The Role of Banks</a:t>
            </a:r>
            <a:br>
              <a:rPr lang="en-US" b="1" dirty="0" smtClean="0"/>
            </a:br>
            <a:r>
              <a:rPr lang="en-US" sz="2200" b="1" dirty="0" smtClean="0">
                <a:solidFill>
                  <a:srgbClr val="FF0000"/>
                </a:solidFill>
              </a:rPr>
              <a:t>TRADITIONAL v MODERN BANKING </a:t>
            </a:r>
            <a:endParaRPr lang="en-US" sz="2200" b="1" dirty="0"/>
          </a:p>
        </p:txBody>
      </p:sp>
      <p:sp>
        <p:nvSpPr>
          <p:cNvPr id="3" name="Content Placeholder 2"/>
          <p:cNvSpPr>
            <a:spLocks noGrp="1"/>
          </p:cNvSpPr>
          <p:nvPr>
            <p:ph idx="1"/>
          </p:nvPr>
        </p:nvSpPr>
        <p:spPr>
          <a:xfrm>
            <a:off x="145720" y="1440252"/>
            <a:ext cx="4356831" cy="5417748"/>
          </a:xfrm>
        </p:spPr>
        <p:txBody>
          <a:bodyPr>
            <a:normAutofit fontScale="85000" lnSpcReduction="20000"/>
          </a:bodyPr>
          <a:lstStyle/>
          <a:p>
            <a:pPr marL="514350" indent="-514350">
              <a:buFont typeface="+mj-lt"/>
              <a:buAutoNum type="arabicPeriod"/>
            </a:pPr>
            <a:r>
              <a:rPr lang="en-US" b="1" dirty="0" smtClean="0"/>
              <a:t>Balance Sheets, the Objectives of Banks and Zombie Banks!</a:t>
            </a:r>
          </a:p>
          <a:p>
            <a:pPr marL="514350" indent="-514350">
              <a:buFont typeface="+mj-lt"/>
              <a:buAutoNum type="arabicPeriod"/>
            </a:pPr>
            <a:r>
              <a:rPr lang="en-US" b="1" dirty="0" smtClean="0"/>
              <a:t>Money Creation: </a:t>
            </a:r>
          </a:p>
          <a:p>
            <a:pPr lvl="1"/>
            <a:r>
              <a:rPr lang="en-US" i="1" dirty="0" smtClean="0">
                <a:solidFill>
                  <a:srgbClr val="FF0000"/>
                </a:solidFill>
              </a:rPr>
              <a:t>Traditional Banking: </a:t>
            </a:r>
            <a:r>
              <a:rPr lang="en-US" dirty="0" smtClean="0"/>
              <a:t>Banks as a medium between buyers and sellers</a:t>
            </a:r>
          </a:p>
          <a:p>
            <a:pPr lvl="1"/>
            <a:r>
              <a:rPr lang="en-US" i="1" dirty="0" smtClean="0">
                <a:solidFill>
                  <a:srgbClr val="FF0000"/>
                </a:solidFill>
              </a:rPr>
              <a:t>Modern Banking: </a:t>
            </a:r>
          </a:p>
          <a:p>
            <a:pPr lvl="2"/>
            <a:r>
              <a:rPr lang="en-US" dirty="0" smtClean="0">
                <a:hlinkClick r:id="rId3"/>
              </a:rPr>
              <a:t>Fractional reserve banking and the money multiplier </a:t>
            </a:r>
            <a:endParaRPr lang="en-US" dirty="0" smtClean="0"/>
          </a:p>
          <a:p>
            <a:pPr lvl="3"/>
            <a:r>
              <a:rPr lang="en-US" dirty="0"/>
              <a:t>T</a:t>
            </a:r>
            <a:r>
              <a:rPr lang="en-US" dirty="0" smtClean="0"/>
              <a:t>he </a:t>
            </a:r>
            <a:r>
              <a:rPr lang="en-US" dirty="0" err="1" smtClean="0"/>
              <a:t>privatisation</a:t>
            </a:r>
            <a:r>
              <a:rPr lang="en-US" dirty="0" smtClean="0"/>
              <a:t> of money?</a:t>
            </a:r>
          </a:p>
          <a:p>
            <a:pPr lvl="3"/>
            <a:r>
              <a:rPr lang="en-US" dirty="0" smtClean="0"/>
              <a:t>Asset Bubbles?</a:t>
            </a:r>
          </a:p>
          <a:p>
            <a:pPr lvl="3"/>
            <a:r>
              <a:rPr lang="en-US" dirty="0" smtClean="0"/>
              <a:t>Money creation depends on confidence of the banks not the central bank?</a:t>
            </a:r>
          </a:p>
          <a:p>
            <a:pPr lvl="2"/>
            <a:r>
              <a:rPr lang="en-US" dirty="0" smtClean="0"/>
              <a:t>Investment banking and the invention of financial derivatives</a:t>
            </a:r>
          </a:p>
          <a:p>
            <a:endParaRPr lang="en-US" dirty="0"/>
          </a:p>
        </p:txBody>
      </p:sp>
      <p:pic>
        <p:nvPicPr>
          <p:cNvPr id="6" name="Picture 5"/>
          <p:cNvPicPr>
            <a:picLocks noChangeAspect="1"/>
          </p:cNvPicPr>
          <p:nvPr/>
        </p:nvPicPr>
        <p:blipFill>
          <a:blip r:embed="rId4"/>
          <a:stretch>
            <a:fillRect/>
          </a:stretch>
        </p:blipFill>
        <p:spPr>
          <a:xfrm>
            <a:off x="4725694" y="1632250"/>
            <a:ext cx="3684496" cy="4724181"/>
          </a:xfrm>
          <a:prstGeom prst="rect">
            <a:avLst/>
          </a:prstGeom>
        </p:spPr>
      </p:pic>
      <p:sp>
        <p:nvSpPr>
          <p:cNvPr id="8" name="Rectangle 7"/>
          <p:cNvSpPr/>
          <p:nvPr/>
        </p:nvSpPr>
        <p:spPr>
          <a:xfrm>
            <a:off x="6557450" y="4747246"/>
            <a:ext cx="1852740" cy="770386"/>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numCol="1" rtlCol="0" anchor="t" anchorCtr="0"/>
          <a:lstStyle/>
          <a:p>
            <a:r>
              <a:rPr lang="en-US" dirty="0" smtClean="0">
                <a:solidFill>
                  <a:schemeClr val="tx1"/>
                </a:solidFill>
                <a:latin typeface="Arial"/>
                <a:cs typeface="Arial"/>
              </a:rPr>
              <a:t>Debt to other banks</a:t>
            </a:r>
            <a:endParaRPr lang="en-US" dirty="0">
              <a:solidFill>
                <a:schemeClr val="tx1"/>
              </a:solidFill>
              <a:latin typeface="Arial"/>
              <a:cs typeface="Arial"/>
            </a:endParaRPr>
          </a:p>
        </p:txBody>
      </p:sp>
    </p:spTree>
    <p:extLst>
      <p:ext uri="{BB962C8B-B14F-4D97-AF65-F5344CB8AC3E}">
        <p14:creationId xmlns:p14="http://schemas.microsoft.com/office/powerpoint/2010/main" val="370917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Banks Create Money……</a:t>
            </a:r>
            <a:endParaRPr lang="en-US" b="1" dirty="0"/>
          </a:p>
        </p:txBody>
      </p:sp>
      <p:pic>
        <p:nvPicPr>
          <p:cNvPr id="5" name="Picture 4"/>
          <p:cNvPicPr>
            <a:picLocks noChangeAspect="1"/>
          </p:cNvPicPr>
          <p:nvPr/>
        </p:nvPicPr>
        <p:blipFill>
          <a:blip r:embed="rId2"/>
          <a:stretch>
            <a:fillRect/>
          </a:stretch>
        </p:blipFill>
        <p:spPr>
          <a:xfrm>
            <a:off x="687922" y="1417637"/>
            <a:ext cx="7998877" cy="5133155"/>
          </a:xfrm>
          <a:prstGeom prst="rect">
            <a:avLst/>
          </a:prstGeom>
        </p:spPr>
      </p:pic>
    </p:spTree>
    <p:extLst>
      <p:ext uri="{BB962C8B-B14F-4D97-AF65-F5344CB8AC3E}">
        <p14:creationId xmlns:p14="http://schemas.microsoft.com/office/powerpoint/2010/main" val="983701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Global Finance</a:t>
            </a:r>
            <a:br>
              <a:rPr lang="en-US" b="1" dirty="0" smtClean="0"/>
            </a:br>
            <a:r>
              <a:rPr lang="en-US" sz="2200" b="1" dirty="0" smtClean="0">
                <a:solidFill>
                  <a:srgbClr val="FF0000"/>
                </a:solidFill>
              </a:rPr>
              <a:t>GLOBALISATION</a:t>
            </a:r>
            <a:endParaRPr lang="en-US" sz="2200" b="1" dirty="0"/>
          </a:p>
        </p:txBody>
      </p:sp>
      <p:sp>
        <p:nvSpPr>
          <p:cNvPr id="3" name="Content Placeholder 2"/>
          <p:cNvSpPr>
            <a:spLocks noGrp="1"/>
          </p:cNvSpPr>
          <p:nvPr>
            <p:ph idx="1"/>
          </p:nvPr>
        </p:nvSpPr>
        <p:spPr>
          <a:xfrm>
            <a:off x="457200" y="1600200"/>
            <a:ext cx="3123376" cy="5104243"/>
          </a:xfrm>
        </p:spPr>
        <p:txBody>
          <a:bodyPr/>
          <a:lstStyle/>
          <a:p>
            <a:r>
              <a:rPr lang="en-US" dirty="0" smtClean="0"/>
              <a:t>The Gold Standard</a:t>
            </a:r>
          </a:p>
          <a:p>
            <a:r>
              <a:rPr lang="en-US" dirty="0" smtClean="0"/>
              <a:t>Bretton Woods = The ‘Dollar’ Standard?</a:t>
            </a:r>
          </a:p>
          <a:p>
            <a:r>
              <a:rPr lang="en-US" dirty="0" smtClean="0"/>
              <a:t>Importance of the dollar?</a:t>
            </a:r>
          </a:p>
          <a:p>
            <a:r>
              <a:rPr lang="en-US" dirty="0" smtClean="0"/>
              <a:t>Financial Crash</a:t>
            </a:r>
            <a:endParaRPr lang="en-US" dirty="0"/>
          </a:p>
        </p:txBody>
      </p:sp>
      <p:pic>
        <p:nvPicPr>
          <p:cNvPr id="4" name="Picture 3"/>
          <p:cNvPicPr>
            <a:picLocks noChangeAspect="1"/>
          </p:cNvPicPr>
          <p:nvPr/>
        </p:nvPicPr>
        <p:blipFill>
          <a:blip r:embed="rId2"/>
          <a:stretch>
            <a:fillRect/>
          </a:stretch>
        </p:blipFill>
        <p:spPr>
          <a:xfrm>
            <a:off x="4417489" y="1600200"/>
            <a:ext cx="3781425" cy="4171950"/>
          </a:xfrm>
          <a:prstGeom prst="rect">
            <a:avLst/>
          </a:prstGeom>
        </p:spPr>
      </p:pic>
    </p:spTree>
    <p:extLst>
      <p:ext uri="{BB962C8B-B14F-4D97-AF65-F5344CB8AC3E}">
        <p14:creationId xmlns:p14="http://schemas.microsoft.com/office/powerpoint/2010/main" val="2425388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28" y="274638"/>
            <a:ext cx="9054572" cy="1143000"/>
          </a:xfrm>
        </p:spPr>
        <p:txBody>
          <a:bodyPr>
            <a:normAutofit/>
          </a:bodyPr>
          <a:lstStyle/>
          <a:p>
            <a:r>
              <a:rPr lang="en-US" b="1" dirty="0" smtClean="0"/>
              <a:t>Market Failure in Financial Markets</a:t>
            </a:r>
            <a:br>
              <a:rPr lang="en-US" b="1" dirty="0" smtClean="0"/>
            </a:br>
            <a:r>
              <a:rPr lang="en-US" sz="2200" b="1" dirty="0" smtClean="0">
                <a:solidFill>
                  <a:srgbClr val="FF0000"/>
                </a:solidFill>
              </a:rPr>
              <a:t>FINANCIAL CRASHES AND FRAUDULENT BEHAVIOUR</a:t>
            </a:r>
            <a:endParaRPr lang="en-US" sz="2200" b="1" dirty="0"/>
          </a:p>
        </p:txBody>
      </p:sp>
      <p:sp>
        <p:nvSpPr>
          <p:cNvPr id="3" name="Content Placeholder 2"/>
          <p:cNvSpPr>
            <a:spLocks noGrp="1"/>
          </p:cNvSpPr>
          <p:nvPr>
            <p:ph idx="1"/>
          </p:nvPr>
        </p:nvSpPr>
        <p:spPr>
          <a:xfrm>
            <a:off x="89428" y="1600200"/>
            <a:ext cx="3835338" cy="4875434"/>
          </a:xfrm>
        </p:spPr>
        <p:txBody>
          <a:bodyPr>
            <a:normAutofit fontScale="85000" lnSpcReduction="20000"/>
          </a:bodyPr>
          <a:lstStyle/>
          <a:p>
            <a:pPr marL="0" indent="0" algn="ctr">
              <a:buNone/>
            </a:pPr>
            <a:r>
              <a:rPr lang="en-US" b="1" u="sng" dirty="0" smtClean="0">
                <a:solidFill>
                  <a:schemeClr val="tx2"/>
                </a:solidFill>
              </a:rPr>
              <a:t>EFFECTS of Market Failure</a:t>
            </a:r>
          </a:p>
          <a:p>
            <a:r>
              <a:rPr lang="en-US" b="1" dirty="0" smtClean="0"/>
              <a:t>Market ‘Crashes’ / Financial Crisis</a:t>
            </a:r>
          </a:p>
          <a:p>
            <a:pPr lvl="1"/>
            <a:r>
              <a:rPr lang="en-US" dirty="0" smtClean="0"/>
              <a:t>1999 Asian Financial Crisis</a:t>
            </a:r>
          </a:p>
          <a:p>
            <a:pPr lvl="1"/>
            <a:r>
              <a:rPr lang="en-US" dirty="0" smtClean="0"/>
              <a:t>2007-8 Global Credit Crunch</a:t>
            </a:r>
          </a:p>
          <a:p>
            <a:pPr lvl="1"/>
            <a:r>
              <a:rPr lang="en-US" dirty="0" smtClean="0"/>
              <a:t>2012 ‘Flash Crash’</a:t>
            </a:r>
          </a:p>
          <a:p>
            <a:r>
              <a:rPr lang="en-US" b="1" dirty="0" smtClean="0"/>
              <a:t>Fraud</a:t>
            </a:r>
          </a:p>
          <a:p>
            <a:pPr lvl="1"/>
            <a:r>
              <a:rPr lang="en-US" dirty="0" smtClean="0"/>
              <a:t>LIBOR Scandal</a:t>
            </a:r>
          </a:p>
          <a:p>
            <a:pPr lvl="1"/>
            <a:r>
              <a:rPr lang="en-US" dirty="0" smtClean="0"/>
              <a:t>2011 PPI Scandal</a:t>
            </a:r>
          </a:p>
          <a:p>
            <a:pPr lvl="1"/>
            <a:r>
              <a:rPr lang="en-US" dirty="0" smtClean="0"/>
              <a:t>Insider Trading</a:t>
            </a:r>
            <a:endParaRPr lang="en-US" dirty="0"/>
          </a:p>
        </p:txBody>
      </p:sp>
      <p:sp>
        <p:nvSpPr>
          <p:cNvPr id="4" name="Content Placeholder 2"/>
          <p:cNvSpPr txBox="1">
            <a:spLocks/>
          </p:cNvSpPr>
          <p:nvPr/>
        </p:nvSpPr>
        <p:spPr>
          <a:xfrm>
            <a:off x="4654721" y="1600200"/>
            <a:ext cx="3835338" cy="48754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000" b="1" u="sng" dirty="0" smtClean="0">
                <a:solidFill>
                  <a:srgbClr val="1F497D"/>
                </a:solidFill>
              </a:rPr>
              <a:t>CAUSES of Market Failure</a:t>
            </a:r>
          </a:p>
          <a:p>
            <a:r>
              <a:rPr lang="en-US" sz="2700" dirty="0" err="1" smtClean="0"/>
              <a:t>Assymetric</a:t>
            </a:r>
            <a:r>
              <a:rPr lang="en-US" sz="2700" dirty="0" smtClean="0"/>
              <a:t> Information </a:t>
            </a:r>
          </a:p>
          <a:p>
            <a:r>
              <a:rPr lang="en-US" sz="2700" dirty="0" smtClean="0"/>
              <a:t>Moral Hazard</a:t>
            </a:r>
          </a:p>
          <a:p>
            <a:r>
              <a:rPr lang="en-US" sz="2700" dirty="0" smtClean="0"/>
              <a:t>Speculation and Market Bubbles</a:t>
            </a:r>
          </a:p>
          <a:p>
            <a:r>
              <a:rPr lang="en-US" sz="2700" dirty="0" smtClean="0"/>
              <a:t>Market Rigging</a:t>
            </a:r>
          </a:p>
          <a:p>
            <a:r>
              <a:rPr lang="en-US" sz="2700" dirty="0" smtClean="0"/>
              <a:t>Negative Externalities</a:t>
            </a:r>
            <a:endParaRPr lang="en-US" sz="2700" dirty="0"/>
          </a:p>
        </p:txBody>
      </p:sp>
    </p:spTree>
    <p:extLst>
      <p:ext uri="{BB962C8B-B14F-4D97-AF65-F5344CB8AC3E}">
        <p14:creationId xmlns:p14="http://schemas.microsoft.com/office/powerpoint/2010/main" val="36827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77" y="87923"/>
            <a:ext cx="8818685" cy="661181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9900" b="1" dirty="0" smtClean="0"/>
              <a:t>WEEK 2</a:t>
            </a:r>
            <a:endParaRPr lang="en-GB" sz="19900" b="1" dirty="0"/>
          </a:p>
        </p:txBody>
      </p:sp>
    </p:spTree>
    <p:extLst>
      <p:ext uri="{BB962C8B-B14F-4D97-AF65-F5344CB8AC3E}">
        <p14:creationId xmlns:p14="http://schemas.microsoft.com/office/powerpoint/2010/main" val="1537618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77" y="87923"/>
            <a:ext cx="8818685" cy="661181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200" b="1" dirty="0" smtClean="0"/>
              <a:t>90</a:t>
            </a:r>
            <a:endParaRPr lang="en-GB" sz="7200" b="1" dirty="0"/>
          </a:p>
        </p:txBody>
      </p:sp>
    </p:spTree>
    <p:extLst>
      <p:ext uri="{BB962C8B-B14F-4D97-AF65-F5344CB8AC3E}">
        <p14:creationId xmlns:p14="http://schemas.microsoft.com/office/powerpoint/2010/main" val="769704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1-2-1’s</a:t>
            </a:r>
            <a:endParaRPr lang="en-GB" dirty="0"/>
          </a:p>
        </p:txBody>
      </p:sp>
      <p:sp>
        <p:nvSpPr>
          <p:cNvPr id="3" name="Content Placeholder 2"/>
          <p:cNvSpPr>
            <a:spLocks noGrp="1"/>
          </p:cNvSpPr>
          <p:nvPr>
            <p:ph idx="1"/>
          </p:nvPr>
        </p:nvSpPr>
        <p:spPr/>
        <p:txBody>
          <a:bodyPr/>
          <a:lstStyle/>
          <a:p>
            <a:r>
              <a:rPr lang="en-GB" dirty="0" smtClean="0"/>
              <a:t>Complete your booklets</a:t>
            </a:r>
            <a:endParaRPr lang="en-GB" dirty="0"/>
          </a:p>
        </p:txBody>
      </p:sp>
    </p:spTree>
    <p:extLst>
      <p:ext uri="{BB962C8B-B14F-4D97-AF65-F5344CB8AC3E}">
        <p14:creationId xmlns:p14="http://schemas.microsoft.com/office/powerpoint/2010/main" val="3336985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77" y="87923"/>
            <a:ext cx="8818685" cy="661181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9900" b="1" dirty="0" smtClean="0"/>
              <a:t>WEEK 3</a:t>
            </a:r>
            <a:endParaRPr lang="en-GB" sz="19900" b="1" dirty="0"/>
          </a:p>
        </p:txBody>
      </p:sp>
    </p:spTree>
    <p:extLst>
      <p:ext uri="{BB962C8B-B14F-4D97-AF65-F5344CB8AC3E}">
        <p14:creationId xmlns:p14="http://schemas.microsoft.com/office/powerpoint/2010/main" val="380369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77" y="87923"/>
            <a:ext cx="8818685" cy="661181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200" b="1" dirty="0" smtClean="0"/>
              <a:t>45</a:t>
            </a:r>
            <a:endParaRPr lang="en-GB" sz="7200" b="1" dirty="0"/>
          </a:p>
        </p:txBody>
      </p:sp>
    </p:spTree>
    <p:extLst>
      <p:ext uri="{BB962C8B-B14F-4D97-AF65-F5344CB8AC3E}">
        <p14:creationId xmlns:p14="http://schemas.microsoft.com/office/powerpoint/2010/main" val="1569878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218" y="173620"/>
            <a:ext cx="8681012" cy="1244018"/>
          </a:xfrm>
        </p:spPr>
        <p:txBody>
          <a:bodyPr>
            <a:normAutofit/>
          </a:bodyPr>
          <a:lstStyle/>
          <a:p>
            <a:r>
              <a:rPr lang="en-GB" b="1" dirty="0" smtClean="0"/>
              <a:t>RWS 15 (Macro): Financial Markets</a:t>
            </a:r>
            <a:endParaRPr lang="en-GB" b="1" dirty="0"/>
          </a:p>
        </p:txBody>
      </p:sp>
      <p:sp>
        <p:nvSpPr>
          <p:cNvPr id="5" name="Content Placeholder 4"/>
          <p:cNvSpPr>
            <a:spLocks noGrp="1"/>
          </p:cNvSpPr>
          <p:nvPr>
            <p:ph idx="1"/>
          </p:nvPr>
        </p:nvSpPr>
        <p:spPr>
          <a:xfrm>
            <a:off x="162046" y="1600199"/>
            <a:ext cx="4398379" cy="5089967"/>
          </a:xfrm>
        </p:spPr>
        <p:txBody>
          <a:bodyPr>
            <a:normAutofit fontScale="92500" lnSpcReduction="20000"/>
          </a:bodyPr>
          <a:lstStyle/>
          <a:p>
            <a:pPr marL="0" indent="0">
              <a:buNone/>
            </a:pPr>
            <a:r>
              <a:rPr lang="en-GB" b="1" dirty="0"/>
              <a:t>STARTER </a:t>
            </a:r>
            <a:r>
              <a:rPr lang="en-GB" b="1" dirty="0" smtClean="0"/>
              <a:t>TASK (first 8 minutes)</a:t>
            </a:r>
          </a:p>
          <a:p>
            <a:pPr marL="514350" indent="-514350">
              <a:buAutoNum type="arabicParenBoth"/>
            </a:pPr>
            <a:r>
              <a:rPr lang="en-GB" dirty="0" smtClean="0"/>
              <a:t>Discuss with your partner what you think ‘money’ is?  Or what the characteristics of money are?</a:t>
            </a:r>
          </a:p>
          <a:p>
            <a:pPr marL="514350" indent="-514350">
              <a:buAutoNum type="arabicParenBoth"/>
            </a:pPr>
            <a:r>
              <a:rPr lang="en-GB" dirty="0" smtClean="0"/>
              <a:t>Read the article on ‘Bitcoin’ and be thinking….can we classify Bitcoins as money?</a:t>
            </a:r>
            <a:endParaRPr lang="en-GB" dirty="0"/>
          </a:p>
          <a:p>
            <a:endParaRPr lang="en-GB" dirty="0"/>
          </a:p>
        </p:txBody>
      </p:sp>
      <p:pic>
        <p:nvPicPr>
          <p:cNvPr id="6" name="Picture 5"/>
          <p:cNvPicPr>
            <a:picLocks noChangeAspect="1"/>
          </p:cNvPicPr>
          <p:nvPr/>
        </p:nvPicPr>
        <p:blipFill>
          <a:blip r:embed="rId2"/>
          <a:stretch>
            <a:fillRect/>
          </a:stretch>
        </p:blipFill>
        <p:spPr>
          <a:xfrm>
            <a:off x="4757195" y="1918502"/>
            <a:ext cx="3975602" cy="4120849"/>
          </a:xfrm>
          <a:prstGeom prst="rect">
            <a:avLst/>
          </a:prstGeom>
        </p:spPr>
      </p:pic>
    </p:spTree>
    <p:extLst>
      <p:ext uri="{BB962C8B-B14F-4D97-AF65-F5344CB8AC3E}">
        <p14:creationId xmlns:p14="http://schemas.microsoft.com/office/powerpoint/2010/main" val="638575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23" y="274638"/>
            <a:ext cx="8581050" cy="1143000"/>
          </a:xfrm>
        </p:spPr>
        <p:txBody>
          <a:bodyPr>
            <a:normAutofit fontScale="90000"/>
          </a:bodyPr>
          <a:lstStyle/>
          <a:p>
            <a:pPr algn="l"/>
            <a:r>
              <a:rPr lang="en-GB" b="1" dirty="0" smtClean="0"/>
              <a:t>RWS15: Financial Markets and Banking</a:t>
            </a:r>
            <a:r>
              <a:rPr lang="en-GB" dirty="0" smtClean="0"/>
              <a:t/>
            </a:r>
            <a:br>
              <a:rPr lang="en-GB" dirty="0" smtClean="0"/>
            </a:br>
            <a:r>
              <a:rPr lang="en-GB" sz="2700" b="1" dirty="0" smtClean="0">
                <a:solidFill>
                  <a:srgbClr val="FF0000"/>
                </a:solidFill>
              </a:rPr>
              <a:t>Final Week</a:t>
            </a:r>
            <a:endParaRPr lang="en-GB" sz="2700" dirty="0"/>
          </a:p>
        </p:txBody>
      </p:sp>
      <p:sp>
        <p:nvSpPr>
          <p:cNvPr id="3" name="Content Placeholder 2"/>
          <p:cNvSpPr>
            <a:spLocks noGrp="1"/>
          </p:cNvSpPr>
          <p:nvPr>
            <p:ph idx="1"/>
          </p:nvPr>
        </p:nvSpPr>
        <p:spPr>
          <a:xfrm>
            <a:off x="202223" y="1532467"/>
            <a:ext cx="4325816" cy="5143500"/>
          </a:xfrm>
        </p:spPr>
        <p:txBody>
          <a:bodyPr>
            <a:normAutofit fontScale="40000" lnSpcReduction="20000"/>
          </a:bodyPr>
          <a:lstStyle/>
          <a:p>
            <a:pPr marL="0" indent="0">
              <a:buNone/>
            </a:pPr>
            <a:r>
              <a:rPr lang="en-GB" sz="4000" b="1" dirty="0" smtClean="0"/>
              <a:t>LESSON IN WEEK 1: Introduction to…</a:t>
            </a:r>
          </a:p>
          <a:p>
            <a:r>
              <a:rPr lang="en-GB" dirty="0" smtClean="0"/>
              <a:t>The concept and controversies of Money</a:t>
            </a:r>
          </a:p>
          <a:p>
            <a:r>
              <a:rPr lang="en-GB" dirty="0" smtClean="0"/>
              <a:t>The key financial </a:t>
            </a:r>
            <a:r>
              <a:rPr lang="en-GB" dirty="0"/>
              <a:t>m</a:t>
            </a:r>
            <a:r>
              <a:rPr lang="en-GB" dirty="0" smtClean="0"/>
              <a:t>arkets and instruments</a:t>
            </a:r>
          </a:p>
          <a:p>
            <a:r>
              <a:rPr lang="en-GB" dirty="0" smtClean="0"/>
              <a:t>The role of banks </a:t>
            </a:r>
          </a:p>
          <a:p>
            <a:endParaRPr lang="en-GB" dirty="0" smtClean="0"/>
          </a:p>
          <a:p>
            <a:pPr marL="0" indent="0">
              <a:buNone/>
            </a:pPr>
            <a:r>
              <a:rPr lang="en-GB" sz="4000" b="1" dirty="0" smtClean="0"/>
              <a:t>BOOKLET</a:t>
            </a:r>
          </a:p>
          <a:p>
            <a:pPr marL="514350" indent="-514350">
              <a:buFont typeface="+mj-lt"/>
              <a:buAutoNum type="arabicPeriod"/>
            </a:pPr>
            <a:r>
              <a:rPr lang="en-GB" dirty="0" smtClean="0"/>
              <a:t>What is Money</a:t>
            </a:r>
          </a:p>
          <a:p>
            <a:pPr marL="514350" indent="-514350">
              <a:buFont typeface="+mj-lt"/>
              <a:buAutoNum type="arabicPeriod"/>
            </a:pPr>
            <a:r>
              <a:rPr lang="en-GB" dirty="0" smtClean="0"/>
              <a:t>Raising finance for Government’s and Firms through the financial markets (debt .v. equity)</a:t>
            </a:r>
          </a:p>
          <a:p>
            <a:pPr marL="514350" indent="-514350">
              <a:buFont typeface="+mj-lt"/>
              <a:buAutoNum type="arabicPeriod"/>
            </a:pPr>
            <a:r>
              <a:rPr lang="en-GB" dirty="0" smtClean="0"/>
              <a:t>The Objectives of Banks (Liquidity, Security and Profit Conflicts)</a:t>
            </a:r>
          </a:p>
          <a:p>
            <a:pPr marL="514350" indent="-514350">
              <a:buFont typeface="+mj-lt"/>
              <a:buAutoNum type="arabicPeriod"/>
            </a:pPr>
            <a:r>
              <a:rPr lang="en-GB" dirty="0" smtClean="0"/>
              <a:t>Market Failure in the Banking Industry</a:t>
            </a:r>
          </a:p>
          <a:p>
            <a:pPr marL="514350" indent="-514350">
              <a:buFont typeface="+mj-lt"/>
              <a:buAutoNum type="arabicPeriod"/>
            </a:pPr>
            <a:endParaRPr lang="en-GB" dirty="0" smtClean="0"/>
          </a:p>
          <a:p>
            <a:pPr marL="0" indent="0">
              <a:buNone/>
            </a:pPr>
            <a:r>
              <a:rPr lang="en-GB" sz="4000" b="1" dirty="0" smtClean="0"/>
              <a:t>TODAY</a:t>
            </a:r>
          </a:p>
          <a:p>
            <a:r>
              <a:rPr lang="en-GB" i="1" dirty="0" smtClean="0">
                <a:solidFill>
                  <a:srgbClr val="7030A0"/>
                </a:solidFill>
              </a:rPr>
              <a:t>Assess the Booklet (above)</a:t>
            </a:r>
          </a:p>
          <a:p>
            <a:r>
              <a:rPr lang="en-GB" i="1" dirty="0" smtClean="0">
                <a:solidFill>
                  <a:srgbClr val="7030A0"/>
                </a:solidFill>
              </a:rPr>
              <a:t>The UK Money Supply: Who’s in Charge?</a:t>
            </a:r>
          </a:p>
          <a:p>
            <a:pPr lvl="1"/>
            <a:r>
              <a:rPr lang="en-GB" dirty="0" smtClean="0"/>
              <a:t>Fractional Reserve Banking</a:t>
            </a:r>
          </a:p>
          <a:p>
            <a:pPr lvl="1"/>
            <a:r>
              <a:rPr lang="en-GB" dirty="0" smtClean="0"/>
              <a:t>The Privatisation of Money = goods and </a:t>
            </a:r>
            <a:r>
              <a:rPr lang="en-GB" dirty="0" err="1" smtClean="0"/>
              <a:t>bads</a:t>
            </a:r>
            <a:r>
              <a:rPr lang="en-GB" dirty="0" smtClean="0"/>
              <a:t>?</a:t>
            </a:r>
          </a:p>
          <a:p>
            <a:r>
              <a:rPr lang="en-GB" i="1" dirty="0" smtClean="0">
                <a:solidFill>
                  <a:srgbClr val="7030A0"/>
                </a:solidFill>
              </a:rPr>
              <a:t>Criticisms of the Banks Today?  Market Failure</a:t>
            </a:r>
          </a:p>
          <a:p>
            <a:pPr lvl="1"/>
            <a:r>
              <a:rPr lang="en-GB" dirty="0" smtClean="0"/>
              <a:t>Too big/powerful and </a:t>
            </a:r>
            <a:r>
              <a:rPr lang="en-GB" dirty="0" err="1" smtClean="0"/>
              <a:t>inderdependent</a:t>
            </a:r>
            <a:r>
              <a:rPr lang="en-GB" dirty="0" smtClean="0"/>
              <a:t> = ‘systematic risk’ to the UK economy</a:t>
            </a:r>
          </a:p>
          <a:p>
            <a:pPr lvl="1"/>
            <a:r>
              <a:rPr lang="en-GB" dirty="0" smtClean="0"/>
              <a:t>Control the money supply</a:t>
            </a:r>
          </a:p>
          <a:p>
            <a:pPr lvl="1"/>
            <a:r>
              <a:rPr lang="en-GB" dirty="0" smtClean="0"/>
              <a:t>Powerful political lobby</a:t>
            </a:r>
            <a:endParaRPr lang="en-GB" dirty="0"/>
          </a:p>
          <a:p>
            <a:endParaRPr lang="en-GB" dirty="0" smtClean="0"/>
          </a:p>
          <a:p>
            <a:pPr marL="0" indent="0">
              <a:buNone/>
            </a:pPr>
            <a:r>
              <a:rPr lang="en-GB" sz="4000" b="1" dirty="0" smtClean="0"/>
              <a:t>HOMEWORK: </a:t>
            </a:r>
            <a:r>
              <a:rPr lang="en-GB" dirty="0" smtClean="0"/>
              <a:t>complete revision worksheets on Micro and Macro for RWS 15</a:t>
            </a:r>
            <a:endParaRPr lang="en-GB" dirty="0"/>
          </a:p>
        </p:txBody>
      </p:sp>
      <p:pic>
        <p:nvPicPr>
          <p:cNvPr id="4" name="Picture 3"/>
          <p:cNvPicPr>
            <a:picLocks noChangeAspect="1" noChangeArrowheads="1"/>
          </p:cNvPicPr>
          <p:nvPr/>
        </p:nvPicPr>
        <p:blipFill>
          <a:blip r:embed="rId2"/>
          <a:srcRect/>
          <a:stretch>
            <a:fillRect/>
          </a:stretch>
        </p:blipFill>
        <p:spPr bwMode="auto">
          <a:xfrm>
            <a:off x="5133160" y="1270083"/>
            <a:ext cx="3414694" cy="297960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160" y="4399775"/>
            <a:ext cx="1699692" cy="227619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6" name="Picture 5"/>
          <p:cNvPicPr>
            <a:picLocks noChangeAspect="1"/>
          </p:cNvPicPr>
          <p:nvPr/>
        </p:nvPicPr>
        <p:blipFill>
          <a:blip r:embed="rId4"/>
          <a:stretch>
            <a:fillRect/>
          </a:stretch>
        </p:blipFill>
        <p:spPr>
          <a:xfrm>
            <a:off x="6954714" y="4399775"/>
            <a:ext cx="1593140" cy="2276192"/>
          </a:xfrm>
          <a:prstGeom prst="rect">
            <a:avLst/>
          </a:prstGeom>
        </p:spPr>
      </p:pic>
    </p:spTree>
    <p:extLst>
      <p:ext uri="{BB962C8B-B14F-4D97-AF65-F5344CB8AC3E}">
        <p14:creationId xmlns:p14="http://schemas.microsoft.com/office/powerpoint/2010/main" val="885502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2223" y="147638"/>
            <a:ext cx="858105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b="1" dirty="0" smtClean="0"/>
              <a:t>RWS15: Financial Markets and Banking</a:t>
            </a:r>
            <a:r>
              <a:rPr lang="en-GB" dirty="0" smtClean="0"/>
              <a:t/>
            </a:r>
            <a:br>
              <a:rPr lang="en-GB" dirty="0" smtClean="0"/>
            </a:br>
            <a:r>
              <a:rPr lang="en-GB" sz="2700" b="1" dirty="0" smtClean="0">
                <a:solidFill>
                  <a:srgbClr val="FF0000"/>
                </a:solidFill>
              </a:rPr>
              <a:t>Money and Financial Markets</a:t>
            </a:r>
            <a:endParaRPr lang="en-GB" sz="2700" dirty="0"/>
          </a:p>
        </p:txBody>
      </p:sp>
      <p:sp>
        <p:nvSpPr>
          <p:cNvPr id="2" name="Content Placeholder 1"/>
          <p:cNvSpPr>
            <a:spLocks noGrp="1"/>
          </p:cNvSpPr>
          <p:nvPr>
            <p:ph idx="1"/>
          </p:nvPr>
        </p:nvSpPr>
        <p:spPr/>
        <p:txBody>
          <a:bodyPr>
            <a:normAutofit fontScale="92500" lnSpcReduction="20000"/>
          </a:bodyPr>
          <a:lstStyle/>
          <a:p>
            <a:r>
              <a:rPr lang="en-GB" dirty="0" smtClean="0"/>
              <a:t>Bitcoin? A good form of money?</a:t>
            </a:r>
          </a:p>
          <a:p>
            <a:r>
              <a:rPr lang="en-GB" dirty="0" smtClean="0"/>
              <a:t>Money, Capital and Currency Markets</a:t>
            </a:r>
          </a:p>
          <a:p>
            <a:r>
              <a:rPr lang="en-GB" dirty="0" smtClean="0"/>
              <a:t>True of false?</a:t>
            </a:r>
          </a:p>
          <a:p>
            <a:pPr marL="1314450" lvl="2" indent="-514350">
              <a:buFont typeface="+mj-lt"/>
              <a:buAutoNum type="arabicPeriod"/>
            </a:pPr>
            <a:r>
              <a:rPr lang="en-US" dirty="0"/>
              <a:t>Financial markets channel individuals/institutions with surplus funds to those people to those that have a shortage of funds </a:t>
            </a:r>
            <a:endParaRPr lang="en-GB" dirty="0"/>
          </a:p>
          <a:p>
            <a:pPr marL="1314450" lvl="2" indent="-514350">
              <a:buFont typeface="+mj-lt"/>
              <a:buAutoNum type="arabicPeriod"/>
            </a:pPr>
            <a:r>
              <a:rPr lang="en-US" dirty="0"/>
              <a:t>Channeling funds for loans must take place through banks</a:t>
            </a:r>
            <a:endParaRPr lang="en-GB" dirty="0"/>
          </a:p>
          <a:p>
            <a:pPr marL="1314450" lvl="2" indent="-514350">
              <a:buFont typeface="+mj-lt"/>
              <a:buAutoNum type="arabicPeriod"/>
            </a:pPr>
            <a:r>
              <a:rPr lang="en-US" dirty="0"/>
              <a:t>Foreign governments are not permitted to buy UK Government bonds </a:t>
            </a:r>
            <a:endParaRPr lang="en-GB" dirty="0"/>
          </a:p>
          <a:p>
            <a:pPr marL="1314450" lvl="2" indent="-514350">
              <a:buFont typeface="+mj-lt"/>
              <a:buAutoNum type="arabicPeriod"/>
            </a:pPr>
            <a:r>
              <a:rPr lang="en-US" dirty="0"/>
              <a:t>The Money market provides short-term loans to individuals, firms and governments.</a:t>
            </a:r>
            <a:endParaRPr lang="en-GB" dirty="0"/>
          </a:p>
          <a:p>
            <a:pPr marL="1314450" lvl="2" indent="-514350">
              <a:buFont typeface="+mj-lt"/>
              <a:buAutoNum type="arabicPeriod"/>
            </a:pPr>
            <a:r>
              <a:rPr lang="en-US" dirty="0"/>
              <a:t>Money markets are used when companies want to raise funds by selling shares in their companies</a:t>
            </a:r>
            <a:endParaRPr lang="en-GB" dirty="0"/>
          </a:p>
          <a:p>
            <a:pPr lvl="1"/>
            <a:endParaRPr lang="en-GB" dirty="0"/>
          </a:p>
        </p:txBody>
      </p:sp>
    </p:spTree>
    <p:extLst>
      <p:ext uri="{BB962C8B-B14F-4D97-AF65-F5344CB8AC3E}">
        <p14:creationId xmlns:p14="http://schemas.microsoft.com/office/powerpoint/2010/main" val="387069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2223" y="147638"/>
            <a:ext cx="858105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b="1" dirty="0" smtClean="0"/>
              <a:t>RWS15: Financial Markets and Banking</a:t>
            </a:r>
            <a:r>
              <a:rPr lang="en-GB" dirty="0" smtClean="0"/>
              <a:t/>
            </a:r>
            <a:br>
              <a:rPr lang="en-GB" dirty="0" smtClean="0"/>
            </a:br>
            <a:r>
              <a:rPr lang="en-GB" sz="2700" b="1" dirty="0" smtClean="0">
                <a:solidFill>
                  <a:srgbClr val="FF0000"/>
                </a:solidFill>
              </a:rPr>
              <a:t>Raising Finance for Governments - Treasury Bills and ‘Gilts’</a:t>
            </a:r>
            <a:endParaRPr lang="en-GB" sz="2700" dirty="0"/>
          </a:p>
        </p:txBody>
      </p:sp>
      <p:sp>
        <p:nvSpPr>
          <p:cNvPr id="2" name="Content Placeholder 1"/>
          <p:cNvSpPr>
            <a:spLocks noGrp="1"/>
          </p:cNvSpPr>
          <p:nvPr>
            <p:ph idx="1"/>
          </p:nvPr>
        </p:nvSpPr>
        <p:spPr>
          <a:xfrm>
            <a:off x="457200" y="1600200"/>
            <a:ext cx="8229600" cy="4976769"/>
          </a:xfrm>
        </p:spPr>
        <p:txBody>
          <a:bodyPr>
            <a:normAutofit fontScale="55000" lnSpcReduction="20000"/>
          </a:bodyPr>
          <a:lstStyle/>
          <a:p>
            <a:r>
              <a:rPr lang="en-GB" dirty="0" smtClean="0"/>
              <a:t>What is a bond?  Difference between corporate and government bond?</a:t>
            </a:r>
          </a:p>
          <a:p>
            <a:r>
              <a:rPr lang="en-GB" dirty="0" smtClean="0"/>
              <a:t>Why is inflation the enemy of bond holders?</a:t>
            </a:r>
          </a:p>
          <a:p>
            <a:r>
              <a:rPr lang="en-GB" dirty="0" smtClean="0"/>
              <a:t>Primary and secondary bond markets?</a:t>
            </a:r>
            <a:r>
              <a:rPr lang="en-GB" dirty="0"/>
              <a:t> </a:t>
            </a:r>
            <a:r>
              <a:rPr lang="en-GB" dirty="0" smtClean="0"/>
              <a:t> Money or capital markets?</a:t>
            </a:r>
          </a:p>
          <a:p>
            <a:r>
              <a:rPr lang="en-GB" dirty="0" smtClean="0"/>
              <a:t>Australian Bond?</a:t>
            </a:r>
          </a:p>
          <a:p>
            <a:endParaRPr lang="en-GB" dirty="0"/>
          </a:p>
          <a:p>
            <a:pPr marL="0" indent="0">
              <a:buNone/>
            </a:pPr>
            <a:r>
              <a:rPr lang="en-GB" b="1" dirty="0" smtClean="0"/>
              <a:t>Task 1:</a:t>
            </a:r>
            <a:endParaRPr lang="en-GB" dirty="0"/>
          </a:p>
          <a:p>
            <a:pPr marL="0" indent="0">
              <a:buNone/>
            </a:pPr>
            <a:r>
              <a:rPr lang="en-GB" dirty="0" smtClean="0"/>
              <a:t>Q: The </a:t>
            </a:r>
            <a:r>
              <a:rPr lang="en-GB" dirty="0"/>
              <a:t>annual coupon payment on a 40 year bond issued last year is £8. When the bond was first sold, the long run rate of interest was 8%. The bond’s maturity value is £100. Within the last year, </a:t>
            </a:r>
            <a:r>
              <a:rPr lang="en-GB" dirty="0" smtClean="0"/>
              <a:t>interest </a:t>
            </a:r>
            <a:r>
              <a:rPr lang="en-GB" dirty="0"/>
              <a:t>rates have fallen to 4</a:t>
            </a:r>
            <a:r>
              <a:rPr lang="en-GB" dirty="0" smtClean="0"/>
              <a:t>%.</a:t>
            </a:r>
          </a:p>
          <a:p>
            <a:pPr marL="0" indent="0">
              <a:buNone/>
            </a:pPr>
            <a:r>
              <a:rPr lang="en-GB" dirty="0" smtClean="0"/>
              <a:t>Calculate the approximate current market price of this bond on the capital markets. </a:t>
            </a:r>
          </a:p>
          <a:p>
            <a:pPr marL="0" indent="0">
              <a:buNone/>
            </a:pPr>
            <a:endParaRPr lang="en-GB" dirty="0"/>
          </a:p>
          <a:p>
            <a:pPr marL="0" indent="0">
              <a:buNone/>
            </a:pPr>
            <a:r>
              <a:rPr lang="en-GB" b="1" u="sng" dirty="0" smtClean="0"/>
              <a:t>Answer</a:t>
            </a:r>
          </a:p>
          <a:p>
            <a:pPr marL="0" indent="0">
              <a:buNone/>
            </a:pPr>
            <a:r>
              <a:rPr lang="en-GB" dirty="0" smtClean="0"/>
              <a:t>Maturity </a:t>
            </a:r>
            <a:r>
              <a:rPr lang="en-GB" dirty="0"/>
              <a:t>length = 40 years</a:t>
            </a:r>
          </a:p>
          <a:p>
            <a:pPr marL="0" indent="0">
              <a:buNone/>
            </a:pPr>
            <a:r>
              <a:rPr lang="en-GB" dirty="0"/>
              <a:t>Coupon payment of £8 on a £100 maturity value = 8%</a:t>
            </a:r>
          </a:p>
          <a:p>
            <a:pPr marL="0" indent="0">
              <a:buNone/>
            </a:pPr>
            <a:endParaRPr lang="en-GB" dirty="0" smtClean="0"/>
          </a:p>
          <a:p>
            <a:pPr marL="0" indent="0">
              <a:buNone/>
            </a:pPr>
            <a:r>
              <a:rPr lang="en-GB" dirty="0" smtClean="0"/>
              <a:t>TODAY: Long </a:t>
            </a:r>
            <a:r>
              <a:rPr lang="en-GB" dirty="0"/>
              <a:t>term interest rates  = 4% means that the </a:t>
            </a:r>
            <a:r>
              <a:rPr lang="en-GB" dirty="0" smtClean="0"/>
              <a:t>bond is more attractive as you can get a better return than 4% (the return of putting your money in a bank). Therefore the bond could be worth up to </a:t>
            </a:r>
            <a:r>
              <a:rPr lang="en-GB" dirty="0"/>
              <a:t>£200 to keep the 8% coupon </a:t>
            </a:r>
            <a:r>
              <a:rPr lang="en-GB" dirty="0" smtClean="0"/>
              <a:t>rate</a:t>
            </a:r>
          </a:p>
        </p:txBody>
      </p:sp>
    </p:spTree>
    <p:extLst>
      <p:ext uri="{BB962C8B-B14F-4D97-AF65-F5344CB8AC3E}">
        <p14:creationId xmlns:p14="http://schemas.microsoft.com/office/powerpoint/2010/main" val="95358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093" y="1229091"/>
            <a:ext cx="8827477" cy="5479440"/>
          </a:xfrm>
        </p:spPr>
        <p:txBody>
          <a:bodyPr>
            <a:noAutofit/>
          </a:bodyPr>
          <a:lstStyle/>
          <a:p>
            <a:pPr marL="0" indent="0">
              <a:buNone/>
            </a:pPr>
            <a:r>
              <a:rPr lang="en-GB" sz="1400" b="1" dirty="0"/>
              <a:t>Equity Financing</a:t>
            </a:r>
          </a:p>
          <a:p>
            <a:pPr marL="0" indent="0">
              <a:buNone/>
            </a:pPr>
            <a:r>
              <a:rPr lang="en-GB" sz="900" dirty="0"/>
              <a:t>Having an investor write you a check might seem like the perfect solution if you want to expand your business without taking on debt. After all, it's money without the hassle of repayment or interest. But the dollars always have strings attached: You’ll have to share profits with the venture capitalist or angel investor. </a:t>
            </a:r>
          </a:p>
          <a:p>
            <a:pPr marL="0" indent="0">
              <a:buNone/>
            </a:pPr>
            <a:endParaRPr lang="en-GB" sz="900" b="1" dirty="0" smtClean="0"/>
          </a:p>
          <a:p>
            <a:pPr marL="0" indent="0">
              <a:buNone/>
            </a:pPr>
            <a:r>
              <a:rPr lang="en-GB" sz="900" b="1" dirty="0" smtClean="0"/>
              <a:t>Advantages</a:t>
            </a:r>
            <a:r>
              <a:rPr lang="en-GB" sz="900" b="1" dirty="0"/>
              <a:t>:</a:t>
            </a:r>
            <a:endParaRPr lang="en-GB" sz="900" dirty="0"/>
          </a:p>
          <a:p>
            <a:pPr marL="87313" indent="-87313"/>
            <a:r>
              <a:rPr lang="en-GB" sz="900" dirty="0" smtClean="0"/>
              <a:t>Less risky: You don't have to pay it back, and it's a good option if you can't take on debt.</a:t>
            </a:r>
          </a:p>
          <a:p>
            <a:pPr marL="87313" indent="-87313"/>
            <a:r>
              <a:rPr lang="en-GB" sz="900" dirty="0" smtClean="0"/>
              <a:t>Networking opportunities: You could connect with the investor's network, which might add more credibility to your business.</a:t>
            </a:r>
          </a:p>
          <a:p>
            <a:pPr marL="87313" indent="-87313"/>
            <a:r>
              <a:rPr lang="en-GB" sz="900" dirty="0" smtClean="0"/>
              <a:t>Long-term view: Investors think down the road, and might not expect a return on their investment immediately.</a:t>
            </a:r>
          </a:p>
          <a:p>
            <a:pPr marL="87313" indent="-87313"/>
            <a:r>
              <a:rPr lang="en-GB" sz="900" dirty="0" smtClean="0"/>
              <a:t>Deferred risk: There's no requirement to pay back the investment if the business fails.</a:t>
            </a:r>
          </a:p>
          <a:p>
            <a:pPr marL="87313" indent="-87313"/>
            <a:r>
              <a:rPr lang="en-GB" sz="900" dirty="0" smtClean="0"/>
              <a:t>More Cash: Less pressure to pay dividends compared to paying coupon rates to investors or interest rates to banks</a:t>
            </a:r>
          </a:p>
          <a:p>
            <a:pPr marL="0" indent="0">
              <a:buNone/>
            </a:pPr>
            <a:endParaRPr lang="en-GB" sz="900" b="1" dirty="0" smtClean="0"/>
          </a:p>
          <a:p>
            <a:pPr marL="0" indent="0">
              <a:buNone/>
            </a:pPr>
            <a:r>
              <a:rPr lang="en-GB" sz="900" b="1" dirty="0" smtClean="0"/>
              <a:t>Disadvantages:</a:t>
            </a:r>
            <a:endParaRPr lang="en-GB" sz="900" dirty="0" smtClean="0"/>
          </a:p>
          <a:p>
            <a:pPr marL="87313" indent="-87313"/>
            <a:r>
              <a:rPr lang="en-GB" sz="900" dirty="0" smtClean="0"/>
              <a:t>Total </a:t>
            </a:r>
            <a:r>
              <a:rPr lang="en-GB" sz="900" dirty="0"/>
              <a:t>cost: It could actually cost much more than what you’d pay for a loan.</a:t>
            </a:r>
          </a:p>
          <a:p>
            <a:pPr marL="87313" indent="-87313"/>
            <a:r>
              <a:rPr lang="en-GB" sz="900" dirty="0"/>
              <a:t>Less control: The investor(s) will require some ownership of your company and a portion of the profit.</a:t>
            </a:r>
          </a:p>
          <a:p>
            <a:pPr marL="87313" indent="-87313"/>
            <a:r>
              <a:rPr lang="en-GB" sz="900" dirty="0"/>
              <a:t>Asking for approval: You’ll have to consult with investors before making big (or even routine) decisions—and you might disagree.</a:t>
            </a:r>
          </a:p>
          <a:p>
            <a:pPr marL="87313" indent="-87313"/>
            <a:r>
              <a:rPr lang="en-GB" sz="900" dirty="0" smtClean="0"/>
              <a:t>Time </a:t>
            </a:r>
            <a:r>
              <a:rPr lang="en-GB" sz="900" dirty="0"/>
              <a:t>and effort: You’ll have to search to find and assess the right investor for your company.</a:t>
            </a:r>
          </a:p>
          <a:p>
            <a:pPr marL="0" indent="0">
              <a:buNone/>
            </a:pPr>
            <a:endParaRPr lang="en-GB" sz="900" b="1" dirty="0"/>
          </a:p>
          <a:p>
            <a:pPr marL="0" indent="0">
              <a:buNone/>
            </a:pPr>
            <a:r>
              <a:rPr lang="en-GB" sz="1400" b="1" dirty="0" smtClean="0"/>
              <a:t>Debt Financing</a:t>
            </a:r>
          </a:p>
          <a:p>
            <a:pPr marL="0" indent="0">
              <a:buNone/>
            </a:pPr>
            <a:r>
              <a:rPr lang="en-GB" sz="900" dirty="0" smtClean="0"/>
              <a:t>The </a:t>
            </a:r>
            <a:r>
              <a:rPr lang="en-GB" sz="900" dirty="0"/>
              <a:t>business relationship with a bank that loans you money </a:t>
            </a:r>
            <a:r>
              <a:rPr lang="en-GB" sz="900" dirty="0" smtClean="0"/>
              <a:t>or an investor that agrees a bond contract with you is </a:t>
            </a:r>
            <a:r>
              <a:rPr lang="en-GB" sz="900" dirty="0"/>
              <a:t>much different than </a:t>
            </a:r>
            <a:r>
              <a:rPr lang="en-GB" sz="900" dirty="0" smtClean="0"/>
              <a:t>selling part of the company to an investor</a:t>
            </a:r>
            <a:r>
              <a:rPr lang="en-GB" sz="900" dirty="0"/>
              <a:t>. You won’t need to give up part of your company, but if you take on too much debt, you could stifle growth. </a:t>
            </a:r>
          </a:p>
          <a:p>
            <a:pPr marL="0" indent="0">
              <a:buNone/>
            </a:pPr>
            <a:endParaRPr lang="en-GB" sz="900" b="1" dirty="0" smtClean="0"/>
          </a:p>
          <a:p>
            <a:pPr marL="0" indent="0">
              <a:buNone/>
            </a:pPr>
            <a:r>
              <a:rPr lang="en-GB" sz="900" b="1" dirty="0" smtClean="0"/>
              <a:t>Advantages</a:t>
            </a:r>
            <a:r>
              <a:rPr lang="en-GB" sz="900" b="1" dirty="0"/>
              <a:t>:</a:t>
            </a:r>
            <a:endParaRPr lang="en-GB" sz="900" dirty="0"/>
          </a:p>
          <a:p>
            <a:pPr marL="87313" indent="-87313"/>
            <a:r>
              <a:rPr lang="en-GB" sz="900" dirty="0"/>
              <a:t>Temporary: The business relationship ends when the money is paid </a:t>
            </a:r>
            <a:r>
              <a:rPr lang="en-GB" sz="900" dirty="0" smtClean="0"/>
              <a:t>back or the bond matures.</a:t>
            </a:r>
            <a:endParaRPr lang="en-GB" sz="900" dirty="0"/>
          </a:p>
          <a:p>
            <a:pPr marL="87313" indent="-87313"/>
            <a:r>
              <a:rPr lang="en-GB" sz="900" dirty="0" smtClean="0"/>
              <a:t>Appropriate </a:t>
            </a:r>
            <a:r>
              <a:rPr lang="en-GB" sz="900" dirty="0"/>
              <a:t>timing: Loans can be short-, medium-, or long-term, depending on needs.</a:t>
            </a:r>
          </a:p>
          <a:p>
            <a:pPr marL="87313" indent="-87313"/>
            <a:r>
              <a:rPr lang="en-GB" sz="900" dirty="0"/>
              <a:t>Easier to plan: Principal and interest are known, predictable figures and therefore easier to plan for in a budget (provided you don't take a variable rate loan).</a:t>
            </a:r>
          </a:p>
          <a:p>
            <a:pPr marL="87313" indent="-87313"/>
            <a:r>
              <a:rPr lang="en-GB" sz="900" dirty="0"/>
              <a:t>Freedom and flexibility: The bank or lending institution (like the Small Business Administration) has no say in how run your business, and holds no ownership.</a:t>
            </a:r>
          </a:p>
          <a:p>
            <a:endParaRPr lang="en-GB" sz="900" b="1" dirty="0" smtClean="0"/>
          </a:p>
          <a:p>
            <a:pPr marL="0" indent="0">
              <a:buNone/>
            </a:pPr>
            <a:r>
              <a:rPr lang="en-GB" sz="900" b="1" dirty="0" smtClean="0"/>
              <a:t>Disadvantages</a:t>
            </a:r>
            <a:r>
              <a:rPr lang="en-GB" sz="900" b="1" dirty="0"/>
              <a:t>:</a:t>
            </a:r>
            <a:endParaRPr lang="en-GB" sz="900" dirty="0"/>
          </a:p>
          <a:p>
            <a:pPr marL="87313" indent="-87313"/>
            <a:r>
              <a:rPr lang="en-GB" sz="900" dirty="0"/>
              <a:t>Firm deadlines: Money must be paid back by a fixed date. </a:t>
            </a:r>
          </a:p>
          <a:p>
            <a:pPr marL="87313" indent="-87313"/>
            <a:r>
              <a:rPr lang="en-GB" sz="900" dirty="0" smtClean="0"/>
              <a:t>Lower </a:t>
            </a:r>
            <a:r>
              <a:rPr lang="en-GB" sz="900" dirty="0"/>
              <a:t>investor potential: If you carry too much debt you’ll be labelled "high risk" by investors, which could limit your ability to raise future capital by equity financing.</a:t>
            </a:r>
          </a:p>
          <a:p>
            <a:pPr marL="87313" indent="-87313"/>
            <a:r>
              <a:rPr lang="en-GB" sz="900" dirty="0" smtClean="0"/>
              <a:t>Debt </a:t>
            </a:r>
            <a:r>
              <a:rPr lang="en-GB" sz="900" dirty="0"/>
              <a:t>can make it difficult for a business to grow because of the </a:t>
            </a:r>
            <a:r>
              <a:rPr lang="en-GB" sz="900" dirty="0" smtClean="0"/>
              <a:t>higher </a:t>
            </a:r>
            <a:r>
              <a:rPr lang="en-GB" sz="900" dirty="0"/>
              <a:t>cost of repaying the loan</a:t>
            </a:r>
            <a:r>
              <a:rPr lang="en-GB" sz="900" dirty="0" smtClean="0"/>
              <a:t>.</a:t>
            </a:r>
            <a:endParaRPr lang="en-GB" sz="900" dirty="0"/>
          </a:p>
        </p:txBody>
      </p:sp>
      <p:sp>
        <p:nvSpPr>
          <p:cNvPr id="4" name="Rectangle 3">
            <a:hlinkClick r:id="rId2"/>
          </p:cNvPr>
          <p:cNvSpPr/>
          <p:nvPr/>
        </p:nvSpPr>
        <p:spPr>
          <a:xfrm>
            <a:off x="6603022" y="2450392"/>
            <a:ext cx="1963185" cy="6878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t>VIDEO - 3 Mins</a:t>
            </a:r>
          </a:p>
          <a:p>
            <a:pPr algn="ctr"/>
            <a:r>
              <a:rPr lang="en-GB" sz="1100" dirty="0" smtClean="0"/>
              <a:t>Why is debt more popular and why might this be changing?</a:t>
            </a:r>
            <a:endParaRPr lang="en-GB" sz="1100" dirty="0"/>
          </a:p>
        </p:txBody>
      </p:sp>
      <p:sp>
        <p:nvSpPr>
          <p:cNvPr id="5" name="Title 1"/>
          <p:cNvSpPr txBox="1">
            <a:spLocks/>
          </p:cNvSpPr>
          <p:nvPr/>
        </p:nvSpPr>
        <p:spPr>
          <a:xfrm>
            <a:off x="123093" y="86091"/>
            <a:ext cx="858105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b="1" dirty="0" smtClean="0"/>
              <a:t>RWS15: Financial Markets and Banking</a:t>
            </a:r>
            <a:r>
              <a:rPr lang="en-GB" dirty="0" smtClean="0"/>
              <a:t/>
            </a:r>
            <a:br>
              <a:rPr lang="en-GB" dirty="0" smtClean="0"/>
            </a:br>
            <a:r>
              <a:rPr lang="en-GB" sz="2700" b="1" dirty="0" smtClean="0">
                <a:solidFill>
                  <a:srgbClr val="FF0000"/>
                </a:solidFill>
              </a:rPr>
              <a:t>Raising Finance for Firms: Debt .v. Equity</a:t>
            </a:r>
            <a:endParaRPr lang="en-GB" sz="2700" dirty="0"/>
          </a:p>
        </p:txBody>
      </p:sp>
    </p:spTree>
    <p:extLst>
      <p:ext uri="{BB962C8B-B14F-4D97-AF65-F5344CB8AC3E}">
        <p14:creationId xmlns:p14="http://schemas.microsoft.com/office/powerpoint/2010/main" val="180512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7" end="1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9" end="1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20" end="2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21" end="2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22" end="2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23" end="2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25" end="2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26" end="2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27" end="2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28" end="2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02223" y="1346618"/>
            <a:ext cx="8264769" cy="5405874"/>
          </a:xfrm>
        </p:spPr>
        <p:txBody>
          <a:bodyPr>
            <a:normAutofit fontScale="62500" lnSpcReduction="20000"/>
          </a:bodyPr>
          <a:lstStyle/>
          <a:p>
            <a:pPr marL="0" indent="0">
              <a:buNone/>
            </a:pPr>
            <a:r>
              <a:rPr lang="en-GB" dirty="0" smtClean="0"/>
              <a:t>Decide </a:t>
            </a:r>
            <a:r>
              <a:rPr lang="en-GB" dirty="0"/>
              <a:t>which of the statements below applies to commercial banks and which applies to investment banks</a:t>
            </a:r>
            <a:r>
              <a:rPr lang="en-GB" dirty="0" smtClean="0"/>
              <a:t>.  Write (C) or (I) next to each statement.  Note</a:t>
            </a:r>
            <a:r>
              <a:rPr lang="en-GB" dirty="0"/>
              <a:t>: Some statements could appear under both headings </a:t>
            </a:r>
          </a:p>
          <a:p>
            <a:pPr marL="514350" lvl="0" indent="-514350">
              <a:buFont typeface="+mj-lt"/>
              <a:buAutoNum type="arabicPeriod"/>
            </a:pPr>
            <a:r>
              <a:rPr lang="en-GB" dirty="0" smtClean="0"/>
              <a:t>Advise </a:t>
            </a:r>
            <a:r>
              <a:rPr lang="en-GB" dirty="0"/>
              <a:t>on new share issues</a:t>
            </a:r>
          </a:p>
          <a:p>
            <a:pPr marL="514350" lvl="0" indent="-514350">
              <a:buFont typeface="+mj-lt"/>
              <a:buAutoNum type="arabicPeriod"/>
            </a:pPr>
            <a:r>
              <a:rPr lang="en-GB" dirty="0"/>
              <a:t>Provide loans and over drafts for small businesses</a:t>
            </a:r>
          </a:p>
          <a:p>
            <a:pPr marL="514350" lvl="0" indent="-514350">
              <a:buFont typeface="+mj-lt"/>
              <a:buAutoNum type="arabicPeriod"/>
            </a:pPr>
            <a:r>
              <a:rPr lang="en-GB" dirty="0"/>
              <a:t>Accept deposits from households</a:t>
            </a:r>
          </a:p>
          <a:p>
            <a:pPr marL="514350" lvl="0" indent="-514350">
              <a:buFont typeface="+mj-lt"/>
              <a:buAutoNum type="arabicPeriod"/>
            </a:pPr>
            <a:r>
              <a:rPr lang="en-GB" dirty="0" smtClean="0"/>
              <a:t>Provide </a:t>
            </a:r>
            <a:r>
              <a:rPr lang="en-GB" dirty="0"/>
              <a:t>help with mergers and takeovers </a:t>
            </a:r>
          </a:p>
          <a:p>
            <a:pPr marL="514350" lvl="0" indent="-514350">
              <a:buFont typeface="+mj-lt"/>
              <a:buAutoNum type="arabicPeriod"/>
            </a:pPr>
            <a:r>
              <a:rPr lang="en-GB" dirty="0"/>
              <a:t>Underwrite new share </a:t>
            </a:r>
            <a:r>
              <a:rPr lang="en-GB" dirty="0" smtClean="0"/>
              <a:t>issues</a:t>
            </a:r>
            <a:endParaRPr lang="en-GB" dirty="0"/>
          </a:p>
          <a:p>
            <a:pPr marL="514350" lvl="0" indent="-514350">
              <a:buFont typeface="+mj-lt"/>
              <a:buAutoNum type="arabicPeriod"/>
            </a:pPr>
            <a:r>
              <a:rPr lang="en-GB" dirty="0"/>
              <a:t>Trade in bond and equities for clients </a:t>
            </a:r>
          </a:p>
          <a:p>
            <a:pPr marL="514350" lvl="0" indent="-514350">
              <a:buFont typeface="+mj-lt"/>
              <a:buAutoNum type="arabicPeriod"/>
            </a:pPr>
            <a:r>
              <a:rPr lang="en-GB" dirty="0"/>
              <a:t>Buying and selling foreign </a:t>
            </a:r>
            <a:r>
              <a:rPr lang="en-GB" dirty="0" smtClean="0"/>
              <a:t>exchange</a:t>
            </a:r>
            <a:endParaRPr lang="en-GB" dirty="0"/>
          </a:p>
          <a:p>
            <a:pPr marL="514350" lvl="0" indent="-514350">
              <a:buFont typeface="+mj-lt"/>
              <a:buAutoNum type="arabicPeriod"/>
            </a:pPr>
            <a:r>
              <a:rPr lang="en-GB" dirty="0"/>
              <a:t>Trade shares, corporate bonds and government bonds on their own behalf</a:t>
            </a:r>
          </a:p>
          <a:p>
            <a:pPr marL="514350" lvl="0" indent="-514350">
              <a:buFont typeface="+mj-lt"/>
              <a:buAutoNum type="arabicPeriod"/>
            </a:pPr>
            <a:r>
              <a:rPr lang="en-GB" dirty="0"/>
              <a:t>Provide mortgages to finance house purchase</a:t>
            </a:r>
          </a:p>
          <a:p>
            <a:pPr marL="514350" lvl="0" indent="-514350">
              <a:buFont typeface="+mj-lt"/>
              <a:buAutoNum type="arabicPeriod"/>
            </a:pPr>
            <a:r>
              <a:rPr lang="en-GB" dirty="0"/>
              <a:t>Arrange loans to help finance large infrastructure </a:t>
            </a:r>
            <a:r>
              <a:rPr lang="en-GB" dirty="0" smtClean="0"/>
              <a:t>projects</a:t>
            </a:r>
            <a:endParaRPr lang="en-GB" dirty="0"/>
          </a:p>
          <a:p>
            <a:pPr marL="514350" lvl="0" indent="-514350">
              <a:buFont typeface="+mj-lt"/>
              <a:buAutoNum type="arabicPeriod"/>
            </a:pPr>
            <a:r>
              <a:rPr lang="en-GB" dirty="0"/>
              <a:t>Participate in commodity </a:t>
            </a:r>
            <a:r>
              <a:rPr lang="en-GB" dirty="0" smtClean="0"/>
              <a:t>trading</a:t>
            </a:r>
            <a:endParaRPr lang="en-GB" dirty="0"/>
          </a:p>
          <a:p>
            <a:pPr marL="514350" lvl="0" indent="-514350">
              <a:buFont typeface="+mj-lt"/>
              <a:buAutoNum type="arabicPeriod"/>
            </a:pPr>
            <a:r>
              <a:rPr lang="en-GB" dirty="0"/>
              <a:t>Give advice to individuals and small businesses about financial </a:t>
            </a:r>
            <a:r>
              <a:rPr lang="en-GB" dirty="0" smtClean="0"/>
              <a:t>matters</a:t>
            </a:r>
            <a:endParaRPr lang="en-GB" dirty="0"/>
          </a:p>
          <a:p>
            <a:pPr marL="514350" lvl="0" indent="-514350">
              <a:buFont typeface="+mj-lt"/>
              <a:buAutoNum type="arabicPeriod"/>
            </a:pPr>
            <a:r>
              <a:rPr lang="en-GB" dirty="0"/>
              <a:t>Manage large investment portfolios on behalf of clients. </a:t>
            </a:r>
            <a:r>
              <a:rPr lang="en-GB" dirty="0" err="1"/>
              <a:t>E.g</a:t>
            </a:r>
            <a:r>
              <a:rPr lang="en-GB" dirty="0"/>
              <a:t> pension funds </a:t>
            </a:r>
          </a:p>
          <a:p>
            <a:endParaRPr lang="en-GB" dirty="0"/>
          </a:p>
        </p:txBody>
      </p:sp>
      <p:sp>
        <p:nvSpPr>
          <p:cNvPr id="8" name="Title 1"/>
          <p:cNvSpPr txBox="1">
            <a:spLocks/>
          </p:cNvSpPr>
          <p:nvPr/>
        </p:nvSpPr>
        <p:spPr>
          <a:xfrm>
            <a:off x="202223" y="147638"/>
            <a:ext cx="858105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b="1" dirty="0" smtClean="0"/>
              <a:t>RWS15: Financial Markets and Banking</a:t>
            </a:r>
            <a:r>
              <a:rPr lang="en-GB" dirty="0" smtClean="0"/>
              <a:t/>
            </a:r>
            <a:br>
              <a:rPr lang="en-GB" dirty="0" smtClean="0"/>
            </a:br>
            <a:r>
              <a:rPr lang="en-GB" sz="2700" b="1" dirty="0" smtClean="0">
                <a:solidFill>
                  <a:srgbClr val="FF0000"/>
                </a:solidFill>
              </a:rPr>
              <a:t>Types of Banking: Commercial .v. Investment Banks</a:t>
            </a:r>
            <a:endParaRPr lang="en-GB" sz="2700" dirty="0"/>
          </a:p>
        </p:txBody>
      </p:sp>
    </p:spTree>
    <p:extLst>
      <p:ext uri="{BB962C8B-B14F-4D97-AF65-F5344CB8AC3E}">
        <p14:creationId xmlns:p14="http://schemas.microsoft.com/office/powerpoint/2010/main" val="809803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704" y="1360761"/>
            <a:ext cx="8895730" cy="1176556"/>
          </a:xfrm>
        </p:spPr>
        <p:txBody>
          <a:bodyPr>
            <a:normAutofit fontScale="92500" lnSpcReduction="10000"/>
          </a:bodyPr>
          <a:lstStyle/>
          <a:p>
            <a:pPr marL="0" indent="0">
              <a:spcBef>
                <a:spcPts val="0"/>
              </a:spcBef>
              <a:buNone/>
            </a:pPr>
            <a:r>
              <a:rPr lang="en-GB" sz="1400" b="1" dirty="0" smtClean="0"/>
              <a:t>The Bank’s Balance Sheet</a:t>
            </a:r>
          </a:p>
          <a:p>
            <a:pPr>
              <a:spcBef>
                <a:spcPts val="0"/>
              </a:spcBef>
            </a:pPr>
            <a:r>
              <a:rPr lang="en-GB" sz="1400" b="1" dirty="0" smtClean="0"/>
              <a:t>Assets </a:t>
            </a:r>
            <a:r>
              <a:rPr lang="en-GB" sz="1400" dirty="0"/>
              <a:t>are the claim that a bank has against others and represents how the bank has used its funds.</a:t>
            </a:r>
          </a:p>
          <a:p>
            <a:pPr>
              <a:spcBef>
                <a:spcPts val="0"/>
              </a:spcBef>
            </a:pPr>
            <a:r>
              <a:rPr lang="en-GB" sz="1400" b="1" dirty="0"/>
              <a:t>Liabilities </a:t>
            </a:r>
            <a:r>
              <a:rPr lang="en-GB" sz="1400" dirty="0"/>
              <a:t>are the claims that other people have on the bank and they show the source of the banks funds. Liabilities can be divided into ‘shareholders’ funds and money that the bank has borrowed from depositors or, for example issuing bonds. Shareholder funds are the bank’s capital and comprise the money that was received when shares were issued plus any retained profits. </a:t>
            </a:r>
          </a:p>
        </p:txBody>
      </p:sp>
      <p:graphicFrame>
        <p:nvGraphicFramePr>
          <p:cNvPr id="6" name="Table 5"/>
          <p:cNvGraphicFramePr>
            <a:graphicFrameLocks noGrp="1"/>
          </p:cNvGraphicFramePr>
          <p:nvPr>
            <p:extLst>
              <p:ext uri="{D42A27DB-BD31-4B8C-83A1-F6EECF244321}">
                <p14:modId xmlns:p14="http://schemas.microsoft.com/office/powerpoint/2010/main" val="2480512097"/>
              </p:ext>
            </p:extLst>
          </p:nvPr>
        </p:nvGraphicFramePr>
        <p:xfrm>
          <a:off x="157008" y="2641052"/>
          <a:ext cx="5128056" cy="2628900"/>
        </p:xfrm>
        <a:graphic>
          <a:graphicData uri="http://schemas.openxmlformats.org/drawingml/2006/table">
            <a:tbl>
              <a:tblPr firstRow="1" firstCol="1" bandRow="1">
                <a:tableStyleId>{7E9639D4-E3E2-4D34-9284-5A2195B3D0D7}</a:tableStyleId>
              </a:tblPr>
              <a:tblGrid>
                <a:gridCol w="2564028"/>
                <a:gridCol w="2564028"/>
              </a:tblGrid>
              <a:tr h="0">
                <a:tc>
                  <a:txBody>
                    <a:bodyPr/>
                    <a:lstStyle/>
                    <a:p>
                      <a:pPr>
                        <a:lnSpc>
                          <a:spcPct val="115000"/>
                        </a:lnSpc>
                        <a:spcAft>
                          <a:spcPts val="1000"/>
                        </a:spcAft>
                      </a:pPr>
                      <a:r>
                        <a:rPr lang="en-GB" sz="1000" dirty="0">
                          <a:effectLst/>
                        </a:rPr>
                        <a:t>Assets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en-GB" sz="1000" dirty="0" smtClean="0">
                          <a:effectLst/>
                        </a:rPr>
                        <a:t>Liabilities (and Equity)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nSpc>
                          <a:spcPct val="115000"/>
                        </a:lnSpc>
                        <a:spcAft>
                          <a:spcPts val="1000"/>
                        </a:spcAft>
                      </a:pPr>
                      <a:r>
                        <a:rPr lang="en-GB" sz="1000">
                          <a:effectLst/>
                        </a:rPr>
                        <a:t>Cash (notes and coins)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en-GB" sz="1000" b="1" dirty="0">
                          <a:effectLst/>
                        </a:rPr>
                        <a:t>Share capital</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nSpc>
                          <a:spcPct val="115000"/>
                        </a:lnSpc>
                        <a:spcAft>
                          <a:spcPts val="1000"/>
                        </a:spcAft>
                      </a:pPr>
                      <a:r>
                        <a:rPr lang="en-GB" sz="1000" dirty="0">
                          <a:effectLst/>
                        </a:rPr>
                        <a:t>Balances at the bank of England (All settlement banks and some others have an account at the Bank of England. Many of the smaller banks have an account with a different, large bank)</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en-GB" sz="1000" b="1" dirty="0">
                          <a:effectLst/>
                        </a:rPr>
                        <a:t>Reserves (retained profits)</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nSpc>
                          <a:spcPct val="115000"/>
                        </a:lnSpc>
                        <a:spcAft>
                          <a:spcPts val="1000"/>
                        </a:spcAft>
                      </a:pPr>
                      <a:r>
                        <a:rPr lang="en-GB" sz="1000">
                          <a:effectLst/>
                        </a:rPr>
                        <a:t>Money at call and  short notice (e.g money lent to other banks via the interbank market)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en-GB" sz="1000" b="1" dirty="0">
                          <a:effectLst/>
                        </a:rPr>
                        <a:t>Long term borrowing (</a:t>
                      </a:r>
                      <a:r>
                        <a:rPr lang="en-GB" sz="1000" b="1" dirty="0" err="1">
                          <a:effectLst/>
                        </a:rPr>
                        <a:t>eg</a:t>
                      </a:r>
                      <a:r>
                        <a:rPr lang="en-GB" sz="1000" b="1" dirty="0">
                          <a:effectLst/>
                        </a:rPr>
                        <a:t> bonds issued by the bank)</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nSpc>
                          <a:spcPct val="115000"/>
                        </a:lnSpc>
                        <a:spcAft>
                          <a:spcPts val="1000"/>
                        </a:spcAft>
                      </a:pPr>
                      <a:r>
                        <a:rPr lang="en-GB" sz="1000">
                          <a:effectLst/>
                        </a:rPr>
                        <a:t>Bills, commercial and treasury bills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en-GB" sz="1000" b="1" dirty="0">
                          <a:effectLst/>
                        </a:rPr>
                        <a:t>Short term borrowing from money markets </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nSpc>
                          <a:spcPct val="115000"/>
                        </a:lnSpc>
                        <a:spcAft>
                          <a:spcPts val="1000"/>
                        </a:spcAft>
                      </a:pPr>
                      <a:r>
                        <a:rPr lang="en-GB" sz="1000">
                          <a:effectLst/>
                        </a:rPr>
                        <a:t>Investments (e.g holdings of government and corporate bonds)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nSpc>
                          <a:spcPct val="115000"/>
                        </a:lnSpc>
                        <a:spcAft>
                          <a:spcPts val="1000"/>
                        </a:spcAft>
                      </a:pPr>
                      <a:r>
                        <a:rPr lang="en-GB" sz="1000" b="1" dirty="0">
                          <a:effectLst/>
                        </a:rPr>
                        <a:t>Deposits (sight deposits and time </a:t>
                      </a:r>
                      <a:r>
                        <a:rPr lang="en-GB" sz="1000" b="1" dirty="0" smtClean="0">
                          <a:effectLst/>
                        </a:rPr>
                        <a:t>deposits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nSpc>
                          <a:spcPct val="115000"/>
                        </a:lnSpc>
                        <a:spcAft>
                          <a:spcPts val="1000"/>
                        </a:spcAft>
                      </a:pPr>
                      <a:r>
                        <a:rPr lang="en-GB" sz="1000">
                          <a:effectLst/>
                        </a:rPr>
                        <a:t>Advances (eg loans and mortgages made to the customers of the bank)</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nSpc>
                          <a:spcPct val="115000"/>
                        </a:lnSpc>
                        <a:spcAft>
                          <a:spcPts val="1000"/>
                        </a:spcAft>
                      </a:pPr>
                      <a:endParaRPr lang="en-GB" sz="1000" dirty="0" smtClean="0">
                        <a:effectLst/>
                      </a:endParaRPr>
                    </a:p>
                  </a:txBody>
                  <a:tcPr marL="68580" marR="68580" marT="0" marB="0"/>
                </a:tc>
              </a:tr>
              <a:tr h="0">
                <a:tc>
                  <a:txBody>
                    <a:bodyPr/>
                    <a:lstStyle/>
                    <a:p>
                      <a:pPr>
                        <a:lnSpc>
                          <a:spcPct val="115000"/>
                        </a:lnSpc>
                        <a:spcAft>
                          <a:spcPts val="1000"/>
                        </a:spcAft>
                      </a:pPr>
                      <a:r>
                        <a:rPr lang="en-GB" sz="1000" dirty="0">
                          <a:effectLst/>
                        </a:rPr>
                        <a:t>Fixed assets (</a:t>
                      </a:r>
                      <a:r>
                        <a:rPr lang="en-GB" sz="1000" dirty="0" err="1">
                          <a:effectLst/>
                        </a:rPr>
                        <a:t>eg</a:t>
                      </a:r>
                      <a:r>
                        <a:rPr lang="en-GB" sz="1000" dirty="0">
                          <a:effectLst/>
                        </a:rPr>
                        <a:t> premises)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en-GB" sz="1000" b="1" dirty="0" smtClean="0">
                          <a:effectLst/>
                        </a:rPr>
                        <a:t> EQUITY</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Rectangle 6"/>
          <p:cNvSpPr/>
          <p:nvPr/>
        </p:nvSpPr>
        <p:spPr>
          <a:xfrm>
            <a:off x="157008" y="5452752"/>
            <a:ext cx="5128056" cy="1200329"/>
          </a:xfrm>
          <a:prstGeom prst="rect">
            <a:avLst/>
          </a:prstGeom>
        </p:spPr>
        <p:txBody>
          <a:bodyPr wrap="square">
            <a:spAutoFit/>
          </a:bodyPr>
          <a:lstStyle/>
          <a:p>
            <a:r>
              <a:rPr lang="en-GB" sz="900" b="1" dirty="0">
                <a:latin typeface="Calibri" panose="020F0502020204030204" pitchFamily="34" charset="0"/>
                <a:ea typeface="Calibri" panose="020F0502020204030204" pitchFamily="34" charset="0"/>
                <a:cs typeface="Times New Roman" panose="02020603050405020304" pitchFamily="18" charset="0"/>
              </a:rPr>
              <a:t>Note</a:t>
            </a:r>
            <a:r>
              <a:rPr lang="en-GB" sz="900" dirty="0">
                <a:latin typeface="Calibri" panose="020F0502020204030204" pitchFamily="34" charset="0"/>
                <a:ea typeface="Calibri" panose="020F0502020204030204" pitchFamily="34" charset="0"/>
                <a:cs typeface="Times New Roman" panose="02020603050405020304" pitchFamily="18" charset="0"/>
              </a:rPr>
              <a:t>: the capital of the bank (shareholders’ funds) comprises issued share capital plus reserves</a:t>
            </a:r>
            <a:endParaRPr lang="en-GB" sz="800" dirty="0">
              <a:latin typeface="Calibri" panose="020F0502020204030204" pitchFamily="34" charset="0"/>
              <a:ea typeface="Calibri" panose="020F0502020204030204" pitchFamily="34" charset="0"/>
              <a:cs typeface="Times New Roman" panose="02020603050405020304" pitchFamily="18" charset="0"/>
            </a:endParaRPr>
          </a:p>
          <a:p>
            <a:r>
              <a:rPr lang="en-GB" sz="900" dirty="0">
                <a:latin typeface="Calibri" panose="020F0502020204030204" pitchFamily="34" charset="0"/>
                <a:ea typeface="Calibri" panose="020F0502020204030204" pitchFamily="34" charset="0"/>
                <a:cs typeface="Times New Roman" panose="02020603050405020304" pitchFamily="18" charset="0"/>
              </a:rPr>
              <a:t>The first four items on the asset side of the balance sheet are fairly liquid whereas investments and advances are less liquid but are generally much more profitable. It is important to note that banks have to manage their portfolio of assets to ensure that they can meet their customers’ demands for cash whilst also aiming to make a profit for their shareholders. </a:t>
            </a:r>
            <a:endParaRPr lang="en-GB" sz="800" dirty="0">
              <a:latin typeface="Calibri" panose="020F0502020204030204" pitchFamily="34" charset="0"/>
              <a:ea typeface="Calibri" panose="020F0502020204030204" pitchFamily="34" charset="0"/>
              <a:cs typeface="Times New Roman" panose="02020603050405020304" pitchFamily="18" charset="0"/>
            </a:endParaRPr>
          </a:p>
          <a:p>
            <a:r>
              <a:rPr lang="en-GB" sz="900" b="1" u="sng" dirty="0">
                <a:latin typeface="Calibri" panose="020F0502020204030204" pitchFamily="34" charset="0"/>
                <a:ea typeface="Calibri" panose="020F0502020204030204" pitchFamily="34" charset="0"/>
                <a:cs typeface="Times New Roman" panose="02020603050405020304" pitchFamily="18" charset="0"/>
              </a:rPr>
              <a:t>It is important to note that banks generally borrow short term and lend long term.</a:t>
            </a:r>
            <a:r>
              <a:rPr lang="en-GB" sz="900" dirty="0">
                <a:latin typeface="Calibri" panose="020F0502020204030204" pitchFamily="34" charset="0"/>
                <a:ea typeface="Calibri" panose="020F0502020204030204" pitchFamily="34" charset="0"/>
                <a:cs typeface="Times New Roman" panose="02020603050405020304" pitchFamily="18" charset="0"/>
              </a:rPr>
              <a:t> This puts them at risk because depositors may decide to withdraw their money but the bank cannot insist that the people to whom they have lent money, </a:t>
            </a:r>
            <a:r>
              <a:rPr lang="en-GB" sz="900" dirty="0" err="1">
                <a:latin typeface="Calibri" panose="020F0502020204030204" pitchFamily="34" charset="0"/>
                <a:ea typeface="Calibri" panose="020F0502020204030204" pitchFamily="34" charset="0"/>
                <a:cs typeface="Times New Roman" panose="02020603050405020304" pitchFamily="18" charset="0"/>
              </a:rPr>
              <a:t>eg</a:t>
            </a:r>
            <a:r>
              <a:rPr lang="en-GB" sz="900" dirty="0">
                <a:latin typeface="Calibri" panose="020F0502020204030204" pitchFamily="34" charset="0"/>
                <a:ea typeface="Calibri" panose="020F0502020204030204" pitchFamily="34" charset="0"/>
                <a:cs typeface="Times New Roman" panose="02020603050405020304" pitchFamily="18" charset="0"/>
              </a:rPr>
              <a:t> mortgage holders, repay immediately.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5427676" y="3122762"/>
            <a:ext cx="3629630" cy="3184906"/>
          </a:xfrm>
          <a:prstGeom prst="rect">
            <a:avLst/>
          </a:prstGeom>
        </p:spPr>
      </p:pic>
      <p:sp>
        <p:nvSpPr>
          <p:cNvPr id="9" name="Title 1"/>
          <p:cNvSpPr txBox="1">
            <a:spLocks/>
          </p:cNvSpPr>
          <p:nvPr/>
        </p:nvSpPr>
        <p:spPr>
          <a:xfrm>
            <a:off x="202223" y="147638"/>
            <a:ext cx="858105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b="1" dirty="0" smtClean="0"/>
              <a:t>RWS15: Financial Markets and Banking</a:t>
            </a:r>
            <a:r>
              <a:rPr lang="en-GB" dirty="0" smtClean="0"/>
              <a:t/>
            </a:r>
            <a:br>
              <a:rPr lang="en-GB" dirty="0" smtClean="0"/>
            </a:br>
            <a:r>
              <a:rPr lang="en-GB" sz="2700" b="1" dirty="0" smtClean="0">
                <a:solidFill>
                  <a:srgbClr val="FF0000"/>
                </a:solidFill>
              </a:rPr>
              <a:t>Conflicting Objectives of Banks: Liquidity &amp; Security .v. Profit</a:t>
            </a:r>
            <a:endParaRPr lang="en-GB" sz="2700" dirty="0"/>
          </a:p>
        </p:txBody>
      </p:sp>
    </p:spTree>
    <p:extLst>
      <p:ext uri="{BB962C8B-B14F-4D97-AF65-F5344CB8AC3E}">
        <p14:creationId xmlns:p14="http://schemas.microsoft.com/office/powerpoint/2010/main" val="2567497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492748" y="4066826"/>
            <a:ext cx="4049907" cy="2587036"/>
          </a:xfrm>
          <a:prstGeom prst="rect">
            <a:avLst/>
          </a:prstGeom>
        </p:spPr>
      </p:pic>
      <p:sp>
        <p:nvSpPr>
          <p:cNvPr id="9" name="Title 1"/>
          <p:cNvSpPr txBox="1">
            <a:spLocks/>
          </p:cNvSpPr>
          <p:nvPr/>
        </p:nvSpPr>
        <p:spPr>
          <a:xfrm>
            <a:off x="94646" y="-26094"/>
            <a:ext cx="858105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b="1" dirty="0" smtClean="0"/>
              <a:t>RWS15: Financial Markets and Banking</a:t>
            </a:r>
            <a:r>
              <a:rPr lang="en-GB" dirty="0" smtClean="0"/>
              <a:t/>
            </a:r>
            <a:br>
              <a:rPr lang="en-GB" dirty="0" smtClean="0"/>
            </a:br>
            <a:r>
              <a:rPr lang="en-GB" sz="2700" b="1" dirty="0" smtClean="0">
                <a:solidFill>
                  <a:srgbClr val="FF0000"/>
                </a:solidFill>
              </a:rPr>
              <a:t>Conflicting Objectives of Banks: Liquidity &amp; Security .v. Profit</a:t>
            </a:r>
            <a:endParaRPr lang="en-GB" sz="2700" dirty="0"/>
          </a:p>
        </p:txBody>
      </p:sp>
      <p:grpSp>
        <p:nvGrpSpPr>
          <p:cNvPr id="31" name="Group 30"/>
          <p:cNvGrpSpPr/>
          <p:nvPr/>
        </p:nvGrpSpPr>
        <p:grpSpPr>
          <a:xfrm>
            <a:off x="202223" y="1207867"/>
            <a:ext cx="3580350" cy="2738242"/>
            <a:chOff x="202223" y="1262324"/>
            <a:chExt cx="3580350" cy="2738242"/>
          </a:xfrm>
        </p:grpSpPr>
        <p:sp>
          <p:nvSpPr>
            <p:cNvPr id="29" name="Rectangle 28"/>
            <p:cNvSpPr/>
            <p:nvPr/>
          </p:nvSpPr>
          <p:spPr>
            <a:xfrm>
              <a:off x="202223" y="1287037"/>
              <a:ext cx="3580350" cy="27135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p:cNvSpPr/>
            <p:nvPr/>
          </p:nvSpPr>
          <p:spPr>
            <a:xfrm>
              <a:off x="389959" y="1738246"/>
              <a:ext cx="1183341" cy="470648"/>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GB" sz="1200" b="1" dirty="0" smtClean="0">
                  <a:solidFill>
                    <a:schemeClr val="tx1"/>
                  </a:solidFill>
                </a:rPr>
                <a:t>HOUSING PORTFOLIO</a:t>
              </a:r>
              <a:endParaRPr lang="en-GB" sz="1200" b="1" dirty="0">
                <a:solidFill>
                  <a:schemeClr val="tx1"/>
                </a:solidFill>
              </a:endParaRPr>
            </a:p>
          </p:txBody>
        </p:sp>
        <p:sp>
          <p:nvSpPr>
            <p:cNvPr id="10" name="Rectangle 9"/>
            <p:cNvSpPr/>
            <p:nvPr/>
          </p:nvSpPr>
          <p:spPr>
            <a:xfrm>
              <a:off x="389959" y="2208894"/>
              <a:ext cx="1183341" cy="715738"/>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GB" sz="1200" b="1" dirty="0" smtClean="0">
                  <a:solidFill>
                    <a:schemeClr val="tx1"/>
                  </a:solidFill>
                </a:rPr>
                <a:t>LOANS TO ‘SECURE PEOPLE’</a:t>
              </a:r>
            </a:p>
          </p:txBody>
        </p:sp>
        <p:sp>
          <p:nvSpPr>
            <p:cNvPr id="11" name="Rectangle 10"/>
            <p:cNvSpPr/>
            <p:nvPr/>
          </p:nvSpPr>
          <p:spPr>
            <a:xfrm>
              <a:off x="389958" y="2924632"/>
              <a:ext cx="1183341" cy="602073"/>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GB" sz="1200" b="1" dirty="0" smtClean="0">
                  <a:solidFill>
                    <a:schemeClr val="tx1"/>
                  </a:solidFill>
                </a:rPr>
                <a:t>LOANS TO ‘RISKY PEOPLE’ (UNSECURED)</a:t>
              </a:r>
              <a:endParaRPr lang="en-GB" sz="1200" b="1" dirty="0">
                <a:solidFill>
                  <a:schemeClr val="tx1"/>
                </a:solidFill>
              </a:endParaRPr>
            </a:p>
          </p:txBody>
        </p:sp>
        <p:sp>
          <p:nvSpPr>
            <p:cNvPr id="12" name="Rectangle 11"/>
            <p:cNvSpPr/>
            <p:nvPr/>
          </p:nvSpPr>
          <p:spPr>
            <a:xfrm>
              <a:off x="389957" y="3526705"/>
              <a:ext cx="1183341" cy="309283"/>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GB" sz="1200" b="1" dirty="0" smtClean="0">
                  <a:solidFill>
                    <a:schemeClr val="tx1"/>
                  </a:solidFill>
                </a:rPr>
                <a:t>CASH RESERVES</a:t>
              </a:r>
              <a:endParaRPr lang="en-GB" sz="1200" b="1" dirty="0">
                <a:solidFill>
                  <a:schemeClr val="tx1"/>
                </a:solidFill>
              </a:endParaRPr>
            </a:p>
          </p:txBody>
        </p:sp>
        <p:sp>
          <p:nvSpPr>
            <p:cNvPr id="13" name="Rectangle 12"/>
            <p:cNvSpPr/>
            <p:nvPr/>
          </p:nvSpPr>
          <p:spPr>
            <a:xfrm>
              <a:off x="2411501" y="1738246"/>
              <a:ext cx="1183341" cy="470648"/>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GB" sz="1200" b="1" dirty="0" smtClean="0">
                  <a:solidFill>
                    <a:schemeClr val="tx1"/>
                  </a:solidFill>
                </a:rPr>
                <a:t>CUSTOMER DEPOSITS</a:t>
              </a:r>
              <a:endParaRPr lang="en-GB" sz="1200" b="1" dirty="0">
                <a:solidFill>
                  <a:schemeClr val="tx1"/>
                </a:solidFill>
              </a:endParaRPr>
            </a:p>
          </p:txBody>
        </p:sp>
        <p:sp>
          <p:nvSpPr>
            <p:cNvPr id="15" name="Rectangle 14"/>
            <p:cNvSpPr/>
            <p:nvPr/>
          </p:nvSpPr>
          <p:spPr>
            <a:xfrm>
              <a:off x="2411500" y="2208894"/>
              <a:ext cx="1183341" cy="1431476"/>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GB" sz="1200" b="1" dirty="0" smtClean="0">
                  <a:solidFill>
                    <a:schemeClr val="tx1"/>
                  </a:solidFill>
                </a:rPr>
                <a:t>MONEY BORROWED FROM OTHER BANKS</a:t>
              </a:r>
              <a:endParaRPr lang="en-GB" sz="1200" b="1" dirty="0">
                <a:solidFill>
                  <a:schemeClr val="tx1"/>
                </a:solidFill>
              </a:endParaRPr>
            </a:p>
          </p:txBody>
        </p:sp>
        <p:sp>
          <p:nvSpPr>
            <p:cNvPr id="16" name="Rectangle 15"/>
            <p:cNvSpPr/>
            <p:nvPr/>
          </p:nvSpPr>
          <p:spPr>
            <a:xfrm>
              <a:off x="2411499" y="3640370"/>
              <a:ext cx="1183341" cy="19561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GB" sz="1200" b="1" dirty="0" smtClean="0">
                  <a:solidFill>
                    <a:schemeClr val="tx1"/>
                  </a:solidFill>
                </a:rPr>
                <a:t>EQUITY</a:t>
              </a:r>
              <a:endParaRPr lang="en-GB" sz="1200" b="1" dirty="0">
                <a:solidFill>
                  <a:schemeClr val="tx1"/>
                </a:solidFill>
              </a:endParaRPr>
            </a:p>
          </p:txBody>
        </p:sp>
        <p:sp>
          <p:nvSpPr>
            <p:cNvPr id="5" name="TextBox 4"/>
            <p:cNvSpPr txBox="1"/>
            <p:nvPr/>
          </p:nvSpPr>
          <p:spPr>
            <a:xfrm>
              <a:off x="2411498" y="1262324"/>
              <a:ext cx="1183341" cy="461665"/>
            </a:xfrm>
            <a:prstGeom prst="rect">
              <a:avLst/>
            </a:prstGeom>
            <a:noFill/>
          </p:spPr>
          <p:txBody>
            <a:bodyPr wrap="square" rtlCol="0">
              <a:spAutoFit/>
            </a:bodyPr>
            <a:lstStyle/>
            <a:p>
              <a:pPr algn="ctr"/>
              <a:r>
                <a:rPr lang="en-GB" sz="1200" b="1" u="sng" dirty="0" smtClean="0"/>
                <a:t>LIABILITIES (AND EQUITY)</a:t>
              </a:r>
              <a:endParaRPr lang="en-GB" sz="1200" b="1" u="sng" dirty="0"/>
            </a:p>
          </p:txBody>
        </p:sp>
        <p:sp>
          <p:nvSpPr>
            <p:cNvPr id="25" name="TextBox 24"/>
            <p:cNvSpPr txBox="1"/>
            <p:nvPr/>
          </p:nvSpPr>
          <p:spPr>
            <a:xfrm>
              <a:off x="389959" y="1353297"/>
              <a:ext cx="1183341" cy="276999"/>
            </a:xfrm>
            <a:prstGeom prst="rect">
              <a:avLst/>
            </a:prstGeom>
            <a:noFill/>
          </p:spPr>
          <p:txBody>
            <a:bodyPr wrap="square" rtlCol="0">
              <a:spAutoFit/>
            </a:bodyPr>
            <a:lstStyle/>
            <a:p>
              <a:pPr algn="ctr"/>
              <a:r>
                <a:rPr lang="en-GB" sz="1200" b="1" u="sng" dirty="0" smtClean="0"/>
                <a:t>ASSETS</a:t>
              </a:r>
              <a:endParaRPr lang="en-GB" sz="1200" b="1" u="sng" dirty="0"/>
            </a:p>
          </p:txBody>
        </p:sp>
      </p:grpSp>
      <p:grpSp>
        <p:nvGrpSpPr>
          <p:cNvPr id="32" name="Group 31"/>
          <p:cNvGrpSpPr/>
          <p:nvPr/>
        </p:nvGrpSpPr>
        <p:grpSpPr>
          <a:xfrm>
            <a:off x="202223" y="4061050"/>
            <a:ext cx="3580350" cy="2713529"/>
            <a:chOff x="202223" y="4061050"/>
            <a:chExt cx="3580350" cy="2713529"/>
          </a:xfrm>
        </p:grpSpPr>
        <p:sp>
          <p:nvSpPr>
            <p:cNvPr id="30" name="Rectangle 29"/>
            <p:cNvSpPr/>
            <p:nvPr/>
          </p:nvSpPr>
          <p:spPr>
            <a:xfrm>
              <a:off x="202223" y="4061050"/>
              <a:ext cx="3580350" cy="27135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389963" y="4523412"/>
              <a:ext cx="1183341" cy="470648"/>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GB" sz="1200" b="1" dirty="0" smtClean="0">
                  <a:solidFill>
                    <a:schemeClr val="tx1"/>
                  </a:solidFill>
                </a:rPr>
                <a:t>INVESTMENTS</a:t>
              </a:r>
              <a:endParaRPr lang="en-GB" sz="1200" b="1" dirty="0">
                <a:solidFill>
                  <a:schemeClr val="tx1"/>
                </a:solidFill>
              </a:endParaRPr>
            </a:p>
          </p:txBody>
        </p:sp>
        <p:sp>
          <p:nvSpPr>
            <p:cNvPr id="18" name="Rectangle 17"/>
            <p:cNvSpPr/>
            <p:nvPr/>
          </p:nvSpPr>
          <p:spPr>
            <a:xfrm>
              <a:off x="389963" y="4994060"/>
              <a:ext cx="1183341" cy="715738"/>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GB" sz="1200" b="1" dirty="0" smtClean="0">
                  <a:solidFill>
                    <a:schemeClr val="tx1"/>
                  </a:solidFill>
                </a:rPr>
                <a:t>EQUIPMENT</a:t>
              </a:r>
              <a:endParaRPr lang="en-GB" sz="1200" b="1" dirty="0">
                <a:solidFill>
                  <a:schemeClr val="tx1"/>
                </a:solidFill>
              </a:endParaRPr>
            </a:p>
          </p:txBody>
        </p:sp>
        <p:sp>
          <p:nvSpPr>
            <p:cNvPr id="19" name="Rectangle 18"/>
            <p:cNvSpPr/>
            <p:nvPr/>
          </p:nvSpPr>
          <p:spPr>
            <a:xfrm>
              <a:off x="389962" y="5709798"/>
              <a:ext cx="1183341" cy="470647"/>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GB" sz="1200" b="1" dirty="0" smtClean="0">
                  <a:solidFill>
                    <a:schemeClr val="tx1"/>
                  </a:solidFill>
                </a:rPr>
                <a:t>PROPERTY</a:t>
              </a:r>
              <a:endParaRPr lang="en-GB" sz="1200" b="1" dirty="0">
                <a:solidFill>
                  <a:schemeClr val="tx1"/>
                </a:solidFill>
              </a:endParaRPr>
            </a:p>
          </p:txBody>
        </p:sp>
        <p:sp>
          <p:nvSpPr>
            <p:cNvPr id="20" name="Rectangle 19"/>
            <p:cNvSpPr/>
            <p:nvPr/>
          </p:nvSpPr>
          <p:spPr>
            <a:xfrm>
              <a:off x="389961" y="6180447"/>
              <a:ext cx="1183341" cy="440708"/>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GB" sz="1200" b="1" dirty="0" smtClean="0">
                  <a:solidFill>
                    <a:schemeClr val="tx1"/>
                  </a:solidFill>
                </a:rPr>
                <a:t>MONEY IN BANK</a:t>
              </a:r>
              <a:endParaRPr lang="en-GB" sz="1200" b="1" dirty="0">
                <a:solidFill>
                  <a:schemeClr val="tx1"/>
                </a:solidFill>
              </a:endParaRPr>
            </a:p>
          </p:txBody>
        </p:sp>
        <p:sp>
          <p:nvSpPr>
            <p:cNvPr id="21" name="Rectangle 20"/>
            <p:cNvSpPr/>
            <p:nvPr/>
          </p:nvSpPr>
          <p:spPr>
            <a:xfrm>
              <a:off x="2411509" y="4531827"/>
              <a:ext cx="1183341" cy="470648"/>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GB" sz="1200" b="1" dirty="0" smtClean="0">
                  <a:solidFill>
                    <a:schemeClr val="tx1"/>
                  </a:solidFill>
                </a:rPr>
                <a:t>LOANS FROM BANKS</a:t>
              </a:r>
              <a:endParaRPr lang="en-GB" sz="1200" b="1" dirty="0">
                <a:solidFill>
                  <a:schemeClr val="tx1"/>
                </a:solidFill>
              </a:endParaRPr>
            </a:p>
          </p:txBody>
        </p:sp>
        <p:sp>
          <p:nvSpPr>
            <p:cNvPr id="22" name="Rectangle 21"/>
            <p:cNvSpPr/>
            <p:nvPr/>
          </p:nvSpPr>
          <p:spPr>
            <a:xfrm>
              <a:off x="2411509" y="5002475"/>
              <a:ext cx="1183341" cy="715738"/>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GB" sz="1200" b="1" dirty="0" smtClean="0">
                  <a:solidFill>
                    <a:schemeClr val="tx1"/>
                  </a:solidFill>
                </a:rPr>
                <a:t>CORPORATE BOND COUPON PAYMENTS</a:t>
              </a:r>
              <a:endParaRPr lang="en-GB" sz="1200" b="1" dirty="0">
                <a:solidFill>
                  <a:schemeClr val="tx1"/>
                </a:solidFill>
              </a:endParaRPr>
            </a:p>
          </p:txBody>
        </p:sp>
        <p:sp>
          <p:nvSpPr>
            <p:cNvPr id="24" name="Rectangle 23"/>
            <p:cNvSpPr/>
            <p:nvPr/>
          </p:nvSpPr>
          <p:spPr>
            <a:xfrm>
              <a:off x="2411507" y="5718213"/>
              <a:ext cx="1183341" cy="911356"/>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GB" sz="1200" b="1" dirty="0" smtClean="0">
                  <a:solidFill>
                    <a:schemeClr val="tx1"/>
                  </a:solidFill>
                </a:rPr>
                <a:t>EQUITY</a:t>
              </a:r>
              <a:endParaRPr lang="en-GB" sz="1200" b="1" dirty="0">
                <a:solidFill>
                  <a:schemeClr val="tx1"/>
                </a:solidFill>
              </a:endParaRPr>
            </a:p>
          </p:txBody>
        </p:sp>
        <p:sp>
          <p:nvSpPr>
            <p:cNvPr id="26" name="TextBox 25"/>
            <p:cNvSpPr txBox="1"/>
            <p:nvPr/>
          </p:nvSpPr>
          <p:spPr>
            <a:xfrm>
              <a:off x="2411501" y="4104929"/>
              <a:ext cx="1183341" cy="461665"/>
            </a:xfrm>
            <a:prstGeom prst="rect">
              <a:avLst/>
            </a:prstGeom>
            <a:noFill/>
          </p:spPr>
          <p:txBody>
            <a:bodyPr wrap="square" rtlCol="0">
              <a:spAutoFit/>
            </a:bodyPr>
            <a:lstStyle/>
            <a:p>
              <a:pPr algn="ctr"/>
              <a:r>
                <a:rPr lang="en-GB" sz="1200" b="1" u="sng" dirty="0" smtClean="0"/>
                <a:t>LIABILITIES (AND EQUITY)</a:t>
              </a:r>
              <a:endParaRPr lang="en-GB" sz="1200" b="1" u="sng" dirty="0"/>
            </a:p>
          </p:txBody>
        </p:sp>
        <p:sp>
          <p:nvSpPr>
            <p:cNvPr id="27" name="TextBox 26"/>
            <p:cNvSpPr txBox="1"/>
            <p:nvPr/>
          </p:nvSpPr>
          <p:spPr>
            <a:xfrm>
              <a:off x="389962" y="4195902"/>
              <a:ext cx="1183341" cy="276999"/>
            </a:xfrm>
            <a:prstGeom prst="rect">
              <a:avLst/>
            </a:prstGeom>
            <a:noFill/>
          </p:spPr>
          <p:txBody>
            <a:bodyPr wrap="square" rtlCol="0">
              <a:spAutoFit/>
            </a:bodyPr>
            <a:lstStyle/>
            <a:p>
              <a:pPr algn="ctr"/>
              <a:r>
                <a:rPr lang="en-GB" sz="1200" b="1" u="sng" dirty="0" smtClean="0"/>
                <a:t>ASSETS</a:t>
              </a:r>
              <a:endParaRPr lang="en-GB" sz="1200" b="1" u="sng" dirty="0"/>
            </a:p>
          </p:txBody>
        </p:sp>
      </p:grpSp>
      <p:sp>
        <p:nvSpPr>
          <p:cNvPr id="28" name="TextBox 27"/>
          <p:cNvSpPr txBox="1"/>
          <p:nvPr/>
        </p:nvSpPr>
        <p:spPr>
          <a:xfrm>
            <a:off x="4235824" y="1207867"/>
            <a:ext cx="4693023" cy="2554545"/>
          </a:xfrm>
          <a:prstGeom prst="rect">
            <a:avLst/>
          </a:prstGeom>
          <a:noFill/>
        </p:spPr>
        <p:txBody>
          <a:bodyPr wrap="square" rtlCol="0">
            <a:spAutoFit/>
          </a:bodyPr>
          <a:lstStyle/>
          <a:p>
            <a:pPr marL="342900" indent="-342900">
              <a:buFont typeface="+mj-lt"/>
              <a:buAutoNum type="arabicPeriod"/>
            </a:pPr>
            <a:r>
              <a:rPr lang="en-GB" sz="1600" b="1" dirty="0" smtClean="0"/>
              <a:t>Which balance sheet belongs to a bank and which to a business producing computing products?</a:t>
            </a:r>
          </a:p>
          <a:p>
            <a:pPr marL="342900" indent="-342900">
              <a:buFont typeface="+mj-lt"/>
              <a:buAutoNum type="arabicPeriod"/>
            </a:pPr>
            <a:r>
              <a:rPr lang="en-GB" sz="1600" b="1" dirty="0" smtClean="0"/>
              <a:t>What are the differences between the two?</a:t>
            </a:r>
          </a:p>
          <a:p>
            <a:pPr marL="342900" indent="-342900">
              <a:buFont typeface="+mj-lt"/>
              <a:buAutoNum type="arabicPeriod"/>
            </a:pPr>
            <a:r>
              <a:rPr lang="en-GB" sz="1600" b="1" dirty="0" smtClean="0"/>
              <a:t>How do banks make profit?</a:t>
            </a:r>
          </a:p>
          <a:p>
            <a:pPr marL="342900" indent="-342900">
              <a:buFont typeface="+mj-lt"/>
              <a:buAutoNum type="arabicPeriod"/>
            </a:pPr>
            <a:r>
              <a:rPr lang="en-GB" sz="1600" b="1" dirty="0" smtClean="0"/>
              <a:t>Using the concept of leverage, explain how the banks can make even more profit? </a:t>
            </a:r>
          </a:p>
          <a:p>
            <a:pPr marL="342900" indent="-342900">
              <a:buFont typeface="+mj-lt"/>
              <a:buAutoNum type="arabicPeriod"/>
            </a:pPr>
            <a:r>
              <a:rPr lang="en-GB" sz="1600" b="1" dirty="0" smtClean="0"/>
              <a:t>Why are Liquidity and Security (against insolvency) Issues important when considering the profitability of banks?</a:t>
            </a:r>
            <a:endParaRPr lang="en-GB" sz="1600" b="1" dirty="0"/>
          </a:p>
        </p:txBody>
      </p:sp>
    </p:spTree>
    <p:extLst>
      <p:ext uri="{BB962C8B-B14F-4D97-AF65-F5344CB8AC3E}">
        <p14:creationId xmlns:p14="http://schemas.microsoft.com/office/powerpoint/2010/main" val="42669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4646" y="-78511"/>
            <a:ext cx="858105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b="1" dirty="0" smtClean="0"/>
              <a:t>RWS15: Financial Markets and Banking</a:t>
            </a:r>
            <a:r>
              <a:rPr lang="en-GB" dirty="0" smtClean="0"/>
              <a:t/>
            </a:r>
            <a:br>
              <a:rPr lang="en-GB" dirty="0" smtClean="0"/>
            </a:br>
            <a:r>
              <a:rPr lang="en-GB" sz="2700" b="1" dirty="0" smtClean="0">
                <a:solidFill>
                  <a:srgbClr val="FF0000"/>
                </a:solidFill>
              </a:rPr>
              <a:t>Conflicting Objectives of Banks: Liquidity &amp; Security .v. Profit</a:t>
            </a:r>
            <a:endParaRPr lang="en-GB" sz="2700" dirty="0"/>
          </a:p>
        </p:txBody>
      </p:sp>
      <p:sp>
        <p:nvSpPr>
          <p:cNvPr id="2" name="Rectangle 1"/>
          <p:cNvSpPr/>
          <p:nvPr/>
        </p:nvSpPr>
        <p:spPr>
          <a:xfrm>
            <a:off x="261257" y="1076964"/>
            <a:ext cx="8634549" cy="5509200"/>
          </a:xfrm>
          <a:prstGeom prst="rect">
            <a:avLst/>
          </a:prstGeom>
        </p:spPr>
        <p:txBody>
          <a:bodyPr wrap="square">
            <a:spAutoFit/>
          </a:bodyPr>
          <a:lstStyle/>
          <a:p>
            <a:pPr lvl="0">
              <a:defRPr/>
            </a:pPr>
            <a:r>
              <a:rPr lang="en-GB" sz="1400" b="1" dirty="0" smtClean="0"/>
              <a:t>NOTES</a:t>
            </a:r>
          </a:p>
          <a:p>
            <a:pPr lvl="0">
              <a:defRPr/>
            </a:pPr>
            <a:endParaRPr lang="en-GB" sz="1100" b="1" dirty="0" smtClean="0"/>
          </a:p>
          <a:p>
            <a:pPr lvl="0">
              <a:defRPr/>
            </a:pPr>
            <a:r>
              <a:rPr lang="en-GB" sz="1100" b="1" dirty="0" smtClean="0"/>
              <a:t>Profit </a:t>
            </a:r>
            <a:r>
              <a:rPr lang="en-GB" sz="1100" b="1" dirty="0"/>
              <a:t>- </a:t>
            </a:r>
            <a:r>
              <a:rPr lang="en-GB" sz="1100" dirty="0"/>
              <a:t>banks make profit by taking deposits or borrowing money and lending it out or investing in assets which provide a return.  If all their assets were cash reserves, then they would just be a ‘safe deposit’ box.</a:t>
            </a:r>
          </a:p>
          <a:p>
            <a:endParaRPr lang="en-GB" sz="1100" dirty="0"/>
          </a:p>
          <a:p>
            <a:r>
              <a:rPr lang="en-GB" sz="1100" b="1" dirty="0"/>
              <a:t>Leverage - </a:t>
            </a:r>
            <a:r>
              <a:rPr lang="en-GB" sz="1100" dirty="0"/>
              <a:t>Borrowing more to obtain more assets (which provide income streams).  For the bank the income streams are from interest payments on loans etc.  For businesses, the equipment they have means they can produce output for sale which then gives income.  Similar to buying a house; your parents will have ‘leveraged their income’ to afford to buy a house by taking out a loan. If a bank kept all its deposits as cash in bank vaults. It would have a large quantity of liquid capital. Whenever a customer came to demand his deposits back, the bank could go to the bank vaults and pay everything back.  This is a very conservative method of banking. The bank wouldn’t have to worry about a fall in the value of assets or loans not paid back. However, this type of banking is not very profitable. Keeping capital reserves in the bank vaults doesn’t earn you any money.</a:t>
            </a:r>
          </a:p>
          <a:p>
            <a:r>
              <a:rPr lang="en-GB" sz="1100" dirty="0"/>
              <a:t>Instead the bank will lend a percentage of its deposits to customers wishing to take out a loan. This enables the firm to gain a better rate of return on its deposits. The more the bank lends, the greater the potential to make profit. This is leverage.</a:t>
            </a:r>
          </a:p>
          <a:p>
            <a:endParaRPr lang="en-GB" sz="1100" dirty="0"/>
          </a:p>
          <a:p>
            <a:r>
              <a:rPr lang="en-GB" sz="1100" b="1" dirty="0"/>
              <a:t>Leverage ratio </a:t>
            </a:r>
            <a:r>
              <a:rPr lang="en-GB" sz="1100" dirty="0"/>
              <a:t>is the proportion of debts (liabilities) that a bank has compared to its equity.  So bank above has say 5% equity.  So for every £1 of capital reserves, £20 is lent out (5/5 and 100/5) therefore the leverage ratio is 1/20 or 5%. A leverage ratio of 4% would mean that for every £1 of capital that a bank holds in reserve, the bank can lend £25. (1/25 = 4%).  If the leverage ratio falls to 3%, it would mean that for every £1 of capital that a bank holds in reserve, the bank can lend £33 (1/33 = 3%).  As the percentage drops (i.e. the ratio becomes smaller) we can say leverage has increased (i.e. the bank is using more of it’s money to try and get into more debt and therefore boost it’s assets to make more profit).</a:t>
            </a:r>
          </a:p>
          <a:p>
            <a:endParaRPr lang="en-GB" sz="1100" dirty="0"/>
          </a:p>
          <a:p>
            <a:r>
              <a:rPr lang="en-GB" sz="1100" b="1" dirty="0"/>
              <a:t>Security </a:t>
            </a:r>
            <a:r>
              <a:rPr lang="en-GB" sz="1100" dirty="0"/>
              <a:t>- banks need to ensure that the assets they are investing in are secure.  The less secure, the more chance for greater profit but also the greater chance of defaulting.  If loans (assets for banks) become worthless because of a default, </a:t>
            </a:r>
            <a:r>
              <a:rPr lang="en-GB" sz="1100" dirty="0" err="1"/>
              <a:t>tthen</a:t>
            </a:r>
            <a:r>
              <a:rPr lang="en-GB" sz="1100" dirty="0"/>
              <a:t> the firm has essentially lost that money and any future income streams.  This may mean they are unable to pay their liabilities and as a result are considered ‘insolvent’.  In this case the central bank would need more than a ‘cash injection’, they would need to cover the loss of the bank or let it fail (in which case customers might lose all their money!)</a:t>
            </a:r>
          </a:p>
          <a:p>
            <a:endParaRPr lang="en-GB" sz="1100" dirty="0"/>
          </a:p>
          <a:p>
            <a:r>
              <a:rPr lang="en-GB" sz="1100" b="1" dirty="0"/>
              <a:t>Liquidity </a:t>
            </a:r>
            <a:r>
              <a:rPr lang="en-GB" sz="1100" dirty="0"/>
              <a:t>- if a bank wanted to pay debts off, how easily could it do it with a sell-off of assets?  See the liquidity table.  A bank does not want to hold too many illiquid assets otherwise it may not be able to pay off it’s debts and could effectively be insolvent.  A liquidity crisis is where banks do not have access to enough cash in the short term.  They have assets but there are tied up in long term loans etc.  Therefore a bank would respond to a liquidity crisis by not lending out any more money and using everything they could to ‘pay down their debts’.  If banks are unable to meet their immediate </a:t>
            </a:r>
            <a:r>
              <a:rPr lang="en-GB" sz="1100" dirty="0" err="1"/>
              <a:t>liablities</a:t>
            </a:r>
            <a:r>
              <a:rPr lang="en-GB" sz="1100" dirty="0"/>
              <a:t> (say a ‘bank run’ where all the customers want their money back, then this can cause a catastrophic failure.  A firm in a liquidity crisis could still be ‘solvent’ but just not pay all of it’s debts immediately.</a:t>
            </a:r>
          </a:p>
        </p:txBody>
      </p:sp>
    </p:spTree>
    <p:extLst>
      <p:ext uri="{BB962C8B-B14F-4D97-AF65-F5344CB8AC3E}">
        <p14:creationId xmlns:p14="http://schemas.microsoft.com/office/powerpoint/2010/main" val="37671211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77" y="87923"/>
            <a:ext cx="8818685" cy="661181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200" b="1" dirty="0" smtClean="0"/>
              <a:t>90</a:t>
            </a:r>
            <a:endParaRPr lang="en-GB" sz="7200" b="1" dirty="0"/>
          </a:p>
        </p:txBody>
      </p:sp>
    </p:spTree>
    <p:extLst>
      <p:ext uri="{BB962C8B-B14F-4D97-AF65-F5344CB8AC3E}">
        <p14:creationId xmlns:p14="http://schemas.microsoft.com/office/powerpoint/2010/main" val="567862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4646" y="-26094"/>
            <a:ext cx="858105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b="1" dirty="0" smtClean="0"/>
              <a:t>RWS15: Financial Markets and Banking</a:t>
            </a:r>
            <a:r>
              <a:rPr lang="en-GB" dirty="0" smtClean="0"/>
              <a:t/>
            </a:r>
            <a:br>
              <a:rPr lang="en-GB" dirty="0" smtClean="0"/>
            </a:br>
            <a:r>
              <a:rPr lang="en-GB" sz="2700" b="1" dirty="0" smtClean="0">
                <a:solidFill>
                  <a:srgbClr val="FF0000"/>
                </a:solidFill>
              </a:rPr>
              <a:t>Conflicting Objectives of Banks: Liquidity &amp; Security .v. Profit</a:t>
            </a:r>
            <a:endParaRPr lang="en-GB" sz="2700" dirty="0"/>
          </a:p>
        </p:txBody>
      </p:sp>
      <p:sp>
        <p:nvSpPr>
          <p:cNvPr id="2" name="Rectangle 1"/>
          <p:cNvSpPr/>
          <p:nvPr/>
        </p:nvSpPr>
        <p:spPr>
          <a:xfrm>
            <a:off x="3844082" y="3186951"/>
            <a:ext cx="1348066" cy="1156448"/>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t>HSBC BANK</a:t>
            </a:r>
            <a:endParaRPr lang="en-GB" b="1" dirty="0"/>
          </a:p>
        </p:txBody>
      </p:sp>
      <p:grpSp>
        <p:nvGrpSpPr>
          <p:cNvPr id="93" name="Group 92"/>
          <p:cNvGrpSpPr/>
          <p:nvPr/>
        </p:nvGrpSpPr>
        <p:grpSpPr>
          <a:xfrm>
            <a:off x="306100" y="1827724"/>
            <a:ext cx="2500974" cy="3928239"/>
            <a:chOff x="306100" y="1827724"/>
            <a:chExt cx="2500974" cy="3928239"/>
          </a:xfrm>
        </p:grpSpPr>
        <p:sp>
          <p:nvSpPr>
            <p:cNvPr id="3" name="Oval 2"/>
            <p:cNvSpPr/>
            <p:nvPr/>
          </p:nvSpPr>
          <p:spPr>
            <a:xfrm>
              <a:off x="1129553" y="2554941"/>
              <a:ext cx="847165" cy="7530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 name="Straight Connector 6"/>
            <p:cNvCxnSpPr>
              <a:stCxn id="3" idx="4"/>
            </p:cNvCxnSpPr>
            <p:nvPr/>
          </p:nvCxnSpPr>
          <p:spPr>
            <a:xfrm flipH="1">
              <a:off x="1546412" y="3307976"/>
              <a:ext cx="6724" cy="1492624"/>
            </a:xfrm>
            <a:prstGeom prst="line">
              <a:avLst/>
            </a:prstGeom>
          </p:spPr>
          <p:style>
            <a:lnRef idx="2">
              <a:schemeClr val="accent1"/>
            </a:lnRef>
            <a:fillRef idx="0">
              <a:schemeClr val="accent1"/>
            </a:fillRef>
            <a:effectRef idx="1">
              <a:schemeClr val="accent1"/>
            </a:effectRef>
            <a:fontRef idx="minor">
              <a:schemeClr val="tx1"/>
            </a:fontRef>
          </p:style>
        </p:cxnSp>
        <p:sp>
          <p:nvSpPr>
            <p:cNvPr id="14" name="Freeform 13"/>
            <p:cNvSpPr/>
            <p:nvPr/>
          </p:nvSpPr>
          <p:spPr>
            <a:xfrm>
              <a:off x="733116" y="4854388"/>
              <a:ext cx="786402" cy="901575"/>
            </a:xfrm>
            <a:custGeom>
              <a:avLst/>
              <a:gdLst>
                <a:gd name="connsiteX0" fmla="*/ 786402 w 786402"/>
                <a:gd name="connsiteY0" fmla="*/ 0 h 901575"/>
                <a:gd name="connsiteX1" fmla="*/ 19919 w 786402"/>
                <a:gd name="connsiteY1" fmla="*/ 874059 h 901575"/>
                <a:gd name="connsiteX2" fmla="*/ 208178 w 786402"/>
                <a:gd name="connsiteY2" fmla="*/ 699247 h 901575"/>
              </a:gdLst>
              <a:ahLst/>
              <a:cxnLst>
                <a:cxn ang="0">
                  <a:pos x="connsiteX0" y="connsiteY0"/>
                </a:cxn>
                <a:cxn ang="0">
                  <a:pos x="connsiteX1" y="connsiteY1"/>
                </a:cxn>
                <a:cxn ang="0">
                  <a:pos x="connsiteX2" y="connsiteY2"/>
                </a:cxn>
              </a:cxnLst>
              <a:rect l="l" t="t" r="r" b="b"/>
              <a:pathLst>
                <a:path w="786402" h="901575">
                  <a:moveTo>
                    <a:pt x="786402" y="0"/>
                  </a:moveTo>
                  <a:lnTo>
                    <a:pt x="19919" y="874059"/>
                  </a:lnTo>
                  <a:cubicBezTo>
                    <a:pt x="-76452" y="990600"/>
                    <a:pt x="208178" y="699247"/>
                    <a:pt x="208178" y="699247"/>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Freeform 22"/>
            <p:cNvSpPr/>
            <p:nvPr/>
          </p:nvSpPr>
          <p:spPr>
            <a:xfrm>
              <a:off x="1532965" y="4773706"/>
              <a:ext cx="1241218" cy="891755"/>
            </a:xfrm>
            <a:custGeom>
              <a:avLst/>
              <a:gdLst>
                <a:gd name="connsiteX0" fmla="*/ 0 w 1241218"/>
                <a:gd name="connsiteY0" fmla="*/ 0 h 891755"/>
                <a:gd name="connsiteX1" fmla="*/ 134470 w 1241218"/>
                <a:gd name="connsiteY1" fmla="*/ 134470 h 891755"/>
                <a:gd name="connsiteX2" fmla="*/ 215153 w 1241218"/>
                <a:gd name="connsiteY2" fmla="*/ 215153 h 891755"/>
                <a:gd name="connsiteX3" fmla="*/ 282388 w 1241218"/>
                <a:gd name="connsiteY3" fmla="*/ 295835 h 891755"/>
                <a:gd name="connsiteX4" fmla="*/ 376517 w 1241218"/>
                <a:gd name="connsiteY4" fmla="*/ 376518 h 891755"/>
                <a:gd name="connsiteX5" fmla="*/ 416859 w 1241218"/>
                <a:gd name="connsiteY5" fmla="*/ 389965 h 891755"/>
                <a:gd name="connsiteX6" fmla="*/ 457200 w 1241218"/>
                <a:gd name="connsiteY6" fmla="*/ 416859 h 891755"/>
                <a:gd name="connsiteX7" fmla="*/ 564776 w 1241218"/>
                <a:gd name="connsiteY7" fmla="*/ 470647 h 891755"/>
                <a:gd name="connsiteX8" fmla="*/ 618564 w 1241218"/>
                <a:gd name="connsiteY8" fmla="*/ 510988 h 891755"/>
                <a:gd name="connsiteX9" fmla="*/ 672353 w 1241218"/>
                <a:gd name="connsiteY9" fmla="*/ 524435 h 891755"/>
                <a:gd name="connsiteX10" fmla="*/ 712694 w 1241218"/>
                <a:gd name="connsiteY10" fmla="*/ 537882 h 891755"/>
                <a:gd name="connsiteX11" fmla="*/ 766482 w 1241218"/>
                <a:gd name="connsiteY11" fmla="*/ 564776 h 891755"/>
                <a:gd name="connsiteX12" fmla="*/ 820270 w 1241218"/>
                <a:gd name="connsiteY12" fmla="*/ 605118 h 891755"/>
                <a:gd name="connsiteX13" fmla="*/ 887506 w 1241218"/>
                <a:gd name="connsiteY13" fmla="*/ 618565 h 891755"/>
                <a:gd name="connsiteX14" fmla="*/ 968188 w 1241218"/>
                <a:gd name="connsiteY14" fmla="*/ 658906 h 891755"/>
                <a:gd name="connsiteX15" fmla="*/ 1075764 w 1241218"/>
                <a:gd name="connsiteY15" fmla="*/ 685800 h 891755"/>
                <a:gd name="connsiteX16" fmla="*/ 1129553 w 1241218"/>
                <a:gd name="connsiteY16" fmla="*/ 712694 h 891755"/>
                <a:gd name="connsiteX17" fmla="*/ 1169894 w 1241218"/>
                <a:gd name="connsiteY17" fmla="*/ 753035 h 891755"/>
                <a:gd name="connsiteX18" fmla="*/ 1223682 w 1241218"/>
                <a:gd name="connsiteY18" fmla="*/ 833718 h 891755"/>
                <a:gd name="connsiteX19" fmla="*/ 1237129 w 1241218"/>
                <a:gd name="connsiteY19" fmla="*/ 887506 h 891755"/>
                <a:gd name="connsiteX20" fmla="*/ 1183341 w 1241218"/>
                <a:gd name="connsiteY20" fmla="*/ 833718 h 89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1218" h="891755">
                  <a:moveTo>
                    <a:pt x="0" y="0"/>
                  </a:moveTo>
                  <a:cubicBezTo>
                    <a:pt x="44823" y="44823"/>
                    <a:pt x="96437" y="83758"/>
                    <a:pt x="134470" y="134470"/>
                  </a:cubicBezTo>
                  <a:cubicBezTo>
                    <a:pt x="184508" y="201188"/>
                    <a:pt x="156163" y="175827"/>
                    <a:pt x="215153" y="215153"/>
                  </a:cubicBezTo>
                  <a:cubicBezTo>
                    <a:pt x="238110" y="284024"/>
                    <a:pt x="213429" y="235496"/>
                    <a:pt x="282388" y="295835"/>
                  </a:cubicBezTo>
                  <a:cubicBezTo>
                    <a:pt x="326497" y="334430"/>
                    <a:pt x="328532" y="352525"/>
                    <a:pt x="376517" y="376518"/>
                  </a:cubicBezTo>
                  <a:cubicBezTo>
                    <a:pt x="389195" y="382857"/>
                    <a:pt x="403412" y="385483"/>
                    <a:pt x="416859" y="389965"/>
                  </a:cubicBezTo>
                  <a:cubicBezTo>
                    <a:pt x="430306" y="398930"/>
                    <a:pt x="442745" y="409631"/>
                    <a:pt x="457200" y="416859"/>
                  </a:cubicBezTo>
                  <a:cubicBezTo>
                    <a:pt x="570250" y="473384"/>
                    <a:pt x="397037" y="358821"/>
                    <a:pt x="564776" y="470647"/>
                  </a:cubicBezTo>
                  <a:cubicBezTo>
                    <a:pt x="583424" y="483079"/>
                    <a:pt x="598518" y="500965"/>
                    <a:pt x="618564" y="510988"/>
                  </a:cubicBezTo>
                  <a:cubicBezTo>
                    <a:pt x="635094" y="519253"/>
                    <a:pt x="654583" y="519358"/>
                    <a:pt x="672353" y="524435"/>
                  </a:cubicBezTo>
                  <a:cubicBezTo>
                    <a:pt x="685982" y="528329"/>
                    <a:pt x="699666" y="532298"/>
                    <a:pt x="712694" y="537882"/>
                  </a:cubicBezTo>
                  <a:cubicBezTo>
                    <a:pt x="731119" y="545778"/>
                    <a:pt x="749483" y="554152"/>
                    <a:pt x="766482" y="564776"/>
                  </a:cubicBezTo>
                  <a:cubicBezTo>
                    <a:pt x="785487" y="576654"/>
                    <a:pt x="799790" y="596016"/>
                    <a:pt x="820270" y="605118"/>
                  </a:cubicBezTo>
                  <a:cubicBezTo>
                    <a:pt x="841156" y="614401"/>
                    <a:pt x="865094" y="614083"/>
                    <a:pt x="887506" y="618565"/>
                  </a:cubicBezTo>
                  <a:cubicBezTo>
                    <a:pt x="929875" y="646811"/>
                    <a:pt x="921080" y="646058"/>
                    <a:pt x="968188" y="658906"/>
                  </a:cubicBezTo>
                  <a:cubicBezTo>
                    <a:pt x="1003848" y="668631"/>
                    <a:pt x="1042704" y="669270"/>
                    <a:pt x="1075764" y="685800"/>
                  </a:cubicBezTo>
                  <a:lnTo>
                    <a:pt x="1129553" y="712694"/>
                  </a:lnTo>
                  <a:cubicBezTo>
                    <a:pt x="1143000" y="726141"/>
                    <a:pt x="1158841" y="737560"/>
                    <a:pt x="1169894" y="753035"/>
                  </a:cubicBezTo>
                  <a:cubicBezTo>
                    <a:pt x="1251308" y="867015"/>
                    <a:pt x="1151718" y="761751"/>
                    <a:pt x="1223682" y="833718"/>
                  </a:cubicBezTo>
                  <a:cubicBezTo>
                    <a:pt x="1228164" y="851647"/>
                    <a:pt x="1250197" y="874438"/>
                    <a:pt x="1237129" y="887506"/>
                  </a:cubicBezTo>
                  <a:cubicBezTo>
                    <a:pt x="1215493" y="909142"/>
                    <a:pt x="1187243" y="841522"/>
                    <a:pt x="1183341" y="83371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Freeform 32"/>
            <p:cNvSpPr/>
            <p:nvPr/>
          </p:nvSpPr>
          <p:spPr>
            <a:xfrm>
              <a:off x="1559859" y="3349339"/>
              <a:ext cx="1050810" cy="510988"/>
            </a:xfrm>
            <a:custGeom>
              <a:avLst/>
              <a:gdLst>
                <a:gd name="connsiteX0" fmla="*/ 0 w 1050810"/>
                <a:gd name="connsiteY0" fmla="*/ 457200 h 510988"/>
                <a:gd name="connsiteX1" fmla="*/ 134470 w 1050810"/>
                <a:gd name="connsiteY1" fmla="*/ 484094 h 510988"/>
                <a:gd name="connsiteX2" fmla="*/ 174812 w 1050810"/>
                <a:gd name="connsiteY2" fmla="*/ 497541 h 510988"/>
                <a:gd name="connsiteX3" fmla="*/ 282388 w 1050810"/>
                <a:gd name="connsiteY3" fmla="*/ 510988 h 510988"/>
                <a:gd name="connsiteX4" fmla="*/ 470647 w 1050810"/>
                <a:gd name="connsiteY4" fmla="*/ 497541 h 510988"/>
                <a:gd name="connsiteX5" fmla="*/ 591670 w 1050810"/>
                <a:gd name="connsiteY5" fmla="*/ 470647 h 510988"/>
                <a:gd name="connsiteX6" fmla="*/ 632012 w 1050810"/>
                <a:gd name="connsiteY6" fmla="*/ 457200 h 510988"/>
                <a:gd name="connsiteX7" fmla="*/ 726141 w 1050810"/>
                <a:gd name="connsiteY7" fmla="*/ 430306 h 510988"/>
                <a:gd name="connsiteX8" fmla="*/ 739588 w 1050810"/>
                <a:gd name="connsiteY8" fmla="*/ 389965 h 510988"/>
                <a:gd name="connsiteX9" fmla="*/ 712694 w 1050810"/>
                <a:gd name="connsiteY9" fmla="*/ 228600 h 510988"/>
                <a:gd name="connsiteX10" fmla="*/ 685800 w 1050810"/>
                <a:gd name="connsiteY10" fmla="*/ 147917 h 510988"/>
                <a:gd name="connsiteX11" fmla="*/ 672353 w 1050810"/>
                <a:gd name="connsiteY11" fmla="*/ 94129 h 510988"/>
                <a:gd name="connsiteX12" fmla="*/ 685800 w 1050810"/>
                <a:gd name="connsiteY12" fmla="*/ 26894 h 510988"/>
                <a:gd name="connsiteX13" fmla="*/ 766482 w 1050810"/>
                <a:gd name="connsiteY13" fmla="*/ 0 h 510988"/>
                <a:gd name="connsiteX14" fmla="*/ 927847 w 1050810"/>
                <a:gd name="connsiteY14" fmla="*/ 13447 h 510988"/>
                <a:gd name="connsiteX15" fmla="*/ 1021976 w 1050810"/>
                <a:gd name="connsiteY15" fmla="*/ 67235 h 510988"/>
                <a:gd name="connsiteX16" fmla="*/ 1048870 w 1050810"/>
                <a:gd name="connsiteY16" fmla="*/ 376517 h 510988"/>
                <a:gd name="connsiteX17" fmla="*/ 1035423 w 1050810"/>
                <a:gd name="connsiteY17" fmla="*/ 484094 h 510988"/>
                <a:gd name="connsiteX18" fmla="*/ 995082 w 1050810"/>
                <a:gd name="connsiteY18" fmla="*/ 497541 h 510988"/>
                <a:gd name="connsiteX19" fmla="*/ 914400 w 1050810"/>
                <a:gd name="connsiteY19" fmla="*/ 510988 h 510988"/>
                <a:gd name="connsiteX20" fmla="*/ 753035 w 1050810"/>
                <a:gd name="connsiteY20" fmla="*/ 457200 h 510988"/>
                <a:gd name="connsiteX21" fmla="*/ 739588 w 1050810"/>
                <a:gd name="connsiteY21" fmla="*/ 443753 h 51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0810" h="510988">
                  <a:moveTo>
                    <a:pt x="0" y="457200"/>
                  </a:moveTo>
                  <a:cubicBezTo>
                    <a:pt x="44823" y="466165"/>
                    <a:pt x="91105" y="469639"/>
                    <a:pt x="134470" y="484094"/>
                  </a:cubicBezTo>
                  <a:cubicBezTo>
                    <a:pt x="147917" y="488576"/>
                    <a:pt x="160866" y="495005"/>
                    <a:pt x="174812" y="497541"/>
                  </a:cubicBezTo>
                  <a:cubicBezTo>
                    <a:pt x="210367" y="504005"/>
                    <a:pt x="246529" y="506506"/>
                    <a:pt x="282388" y="510988"/>
                  </a:cubicBezTo>
                  <a:cubicBezTo>
                    <a:pt x="345141" y="506506"/>
                    <a:pt x="408080" y="504127"/>
                    <a:pt x="470647" y="497541"/>
                  </a:cubicBezTo>
                  <a:cubicBezTo>
                    <a:pt x="492600" y="495230"/>
                    <a:pt x="566978" y="477702"/>
                    <a:pt x="591670" y="470647"/>
                  </a:cubicBezTo>
                  <a:cubicBezTo>
                    <a:pt x="605299" y="466753"/>
                    <a:pt x="618383" y="461094"/>
                    <a:pt x="632012" y="457200"/>
                  </a:cubicBezTo>
                  <a:cubicBezTo>
                    <a:pt x="750198" y="423433"/>
                    <a:pt x="629423" y="462545"/>
                    <a:pt x="726141" y="430306"/>
                  </a:cubicBezTo>
                  <a:cubicBezTo>
                    <a:pt x="730623" y="416859"/>
                    <a:pt x="739588" y="404139"/>
                    <a:pt x="739588" y="389965"/>
                  </a:cubicBezTo>
                  <a:cubicBezTo>
                    <a:pt x="739588" y="345468"/>
                    <a:pt x="726857" y="275809"/>
                    <a:pt x="712694" y="228600"/>
                  </a:cubicBezTo>
                  <a:cubicBezTo>
                    <a:pt x="704548" y="201446"/>
                    <a:pt x="692676" y="175420"/>
                    <a:pt x="685800" y="147917"/>
                  </a:cubicBezTo>
                  <a:lnTo>
                    <a:pt x="672353" y="94129"/>
                  </a:lnTo>
                  <a:cubicBezTo>
                    <a:pt x="676835" y="71717"/>
                    <a:pt x="669639" y="43055"/>
                    <a:pt x="685800" y="26894"/>
                  </a:cubicBezTo>
                  <a:cubicBezTo>
                    <a:pt x="705846" y="6848"/>
                    <a:pt x="766482" y="0"/>
                    <a:pt x="766482" y="0"/>
                  </a:cubicBezTo>
                  <a:cubicBezTo>
                    <a:pt x="820270" y="4482"/>
                    <a:pt x="874797" y="3500"/>
                    <a:pt x="927847" y="13447"/>
                  </a:cubicBezTo>
                  <a:cubicBezTo>
                    <a:pt x="951584" y="17898"/>
                    <a:pt x="1000838" y="53143"/>
                    <a:pt x="1021976" y="67235"/>
                  </a:cubicBezTo>
                  <a:cubicBezTo>
                    <a:pt x="1061572" y="186023"/>
                    <a:pt x="1048870" y="135884"/>
                    <a:pt x="1048870" y="376517"/>
                  </a:cubicBezTo>
                  <a:cubicBezTo>
                    <a:pt x="1048870" y="412655"/>
                    <a:pt x="1050100" y="451071"/>
                    <a:pt x="1035423" y="484094"/>
                  </a:cubicBezTo>
                  <a:cubicBezTo>
                    <a:pt x="1029666" y="497047"/>
                    <a:pt x="1008919" y="494466"/>
                    <a:pt x="995082" y="497541"/>
                  </a:cubicBezTo>
                  <a:cubicBezTo>
                    <a:pt x="968466" y="503456"/>
                    <a:pt x="941294" y="506506"/>
                    <a:pt x="914400" y="510988"/>
                  </a:cubicBezTo>
                  <a:cubicBezTo>
                    <a:pt x="744306" y="493979"/>
                    <a:pt x="811928" y="535724"/>
                    <a:pt x="753035" y="457200"/>
                  </a:cubicBezTo>
                  <a:cubicBezTo>
                    <a:pt x="749232" y="452129"/>
                    <a:pt x="744070" y="448235"/>
                    <a:pt x="739588" y="443753"/>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Freeform 33"/>
            <p:cNvSpPr/>
            <p:nvPr/>
          </p:nvSpPr>
          <p:spPr>
            <a:xfrm rot="2999072">
              <a:off x="398349" y="3348069"/>
              <a:ext cx="1129553" cy="497729"/>
            </a:xfrm>
            <a:custGeom>
              <a:avLst/>
              <a:gdLst>
                <a:gd name="connsiteX0" fmla="*/ 1129553 w 1129553"/>
                <a:gd name="connsiteY0" fmla="*/ 0 h 497729"/>
                <a:gd name="connsiteX1" fmla="*/ 1062317 w 1129553"/>
                <a:gd name="connsiteY1" fmla="*/ 13447 h 497729"/>
                <a:gd name="connsiteX2" fmla="*/ 995082 w 1129553"/>
                <a:gd name="connsiteY2" fmla="*/ 40341 h 497729"/>
                <a:gd name="connsiteX3" fmla="*/ 779929 w 1129553"/>
                <a:gd name="connsiteY3" fmla="*/ 80682 h 497729"/>
                <a:gd name="connsiteX4" fmla="*/ 336176 w 1129553"/>
                <a:gd name="connsiteY4" fmla="*/ 107576 h 497729"/>
                <a:gd name="connsiteX5" fmla="*/ 134470 w 1129553"/>
                <a:gd name="connsiteY5" fmla="*/ 121023 h 497729"/>
                <a:gd name="connsiteX6" fmla="*/ 67235 w 1129553"/>
                <a:gd name="connsiteY6" fmla="*/ 134470 h 497729"/>
                <a:gd name="connsiteX7" fmla="*/ 0 w 1129553"/>
                <a:gd name="connsiteY7" fmla="*/ 228600 h 497729"/>
                <a:gd name="connsiteX8" fmla="*/ 13447 w 1129553"/>
                <a:gd name="connsiteY8" fmla="*/ 282388 h 497729"/>
                <a:gd name="connsiteX9" fmla="*/ 53788 w 1129553"/>
                <a:gd name="connsiteY9" fmla="*/ 363070 h 497729"/>
                <a:gd name="connsiteX10" fmla="*/ 188258 w 1129553"/>
                <a:gd name="connsiteY10" fmla="*/ 416858 h 497729"/>
                <a:gd name="connsiteX11" fmla="*/ 282388 w 1129553"/>
                <a:gd name="connsiteY11" fmla="*/ 443753 h 497729"/>
                <a:gd name="connsiteX12" fmla="*/ 349623 w 1129553"/>
                <a:gd name="connsiteY12" fmla="*/ 484094 h 497729"/>
                <a:gd name="connsiteX13" fmla="*/ 605117 w 1129553"/>
                <a:gd name="connsiteY13" fmla="*/ 484094 h 497729"/>
                <a:gd name="connsiteX14" fmla="*/ 645458 w 1129553"/>
                <a:gd name="connsiteY14" fmla="*/ 470647 h 497729"/>
                <a:gd name="connsiteX15" fmla="*/ 658905 w 1129553"/>
                <a:gd name="connsiteY15" fmla="*/ 282388 h 497729"/>
                <a:gd name="connsiteX16" fmla="*/ 510988 w 1129553"/>
                <a:gd name="connsiteY16" fmla="*/ 215153 h 497729"/>
                <a:gd name="connsiteX17" fmla="*/ 430305 w 1129553"/>
                <a:gd name="connsiteY17" fmla="*/ 188258 h 497729"/>
                <a:gd name="connsiteX18" fmla="*/ 389964 w 1129553"/>
                <a:gd name="connsiteY18" fmla="*/ 161364 h 497729"/>
                <a:gd name="connsiteX19" fmla="*/ 295835 w 1129553"/>
                <a:gd name="connsiteY19" fmla="*/ 134470 h 497729"/>
                <a:gd name="connsiteX20" fmla="*/ 228600 w 1129553"/>
                <a:gd name="connsiteY20" fmla="*/ 121023 h 49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29553" h="497729">
                  <a:moveTo>
                    <a:pt x="1129553" y="0"/>
                  </a:moveTo>
                  <a:cubicBezTo>
                    <a:pt x="1107141" y="4482"/>
                    <a:pt x="1084209" y="6879"/>
                    <a:pt x="1062317" y="13447"/>
                  </a:cubicBezTo>
                  <a:cubicBezTo>
                    <a:pt x="1039197" y="20383"/>
                    <a:pt x="1018564" y="34750"/>
                    <a:pt x="995082" y="40341"/>
                  </a:cubicBezTo>
                  <a:cubicBezTo>
                    <a:pt x="924099" y="57242"/>
                    <a:pt x="852109" y="69989"/>
                    <a:pt x="779929" y="80682"/>
                  </a:cubicBezTo>
                  <a:cubicBezTo>
                    <a:pt x="667660" y="97314"/>
                    <a:pt x="414382" y="103349"/>
                    <a:pt x="336176" y="107576"/>
                  </a:cubicBezTo>
                  <a:cubicBezTo>
                    <a:pt x="268890" y="111213"/>
                    <a:pt x="201705" y="116541"/>
                    <a:pt x="134470" y="121023"/>
                  </a:cubicBezTo>
                  <a:cubicBezTo>
                    <a:pt x="112058" y="125505"/>
                    <a:pt x="86616" y="122357"/>
                    <a:pt x="67235" y="134470"/>
                  </a:cubicBezTo>
                  <a:cubicBezTo>
                    <a:pt x="57702" y="140428"/>
                    <a:pt x="10116" y="213425"/>
                    <a:pt x="0" y="228600"/>
                  </a:cubicBezTo>
                  <a:cubicBezTo>
                    <a:pt x="4482" y="246529"/>
                    <a:pt x="8370" y="264618"/>
                    <a:pt x="13447" y="282388"/>
                  </a:cubicBezTo>
                  <a:cubicBezTo>
                    <a:pt x="22196" y="313011"/>
                    <a:pt x="30215" y="339497"/>
                    <a:pt x="53788" y="363070"/>
                  </a:cubicBezTo>
                  <a:cubicBezTo>
                    <a:pt x="90250" y="399532"/>
                    <a:pt x="141245" y="402754"/>
                    <a:pt x="188258" y="416858"/>
                  </a:cubicBezTo>
                  <a:cubicBezTo>
                    <a:pt x="284725" y="445799"/>
                    <a:pt x="164532" y="414289"/>
                    <a:pt x="282388" y="443753"/>
                  </a:cubicBezTo>
                  <a:cubicBezTo>
                    <a:pt x="304800" y="457200"/>
                    <a:pt x="325060" y="475162"/>
                    <a:pt x="349623" y="484094"/>
                  </a:cubicBezTo>
                  <a:cubicBezTo>
                    <a:pt x="426107" y="511906"/>
                    <a:pt x="535688" y="489435"/>
                    <a:pt x="605117" y="484094"/>
                  </a:cubicBezTo>
                  <a:cubicBezTo>
                    <a:pt x="618564" y="479612"/>
                    <a:pt x="634390" y="479502"/>
                    <a:pt x="645458" y="470647"/>
                  </a:cubicBezTo>
                  <a:cubicBezTo>
                    <a:pt x="698097" y="428536"/>
                    <a:pt x="679084" y="325628"/>
                    <a:pt x="658905" y="282388"/>
                  </a:cubicBezTo>
                  <a:cubicBezTo>
                    <a:pt x="632462" y="225726"/>
                    <a:pt x="558118" y="228007"/>
                    <a:pt x="510988" y="215153"/>
                  </a:cubicBezTo>
                  <a:cubicBezTo>
                    <a:pt x="483638" y="207694"/>
                    <a:pt x="453893" y="203983"/>
                    <a:pt x="430305" y="188258"/>
                  </a:cubicBezTo>
                  <a:cubicBezTo>
                    <a:pt x="416858" y="179293"/>
                    <a:pt x="404969" y="167366"/>
                    <a:pt x="389964" y="161364"/>
                  </a:cubicBezTo>
                  <a:cubicBezTo>
                    <a:pt x="359666" y="149245"/>
                    <a:pt x="327493" y="142384"/>
                    <a:pt x="295835" y="134470"/>
                  </a:cubicBezTo>
                  <a:cubicBezTo>
                    <a:pt x="273662" y="128927"/>
                    <a:pt x="228600" y="121023"/>
                    <a:pt x="228600" y="121023"/>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Freeform 34"/>
            <p:cNvSpPr/>
            <p:nvPr/>
          </p:nvSpPr>
          <p:spPr>
            <a:xfrm>
              <a:off x="306100" y="3145953"/>
              <a:ext cx="282390" cy="271840"/>
            </a:xfrm>
            <a:custGeom>
              <a:avLst/>
              <a:gdLst>
                <a:gd name="connsiteX0" fmla="*/ 201708 w 282390"/>
                <a:gd name="connsiteY0" fmla="*/ 16346 h 271840"/>
                <a:gd name="connsiteX1" fmla="*/ 134472 w 282390"/>
                <a:gd name="connsiteY1" fmla="*/ 56687 h 271840"/>
                <a:gd name="connsiteX2" fmla="*/ 107578 w 282390"/>
                <a:gd name="connsiteY2" fmla="*/ 97028 h 271840"/>
                <a:gd name="connsiteX3" fmla="*/ 67237 w 282390"/>
                <a:gd name="connsiteY3" fmla="*/ 110475 h 271840"/>
                <a:gd name="connsiteX4" fmla="*/ 26896 w 282390"/>
                <a:gd name="connsiteY4" fmla="*/ 137369 h 271840"/>
                <a:gd name="connsiteX5" fmla="*/ 26896 w 282390"/>
                <a:gd name="connsiteY5" fmla="*/ 258393 h 271840"/>
                <a:gd name="connsiteX6" fmla="*/ 107578 w 282390"/>
                <a:gd name="connsiteY6" fmla="*/ 271840 h 271840"/>
                <a:gd name="connsiteX7" fmla="*/ 215155 w 282390"/>
                <a:gd name="connsiteY7" fmla="*/ 258393 h 271840"/>
                <a:gd name="connsiteX8" fmla="*/ 242049 w 282390"/>
                <a:gd name="connsiteY8" fmla="*/ 218051 h 271840"/>
                <a:gd name="connsiteX9" fmla="*/ 282390 w 282390"/>
                <a:gd name="connsiteY9" fmla="*/ 137369 h 271840"/>
                <a:gd name="connsiteX10" fmla="*/ 255496 w 282390"/>
                <a:gd name="connsiteY10" fmla="*/ 97028 h 271840"/>
                <a:gd name="connsiteX11" fmla="*/ 242049 w 282390"/>
                <a:gd name="connsiteY11" fmla="*/ 56687 h 271840"/>
                <a:gd name="connsiteX12" fmla="*/ 201708 w 282390"/>
                <a:gd name="connsiteY12" fmla="*/ 29793 h 271840"/>
                <a:gd name="connsiteX13" fmla="*/ 174813 w 282390"/>
                <a:gd name="connsiteY13" fmla="*/ 2899 h 271840"/>
                <a:gd name="connsiteX14" fmla="*/ 94131 w 282390"/>
                <a:gd name="connsiteY14" fmla="*/ 2899 h 27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390" h="271840">
                  <a:moveTo>
                    <a:pt x="201708" y="16346"/>
                  </a:moveTo>
                  <a:cubicBezTo>
                    <a:pt x="179296" y="29793"/>
                    <a:pt x="154316" y="39678"/>
                    <a:pt x="134472" y="56687"/>
                  </a:cubicBezTo>
                  <a:cubicBezTo>
                    <a:pt x="122201" y="67205"/>
                    <a:pt x="120198" y="86932"/>
                    <a:pt x="107578" y="97028"/>
                  </a:cubicBezTo>
                  <a:cubicBezTo>
                    <a:pt x="96510" y="105883"/>
                    <a:pt x="79915" y="104136"/>
                    <a:pt x="67237" y="110475"/>
                  </a:cubicBezTo>
                  <a:cubicBezTo>
                    <a:pt x="52782" y="117703"/>
                    <a:pt x="40343" y="128404"/>
                    <a:pt x="26896" y="137369"/>
                  </a:cubicBezTo>
                  <a:cubicBezTo>
                    <a:pt x="16251" y="169304"/>
                    <a:pt x="-27900" y="230995"/>
                    <a:pt x="26896" y="258393"/>
                  </a:cubicBezTo>
                  <a:cubicBezTo>
                    <a:pt x="51282" y="270586"/>
                    <a:pt x="80684" y="267358"/>
                    <a:pt x="107578" y="271840"/>
                  </a:cubicBezTo>
                  <a:cubicBezTo>
                    <a:pt x="143437" y="267358"/>
                    <a:pt x="181602" y="271814"/>
                    <a:pt x="215155" y="258393"/>
                  </a:cubicBezTo>
                  <a:cubicBezTo>
                    <a:pt x="230161" y="252391"/>
                    <a:pt x="234821" y="232506"/>
                    <a:pt x="242049" y="218051"/>
                  </a:cubicBezTo>
                  <a:cubicBezTo>
                    <a:pt x="297719" y="106709"/>
                    <a:pt x="205319" y="252976"/>
                    <a:pt x="282390" y="137369"/>
                  </a:cubicBezTo>
                  <a:cubicBezTo>
                    <a:pt x="273425" y="123922"/>
                    <a:pt x="262724" y="111483"/>
                    <a:pt x="255496" y="97028"/>
                  </a:cubicBezTo>
                  <a:cubicBezTo>
                    <a:pt x="249157" y="84350"/>
                    <a:pt x="250904" y="67755"/>
                    <a:pt x="242049" y="56687"/>
                  </a:cubicBezTo>
                  <a:cubicBezTo>
                    <a:pt x="231953" y="44067"/>
                    <a:pt x="214328" y="39889"/>
                    <a:pt x="201708" y="29793"/>
                  </a:cubicBezTo>
                  <a:cubicBezTo>
                    <a:pt x="191808" y="21873"/>
                    <a:pt x="187113" y="5974"/>
                    <a:pt x="174813" y="2899"/>
                  </a:cubicBezTo>
                  <a:cubicBezTo>
                    <a:pt x="148722" y="-3624"/>
                    <a:pt x="121025" y="2899"/>
                    <a:pt x="94131" y="2899"/>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Freeform 35"/>
            <p:cNvSpPr/>
            <p:nvPr/>
          </p:nvSpPr>
          <p:spPr>
            <a:xfrm>
              <a:off x="588307" y="3653334"/>
              <a:ext cx="282390" cy="271840"/>
            </a:xfrm>
            <a:custGeom>
              <a:avLst/>
              <a:gdLst>
                <a:gd name="connsiteX0" fmla="*/ 201708 w 282390"/>
                <a:gd name="connsiteY0" fmla="*/ 16346 h 271840"/>
                <a:gd name="connsiteX1" fmla="*/ 134472 w 282390"/>
                <a:gd name="connsiteY1" fmla="*/ 56687 h 271840"/>
                <a:gd name="connsiteX2" fmla="*/ 107578 w 282390"/>
                <a:gd name="connsiteY2" fmla="*/ 97028 h 271840"/>
                <a:gd name="connsiteX3" fmla="*/ 67237 w 282390"/>
                <a:gd name="connsiteY3" fmla="*/ 110475 h 271840"/>
                <a:gd name="connsiteX4" fmla="*/ 26896 w 282390"/>
                <a:gd name="connsiteY4" fmla="*/ 137369 h 271840"/>
                <a:gd name="connsiteX5" fmla="*/ 26896 w 282390"/>
                <a:gd name="connsiteY5" fmla="*/ 258393 h 271840"/>
                <a:gd name="connsiteX6" fmla="*/ 107578 w 282390"/>
                <a:gd name="connsiteY6" fmla="*/ 271840 h 271840"/>
                <a:gd name="connsiteX7" fmla="*/ 215155 w 282390"/>
                <a:gd name="connsiteY7" fmla="*/ 258393 h 271840"/>
                <a:gd name="connsiteX8" fmla="*/ 242049 w 282390"/>
                <a:gd name="connsiteY8" fmla="*/ 218051 h 271840"/>
                <a:gd name="connsiteX9" fmla="*/ 282390 w 282390"/>
                <a:gd name="connsiteY9" fmla="*/ 137369 h 271840"/>
                <a:gd name="connsiteX10" fmla="*/ 255496 w 282390"/>
                <a:gd name="connsiteY10" fmla="*/ 97028 h 271840"/>
                <a:gd name="connsiteX11" fmla="*/ 242049 w 282390"/>
                <a:gd name="connsiteY11" fmla="*/ 56687 h 271840"/>
                <a:gd name="connsiteX12" fmla="*/ 201708 w 282390"/>
                <a:gd name="connsiteY12" fmla="*/ 29793 h 271840"/>
                <a:gd name="connsiteX13" fmla="*/ 174813 w 282390"/>
                <a:gd name="connsiteY13" fmla="*/ 2899 h 271840"/>
                <a:gd name="connsiteX14" fmla="*/ 94131 w 282390"/>
                <a:gd name="connsiteY14" fmla="*/ 2899 h 27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390" h="271840">
                  <a:moveTo>
                    <a:pt x="201708" y="16346"/>
                  </a:moveTo>
                  <a:cubicBezTo>
                    <a:pt x="179296" y="29793"/>
                    <a:pt x="154316" y="39678"/>
                    <a:pt x="134472" y="56687"/>
                  </a:cubicBezTo>
                  <a:cubicBezTo>
                    <a:pt x="122201" y="67205"/>
                    <a:pt x="120198" y="86932"/>
                    <a:pt x="107578" y="97028"/>
                  </a:cubicBezTo>
                  <a:cubicBezTo>
                    <a:pt x="96510" y="105883"/>
                    <a:pt x="79915" y="104136"/>
                    <a:pt x="67237" y="110475"/>
                  </a:cubicBezTo>
                  <a:cubicBezTo>
                    <a:pt x="52782" y="117703"/>
                    <a:pt x="40343" y="128404"/>
                    <a:pt x="26896" y="137369"/>
                  </a:cubicBezTo>
                  <a:cubicBezTo>
                    <a:pt x="16251" y="169304"/>
                    <a:pt x="-27900" y="230995"/>
                    <a:pt x="26896" y="258393"/>
                  </a:cubicBezTo>
                  <a:cubicBezTo>
                    <a:pt x="51282" y="270586"/>
                    <a:pt x="80684" y="267358"/>
                    <a:pt x="107578" y="271840"/>
                  </a:cubicBezTo>
                  <a:cubicBezTo>
                    <a:pt x="143437" y="267358"/>
                    <a:pt x="181602" y="271814"/>
                    <a:pt x="215155" y="258393"/>
                  </a:cubicBezTo>
                  <a:cubicBezTo>
                    <a:pt x="230161" y="252391"/>
                    <a:pt x="234821" y="232506"/>
                    <a:pt x="242049" y="218051"/>
                  </a:cubicBezTo>
                  <a:cubicBezTo>
                    <a:pt x="297719" y="106709"/>
                    <a:pt x="205319" y="252976"/>
                    <a:pt x="282390" y="137369"/>
                  </a:cubicBezTo>
                  <a:cubicBezTo>
                    <a:pt x="273425" y="123922"/>
                    <a:pt x="262724" y="111483"/>
                    <a:pt x="255496" y="97028"/>
                  </a:cubicBezTo>
                  <a:cubicBezTo>
                    <a:pt x="249157" y="84350"/>
                    <a:pt x="250904" y="67755"/>
                    <a:pt x="242049" y="56687"/>
                  </a:cubicBezTo>
                  <a:cubicBezTo>
                    <a:pt x="231953" y="44067"/>
                    <a:pt x="214328" y="39889"/>
                    <a:pt x="201708" y="29793"/>
                  </a:cubicBezTo>
                  <a:cubicBezTo>
                    <a:pt x="191808" y="21873"/>
                    <a:pt x="187113" y="5974"/>
                    <a:pt x="174813" y="2899"/>
                  </a:cubicBezTo>
                  <a:cubicBezTo>
                    <a:pt x="148722" y="-3624"/>
                    <a:pt x="121025" y="2899"/>
                    <a:pt x="94131" y="2899"/>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Freeform 36"/>
            <p:cNvSpPr/>
            <p:nvPr/>
          </p:nvSpPr>
          <p:spPr>
            <a:xfrm flipH="1" flipV="1">
              <a:off x="473285" y="3473755"/>
              <a:ext cx="206188" cy="152400"/>
            </a:xfrm>
            <a:custGeom>
              <a:avLst/>
              <a:gdLst>
                <a:gd name="connsiteX0" fmla="*/ 201708 w 282390"/>
                <a:gd name="connsiteY0" fmla="*/ 16346 h 271840"/>
                <a:gd name="connsiteX1" fmla="*/ 134472 w 282390"/>
                <a:gd name="connsiteY1" fmla="*/ 56687 h 271840"/>
                <a:gd name="connsiteX2" fmla="*/ 107578 w 282390"/>
                <a:gd name="connsiteY2" fmla="*/ 97028 h 271840"/>
                <a:gd name="connsiteX3" fmla="*/ 67237 w 282390"/>
                <a:gd name="connsiteY3" fmla="*/ 110475 h 271840"/>
                <a:gd name="connsiteX4" fmla="*/ 26896 w 282390"/>
                <a:gd name="connsiteY4" fmla="*/ 137369 h 271840"/>
                <a:gd name="connsiteX5" fmla="*/ 26896 w 282390"/>
                <a:gd name="connsiteY5" fmla="*/ 258393 h 271840"/>
                <a:gd name="connsiteX6" fmla="*/ 107578 w 282390"/>
                <a:gd name="connsiteY6" fmla="*/ 271840 h 271840"/>
                <a:gd name="connsiteX7" fmla="*/ 215155 w 282390"/>
                <a:gd name="connsiteY7" fmla="*/ 258393 h 271840"/>
                <a:gd name="connsiteX8" fmla="*/ 242049 w 282390"/>
                <a:gd name="connsiteY8" fmla="*/ 218051 h 271840"/>
                <a:gd name="connsiteX9" fmla="*/ 282390 w 282390"/>
                <a:gd name="connsiteY9" fmla="*/ 137369 h 271840"/>
                <a:gd name="connsiteX10" fmla="*/ 255496 w 282390"/>
                <a:gd name="connsiteY10" fmla="*/ 97028 h 271840"/>
                <a:gd name="connsiteX11" fmla="*/ 242049 w 282390"/>
                <a:gd name="connsiteY11" fmla="*/ 56687 h 271840"/>
                <a:gd name="connsiteX12" fmla="*/ 201708 w 282390"/>
                <a:gd name="connsiteY12" fmla="*/ 29793 h 271840"/>
                <a:gd name="connsiteX13" fmla="*/ 174813 w 282390"/>
                <a:gd name="connsiteY13" fmla="*/ 2899 h 271840"/>
                <a:gd name="connsiteX14" fmla="*/ 94131 w 282390"/>
                <a:gd name="connsiteY14" fmla="*/ 2899 h 27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390" h="271840">
                  <a:moveTo>
                    <a:pt x="201708" y="16346"/>
                  </a:moveTo>
                  <a:cubicBezTo>
                    <a:pt x="179296" y="29793"/>
                    <a:pt x="154316" y="39678"/>
                    <a:pt x="134472" y="56687"/>
                  </a:cubicBezTo>
                  <a:cubicBezTo>
                    <a:pt x="122201" y="67205"/>
                    <a:pt x="120198" y="86932"/>
                    <a:pt x="107578" y="97028"/>
                  </a:cubicBezTo>
                  <a:cubicBezTo>
                    <a:pt x="96510" y="105883"/>
                    <a:pt x="79915" y="104136"/>
                    <a:pt x="67237" y="110475"/>
                  </a:cubicBezTo>
                  <a:cubicBezTo>
                    <a:pt x="52782" y="117703"/>
                    <a:pt x="40343" y="128404"/>
                    <a:pt x="26896" y="137369"/>
                  </a:cubicBezTo>
                  <a:cubicBezTo>
                    <a:pt x="16251" y="169304"/>
                    <a:pt x="-27900" y="230995"/>
                    <a:pt x="26896" y="258393"/>
                  </a:cubicBezTo>
                  <a:cubicBezTo>
                    <a:pt x="51282" y="270586"/>
                    <a:pt x="80684" y="267358"/>
                    <a:pt x="107578" y="271840"/>
                  </a:cubicBezTo>
                  <a:cubicBezTo>
                    <a:pt x="143437" y="267358"/>
                    <a:pt x="181602" y="271814"/>
                    <a:pt x="215155" y="258393"/>
                  </a:cubicBezTo>
                  <a:cubicBezTo>
                    <a:pt x="230161" y="252391"/>
                    <a:pt x="234821" y="232506"/>
                    <a:pt x="242049" y="218051"/>
                  </a:cubicBezTo>
                  <a:cubicBezTo>
                    <a:pt x="297719" y="106709"/>
                    <a:pt x="205319" y="252976"/>
                    <a:pt x="282390" y="137369"/>
                  </a:cubicBezTo>
                  <a:cubicBezTo>
                    <a:pt x="273425" y="123922"/>
                    <a:pt x="262724" y="111483"/>
                    <a:pt x="255496" y="97028"/>
                  </a:cubicBezTo>
                  <a:cubicBezTo>
                    <a:pt x="249157" y="84350"/>
                    <a:pt x="250904" y="67755"/>
                    <a:pt x="242049" y="56687"/>
                  </a:cubicBezTo>
                  <a:cubicBezTo>
                    <a:pt x="231953" y="44067"/>
                    <a:pt x="214328" y="39889"/>
                    <a:pt x="201708" y="29793"/>
                  </a:cubicBezTo>
                  <a:cubicBezTo>
                    <a:pt x="191808" y="21873"/>
                    <a:pt x="187113" y="5974"/>
                    <a:pt x="174813" y="2899"/>
                  </a:cubicBezTo>
                  <a:cubicBezTo>
                    <a:pt x="148722" y="-3624"/>
                    <a:pt x="121025" y="2899"/>
                    <a:pt x="94131" y="2899"/>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Freeform 37"/>
            <p:cNvSpPr/>
            <p:nvPr/>
          </p:nvSpPr>
          <p:spPr>
            <a:xfrm flipH="1" flipV="1">
              <a:off x="2263588" y="3890024"/>
              <a:ext cx="184898" cy="170329"/>
            </a:xfrm>
            <a:custGeom>
              <a:avLst/>
              <a:gdLst>
                <a:gd name="connsiteX0" fmla="*/ 201708 w 282390"/>
                <a:gd name="connsiteY0" fmla="*/ 16346 h 271840"/>
                <a:gd name="connsiteX1" fmla="*/ 134472 w 282390"/>
                <a:gd name="connsiteY1" fmla="*/ 56687 h 271840"/>
                <a:gd name="connsiteX2" fmla="*/ 107578 w 282390"/>
                <a:gd name="connsiteY2" fmla="*/ 97028 h 271840"/>
                <a:gd name="connsiteX3" fmla="*/ 67237 w 282390"/>
                <a:gd name="connsiteY3" fmla="*/ 110475 h 271840"/>
                <a:gd name="connsiteX4" fmla="*/ 26896 w 282390"/>
                <a:gd name="connsiteY4" fmla="*/ 137369 h 271840"/>
                <a:gd name="connsiteX5" fmla="*/ 26896 w 282390"/>
                <a:gd name="connsiteY5" fmla="*/ 258393 h 271840"/>
                <a:gd name="connsiteX6" fmla="*/ 107578 w 282390"/>
                <a:gd name="connsiteY6" fmla="*/ 271840 h 271840"/>
                <a:gd name="connsiteX7" fmla="*/ 215155 w 282390"/>
                <a:gd name="connsiteY7" fmla="*/ 258393 h 271840"/>
                <a:gd name="connsiteX8" fmla="*/ 242049 w 282390"/>
                <a:gd name="connsiteY8" fmla="*/ 218051 h 271840"/>
                <a:gd name="connsiteX9" fmla="*/ 282390 w 282390"/>
                <a:gd name="connsiteY9" fmla="*/ 137369 h 271840"/>
                <a:gd name="connsiteX10" fmla="*/ 255496 w 282390"/>
                <a:gd name="connsiteY10" fmla="*/ 97028 h 271840"/>
                <a:gd name="connsiteX11" fmla="*/ 242049 w 282390"/>
                <a:gd name="connsiteY11" fmla="*/ 56687 h 271840"/>
                <a:gd name="connsiteX12" fmla="*/ 201708 w 282390"/>
                <a:gd name="connsiteY12" fmla="*/ 29793 h 271840"/>
                <a:gd name="connsiteX13" fmla="*/ 174813 w 282390"/>
                <a:gd name="connsiteY13" fmla="*/ 2899 h 271840"/>
                <a:gd name="connsiteX14" fmla="*/ 94131 w 282390"/>
                <a:gd name="connsiteY14" fmla="*/ 2899 h 27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390" h="271840">
                  <a:moveTo>
                    <a:pt x="201708" y="16346"/>
                  </a:moveTo>
                  <a:cubicBezTo>
                    <a:pt x="179296" y="29793"/>
                    <a:pt x="154316" y="39678"/>
                    <a:pt x="134472" y="56687"/>
                  </a:cubicBezTo>
                  <a:cubicBezTo>
                    <a:pt x="122201" y="67205"/>
                    <a:pt x="120198" y="86932"/>
                    <a:pt x="107578" y="97028"/>
                  </a:cubicBezTo>
                  <a:cubicBezTo>
                    <a:pt x="96510" y="105883"/>
                    <a:pt x="79915" y="104136"/>
                    <a:pt x="67237" y="110475"/>
                  </a:cubicBezTo>
                  <a:cubicBezTo>
                    <a:pt x="52782" y="117703"/>
                    <a:pt x="40343" y="128404"/>
                    <a:pt x="26896" y="137369"/>
                  </a:cubicBezTo>
                  <a:cubicBezTo>
                    <a:pt x="16251" y="169304"/>
                    <a:pt x="-27900" y="230995"/>
                    <a:pt x="26896" y="258393"/>
                  </a:cubicBezTo>
                  <a:cubicBezTo>
                    <a:pt x="51282" y="270586"/>
                    <a:pt x="80684" y="267358"/>
                    <a:pt x="107578" y="271840"/>
                  </a:cubicBezTo>
                  <a:cubicBezTo>
                    <a:pt x="143437" y="267358"/>
                    <a:pt x="181602" y="271814"/>
                    <a:pt x="215155" y="258393"/>
                  </a:cubicBezTo>
                  <a:cubicBezTo>
                    <a:pt x="230161" y="252391"/>
                    <a:pt x="234821" y="232506"/>
                    <a:pt x="242049" y="218051"/>
                  </a:cubicBezTo>
                  <a:cubicBezTo>
                    <a:pt x="297719" y="106709"/>
                    <a:pt x="205319" y="252976"/>
                    <a:pt x="282390" y="137369"/>
                  </a:cubicBezTo>
                  <a:cubicBezTo>
                    <a:pt x="273425" y="123922"/>
                    <a:pt x="262724" y="111483"/>
                    <a:pt x="255496" y="97028"/>
                  </a:cubicBezTo>
                  <a:cubicBezTo>
                    <a:pt x="249157" y="84350"/>
                    <a:pt x="250904" y="67755"/>
                    <a:pt x="242049" y="56687"/>
                  </a:cubicBezTo>
                  <a:cubicBezTo>
                    <a:pt x="231953" y="44067"/>
                    <a:pt x="214328" y="39889"/>
                    <a:pt x="201708" y="29793"/>
                  </a:cubicBezTo>
                  <a:cubicBezTo>
                    <a:pt x="191808" y="21873"/>
                    <a:pt x="187113" y="5974"/>
                    <a:pt x="174813" y="2899"/>
                  </a:cubicBezTo>
                  <a:cubicBezTo>
                    <a:pt x="148722" y="-3624"/>
                    <a:pt x="121025" y="2899"/>
                    <a:pt x="94131" y="2899"/>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Freeform 38"/>
            <p:cNvSpPr/>
            <p:nvPr/>
          </p:nvSpPr>
          <p:spPr>
            <a:xfrm flipH="1" flipV="1">
              <a:off x="2622176" y="3594846"/>
              <a:ext cx="184898" cy="170329"/>
            </a:xfrm>
            <a:custGeom>
              <a:avLst/>
              <a:gdLst>
                <a:gd name="connsiteX0" fmla="*/ 201708 w 282390"/>
                <a:gd name="connsiteY0" fmla="*/ 16346 h 271840"/>
                <a:gd name="connsiteX1" fmla="*/ 134472 w 282390"/>
                <a:gd name="connsiteY1" fmla="*/ 56687 h 271840"/>
                <a:gd name="connsiteX2" fmla="*/ 107578 w 282390"/>
                <a:gd name="connsiteY2" fmla="*/ 97028 h 271840"/>
                <a:gd name="connsiteX3" fmla="*/ 67237 w 282390"/>
                <a:gd name="connsiteY3" fmla="*/ 110475 h 271840"/>
                <a:gd name="connsiteX4" fmla="*/ 26896 w 282390"/>
                <a:gd name="connsiteY4" fmla="*/ 137369 h 271840"/>
                <a:gd name="connsiteX5" fmla="*/ 26896 w 282390"/>
                <a:gd name="connsiteY5" fmla="*/ 258393 h 271840"/>
                <a:gd name="connsiteX6" fmla="*/ 107578 w 282390"/>
                <a:gd name="connsiteY6" fmla="*/ 271840 h 271840"/>
                <a:gd name="connsiteX7" fmla="*/ 215155 w 282390"/>
                <a:gd name="connsiteY7" fmla="*/ 258393 h 271840"/>
                <a:gd name="connsiteX8" fmla="*/ 242049 w 282390"/>
                <a:gd name="connsiteY8" fmla="*/ 218051 h 271840"/>
                <a:gd name="connsiteX9" fmla="*/ 282390 w 282390"/>
                <a:gd name="connsiteY9" fmla="*/ 137369 h 271840"/>
                <a:gd name="connsiteX10" fmla="*/ 255496 w 282390"/>
                <a:gd name="connsiteY10" fmla="*/ 97028 h 271840"/>
                <a:gd name="connsiteX11" fmla="*/ 242049 w 282390"/>
                <a:gd name="connsiteY11" fmla="*/ 56687 h 271840"/>
                <a:gd name="connsiteX12" fmla="*/ 201708 w 282390"/>
                <a:gd name="connsiteY12" fmla="*/ 29793 h 271840"/>
                <a:gd name="connsiteX13" fmla="*/ 174813 w 282390"/>
                <a:gd name="connsiteY13" fmla="*/ 2899 h 271840"/>
                <a:gd name="connsiteX14" fmla="*/ 94131 w 282390"/>
                <a:gd name="connsiteY14" fmla="*/ 2899 h 27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390" h="271840">
                  <a:moveTo>
                    <a:pt x="201708" y="16346"/>
                  </a:moveTo>
                  <a:cubicBezTo>
                    <a:pt x="179296" y="29793"/>
                    <a:pt x="154316" y="39678"/>
                    <a:pt x="134472" y="56687"/>
                  </a:cubicBezTo>
                  <a:cubicBezTo>
                    <a:pt x="122201" y="67205"/>
                    <a:pt x="120198" y="86932"/>
                    <a:pt x="107578" y="97028"/>
                  </a:cubicBezTo>
                  <a:cubicBezTo>
                    <a:pt x="96510" y="105883"/>
                    <a:pt x="79915" y="104136"/>
                    <a:pt x="67237" y="110475"/>
                  </a:cubicBezTo>
                  <a:cubicBezTo>
                    <a:pt x="52782" y="117703"/>
                    <a:pt x="40343" y="128404"/>
                    <a:pt x="26896" y="137369"/>
                  </a:cubicBezTo>
                  <a:cubicBezTo>
                    <a:pt x="16251" y="169304"/>
                    <a:pt x="-27900" y="230995"/>
                    <a:pt x="26896" y="258393"/>
                  </a:cubicBezTo>
                  <a:cubicBezTo>
                    <a:pt x="51282" y="270586"/>
                    <a:pt x="80684" y="267358"/>
                    <a:pt x="107578" y="271840"/>
                  </a:cubicBezTo>
                  <a:cubicBezTo>
                    <a:pt x="143437" y="267358"/>
                    <a:pt x="181602" y="271814"/>
                    <a:pt x="215155" y="258393"/>
                  </a:cubicBezTo>
                  <a:cubicBezTo>
                    <a:pt x="230161" y="252391"/>
                    <a:pt x="234821" y="232506"/>
                    <a:pt x="242049" y="218051"/>
                  </a:cubicBezTo>
                  <a:cubicBezTo>
                    <a:pt x="297719" y="106709"/>
                    <a:pt x="205319" y="252976"/>
                    <a:pt x="282390" y="137369"/>
                  </a:cubicBezTo>
                  <a:cubicBezTo>
                    <a:pt x="273425" y="123922"/>
                    <a:pt x="262724" y="111483"/>
                    <a:pt x="255496" y="97028"/>
                  </a:cubicBezTo>
                  <a:cubicBezTo>
                    <a:pt x="249157" y="84350"/>
                    <a:pt x="250904" y="67755"/>
                    <a:pt x="242049" y="56687"/>
                  </a:cubicBezTo>
                  <a:cubicBezTo>
                    <a:pt x="231953" y="44067"/>
                    <a:pt x="214328" y="39889"/>
                    <a:pt x="201708" y="29793"/>
                  </a:cubicBezTo>
                  <a:cubicBezTo>
                    <a:pt x="191808" y="21873"/>
                    <a:pt x="187113" y="5974"/>
                    <a:pt x="174813" y="2899"/>
                  </a:cubicBezTo>
                  <a:cubicBezTo>
                    <a:pt x="148722" y="-3624"/>
                    <a:pt x="121025" y="2899"/>
                    <a:pt x="94131" y="2899"/>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Freeform 39"/>
            <p:cNvSpPr/>
            <p:nvPr/>
          </p:nvSpPr>
          <p:spPr>
            <a:xfrm flipH="1" flipV="1">
              <a:off x="2475182" y="3245880"/>
              <a:ext cx="184898" cy="170329"/>
            </a:xfrm>
            <a:custGeom>
              <a:avLst/>
              <a:gdLst>
                <a:gd name="connsiteX0" fmla="*/ 201708 w 282390"/>
                <a:gd name="connsiteY0" fmla="*/ 16346 h 271840"/>
                <a:gd name="connsiteX1" fmla="*/ 134472 w 282390"/>
                <a:gd name="connsiteY1" fmla="*/ 56687 h 271840"/>
                <a:gd name="connsiteX2" fmla="*/ 107578 w 282390"/>
                <a:gd name="connsiteY2" fmla="*/ 97028 h 271840"/>
                <a:gd name="connsiteX3" fmla="*/ 67237 w 282390"/>
                <a:gd name="connsiteY3" fmla="*/ 110475 h 271840"/>
                <a:gd name="connsiteX4" fmla="*/ 26896 w 282390"/>
                <a:gd name="connsiteY4" fmla="*/ 137369 h 271840"/>
                <a:gd name="connsiteX5" fmla="*/ 26896 w 282390"/>
                <a:gd name="connsiteY5" fmla="*/ 258393 h 271840"/>
                <a:gd name="connsiteX6" fmla="*/ 107578 w 282390"/>
                <a:gd name="connsiteY6" fmla="*/ 271840 h 271840"/>
                <a:gd name="connsiteX7" fmla="*/ 215155 w 282390"/>
                <a:gd name="connsiteY7" fmla="*/ 258393 h 271840"/>
                <a:gd name="connsiteX8" fmla="*/ 242049 w 282390"/>
                <a:gd name="connsiteY8" fmla="*/ 218051 h 271840"/>
                <a:gd name="connsiteX9" fmla="*/ 282390 w 282390"/>
                <a:gd name="connsiteY9" fmla="*/ 137369 h 271840"/>
                <a:gd name="connsiteX10" fmla="*/ 255496 w 282390"/>
                <a:gd name="connsiteY10" fmla="*/ 97028 h 271840"/>
                <a:gd name="connsiteX11" fmla="*/ 242049 w 282390"/>
                <a:gd name="connsiteY11" fmla="*/ 56687 h 271840"/>
                <a:gd name="connsiteX12" fmla="*/ 201708 w 282390"/>
                <a:gd name="connsiteY12" fmla="*/ 29793 h 271840"/>
                <a:gd name="connsiteX13" fmla="*/ 174813 w 282390"/>
                <a:gd name="connsiteY13" fmla="*/ 2899 h 271840"/>
                <a:gd name="connsiteX14" fmla="*/ 94131 w 282390"/>
                <a:gd name="connsiteY14" fmla="*/ 2899 h 27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390" h="271840">
                  <a:moveTo>
                    <a:pt x="201708" y="16346"/>
                  </a:moveTo>
                  <a:cubicBezTo>
                    <a:pt x="179296" y="29793"/>
                    <a:pt x="154316" y="39678"/>
                    <a:pt x="134472" y="56687"/>
                  </a:cubicBezTo>
                  <a:cubicBezTo>
                    <a:pt x="122201" y="67205"/>
                    <a:pt x="120198" y="86932"/>
                    <a:pt x="107578" y="97028"/>
                  </a:cubicBezTo>
                  <a:cubicBezTo>
                    <a:pt x="96510" y="105883"/>
                    <a:pt x="79915" y="104136"/>
                    <a:pt x="67237" y="110475"/>
                  </a:cubicBezTo>
                  <a:cubicBezTo>
                    <a:pt x="52782" y="117703"/>
                    <a:pt x="40343" y="128404"/>
                    <a:pt x="26896" y="137369"/>
                  </a:cubicBezTo>
                  <a:cubicBezTo>
                    <a:pt x="16251" y="169304"/>
                    <a:pt x="-27900" y="230995"/>
                    <a:pt x="26896" y="258393"/>
                  </a:cubicBezTo>
                  <a:cubicBezTo>
                    <a:pt x="51282" y="270586"/>
                    <a:pt x="80684" y="267358"/>
                    <a:pt x="107578" y="271840"/>
                  </a:cubicBezTo>
                  <a:cubicBezTo>
                    <a:pt x="143437" y="267358"/>
                    <a:pt x="181602" y="271814"/>
                    <a:pt x="215155" y="258393"/>
                  </a:cubicBezTo>
                  <a:cubicBezTo>
                    <a:pt x="230161" y="252391"/>
                    <a:pt x="234821" y="232506"/>
                    <a:pt x="242049" y="218051"/>
                  </a:cubicBezTo>
                  <a:cubicBezTo>
                    <a:pt x="297719" y="106709"/>
                    <a:pt x="205319" y="252976"/>
                    <a:pt x="282390" y="137369"/>
                  </a:cubicBezTo>
                  <a:cubicBezTo>
                    <a:pt x="273425" y="123922"/>
                    <a:pt x="262724" y="111483"/>
                    <a:pt x="255496" y="97028"/>
                  </a:cubicBezTo>
                  <a:cubicBezTo>
                    <a:pt x="249157" y="84350"/>
                    <a:pt x="250904" y="67755"/>
                    <a:pt x="242049" y="56687"/>
                  </a:cubicBezTo>
                  <a:cubicBezTo>
                    <a:pt x="231953" y="44067"/>
                    <a:pt x="214328" y="39889"/>
                    <a:pt x="201708" y="29793"/>
                  </a:cubicBezTo>
                  <a:cubicBezTo>
                    <a:pt x="191808" y="21873"/>
                    <a:pt x="187113" y="5974"/>
                    <a:pt x="174813" y="2899"/>
                  </a:cubicBezTo>
                  <a:cubicBezTo>
                    <a:pt x="148722" y="-3624"/>
                    <a:pt x="121025" y="2899"/>
                    <a:pt x="94131" y="2899"/>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Oval 40"/>
            <p:cNvSpPr/>
            <p:nvPr/>
          </p:nvSpPr>
          <p:spPr>
            <a:xfrm>
              <a:off x="1428652" y="2985248"/>
              <a:ext cx="282388" cy="174811"/>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Oval 41"/>
            <p:cNvSpPr/>
            <p:nvPr/>
          </p:nvSpPr>
          <p:spPr>
            <a:xfrm>
              <a:off x="1385047" y="2663318"/>
              <a:ext cx="174812" cy="174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Oval 42"/>
            <p:cNvSpPr/>
            <p:nvPr/>
          </p:nvSpPr>
          <p:spPr>
            <a:xfrm>
              <a:off x="1623634" y="2683395"/>
              <a:ext cx="174812" cy="174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TextBox 43"/>
            <p:cNvSpPr txBox="1"/>
            <p:nvPr/>
          </p:nvSpPr>
          <p:spPr>
            <a:xfrm>
              <a:off x="895473" y="1827724"/>
              <a:ext cx="1258101" cy="646331"/>
            </a:xfrm>
            <a:prstGeom prst="rect">
              <a:avLst/>
            </a:prstGeom>
            <a:noFill/>
          </p:spPr>
          <p:txBody>
            <a:bodyPr wrap="none" rtlCol="0">
              <a:spAutoFit/>
            </a:bodyPr>
            <a:lstStyle/>
            <a:p>
              <a:pPr algn="ctr"/>
              <a:r>
                <a:rPr lang="en-GB" b="1" dirty="0" smtClean="0"/>
                <a:t>SAM</a:t>
              </a:r>
            </a:p>
            <a:p>
              <a:pPr algn="ctr"/>
              <a:r>
                <a:rPr lang="en-GB" b="1" dirty="0" smtClean="0"/>
                <a:t>(The Saver)</a:t>
              </a:r>
              <a:endParaRPr lang="en-GB" b="1" dirty="0"/>
            </a:p>
          </p:txBody>
        </p:sp>
      </p:grpSp>
      <p:grpSp>
        <p:nvGrpSpPr>
          <p:cNvPr id="94" name="Group 93"/>
          <p:cNvGrpSpPr/>
          <p:nvPr/>
        </p:nvGrpSpPr>
        <p:grpSpPr>
          <a:xfrm>
            <a:off x="6238875" y="1711183"/>
            <a:ext cx="2713507" cy="3837737"/>
            <a:chOff x="5853390" y="1711183"/>
            <a:chExt cx="2713507" cy="3837737"/>
          </a:xfrm>
        </p:grpSpPr>
        <p:sp>
          <p:nvSpPr>
            <p:cNvPr id="61" name="Oval 60"/>
            <p:cNvSpPr/>
            <p:nvPr/>
          </p:nvSpPr>
          <p:spPr>
            <a:xfrm>
              <a:off x="6889376" y="2438400"/>
              <a:ext cx="847165" cy="7530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62" name="Straight Connector 61"/>
            <p:cNvCxnSpPr>
              <a:stCxn id="61" idx="4"/>
            </p:cNvCxnSpPr>
            <p:nvPr/>
          </p:nvCxnSpPr>
          <p:spPr>
            <a:xfrm flipH="1">
              <a:off x="7306235" y="3191435"/>
              <a:ext cx="6724" cy="1492624"/>
            </a:xfrm>
            <a:prstGeom prst="line">
              <a:avLst/>
            </a:prstGeom>
          </p:spPr>
          <p:style>
            <a:lnRef idx="2">
              <a:schemeClr val="accent1"/>
            </a:lnRef>
            <a:fillRef idx="0">
              <a:schemeClr val="accent1"/>
            </a:fillRef>
            <a:effectRef idx="1">
              <a:schemeClr val="accent1"/>
            </a:effectRef>
            <a:fontRef idx="minor">
              <a:schemeClr val="tx1"/>
            </a:fontRef>
          </p:style>
        </p:cxnSp>
        <p:sp>
          <p:nvSpPr>
            <p:cNvPr id="63" name="Freeform 62"/>
            <p:cNvSpPr/>
            <p:nvPr/>
          </p:nvSpPr>
          <p:spPr>
            <a:xfrm>
              <a:off x="5853390" y="4663050"/>
              <a:ext cx="1452845" cy="316321"/>
            </a:xfrm>
            <a:custGeom>
              <a:avLst/>
              <a:gdLst>
                <a:gd name="connsiteX0" fmla="*/ 786402 w 786402"/>
                <a:gd name="connsiteY0" fmla="*/ 0 h 901575"/>
                <a:gd name="connsiteX1" fmla="*/ 19919 w 786402"/>
                <a:gd name="connsiteY1" fmla="*/ 874059 h 901575"/>
                <a:gd name="connsiteX2" fmla="*/ 208178 w 786402"/>
                <a:gd name="connsiteY2" fmla="*/ 699247 h 901575"/>
              </a:gdLst>
              <a:ahLst/>
              <a:cxnLst>
                <a:cxn ang="0">
                  <a:pos x="connsiteX0" y="connsiteY0"/>
                </a:cxn>
                <a:cxn ang="0">
                  <a:pos x="connsiteX1" y="connsiteY1"/>
                </a:cxn>
                <a:cxn ang="0">
                  <a:pos x="connsiteX2" y="connsiteY2"/>
                </a:cxn>
              </a:cxnLst>
              <a:rect l="l" t="t" r="r" b="b"/>
              <a:pathLst>
                <a:path w="786402" h="901575">
                  <a:moveTo>
                    <a:pt x="786402" y="0"/>
                  </a:moveTo>
                  <a:lnTo>
                    <a:pt x="19919" y="874059"/>
                  </a:lnTo>
                  <a:cubicBezTo>
                    <a:pt x="-76452" y="990600"/>
                    <a:pt x="208178" y="699247"/>
                    <a:pt x="208178" y="699247"/>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Freeform 63"/>
            <p:cNvSpPr/>
            <p:nvPr/>
          </p:nvSpPr>
          <p:spPr>
            <a:xfrm>
              <a:off x="7292788" y="4657165"/>
              <a:ext cx="1241218" cy="891755"/>
            </a:xfrm>
            <a:custGeom>
              <a:avLst/>
              <a:gdLst>
                <a:gd name="connsiteX0" fmla="*/ 0 w 1241218"/>
                <a:gd name="connsiteY0" fmla="*/ 0 h 891755"/>
                <a:gd name="connsiteX1" fmla="*/ 134470 w 1241218"/>
                <a:gd name="connsiteY1" fmla="*/ 134470 h 891755"/>
                <a:gd name="connsiteX2" fmla="*/ 215153 w 1241218"/>
                <a:gd name="connsiteY2" fmla="*/ 215153 h 891755"/>
                <a:gd name="connsiteX3" fmla="*/ 282388 w 1241218"/>
                <a:gd name="connsiteY3" fmla="*/ 295835 h 891755"/>
                <a:gd name="connsiteX4" fmla="*/ 376517 w 1241218"/>
                <a:gd name="connsiteY4" fmla="*/ 376518 h 891755"/>
                <a:gd name="connsiteX5" fmla="*/ 416859 w 1241218"/>
                <a:gd name="connsiteY5" fmla="*/ 389965 h 891755"/>
                <a:gd name="connsiteX6" fmla="*/ 457200 w 1241218"/>
                <a:gd name="connsiteY6" fmla="*/ 416859 h 891755"/>
                <a:gd name="connsiteX7" fmla="*/ 564776 w 1241218"/>
                <a:gd name="connsiteY7" fmla="*/ 470647 h 891755"/>
                <a:gd name="connsiteX8" fmla="*/ 618564 w 1241218"/>
                <a:gd name="connsiteY8" fmla="*/ 510988 h 891755"/>
                <a:gd name="connsiteX9" fmla="*/ 672353 w 1241218"/>
                <a:gd name="connsiteY9" fmla="*/ 524435 h 891755"/>
                <a:gd name="connsiteX10" fmla="*/ 712694 w 1241218"/>
                <a:gd name="connsiteY10" fmla="*/ 537882 h 891755"/>
                <a:gd name="connsiteX11" fmla="*/ 766482 w 1241218"/>
                <a:gd name="connsiteY11" fmla="*/ 564776 h 891755"/>
                <a:gd name="connsiteX12" fmla="*/ 820270 w 1241218"/>
                <a:gd name="connsiteY12" fmla="*/ 605118 h 891755"/>
                <a:gd name="connsiteX13" fmla="*/ 887506 w 1241218"/>
                <a:gd name="connsiteY13" fmla="*/ 618565 h 891755"/>
                <a:gd name="connsiteX14" fmla="*/ 968188 w 1241218"/>
                <a:gd name="connsiteY14" fmla="*/ 658906 h 891755"/>
                <a:gd name="connsiteX15" fmla="*/ 1075764 w 1241218"/>
                <a:gd name="connsiteY15" fmla="*/ 685800 h 891755"/>
                <a:gd name="connsiteX16" fmla="*/ 1129553 w 1241218"/>
                <a:gd name="connsiteY16" fmla="*/ 712694 h 891755"/>
                <a:gd name="connsiteX17" fmla="*/ 1169894 w 1241218"/>
                <a:gd name="connsiteY17" fmla="*/ 753035 h 891755"/>
                <a:gd name="connsiteX18" fmla="*/ 1223682 w 1241218"/>
                <a:gd name="connsiteY18" fmla="*/ 833718 h 891755"/>
                <a:gd name="connsiteX19" fmla="*/ 1237129 w 1241218"/>
                <a:gd name="connsiteY19" fmla="*/ 887506 h 891755"/>
                <a:gd name="connsiteX20" fmla="*/ 1183341 w 1241218"/>
                <a:gd name="connsiteY20" fmla="*/ 833718 h 89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1218" h="891755">
                  <a:moveTo>
                    <a:pt x="0" y="0"/>
                  </a:moveTo>
                  <a:cubicBezTo>
                    <a:pt x="44823" y="44823"/>
                    <a:pt x="96437" y="83758"/>
                    <a:pt x="134470" y="134470"/>
                  </a:cubicBezTo>
                  <a:cubicBezTo>
                    <a:pt x="184508" y="201188"/>
                    <a:pt x="156163" y="175827"/>
                    <a:pt x="215153" y="215153"/>
                  </a:cubicBezTo>
                  <a:cubicBezTo>
                    <a:pt x="238110" y="284024"/>
                    <a:pt x="213429" y="235496"/>
                    <a:pt x="282388" y="295835"/>
                  </a:cubicBezTo>
                  <a:cubicBezTo>
                    <a:pt x="326497" y="334430"/>
                    <a:pt x="328532" y="352525"/>
                    <a:pt x="376517" y="376518"/>
                  </a:cubicBezTo>
                  <a:cubicBezTo>
                    <a:pt x="389195" y="382857"/>
                    <a:pt x="403412" y="385483"/>
                    <a:pt x="416859" y="389965"/>
                  </a:cubicBezTo>
                  <a:cubicBezTo>
                    <a:pt x="430306" y="398930"/>
                    <a:pt x="442745" y="409631"/>
                    <a:pt x="457200" y="416859"/>
                  </a:cubicBezTo>
                  <a:cubicBezTo>
                    <a:pt x="570250" y="473384"/>
                    <a:pt x="397037" y="358821"/>
                    <a:pt x="564776" y="470647"/>
                  </a:cubicBezTo>
                  <a:cubicBezTo>
                    <a:pt x="583424" y="483079"/>
                    <a:pt x="598518" y="500965"/>
                    <a:pt x="618564" y="510988"/>
                  </a:cubicBezTo>
                  <a:cubicBezTo>
                    <a:pt x="635094" y="519253"/>
                    <a:pt x="654583" y="519358"/>
                    <a:pt x="672353" y="524435"/>
                  </a:cubicBezTo>
                  <a:cubicBezTo>
                    <a:pt x="685982" y="528329"/>
                    <a:pt x="699666" y="532298"/>
                    <a:pt x="712694" y="537882"/>
                  </a:cubicBezTo>
                  <a:cubicBezTo>
                    <a:pt x="731119" y="545778"/>
                    <a:pt x="749483" y="554152"/>
                    <a:pt x="766482" y="564776"/>
                  </a:cubicBezTo>
                  <a:cubicBezTo>
                    <a:pt x="785487" y="576654"/>
                    <a:pt x="799790" y="596016"/>
                    <a:pt x="820270" y="605118"/>
                  </a:cubicBezTo>
                  <a:cubicBezTo>
                    <a:pt x="841156" y="614401"/>
                    <a:pt x="865094" y="614083"/>
                    <a:pt x="887506" y="618565"/>
                  </a:cubicBezTo>
                  <a:cubicBezTo>
                    <a:pt x="929875" y="646811"/>
                    <a:pt x="921080" y="646058"/>
                    <a:pt x="968188" y="658906"/>
                  </a:cubicBezTo>
                  <a:cubicBezTo>
                    <a:pt x="1003848" y="668631"/>
                    <a:pt x="1042704" y="669270"/>
                    <a:pt x="1075764" y="685800"/>
                  </a:cubicBezTo>
                  <a:lnTo>
                    <a:pt x="1129553" y="712694"/>
                  </a:lnTo>
                  <a:cubicBezTo>
                    <a:pt x="1143000" y="726141"/>
                    <a:pt x="1158841" y="737560"/>
                    <a:pt x="1169894" y="753035"/>
                  </a:cubicBezTo>
                  <a:cubicBezTo>
                    <a:pt x="1251308" y="867015"/>
                    <a:pt x="1151718" y="761751"/>
                    <a:pt x="1223682" y="833718"/>
                  </a:cubicBezTo>
                  <a:cubicBezTo>
                    <a:pt x="1228164" y="851647"/>
                    <a:pt x="1250197" y="874438"/>
                    <a:pt x="1237129" y="887506"/>
                  </a:cubicBezTo>
                  <a:cubicBezTo>
                    <a:pt x="1215493" y="909142"/>
                    <a:pt x="1187243" y="841522"/>
                    <a:pt x="1183341" y="83371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 name="Freeform 64"/>
            <p:cNvSpPr/>
            <p:nvPr/>
          </p:nvSpPr>
          <p:spPr>
            <a:xfrm>
              <a:off x="7319682" y="3272118"/>
              <a:ext cx="1050810" cy="510988"/>
            </a:xfrm>
            <a:custGeom>
              <a:avLst/>
              <a:gdLst>
                <a:gd name="connsiteX0" fmla="*/ 0 w 1050810"/>
                <a:gd name="connsiteY0" fmla="*/ 457200 h 510988"/>
                <a:gd name="connsiteX1" fmla="*/ 134470 w 1050810"/>
                <a:gd name="connsiteY1" fmla="*/ 484094 h 510988"/>
                <a:gd name="connsiteX2" fmla="*/ 174812 w 1050810"/>
                <a:gd name="connsiteY2" fmla="*/ 497541 h 510988"/>
                <a:gd name="connsiteX3" fmla="*/ 282388 w 1050810"/>
                <a:gd name="connsiteY3" fmla="*/ 510988 h 510988"/>
                <a:gd name="connsiteX4" fmla="*/ 470647 w 1050810"/>
                <a:gd name="connsiteY4" fmla="*/ 497541 h 510988"/>
                <a:gd name="connsiteX5" fmla="*/ 591670 w 1050810"/>
                <a:gd name="connsiteY5" fmla="*/ 470647 h 510988"/>
                <a:gd name="connsiteX6" fmla="*/ 632012 w 1050810"/>
                <a:gd name="connsiteY6" fmla="*/ 457200 h 510988"/>
                <a:gd name="connsiteX7" fmla="*/ 726141 w 1050810"/>
                <a:gd name="connsiteY7" fmla="*/ 430306 h 510988"/>
                <a:gd name="connsiteX8" fmla="*/ 739588 w 1050810"/>
                <a:gd name="connsiteY8" fmla="*/ 389965 h 510988"/>
                <a:gd name="connsiteX9" fmla="*/ 712694 w 1050810"/>
                <a:gd name="connsiteY9" fmla="*/ 228600 h 510988"/>
                <a:gd name="connsiteX10" fmla="*/ 685800 w 1050810"/>
                <a:gd name="connsiteY10" fmla="*/ 147917 h 510988"/>
                <a:gd name="connsiteX11" fmla="*/ 672353 w 1050810"/>
                <a:gd name="connsiteY11" fmla="*/ 94129 h 510988"/>
                <a:gd name="connsiteX12" fmla="*/ 685800 w 1050810"/>
                <a:gd name="connsiteY12" fmla="*/ 26894 h 510988"/>
                <a:gd name="connsiteX13" fmla="*/ 766482 w 1050810"/>
                <a:gd name="connsiteY13" fmla="*/ 0 h 510988"/>
                <a:gd name="connsiteX14" fmla="*/ 927847 w 1050810"/>
                <a:gd name="connsiteY14" fmla="*/ 13447 h 510988"/>
                <a:gd name="connsiteX15" fmla="*/ 1021976 w 1050810"/>
                <a:gd name="connsiteY15" fmla="*/ 67235 h 510988"/>
                <a:gd name="connsiteX16" fmla="*/ 1048870 w 1050810"/>
                <a:gd name="connsiteY16" fmla="*/ 376517 h 510988"/>
                <a:gd name="connsiteX17" fmla="*/ 1035423 w 1050810"/>
                <a:gd name="connsiteY17" fmla="*/ 484094 h 510988"/>
                <a:gd name="connsiteX18" fmla="*/ 995082 w 1050810"/>
                <a:gd name="connsiteY18" fmla="*/ 497541 h 510988"/>
                <a:gd name="connsiteX19" fmla="*/ 914400 w 1050810"/>
                <a:gd name="connsiteY19" fmla="*/ 510988 h 510988"/>
                <a:gd name="connsiteX20" fmla="*/ 753035 w 1050810"/>
                <a:gd name="connsiteY20" fmla="*/ 457200 h 510988"/>
                <a:gd name="connsiteX21" fmla="*/ 739588 w 1050810"/>
                <a:gd name="connsiteY21" fmla="*/ 443753 h 51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0810" h="510988">
                  <a:moveTo>
                    <a:pt x="0" y="457200"/>
                  </a:moveTo>
                  <a:cubicBezTo>
                    <a:pt x="44823" y="466165"/>
                    <a:pt x="91105" y="469639"/>
                    <a:pt x="134470" y="484094"/>
                  </a:cubicBezTo>
                  <a:cubicBezTo>
                    <a:pt x="147917" y="488576"/>
                    <a:pt x="160866" y="495005"/>
                    <a:pt x="174812" y="497541"/>
                  </a:cubicBezTo>
                  <a:cubicBezTo>
                    <a:pt x="210367" y="504005"/>
                    <a:pt x="246529" y="506506"/>
                    <a:pt x="282388" y="510988"/>
                  </a:cubicBezTo>
                  <a:cubicBezTo>
                    <a:pt x="345141" y="506506"/>
                    <a:pt x="408080" y="504127"/>
                    <a:pt x="470647" y="497541"/>
                  </a:cubicBezTo>
                  <a:cubicBezTo>
                    <a:pt x="492600" y="495230"/>
                    <a:pt x="566978" y="477702"/>
                    <a:pt x="591670" y="470647"/>
                  </a:cubicBezTo>
                  <a:cubicBezTo>
                    <a:pt x="605299" y="466753"/>
                    <a:pt x="618383" y="461094"/>
                    <a:pt x="632012" y="457200"/>
                  </a:cubicBezTo>
                  <a:cubicBezTo>
                    <a:pt x="750198" y="423433"/>
                    <a:pt x="629423" y="462545"/>
                    <a:pt x="726141" y="430306"/>
                  </a:cubicBezTo>
                  <a:cubicBezTo>
                    <a:pt x="730623" y="416859"/>
                    <a:pt x="739588" y="404139"/>
                    <a:pt x="739588" y="389965"/>
                  </a:cubicBezTo>
                  <a:cubicBezTo>
                    <a:pt x="739588" y="345468"/>
                    <a:pt x="726857" y="275809"/>
                    <a:pt x="712694" y="228600"/>
                  </a:cubicBezTo>
                  <a:cubicBezTo>
                    <a:pt x="704548" y="201446"/>
                    <a:pt x="692676" y="175420"/>
                    <a:pt x="685800" y="147917"/>
                  </a:cubicBezTo>
                  <a:lnTo>
                    <a:pt x="672353" y="94129"/>
                  </a:lnTo>
                  <a:cubicBezTo>
                    <a:pt x="676835" y="71717"/>
                    <a:pt x="669639" y="43055"/>
                    <a:pt x="685800" y="26894"/>
                  </a:cubicBezTo>
                  <a:cubicBezTo>
                    <a:pt x="705846" y="6848"/>
                    <a:pt x="766482" y="0"/>
                    <a:pt x="766482" y="0"/>
                  </a:cubicBezTo>
                  <a:cubicBezTo>
                    <a:pt x="820270" y="4482"/>
                    <a:pt x="874797" y="3500"/>
                    <a:pt x="927847" y="13447"/>
                  </a:cubicBezTo>
                  <a:cubicBezTo>
                    <a:pt x="951584" y="17898"/>
                    <a:pt x="1000838" y="53143"/>
                    <a:pt x="1021976" y="67235"/>
                  </a:cubicBezTo>
                  <a:cubicBezTo>
                    <a:pt x="1061572" y="186023"/>
                    <a:pt x="1048870" y="135884"/>
                    <a:pt x="1048870" y="376517"/>
                  </a:cubicBezTo>
                  <a:cubicBezTo>
                    <a:pt x="1048870" y="412655"/>
                    <a:pt x="1050100" y="451071"/>
                    <a:pt x="1035423" y="484094"/>
                  </a:cubicBezTo>
                  <a:cubicBezTo>
                    <a:pt x="1029666" y="497047"/>
                    <a:pt x="1008919" y="494466"/>
                    <a:pt x="995082" y="497541"/>
                  </a:cubicBezTo>
                  <a:cubicBezTo>
                    <a:pt x="968466" y="503456"/>
                    <a:pt x="941294" y="506506"/>
                    <a:pt x="914400" y="510988"/>
                  </a:cubicBezTo>
                  <a:cubicBezTo>
                    <a:pt x="744306" y="493979"/>
                    <a:pt x="811928" y="535724"/>
                    <a:pt x="753035" y="457200"/>
                  </a:cubicBezTo>
                  <a:cubicBezTo>
                    <a:pt x="749232" y="452129"/>
                    <a:pt x="744070" y="448235"/>
                    <a:pt x="739588" y="443753"/>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 name="Freeform 65"/>
            <p:cNvSpPr/>
            <p:nvPr/>
          </p:nvSpPr>
          <p:spPr>
            <a:xfrm>
              <a:off x="6122894" y="3688977"/>
              <a:ext cx="1129553" cy="497729"/>
            </a:xfrm>
            <a:custGeom>
              <a:avLst/>
              <a:gdLst>
                <a:gd name="connsiteX0" fmla="*/ 1129553 w 1129553"/>
                <a:gd name="connsiteY0" fmla="*/ 0 h 497729"/>
                <a:gd name="connsiteX1" fmla="*/ 1062317 w 1129553"/>
                <a:gd name="connsiteY1" fmla="*/ 13447 h 497729"/>
                <a:gd name="connsiteX2" fmla="*/ 995082 w 1129553"/>
                <a:gd name="connsiteY2" fmla="*/ 40341 h 497729"/>
                <a:gd name="connsiteX3" fmla="*/ 779929 w 1129553"/>
                <a:gd name="connsiteY3" fmla="*/ 80682 h 497729"/>
                <a:gd name="connsiteX4" fmla="*/ 336176 w 1129553"/>
                <a:gd name="connsiteY4" fmla="*/ 107576 h 497729"/>
                <a:gd name="connsiteX5" fmla="*/ 134470 w 1129553"/>
                <a:gd name="connsiteY5" fmla="*/ 121023 h 497729"/>
                <a:gd name="connsiteX6" fmla="*/ 67235 w 1129553"/>
                <a:gd name="connsiteY6" fmla="*/ 134470 h 497729"/>
                <a:gd name="connsiteX7" fmla="*/ 0 w 1129553"/>
                <a:gd name="connsiteY7" fmla="*/ 228600 h 497729"/>
                <a:gd name="connsiteX8" fmla="*/ 13447 w 1129553"/>
                <a:gd name="connsiteY8" fmla="*/ 282388 h 497729"/>
                <a:gd name="connsiteX9" fmla="*/ 53788 w 1129553"/>
                <a:gd name="connsiteY9" fmla="*/ 363070 h 497729"/>
                <a:gd name="connsiteX10" fmla="*/ 188258 w 1129553"/>
                <a:gd name="connsiteY10" fmla="*/ 416858 h 497729"/>
                <a:gd name="connsiteX11" fmla="*/ 282388 w 1129553"/>
                <a:gd name="connsiteY11" fmla="*/ 443753 h 497729"/>
                <a:gd name="connsiteX12" fmla="*/ 349623 w 1129553"/>
                <a:gd name="connsiteY12" fmla="*/ 484094 h 497729"/>
                <a:gd name="connsiteX13" fmla="*/ 605117 w 1129553"/>
                <a:gd name="connsiteY13" fmla="*/ 484094 h 497729"/>
                <a:gd name="connsiteX14" fmla="*/ 645458 w 1129553"/>
                <a:gd name="connsiteY14" fmla="*/ 470647 h 497729"/>
                <a:gd name="connsiteX15" fmla="*/ 658905 w 1129553"/>
                <a:gd name="connsiteY15" fmla="*/ 282388 h 497729"/>
                <a:gd name="connsiteX16" fmla="*/ 510988 w 1129553"/>
                <a:gd name="connsiteY16" fmla="*/ 215153 h 497729"/>
                <a:gd name="connsiteX17" fmla="*/ 430305 w 1129553"/>
                <a:gd name="connsiteY17" fmla="*/ 188258 h 497729"/>
                <a:gd name="connsiteX18" fmla="*/ 389964 w 1129553"/>
                <a:gd name="connsiteY18" fmla="*/ 161364 h 497729"/>
                <a:gd name="connsiteX19" fmla="*/ 295835 w 1129553"/>
                <a:gd name="connsiteY19" fmla="*/ 134470 h 497729"/>
                <a:gd name="connsiteX20" fmla="*/ 228600 w 1129553"/>
                <a:gd name="connsiteY20" fmla="*/ 121023 h 49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29553" h="497729">
                  <a:moveTo>
                    <a:pt x="1129553" y="0"/>
                  </a:moveTo>
                  <a:cubicBezTo>
                    <a:pt x="1107141" y="4482"/>
                    <a:pt x="1084209" y="6879"/>
                    <a:pt x="1062317" y="13447"/>
                  </a:cubicBezTo>
                  <a:cubicBezTo>
                    <a:pt x="1039197" y="20383"/>
                    <a:pt x="1018564" y="34750"/>
                    <a:pt x="995082" y="40341"/>
                  </a:cubicBezTo>
                  <a:cubicBezTo>
                    <a:pt x="924099" y="57242"/>
                    <a:pt x="852109" y="69989"/>
                    <a:pt x="779929" y="80682"/>
                  </a:cubicBezTo>
                  <a:cubicBezTo>
                    <a:pt x="667660" y="97314"/>
                    <a:pt x="414382" y="103349"/>
                    <a:pt x="336176" y="107576"/>
                  </a:cubicBezTo>
                  <a:cubicBezTo>
                    <a:pt x="268890" y="111213"/>
                    <a:pt x="201705" y="116541"/>
                    <a:pt x="134470" y="121023"/>
                  </a:cubicBezTo>
                  <a:cubicBezTo>
                    <a:pt x="112058" y="125505"/>
                    <a:pt x="86616" y="122357"/>
                    <a:pt x="67235" y="134470"/>
                  </a:cubicBezTo>
                  <a:cubicBezTo>
                    <a:pt x="57702" y="140428"/>
                    <a:pt x="10116" y="213425"/>
                    <a:pt x="0" y="228600"/>
                  </a:cubicBezTo>
                  <a:cubicBezTo>
                    <a:pt x="4482" y="246529"/>
                    <a:pt x="8370" y="264618"/>
                    <a:pt x="13447" y="282388"/>
                  </a:cubicBezTo>
                  <a:cubicBezTo>
                    <a:pt x="22196" y="313011"/>
                    <a:pt x="30215" y="339497"/>
                    <a:pt x="53788" y="363070"/>
                  </a:cubicBezTo>
                  <a:cubicBezTo>
                    <a:pt x="90250" y="399532"/>
                    <a:pt x="141245" y="402754"/>
                    <a:pt x="188258" y="416858"/>
                  </a:cubicBezTo>
                  <a:cubicBezTo>
                    <a:pt x="284725" y="445799"/>
                    <a:pt x="164532" y="414289"/>
                    <a:pt x="282388" y="443753"/>
                  </a:cubicBezTo>
                  <a:cubicBezTo>
                    <a:pt x="304800" y="457200"/>
                    <a:pt x="325060" y="475162"/>
                    <a:pt x="349623" y="484094"/>
                  </a:cubicBezTo>
                  <a:cubicBezTo>
                    <a:pt x="426107" y="511906"/>
                    <a:pt x="535688" y="489435"/>
                    <a:pt x="605117" y="484094"/>
                  </a:cubicBezTo>
                  <a:cubicBezTo>
                    <a:pt x="618564" y="479612"/>
                    <a:pt x="634390" y="479502"/>
                    <a:pt x="645458" y="470647"/>
                  </a:cubicBezTo>
                  <a:cubicBezTo>
                    <a:pt x="698097" y="428536"/>
                    <a:pt x="679084" y="325628"/>
                    <a:pt x="658905" y="282388"/>
                  </a:cubicBezTo>
                  <a:cubicBezTo>
                    <a:pt x="632462" y="225726"/>
                    <a:pt x="558118" y="228007"/>
                    <a:pt x="510988" y="215153"/>
                  </a:cubicBezTo>
                  <a:cubicBezTo>
                    <a:pt x="483638" y="207694"/>
                    <a:pt x="453893" y="203983"/>
                    <a:pt x="430305" y="188258"/>
                  </a:cubicBezTo>
                  <a:cubicBezTo>
                    <a:pt x="416858" y="179293"/>
                    <a:pt x="404969" y="167366"/>
                    <a:pt x="389964" y="161364"/>
                  </a:cubicBezTo>
                  <a:cubicBezTo>
                    <a:pt x="359666" y="149245"/>
                    <a:pt x="327493" y="142384"/>
                    <a:pt x="295835" y="134470"/>
                  </a:cubicBezTo>
                  <a:cubicBezTo>
                    <a:pt x="273662" y="128927"/>
                    <a:pt x="228600" y="121023"/>
                    <a:pt x="228600" y="121023"/>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 name="Freeform 66"/>
            <p:cNvSpPr/>
            <p:nvPr/>
          </p:nvSpPr>
          <p:spPr>
            <a:xfrm>
              <a:off x="6136339" y="4116384"/>
              <a:ext cx="282390" cy="271840"/>
            </a:xfrm>
            <a:custGeom>
              <a:avLst/>
              <a:gdLst>
                <a:gd name="connsiteX0" fmla="*/ 201708 w 282390"/>
                <a:gd name="connsiteY0" fmla="*/ 16346 h 271840"/>
                <a:gd name="connsiteX1" fmla="*/ 134472 w 282390"/>
                <a:gd name="connsiteY1" fmla="*/ 56687 h 271840"/>
                <a:gd name="connsiteX2" fmla="*/ 107578 w 282390"/>
                <a:gd name="connsiteY2" fmla="*/ 97028 h 271840"/>
                <a:gd name="connsiteX3" fmla="*/ 67237 w 282390"/>
                <a:gd name="connsiteY3" fmla="*/ 110475 h 271840"/>
                <a:gd name="connsiteX4" fmla="*/ 26896 w 282390"/>
                <a:gd name="connsiteY4" fmla="*/ 137369 h 271840"/>
                <a:gd name="connsiteX5" fmla="*/ 26896 w 282390"/>
                <a:gd name="connsiteY5" fmla="*/ 258393 h 271840"/>
                <a:gd name="connsiteX6" fmla="*/ 107578 w 282390"/>
                <a:gd name="connsiteY6" fmla="*/ 271840 h 271840"/>
                <a:gd name="connsiteX7" fmla="*/ 215155 w 282390"/>
                <a:gd name="connsiteY7" fmla="*/ 258393 h 271840"/>
                <a:gd name="connsiteX8" fmla="*/ 242049 w 282390"/>
                <a:gd name="connsiteY8" fmla="*/ 218051 h 271840"/>
                <a:gd name="connsiteX9" fmla="*/ 282390 w 282390"/>
                <a:gd name="connsiteY9" fmla="*/ 137369 h 271840"/>
                <a:gd name="connsiteX10" fmla="*/ 255496 w 282390"/>
                <a:gd name="connsiteY10" fmla="*/ 97028 h 271840"/>
                <a:gd name="connsiteX11" fmla="*/ 242049 w 282390"/>
                <a:gd name="connsiteY11" fmla="*/ 56687 h 271840"/>
                <a:gd name="connsiteX12" fmla="*/ 201708 w 282390"/>
                <a:gd name="connsiteY12" fmla="*/ 29793 h 271840"/>
                <a:gd name="connsiteX13" fmla="*/ 174813 w 282390"/>
                <a:gd name="connsiteY13" fmla="*/ 2899 h 271840"/>
                <a:gd name="connsiteX14" fmla="*/ 94131 w 282390"/>
                <a:gd name="connsiteY14" fmla="*/ 2899 h 27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390" h="271840">
                  <a:moveTo>
                    <a:pt x="201708" y="16346"/>
                  </a:moveTo>
                  <a:cubicBezTo>
                    <a:pt x="179296" y="29793"/>
                    <a:pt x="154316" y="39678"/>
                    <a:pt x="134472" y="56687"/>
                  </a:cubicBezTo>
                  <a:cubicBezTo>
                    <a:pt x="122201" y="67205"/>
                    <a:pt x="120198" y="86932"/>
                    <a:pt x="107578" y="97028"/>
                  </a:cubicBezTo>
                  <a:cubicBezTo>
                    <a:pt x="96510" y="105883"/>
                    <a:pt x="79915" y="104136"/>
                    <a:pt x="67237" y="110475"/>
                  </a:cubicBezTo>
                  <a:cubicBezTo>
                    <a:pt x="52782" y="117703"/>
                    <a:pt x="40343" y="128404"/>
                    <a:pt x="26896" y="137369"/>
                  </a:cubicBezTo>
                  <a:cubicBezTo>
                    <a:pt x="16251" y="169304"/>
                    <a:pt x="-27900" y="230995"/>
                    <a:pt x="26896" y="258393"/>
                  </a:cubicBezTo>
                  <a:cubicBezTo>
                    <a:pt x="51282" y="270586"/>
                    <a:pt x="80684" y="267358"/>
                    <a:pt x="107578" y="271840"/>
                  </a:cubicBezTo>
                  <a:cubicBezTo>
                    <a:pt x="143437" y="267358"/>
                    <a:pt x="181602" y="271814"/>
                    <a:pt x="215155" y="258393"/>
                  </a:cubicBezTo>
                  <a:cubicBezTo>
                    <a:pt x="230161" y="252391"/>
                    <a:pt x="234821" y="232506"/>
                    <a:pt x="242049" y="218051"/>
                  </a:cubicBezTo>
                  <a:cubicBezTo>
                    <a:pt x="297719" y="106709"/>
                    <a:pt x="205319" y="252976"/>
                    <a:pt x="282390" y="137369"/>
                  </a:cubicBezTo>
                  <a:cubicBezTo>
                    <a:pt x="273425" y="123922"/>
                    <a:pt x="262724" y="111483"/>
                    <a:pt x="255496" y="97028"/>
                  </a:cubicBezTo>
                  <a:cubicBezTo>
                    <a:pt x="249157" y="84350"/>
                    <a:pt x="250904" y="67755"/>
                    <a:pt x="242049" y="56687"/>
                  </a:cubicBezTo>
                  <a:cubicBezTo>
                    <a:pt x="231953" y="44067"/>
                    <a:pt x="214328" y="39889"/>
                    <a:pt x="201708" y="29793"/>
                  </a:cubicBezTo>
                  <a:cubicBezTo>
                    <a:pt x="191808" y="21873"/>
                    <a:pt x="187113" y="5974"/>
                    <a:pt x="174813" y="2899"/>
                  </a:cubicBezTo>
                  <a:cubicBezTo>
                    <a:pt x="148722" y="-3624"/>
                    <a:pt x="121025" y="2899"/>
                    <a:pt x="94131" y="2899"/>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 name="Freeform 67"/>
            <p:cNvSpPr/>
            <p:nvPr/>
          </p:nvSpPr>
          <p:spPr>
            <a:xfrm>
              <a:off x="6472517" y="4116384"/>
              <a:ext cx="282390" cy="271840"/>
            </a:xfrm>
            <a:custGeom>
              <a:avLst/>
              <a:gdLst>
                <a:gd name="connsiteX0" fmla="*/ 201708 w 282390"/>
                <a:gd name="connsiteY0" fmla="*/ 16346 h 271840"/>
                <a:gd name="connsiteX1" fmla="*/ 134472 w 282390"/>
                <a:gd name="connsiteY1" fmla="*/ 56687 h 271840"/>
                <a:gd name="connsiteX2" fmla="*/ 107578 w 282390"/>
                <a:gd name="connsiteY2" fmla="*/ 97028 h 271840"/>
                <a:gd name="connsiteX3" fmla="*/ 67237 w 282390"/>
                <a:gd name="connsiteY3" fmla="*/ 110475 h 271840"/>
                <a:gd name="connsiteX4" fmla="*/ 26896 w 282390"/>
                <a:gd name="connsiteY4" fmla="*/ 137369 h 271840"/>
                <a:gd name="connsiteX5" fmla="*/ 26896 w 282390"/>
                <a:gd name="connsiteY5" fmla="*/ 258393 h 271840"/>
                <a:gd name="connsiteX6" fmla="*/ 107578 w 282390"/>
                <a:gd name="connsiteY6" fmla="*/ 271840 h 271840"/>
                <a:gd name="connsiteX7" fmla="*/ 215155 w 282390"/>
                <a:gd name="connsiteY7" fmla="*/ 258393 h 271840"/>
                <a:gd name="connsiteX8" fmla="*/ 242049 w 282390"/>
                <a:gd name="connsiteY8" fmla="*/ 218051 h 271840"/>
                <a:gd name="connsiteX9" fmla="*/ 282390 w 282390"/>
                <a:gd name="connsiteY9" fmla="*/ 137369 h 271840"/>
                <a:gd name="connsiteX10" fmla="*/ 255496 w 282390"/>
                <a:gd name="connsiteY10" fmla="*/ 97028 h 271840"/>
                <a:gd name="connsiteX11" fmla="*/ 242049 w 282390"/>
                <a:gd name="connsiteY11" fmla="*/ 56687 h 271840"/>
                <a:gd name="connsiteX12" fmla="*/ 201708 w 282390"/>
                <a:gd name="connsiteY12" fmla="*/ 29793 h 271840"/>
                <a:gd name="connsiteX13" fmla="*/ 174813 w 282390"/>
                <a:gd name="connsiteY13" fmla="*/ 2899 h 271840"/>
                <a:gd name="connsiteX14" fmla="*/ 94131 w 282390"/>
                <a:gd name="connsiteY14" fmla="*/ 2899 h 27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390" h="271840">
                  <a:moveTo>
                    <a:pt x="201708" y="16346"/>
                  </a:moveTo>
                  <a:cubicBezTo>
                    <a:pt x="179296" y="29793"/>
                    <a:pt x="154316" y="39678"/>
                    <a:pt x="134472" y="56687"/>
                  </a:cubicBezTo>
                  <a:cubicBezTo>
                    <a:pt x="122201" y="67205"/>
                    <a:pt x="120198" y="86932"/>
                    <a:pt x="107578" y="97028"/>
                  </a:cubicBezTo>
                  <a:cubicBezTo>
                    <a:pt x="96510" y="105883"/>
                    <a:pt x="79915" y="104136"/>
                    <a:pt x="67237" y="110475"/>
                  </a:cubicBezTo>
                  <a:cubicBezTo>
                    <a:pt x="52782" y="117703"/>
                    <a:pt x="40343" y="128404"/>
                    <a:pt x="26896" y="137369"/>
                  </a:cubicBezTo>
                  <a:cubicBezTo>
                    <a:pt x="16251" y="169304"/>
                    <a:pt x="-27900" y="230995"/>
                    <a:pt x="26896" y="258393"/>
                  </a:cubicBezTo>
                  <a:cubicBezTo>
                    <a:pt x="51282" y="270586"/>
                    <a:pt x="80684" y="267358"/>
                    <a:pt x="107578" y="271840"/>
                  </a:cubicBezTo>
                  <a:cubicBezTo>
                    <a:pt x="143437" y="267358"/>
                    <a:pt x="181602" y="271814"/>
                    <a:pt x="215155" y="258393"/>
                  </a:cubicBezTo>
                  <a:cubicBezTo>
                    <a:pt x="230161" y="252391"/>
                    <a:pt x="234821" y="232506"/>
                    <a:pt x="242049" y="218051"/>
                  </a:cubicBezTo>
                  <a:cubicBezTo>
                    <a:pt x="297719" y="106709"/>
                    <a:pt x="205319" y="252976"/>
                    <a:pt x="282390" y="137369"/>
                  </a:cubicBezTo>
                  <a:cubicBezTo>
                    <a:pt x="273425" y="123922"/>
                    <a:pt x="262724" y="111483"/>
                    <a:pt x="255496" y="97028"/>
                  </a:cubicBezTo>
                  <a:cubicBezTo>
                    <a:pt x="249157" y="84350"/>
                    <a:pt x="250904" y="67755"/>
                    <a:pt x="242049" y="56687"/>
                  </a:cubicBezTo>
                  <a:cubicBezTo>
                    <a:pt x="231953" y="44067"/>
                    <a:pt x="214328" y="39889"/>
                    <a:pt x="201708" y="29793"/>
                  </a:cubicBezTo>
                  <a:cubicBezTo>
                    <a:pt x="191808" y="21873"/>
                    <a:pt x="187113" y="5974"/>
                    <a:pt x="174813" y="2899"/>
                  </a:cubicBezTo>
                  <a:cubicBezTo>
                    <a:pt x="148722" y="-3624"/>
                    <a:pt x="121025" y="2899"/>
                    <a:pt x="94131" y="2899"/>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 name="Freeform 68"/>
            <p:cNvSpPr/>
            <p:nvPr/>
          </p:nvSpPr>
          <p:spPr>
            <a:xfrm flipH="1" flipV="1">
              <a:off x="5990665" y="3987980"/>
              <a:ext cx="206188" cy="152400"/>
            </a:xfrm>
            <a:custGeom>
              <a:avLst/>
              <a:gdLst>
                <a:gd name="connsiteX0" fmla="*/ 201708 w 282390"/>
                <a:gd name="connsiteY0" fmla="*/ 16346 h 271840"/>
                <a:gd name="connsiteX1" fmla="*/ 134472 w 282390"/>
                <a:gd name="connsiteY1" fmla="*/ 56687 h 271840"/>
                <a:gd name="connsiteX2" fmla="*/ 107578 w 282390"/>
                <a:gd name="connsiteY2" fmla="*/ 97028 h 271840"/>
                <a:gd name="connsiteX3" fmla="*/ 67237 w 282390"/>
                <a:gd name="connsiteY3" fmla="*/ 110475 h 271840"/>
                <a:gd name="connsiteX4" fmla="*/ 26896 w 282390"/>
                <a:gd name="connsiteY4" fmla="*/ 137369 h 271840"/>
                <a:gd name="connsiteX5" fmla="*/ 26896 w 282390"/>
                <a:gd name="connsiteY5" fmla="*/ 258393 h 271840"/>
                <a:gd name="connsiteX6" fmla="*/ 107578 w 282390"/>
                <a:gd name="connsiteY6" fmla="*/ 271840 h 271840"/>
                <a:gd name="connsiteX7" fmla="*/ 215155 w 282390"/>
                <a:gd name="connsiteY7" fmla="*/ 258393 h 271840"/>
                <a:gd name="connsiteX8" fmla="*/ 242049 w 282390"/>
                <a:gd name="connsiteY8" fmla="*/ 218051 h 271840"/>
                <a:gd name="connsiteX9" fmla="*/ 282390 w 282390"/>
                <a:gd name="connsiteY9" fmla="*/ 137369 h 271840"/>
                <a:gd name="connsiteX10" fmla="*/ 255496 w 282390"/>
                <a:gd name="connsiteY10" fmla="*/ 97028 h 271840"/>
                <a:gd name="connsiteX11" fmla="*/ 242049 w 282390"/>
                <a:gd name="connsiteY11" fmla="*/ 56687 h 271840"/>
                <a:gd name="connsiteX12" fmla="*/ 201708 w 282390"/>
                <a:gd name="connsiteY12" fmla="*/ 29793 h 271840"/>
                <a:gd name="connsiteX13" fmla="*/ 174813 w 282390"/>
                <a:gd name="connsiteY13" fmla="*/ 2899 h 271840"/>
                <a:gd name="connsiteX14" fmla="*/ 94131 w 282390"/>
                <a:gd name="connsiteY14" fmla="*/ 2899 h 27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390" h="271840">
                  <a:moveTo>
                    <a:pt x="201708" y="16346"/>
                  </a:moveTo>
                  <a:cubicBezTo>
                    <a:pt x="179296" y="29793"/>
                    <a:pt x="154316" y="39678"/>
                    <a:pt x="134472" y="56687"/>
                  </a:cubicBezTo>
                  <a:cubicBezTo>
                    <a:pt x="122201" y="67205"/>
                    <a:pt x="120198" y="86932"/>
                    <a:pt x="107578" y="97028"/>
                  </a:cubicBezTo>
                  <a:cubicBezTo>
                    <a:pt x="96510" y="105883"/>
                    <a:pt x="79915" y="104136"/>
                    <a:pt x="67237" y="110475"/>
                  </a:cubicBezTo>
                  <a:cubicBezTo>
                    <a:pt x="52782" y="117703"/>
                    <a:pt x="40343" y="128404"/>
                    <a:pt x="26896" y="137369"/>
                  </a:cubicBezTo>
                  <a:cubicBezTo>
                    <a:pt x="16251" y="169304"/>
                    <a:pt x="-27900" y="230995"/>
                    <a:pt x="26896" y="258393"/>
                  </a:cubicBezTo>
                  <a:cubicBezTo>
                    <a:pt x="51282" y="270586"/>
                    <a:pt x="80684" y="267358"/>
                    <a:pt x="107578" y="271840"/>
                  </a:cubicBezTo>
                  <a:cubicBezTo>
                    <a:pt x="143437" y="267358"/>
                    <a:pt x="181602" y="271814"/>
                    <a:pt x="215155" y="258393"/>
                  </a:cubicBezTo>
                  <a:cubicBezTo>
                    <a:pt x="230161" y="252391"/>
                    <a:pt x="234821" y="232506"/>
                    <a:pt x="242049" y="218051"/>
                  </a:cubicBezTo>
                  <a:cubicBezTo>
                    <a:pt x="297719" y="106709"/>
                    <a:pt x="205319" y="252976"/>
                    <a:pt x="282390" y="137369"/>
                  </a:cubicBezTo>
                  <a:cubicBezTo>
                    <a:pt x="273425" y="123922"/>
                    <a:pt x="262724" y="111483"/>
                    <a:pt x="255496" y="97028"/>
                  </a:cubicBezTo>
                  <a:cubicBezTo>
                    <a:pt x="249157" y="84350"/>
                    <a:pt x="250904" y="67755"/>
                    <a:pt x="242049" y="56687"/>
                  </a:cubicBezTo>
                  <a:cubicBezTo>
                    <a:pt x="231953" y="44067"/>
                    <a:pt x="214328" y="39889"/>
                    <a:pt x="201708" y="29793"/>
                  </a:cubicBezTo>
                  <a:cubicBezTo>
                    <a:pt x="191808" y="21873"/>
                    <a:pt x="187113" y="5974"/>
                    <a:pt x="174813" y="2899"/>
                  </a:cubicBezTo>
                  <a:cubicBezTo>
                    <a:pt x="148722" y="-3624"/>
                    <a:pt x="121025" y="2899"/>
                    <a:pt x="94131" y="2899"/>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Freeform 69"/>
            <p:cNvSpPr/>
            <p:nvPr/>
          </p:nvSpPr>
          <p:spPr>
            <a:xfrm flipH="1" flipV="1">
              <a:off x="8002121" y="3773484"/>
              <a:ext cx="206188" cy="152400"/>
            </a:xfrm>
            <a:custGeom>
              <a:avLst/>
              <a:gdLst>
                <a:gd name="connsiteX0" fmla="*/ 201708 w 282390"/>
                <a:gd name="connsiteY0" fmla="*/ 16346 h 271840"/>
                <a:gd name="connsiteX1" fmla="*/ 134472 w 282390"/>
                <a:gd name="connsiteY1" fmla="*/ 56687 h 271840"/>
                <a:gd name="connsiteX2" fmla="*/ 107578 w 282390"/>
                <a:gd name="connsiteY2" fmla="*/ 97028 h 271840"/>
                <a:gd name="connsiteX3" fmla="*/ 67237 w 282390"/>
                <a:gd name="connsiteY3" fmla="*/ 110475 h 271840"/>
                <a:gd name="connsiteX4" fmla="*/ 26896 w 282390"/>
                <a:gd name="connsiteY4" fmla="*/ 137369 h 271840"/>
                <a:gd name="connsiteX5" fmla="*/ 26896 w 282390"/>
                <a:gd name="connsiteY5" fmla="*/ 258393 h 271840"/>
                <a:gd name="connsiteX6" fmla="*/ 107578 w 282390"/>
                <a:gd name="connsiteY6" fmla="*/ 271840 h 271840"/>
                <a:gd name="connsiteX7" fmla="*/ 215155 w 282390"/>
                <a:gd name="connsiteY7" fmla="*/ 258393 h 271840"/>
                <a:gd name="connsiteX8" fmla="*/ 242049 w 282390"/>
                <a:gd name="connsiteY8" fmla="*/ 218051 h 271840"/>
                <a:gd name="connsiteX9" fmla="*/ 282390 w 282390"/>
                <a:gd name="connsiteY9" fmla="*/ 137369 h 271840"/>
                <a:gd name="connsiteX10" fmla="*/ 255496 w 282390"/>
                <a:gd name="connsiteY10" fmla="*/ 97028 h 271840"/>
                <a:gd name="connsiteX11" fmla="*/ 242049 w 282390"/>
                <a:gd name="connsiteY11" fmla="*/ 56687 h 271840"/>
                <a:gd name="connsiteX12" fmla="*/ 201708 w 282390"/>
                <a:gd name="connsiteY12" fmla="*/ 29793 h 271840"/>
                <a:gd name="connsiteX13" fmla="*/ 174813 w 282390"/>
                <a:gd name="connsiteY13" fmla="*/ 2899 h 271840"/>
                <a:gd name="connsiteX14" fmla="*/ 94131 w 282390"/>
                <a:gd name="connsiteY14" fmla="*/ 2899 h 27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390" h="271840">
                  <a:moveTo>
                    <a:pt x="201708" y="16346"/>
                  </a:moveTo>
                  <a:cubicBezTo>
                    <a:pt x="179296" y="29793"/>
                    <a:pt x="154316" y="39678"/>
                    <a:pt x="134472" y="56687"/>
                  </a:cubicBezTo>
                  <a:cubicBezTo>
                    <a:pt x="122201" y="67205"/>
                    <a:pt x="120198" y="86932"/>
                    <a:pt x="107578" y="97028"/>
                  </a:cubicBezTo>
                  <a:cubicBezTo>
                    <a:pt x="96510" y="105883"/>
                    <a:pt x="79915" y="104136"/>
                    <a:pt x="67237" y="110475"/>
                  </a:cubicBezTo>
                  <a:cubicBezTo>
                    <a:pt x="52782" y="117703"/>
                    <a:pt x="40343" y="128404"/>
                    <a:pt x="26896" y="137369"/>
                  </a:cubicBezTo>
                  <a:cubicBezTo>
                    <a:pt x="16251" y="169304"/>
                    <a:pt x="-27900" y="230995"/>
                    <a:pt x="26896" y="258393"/>
                  </a:cubicBezTo>
                  <a:cubicBezTo>
                    <a:pt x="51282" y="270586"/>
                    <a:pt x="80684" y="267358"/>
                    <a:pt x="107578" y="271840"/>
                  </a:cubicBezTo>
                  <a:cubicBezTo>
                    <a:pt x="143437" y="267358"/>
                    <a:pt x="181602" y="271814"/>
                    <a:pt x="215155" y="258393"/>
                  </a:cubicBezTo>
                  <a:cubicBezTo>
                    <a:pt x="230161" y="252391"/>
                    <a:pt x="234821" y="232506"/>
                    <a:pt x="242049" y="218051"/>
                  </a:cubicBezTo>
                  <a:cubicBezTo>
                    <a:pt x="297719" y="106709"/>
                    <a:pt x="205319" y="252976"/>
                    <a:pt x="282390" y="137369"/>
                  </a:cubicBezTo>
                  <a:cubicBezTo>
                    <a:pt x="273425" y="123922"/>
                    <a:pt x="262724" y="111483"/>
                    <a:pt x="255496" y="97028"/>
                  </a:cubicBezTo>
                  <a:cubicBezTo>
                    <a:pt x="249157" y="84350"/>
                    <a:pt x="250904" y="67755"/>
                    <a:pt x="242049" y="56687"/>
                  </a:cubicBezTo>
                  <a:cubicBezTo>
                    <a:pt x="231953" y="44067"/>
                    <a:pt x="214328" y="39889"/>
                    <a:pt x="201708" y="29793"/>
                  </a:cubicBezTo>
                  <a:cubicBezTo>
                    <a:pt x="191808" y="21873"/>
                    <a:pt x="187113" y="5974"/>
                    <a:pt x="174813" y="2899"/>
                  </a:cubicBezTo>
                  <a:cubicBezTo>
                    <a:pt x="148722" y="-3624"/>
                    <a:pt x="121025" y="2899"/>
                    <a:pt x="94131" y="2899"/>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 name="Freeform 70"/>
            <p:cNvSpPr/>
            <p:nvPr/>
          </p:nvSpPr>
          <p:spPr>
            <a:xfrm flipH="1" flipV="1">
              <a:off x="8360709" y="3478306"/>
              <a:ext cx="206188" cy="152400"/>
            </a:xfrm>
            <a:custGeom>
              <a:avLst/>
              <a:gdLst>
                <a:gd name="connsiteX0" fmla="*/ 201708 w 282390"/>
                <a:gd name="connsiteY0" fmla="*/ 16346 h 271840"/>
                <a:gd name="connsiteX1" fmla="*/ 134472 w 282390"/>
                <a:gd name="connsiteY1" fmla="*/ 56687 h 271840"/>
                <a:gd name="connsiteX2" fmla="*/ 107578 w 282390"/>
                <a:gd name="connsiteY2" fmla="*/ 97028 h 271840"/>
                <a:gd name="connsiteX3" fmla="*/ 67237 w 282390"/>
                <a:gd name="connsiteY3" fmla="*/ 110475 h 271840"/>
                <a:gd name="connsiteX4" fmla="*/ 26896 w 282390"/>
                <a:gd name="connsiteY4" fmla="*/ 137369 h 271840"/>
                <a:gd name="connsiteX5" fmla="*/ 26896 w 282390"/>
                <a:gd name="connsiteY5" fmla="*/ 258393 h 271840"/>
                <a:gd name="connsiteX6" fmla="*/ 107578 w 282390"/>
                <a:gd name="connsiteY6" fmla="*/ 271840 h 271840"/>
                <a:gd name="connsiteX7" fmla="*/ 215155 w 282390"/>
                <a:gd name="connsiteY7" fmla="*/ 258393 h 271840"/>
                <a:gd name="connsiteX8" fmla="*/ 242049 w 282390"/>
                <a:gd name="connsiteY8" fmla="*/ 218051 h 271840"/>
                <a:gd name="connsiteX9" fmla="*/ 282390 w 282390"/>
                <a:gd name="connsiteY9" fmla="*/ 137369 h 271840"/>
                <a:gd name="connsiteX10" fmla="*/ 255496 w 282390"/>
                <a:gd name="connsiteY10" fmla="*/ 97028 h 271840"/>
                <a:gd name="connsiteX11" fmla="*/ 242049 w 282390"/>
                <a:gd name="connsiteY11" fmla="*/ 56687 h 271840"/>
                <a:gd name="connsiteX12" fmla="*/ 201708 w 282390"/>
                <a:gd name="connsiteY12" fmla="*/ 29793 h 271840"/>
                <a:gd name="connsiteX13" fmla="*/ 174813 w 282390"/>
                <a:gd name="connsiteY13" fmla="*/ 2899 h 271840"/>
                <a:gd name="connsiteX14" fmla="*/ 94131 w 282390"/>
                <a:gd name="connsiteY14" fmla="*/ 2899 h 27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390" h="271840">
                  <a:moveTo>
                    <a:pt x="201708" y="16346"/>
                  </a:moveTo>
                  <a:cubicBezTo>
                    <a:pt x="179296" y="29793"/>
                    <a:pt x="154316" y="39678"/>
                    <a:pt x="134472" y="56687"/>
                  </a:cubicBezTo>
                  <a:cubicBezTo>
                    <a:pt x="122201" y="67205"/>
                    <a:pt x="120198" y="86932"/>
                    <a:pt x="107578" y="97028"/>
                  </a:cubicBezTo>
                  <a:cubicBezTo>
                    <a:pt x="96510" y="105883"/>
                    <a:pt x="79915" y="104136"/>
                    <a:pt x="67237" y="110475"/>
                  </a:cubicBezTo>
                  <a:cubicBezTo>
                    <a:pt x="52782" y="117703"/>
                    <a:pt x="40343" y="128404"/>
                    <a:pt x="26896" y="137369"/>
                  </a:cubicBezTo>
                  <a:cubicBezTo>
                    <a:pt x="16251" y="169304"/>
                    <a:pt x="-27900" y="230995"/>
                    <a:pt x="26896" y="258393"/>
                  </a:cubicBezTo>
                  <a:cubicBezTo>
                    <a:pt x="51282" y="270586"/>
                    <a:pt x="80684" y="267358"/>
                    <a:pt x="107578" y="271840"/>
                  </a:cubicBezTo>
                  <a:cubicBezTo>
                    <a:pt x="143437" y="267358"/>
                    <a:pt x="181602" y="271814"/>
                    <a:pt x="215155" y="258393"/>
                  </a:cubicBezTo>
                  <a:cubicBezTo>
                    <a:pt x="230161" y="252391"/>
                    <a:pt x="234821" y="232506"/>
                    <a:pt x="242049" y="218051"/>
                  </a:cubicBezTo>
                  <a:cubicBezTo>
                    <a:pt x="297719" y="106709"/>
                    <a:pt x="205319" y="252976"/>
                    <a:pt x="282390" y="137369"/>
                  </a:cubicBezTo>
                  <a:cubicBezTo>
                    <a:pt x="273425" y="123922"/>
                    <a:pt x="262724" y="111483"/>
                    <a:pt x="255496" y="97028"/>
                  </a:cubicBezTo>
                  <a:cubicBezTo>
                    <a:pt x="249157" y="84350"/>
                    <a:pt x="250904" y="67755"/>
                    <a:pt x="242049" y="56687"/>
                  </a:cubicBezTo>
                  <a:cubicBezTo>
                    <a:pt x="231953" y="44067"/>
                    <a:pt x="214328" y="39889"/>
                    <a:pt x="201708" y="29793"/>
                  </a:cubicBezTo>
                  <a:cubicBezTo>
                    <a:pt x="191808" y="21873"/>
                    <a:pt x="187113" y="5974"/>
                    <a:pt x="174813" y="2899"/>
                  </a:cubicBezTo>
                  <a:cubicBezTo>
                    <a:pt x="148722" y="-3624"/>
                    <a:pt x="121025" y="2899"/>
                    <a:pt x="94131" y="2899"/>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2" name="Freeform 71"/>
            <p:cNvSpPr/>
            <p:nvPr/>
          </p:nvSpPr>
          <p:spPr>
            <a:xfrm flipH="1" flipV="1">
              <a:off x="8213715" y="3129340"/>
              <a:ext cx="206188" cy="152400"/>
            </a:xfrm>
            <a:custGeom>
              <a:avLst/>
              <a:gdLst>
                <a:gd name="connsiteX0" fmla="*/ 201708 w 282390"/>
                <a:gd name="connsiteY0" fmla="*/ 16346 h 271840"/>
                <a:gd name="connsiteX1" fmla="*/ 134472 w 282390"/>
                <a:gd name="connsiteY1" fmla="*/ 56687 h 271840"/>
                <a:gd name="connsiteX2" fmla="*/ 107578 w 282390"/>
                <a:gd name="connsiteY2" fmla="*/ 97028 h 271840"/>
                <a:gd name="connsiteX3" fmla="*/ 67237 w 282390"/>
                <a:gd name="connsiteY3" fmla="*/ 110475 h 271840"/>
                <a:gd name="connsiteX4" fmla="*/ 26896 w 282390"/>
                <a:gd name="connsiteY4" fmla="*/ 137369 h 271840"/>
                <a:gd name="connsiteX5" fmla="*/ 26896 w 282390"/>
                <a:gd name="connsiteY5" fmla="*/ 258393 h 271840"/>
                <a:gd name="connsiteX6" fmla="*/ 107578 w 282390"/>
                <a:gd name="connsiteY6" fmla="*/ 271840 h 271840"/>
                <a:gd name="connsiteX7" fmla="*/ 215155 w 282390"/>
                <a:gd name="connsiteY7" fmla="*/ 258393 h 271840"/>
                <a:gd name="connsiteX8" fmla="*/ 242049 w 282390"/>
                <a:gd name="connsiteY8" fmla="*/ 218051 h 271840"/>
                <a:gd name="connsiteX9" fmla="*/ 282390 w 282390"/>
                <a:gd name="connsiteY9" fmla="*/ 137369 h 271840"/>
                <a:gd name="connsiteX10" fmla="*/ 255496 w 282390"/>
                <a:gd name="connsiteY10" fmla="*/ 97028 h 271840"/>
                <a:gd name="connsiteX11" fmla="*/ 242049 w 282390"/>
                <a:gd name="connsiteY11" fmla="*/ 56687 h 271840"/>
                <a:gd name="connsiteX12" fmla="*/ 201708 w 282390"/>
                <a:gd name="connsiteY12" fmla="*/ 29793 h 271840"/>
                <a:gd name="connsiteX13" fmla="*/ 174813 w 282390"/>
                <a:gd name="connsiteY13" fmla="*/ 2899 h 271840"/>
                <a:gd name="connsiteX14" fmla="*/ 94131 w 282390"/>
                <a:gd name="connsiteY14" fmla="*/ 2899 h 27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390" h="271840">
                  <a:moveTo>
                    <a:pt x="201708" y="16346"/>
                  </a:moveTo>
                  <a:cubicBezTo>
                    <a:pt x="179296" y="29793"/>
                    <a:pt x="154316" y="39678"/>
                    <a:pt x="134472" y="56687"/>
                  </a:cubicBezTo>
                  <a:cubicBezTo>
                    <a:pt x="122201" y="67205"/>
                    <a:pt x="120198" y="86932"/>
                    <a:pt x="107578" y="97028"/>
                  </a:cubicBezTo>
                  <a:cubicBezTo>
                    <a:pt x="96510" y="105883"/>
                    <a:pt x="79915" y="104136"/>
                    <a:pt x="67237" y="110475"/>
                  </a:cubicBezTo>
                  <a:cubicBezTo>
                    <a:pt x="52782" y="117703"/>
                    <a:pt x="40343" y="128404"/>
                    <a:pt x="26896" y="137369"/>
                  </a:cubicBezTo>
                  <a:cubicBezTo>
                    <a:pt x="16251" y="169304"/>
                    <a:pt x="-27900" y="230995"/>
                    <a:pt x="26896" y="258393"/>
                  </a:cubicBezTo>
                  <a:cubicBezTo>
                    <a:pt x="51282" y="270586"/>
                    <a:pt x="80684" y="267358"/>
                    <a:pt x="107578" y="271840"/>
                  </a:cubicBezTo>
                  <a:cubicBezTo>
                    <a:pt x="143437" y="267358"/>
                    <a:pt x="181602" y="271814"/>
                    <a:pt x="215155" y="258393"/>
                  </a:cubicBezTo>
                  <a:cubicBezTo>
                    <a:pt x="230161" y="252391"/>
                    <a:pt x="234821" y="232506"/>
                    <a:pt x="242049" y="218051"/>
                  </a:cubicBezTo>
                  <a:cubicBezTo>
                    <a:pt x="297719" y="106709"/>
                    <a:pt x="205319" y="252976"/>
                    <a:pt x="282390" y="137369"/>
                  </a:cubicBezTo>
                  <a:cubicBezTo>
                    <a:pt x="273425" y="123922"/>
                    <a:pt x="262724" y="111483"/>
                    <a:pt x="255496" y="97028"/>
                  </a:cubicBezTo>
                  <a:cubicBezTo>
                    <a:pt x="249157" y="84350"/>
                    <a:pt x="250904" y="67755"/>
                    <a:pt x="242049" y="56687"/>
                  </a:cubicBezTo>
                  <a:cubicBezTo>
                    <a:pt x="231953" y="44067"/>
                    <a:pt x="214328" y="39889"/>
                    <a:pt x="201708" y="29793"/>
                  </a:cubicBezTo>
                  <a:cubicBezTo>
                    <a:pt x="191808" y="21873"/>
                    <a:pt x="187113" y="5974"/>
                    <a:pt x="174813" y="2899"/>
                  </a:cubicBezTo>
                  <a:cubicBezTo>
                    <a:pt x="148722" y="-3624"/>
                    <a:pt x="121025" y="2899"/>
                    <a:pt x="94131" y="2899"/>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3" name="Oval 72"/>
            <p:cNvSpPr/>
            <p:nvPr/>
          </p:nvSpPr>
          <p:spPr>
            <a:xfrm>
              <a:off x="7188475" y="2868707"/>
              <a:ext cx="282388" cy="174811"/>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4" name="Oval 73"/>
            <p:cNvSpPr/>
            <p:nvPr/>
          </p:nvSpPr>
          <p:spPr>
            <a:xfrm>
              <a:off x="7144870" y="2546777"/>
              <a:ext cx="174812" cy="174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5" name="Oval 74"/>
            <p:cNvSpPr/>
            <p:nvPr/>
          </p:nvSpPr>
          <p:spPr>
            <a:xfrm>
              <a:off x="7383457" y="2566854"/>
              <a:ext cx="174812" cy="174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6" name="TextBox 75"/>
            <p:cNvSpPr txBox="1"/>
            <p:nvPr/>
          </p:nvSpPr>
          <p:spPr>
            <a:xfrm>
              <a:off x="6465182" y="1711183"/>
              <a:ext cx="1638334" cy="646331"/>
            </a:xfrm>
            <a:prstGeom prst="rect">
              <a:avLst/>
            </a:prstGeom>
            <a:noFill/>
          </p:spPr>
          <p:txBody>
            <a:bodyPr wrap="none" rtlCol="0">
              <a:spAutoFit/>
            </a:bodyPr>
            <a:lstStyle/>
            <a:p>
              <a:pPr algn="ctr"/>
              <a:r>
                <a:rPr lang="en-GB" b="1" dirty="0" smtClean="0"/>
                <a:t>BOB</a:t>
              </a:r>
            </a:p>
            <a:p>
              <a:pPr algn="ctr"/>
              <a:r>
                <a:rPr lang="en-GB" b="1" dirty="0" smtClean="0"/>
                <a:t>(The Borrower)</a:t>
              </a:r>
              <a:endParaRPr lang="en-GB" b="1" dirty="0"/>
            </a:p>
          </p:txBody>
        </p:sp>
      </p:grpSp>
      <p:sp>
        <p:nvSpPr>
          <p:cNvPr id="77" name="Right Arrow 76"/>
          <p:cNvSpPr/>
          <p:nvPr/>
        </p:nvSpPr>
        <p:spPr>
          <a:xfrm>
            <a:off x="3007756" y="3317598"/>
            <a:ext cx="775813" cy="98564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t>£10</a:t>
            </a:r>
            <a:endParaRPr lang="en-GB" b="1" dirty="0"/>
          </a:p>
        </p:txBody>
      </p:sp>
      <p:sp>
        <p:nvSpPr>
          <p:cNvPr id="78" name="Right Arrow 77"/>
          <p:cNvSpPr/>
          <p:nvPr/>
        </p:nvSpPr>
        <p:spPr>
          <a:xfrm>
            <a:off x="5235583" y="3326094"/>
            <a:ext cx="775813" cy="985649"/>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t>£8</a:t>
            </a:r>
            <a:endParaRPr lang="en-GB" b="1" dirty="0"/>
          </a:p>
        </p:txBody>
      </p:sp>
      <p:sp>
        <p:nvSpPr>
          <p:cNvPr id="79" name="TextBox 78"/>
          <p:cNvSpPr txBox="1"/>
          <p:nvPr/>
        </p:nvSpPr>
        <p:spPr>
          <a:xfrm>
            <a:off x="2978977" y="2944674"/>
            <a:ext cx="626518" cy="369332"/>
          </a:xfrm>
          <a:prstGeom prst="rect">
            <a:avLst/>
          </a:prstGeom>
          <a:noFill/>
        </p:spPr>
        <p:txBody>
          <a:bodyPr wrap="none" rtlCol="0">
            <a:spAutoFit/>
          </a:bodyPr>
          <a:lstStyle/>
          <a:p>
            <a:r>
              <a:rPr lang="en-GB" b="1" dirty="0" smtClean="0"/>
              <a:t>Save</a:t>
            </a:r>
            <a:endParaRPr lang="en-GB" b="1" dirty="0"/>
          </a:p>
        </p:txBody>
      </p:sp>
      <p:sp>
        <p:nvSpPr>
          <p:cNvPr id="80" name="TextBox 79"/>
          <p:cNvSpPr txBox="1"/>
          <p:nvPr/>
        </p:nvSpPr>
        <p:spPr>
          <a:xfrm>
            <a:off x="5223523" y="2956762"/>
            <a:ext cx="1148071" cy="369332"/>
          </a:xfrm>
          <a:prstGeom prst="rect">
            <a:avLst/>
          </a:prstGeom>
          <a:noFill/>
        </p:spPr>
        <p:txBody>
          <a:bodyPr wrap="none" rtlCol="0">
            <a:spAutoFit/>
          </a:bodyPr>
          <a:lstStyle/>
          <a:p>
            <a:r>
              <a:rPr lang="en-GB" b="1" dirty="0" smtClean="0"/>
              <a:t>Loan (5yr)</a:t>
            </a:r>
            <a:endParaRPr lang="en-GB" b="1" dirty="0"/>
          </a:p>
        </p:txBody>
      </p:sp>
      <p:cxnSp>
        <p:nvCxnSpPr>
          <p:cNvPr id="82" name="Elbow Connector 81"/>
          <p:cNvCxnSpPr/>
          <p:nvPr/>
        </p:nvCxnSpPr>
        <p:spPr>
          <a:xfrm rot="10800000">
            <a:off x="4943986" y="4388225"/>
            <a:ext cx="1743686" cy="916951"/>
          </a:xfrm>
          <a:prstGeom prst="bentConnector3">
            <a:avLst>
              <a:gd name="adj1" fmla="val 99356"/>
            </a:avLst>
          </a:prstGeom>
          <a:ln w="635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86" name="Elbow Connector 85"/>
          <p:cNvCxnSpPr/>
          <p:nvPr/>
        </p:nvCxnSpPr>
        <p:spPr>
          <a:xfrm rot="10800000" flipV="1">
            <a:off x="2622176" y="4368844"/>
            <a:ext cx="1571766" cy="819792"/>
          </a:xfrm>
          <a:prstGeom prst="bentConnector3">
            <a:avLst>
              <a:gd name="adj1" fmla="val -2188"/>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4922548" y="5350003"/>
            <a:ext cx="2933800" cy="923330"/>
          </a:xfrm>
          <a:prstGeom prst="rect">
            <a:avLst/>
          </a:prstGeom>
          <a:noFill/>
        </p:spPr>
        <p:txBody>
          <a:bodyPr wrap="square" rtlCol="0">
            <a:spAutoFit/>
          </a:bodyPr>
          <a:lstStyle/>
          <a:p>
            <a:r>
              <a:rPr lang="en-GB" b="1" dirty="0" smtClean="0"/>
              <a:t>20% Interest per annum for 5 years</a:t>
            </a:r>
          </a:p>
          <a:p>
            <a:r>
              <a:rPr lang="en-GB" b="1" dirty="0" smtClean="0"/>
              <a:t>=£1.60 per year = £8 in total</a:t>
            </a:r>
            <a:endParaRPr lang="en-GB" b="1" dirty="0"/>
          </a:p>
        </p:txBody>
      </p:sp>
      <p:sp>
        <p:nvSpPr>
          <p:cNvPr id="91" name="TextBox 90"/>
          <p:cNvSpPr txBox="1"/>
          <p:nvPr/>
        </p:nvSpPr>
        <p:spPr>
          <a:xfrm>
            <a:off x="2863833" y="5305177"/>
            <a:ext cx="1261436" cy="646331"/>
          </a:xfrm>
          <a:prstGeom prst="rect">
            <a:avLst/>
          </a:prstGeom>
          <a:noFill/>
        </p:spPr>
        <p:txBody>
          <a:bodyPr wrap="none" rtlCol="0">
            <a:spAutoFit/>
          </a:bodyPr>
          <a:lstStyle/>
          <a:p>
            <a:r>
              <a:rPr lang="en-GB" b="1" dirty="0" smtClean="0"/>
              <a:t>1% Interest</a:t>
            </a:r>
          </a:p>
          <a:p>
            <a:r>
              <a:rPr lang="en-GB" b="1" dirty="0" smtClean="0"/>
              <a:t>=£0.10</a:t>
            </a:r>
            <a:endParaRPr lang="en-GB" b="1" dirty="0"/>
          </a:p>
        </p:txBody>
      </p:sp>
      <p:sp>
        <p:nvSpPr>
          <p:cNvPr id="95" name="Rectangle 94"/>
          <p:cNvSpPr/>
          <p:nvPr/>
        </p:nvSpPr>
        <p:spPr>
          <a:xfrm>
            <a:off x="927847" y="1344706"/>
            <a:ext cx="1225727" cy="483018"/>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t>£10</a:t>
            </a:r>
            <a:endParaRPr lang="en-GB" b="1" dirty="0"/>
          </a:p>
        </p:txBody>
      </p:sp>
      <p:sp>
        <p:nvSpPr>
          <p:cNvPr id="96" name="Rectangle 95"/>
          <p:cNvSpPr/>
          <p:nvPr/>
        </p:nvSpPr>
        <p:spPr>
          <a:xfrm>
            <a:off x="7070523" y="1228164"/>
            <a:ext cx="1225727" cy="483018"/>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t>£8</a:t>
            </a:r>
            <a:endParaRPr lang="en-GB" b="1" dirty="0"/>
          </a:p>
        </p:txBody>
      </p:sp>
      <p:grpSp>
        <p:nvGrpSpPr>
          <p:cNvPr id="101" name="Group 100"/>
          <p:cNvGrpSpPr/>
          <p:nvPr/>
        </p:nvGrpSpPr>
        <p:grpSpPr>
          <a:xfrm>
            <a:off x="712694" y="1228164"/>
            <a:ext cx="1643343" cy="708212"/>
            <a:chOff x="712694" y="1228164"/>
            <a:chExt cx="1643343" cy="708212"/>
          </a:xfrm>
        </p:grpSpPr>
        <p:cxnSp>
          <p:nvCxnSpPr>
            <p:cNvPr id="98" name="Straight Connector 97"/>
            <p:cNvCxnSpPr/>
            <p:nvPr/>
          </p:nvCxnSpPr>
          <p:spPr>
            <a:xfrm>
              <a:off x="712694" y="1228164"/>
              <a:ext cx="1643343" cy="7082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a:off x="733116" y="1244559"/>
              <a:ext cx="1622921" cy="65371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02" name="TextBox 101"/>
          <p:cNvSpPr txBox="1"/>
          <p:nvPr/>
        </p:nvSpPr>
        <p:spPr>
          <a:xfrm>
            <a:off x="2470799" y="1220365"/>
            <a:ext cx="4366864" cy="1600438"/>
          </a:xfrm>
          <a:prstGeom prst="rect">
            <a:avLst/>
          </a:prstGeom>
          <a:solidFill>
            <a:schemeClr val="bg1"/>
          </a:solidFill>
        </p:spPr>
        <p:txBody>
          <a:bodyPr wrap="square" rtlCol="0">
            <a:spAutoFit/>
          </a:bodyPr>
          <a:lstStyle/>
          <a:p>
            <a:pPr marL="174625" indent="-174625">
              <a:buFont typeface="+mj-lt"/>
              <a:buAutoNum type="arabicPeriod"/>
            </a:pPr>
            <a:r>
              <a:rPr lang="en-GB" sz="1400" b="1" dirty="0" smtClean="0"/>
              <a:t>Use the animation to explain how banks make profit?</a:t>
            </a:r>
          </a:p>
          <a:p>
            <a:pPr marL="174625" indent="-174625">
              <a:buFont typeface="+mj-lt"/>
              <a:buAutoNum type="arabicPeriod"/>
            </a:pPr>
            <a:r>
              <a:rPr lang="en-GB" sz="1400" b="1" dirty="0" smtClean="0"/>
              <a:t>Draw a balance sheet for HSBC bank in this scenario</a:t>
            </a:r>
          </a:p>
          <a:p>
            <a:pPr marL="174625" indent="-174625">
              <a:buFont typeface="+mj-lt"/>
              <a:buAutoNum type="arabicPeriod"/>
            </a:pPr>
            <a:r>
              <a:rPr lang="en-GB" sz="1400" b="1" dirty="0" smtClean="0"/>
              <a:t>Why </a:t>
            </a:r>
            <a:r>
              <a:rPr lang="en-GB" sz="1400" b="1" dirty="0"/>
              <a:t>might the bank be at risk of becoming ‘insolvent’?</a:t>
            </a:r>
          </a:p>
          <a:p>
            <a:pPr marL="174625" indent="-174625">
              <a:buFont typeface="+mj-lt"/>
              <a:buAutoNum type="arabicPeriod"/>
            </a:pPr>
            <a:r>
              <a:rPr lang="en-GB" sz="1400" b="1" dirty="0"/>
              <a:t>Why might the bank be facing a ‘liquidity crisis’?</a:t>
            </a:r>
          </a:p>
          <a:p>
            <a:pPr marL="174625" indent="-174625">
              <a:buFont typeface="+mj-lt"/>
              <a:buAutoNum type="arabicPeriod"/>
            </a:pPr>
            <a:r>
              <a:rPr lang="en-GB" sz="1400" b="1" dirty="0"/>
              <a:t>What is </a:t>
            </a:r>
            <a:r>
              <a:rPr lang="en-GB" sz="1400" b="1" dirty="0" smtClean="0"/>
              <a:t>the reserve </a:t>
            </a:r>
            <a:r>
              <a:rPr lang="en-GB" sz="1400" b="1" dirty="0"/>
              <a:t>ratio of the bank?</a:t>
            </a:r>
          </a:p>
          <a:p>
            <a:pPr marL="174625" indent="-174625">
              <a:buFont typeface="+mj-lt"/>
              <a:buAutoNum type="arabicPeriod"/>
            </a:pPr>
            <a:r>
              <a:rPr lang="en-GB" sz="1400" b="1" dirty="0" smtClean="0"/>
              <a:t>EXTENSION: What is the leverage ratio of </a:t>
            </a:r>
            <a:r>
              <a:rPr lang="en-GB" sz="1400" b="1" smtClean="0"/>
              <a:t>the bank!?!</a:t>
            </a:r>
            <a:endParaRPr lang="en-GB" sz="1400" b="1" dirty="0" smtClean="0"/>
          </a:p>
        </p:txBody>
      </p:sp>
    </p:spTree>
    <p:extLst>
      <p:ext uri="{BB962C8B-B14F-4D97-AF65-F5344CB8AC3E}">
        <p14:creationId xmlns:p14="http://schemas.microsoft.com/office/powerpoint/2010/main" val="217054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7" grpId="0" animBg="1"/>
      <p:bldP spid="78" grpId="0" animBg="1"/>
      <p:bldP spid="79" grpId="0"/>
      <p:bldP spid="80" grpId="0"/>
      <p:bldP spid="90" grpId="0"/>
      <p:bldP spid="91" grpId="0"/>
      <p:bldP spid="95" grpId="0" animBg="1"/>
      <p:bldP spid="9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252194"/>
          </a:xfrm>
        </p:spPr>
        <p:txBody>
          <a:bodyPr/>
          <a:lstStyle/>
          <a:p>
            <a:r>
              <a:rPr lang="en-US" b="1" dirty="0" smtClean="0"/>
              <a:t>Revision Worksheet 15 (MACRO)</a:t>
            </a:r>
            <a:endParaRPr lang="en-US" b="1" dirty="0"/>
          </a:p>
        </p:txBody>
      </p:sp>
      <p:sp>
        <p:nvSpPr>
          <p:cNvPr id="3" name="Subtitle 2"/>
          <p:cNvSpPr>
            <a:spLocks noGrp="1"/>
          </p:cNvSpPr>
          <p:nvPr>
            <p:ph type="subTitle" idx="1"/>
          </p:nvPr>
        </p:nvSpPr>
        <p:spPr>
          <a:xfrm>
            <a:off x="1478912" y="5960166"/>
            <a:ext cx="6400800" cy="764807"/>
          </a:xfrm>
        </p:spPr>
        <p:txBody>
          <a:bodyPr>
            <a:noAutofit/>
          </a:bodyPr>
          <a:lstStyle/>
          <a:p>
            <a:r>
              <a:rPr lang="en-US" sz="5400" b="1" dirty="0" smtClean="0">
                <a:solidFill>
                  <a:srgbClr val="FF0000"/>
                </a:solidFill>
              </a:rPr>
              <a:t>Financial Markets</a:t>
            </a:r>
            <a:endParaRPr lang="en-US" sz="5400" b="1" dirty="0">
              <a:solidFill>
                <a:srgbClr val="FF0000"/>
              </a:solidFill>
            </a:endParaRPr>
          </a:p>
        </p:txBody>
      </p:sp>
      <p:sp>
        <p:nvSpPr>
          <p:cNvPr id="4" name="TextBox 3"/>
          <p:cNvSpPr txBox="1"/>
          <p:nvPr/>
        </p:nvSpPr>
        <p:spPr>
          <a:xfrm>
            <a:off x="232511" y="1128074"/>
            <a:ext cx="3809627" cy="4832092"/>
          </a:xfrm>
          <a:prstGeom prst="rect">
            <a:avLst/>
          </a:prstGeom>
          <a:noFill/>
        </p:spPr>
        <p:txBody>
          <a:bodyPr wrap="square" rtlCol="0">
            <a:spAutoFit/>
          </a:bodyPr>
          <a:lstStyle/>
          <a:p>
            <a:pPr marL="447675" indent="-447675">
              <a:buFont typeface="+mj-lt"/>
              <a:buAutoNum type="arabicPeriod"/>
            </a:pPr>
            <a:r>
              <a:rPr lang="en-US" sz="2800" dirty="0" smtClean="0"/>
              <a:t>What is Money</a:t>
            </a:r>
          </a:p>
          <a:p>
            <a:pPr marL="447675" indent="-447675">
              <a:buFont typeface="+mj-lt"/>
              <a:buAutoNum type="arabicPeriod"/>
            </a:pPr>
            <a:endParaRPr lang="en-US" sz="2800" dirty="0" smtClean="0"/>
          </a:p>
          <a:p>
            <a:pPr marL="447675" indent="-447675">
              <a:buFont typeface="+mj-lt"/>
              <a:buAutoNum type="arabicPeriod"/>
            </a:pPr>
            <a:r>
              <a:rPr lang="en-US" sz="2800" dirty="0" smtClean="0"/>
              <a:t>Financial Markets (and Instruments)</a:t>
            </a:r>
          </a:p>
          <a:p>
            <a:pPr marL="447675" indent="-447675">
              <a:buFont typeface="+mj-lt"/>
              <a:buAutoNum type="arabicPeriod"/>
            </a:pPr>
            <a:endParaRPr lang="en-US" sz="2800" dirty="0" smtClean="0"/>
          </a:p>
          <a:p>
            <a:pPr marL="447675" indent="-447675">
              <a:buFont typeface="+mj-lt"/>
              <a:buAutoNum type="arabicPeriod"/>
            </a:pPr>
            <a:r>
              <a:rPr lang="en-US" sz="2800" dirty="0" smtClean="0"/>
              <a:t>The Role of Banks</a:t>
            </a:r>
          </a:p>
          <a:p>
            <a:pPr marL="447675" indent="-447675">
              <a:buFont typeface="+mj-lt"/>
              <a:buAutoNum type="arabicPeriod"/>
            </a:pPr>
            <a:endParaRPr lang="en-US" sz="2800" dirty="0" smtClean="0"/>
          </a:p>
          <a:p>
            <a:pPr marL="447675" indent="-447675">
              <a:buFont typeface="+mj-lt"/>
              <a:buAutoNum type="arabicPeriod"/>
            </a:pPr>
            <a:r>
              <a:rPr lang="en-US" sz="2800" dirty="0" err="1" smtClean="0"/>
              <a:t>Globalisation</a:t>
            </a:r>
            <a:r>
              <a:rPr lang="en-US" sz="2800" dirty="0" smtClean="0"/>
              <a:t> (Hot Money Flows)</a:t>
            </a:r>
          </a:p>
          <a:p>
            <a:pPr marL="447675" indent="-447675">
              <a:buFont typeface="+mj-lt"/>
              <a:buAutoNum type="arabicPeriod"/>
            </a:pPr>
            <a:endParaRPr lang="en-US" sz="2800" dirty="0"/>
          </a:p>
          <a:p>
            <a:pPr marL="447675" indent="-447675">
              <a:buFont typeface="+mj-lt"/>
              <a:buAutoNum type="arabicPeriod"/>
            </a:pPr>
            <a:r>
              <a:rPr lang="en-US" sz="2800" dirty="0" smtClean="0"/>
              <a:t>Market Failure</a:t>
            </a:r>
            <a:endParaRPr lang="en-US" sz="28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906" y="1364212"/>
            <a:ext cx="3990102" cy="407828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33800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4646" y="-26094"/>
            <a:ext cx="858105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b="1" dirty="0" smtClean="0"/>
              <a:t>RWS15: Financial Markets and Banking</a:t>
            </a:r>
            <a:r>
              <a:rPr lang="en-GB" dirty="0" smtClean="0"/>
              <a:t/>
            </a:r>
            <a:br>
              <a:rPr lang="en-GB" dirty="0" smtClean="0"/>
            </a:br>
            <a:r>
              <a:rPr lang="en-GB" sz="2700" b="1" dirty="0" smtClean="0">
                <a:solidFill>
                  <a:srgbClr val="FF0000"/>
                </a:solidFill>
              </a:rPr>
              <a:t>Conflicting Objectives of Banks: Liquidity &amp; Security .v. Profit</a:t>
            </a:r>
            <a:endParaRPr lang="en-GB" sz="2700" dirty="0"/>
          </a:p>
        </p:txBody>
      </p:sp>
      <p:sp>
        <p:nvSpPr>
          <p:cNvPr id="4" name="Rectangle 3"/>
          <p:cNvSpPr/>
          <p:nvPr/>
        </p:nvSpPr>
        <p:spPr>
          <a:xfrm>
            <a:off x="121962" y="2111189"/>
            <a:ext cx="1653988" cy="3186953"/>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Bob’s Loan = £16</a:t>
            </a:r>
            <a:endParaRPr lang="en-GB" b="1" dirty="0">
              <a:solidFill>
                <a:schemeClr val="tx1"/>
              </a:solidFill>
            </a:endParaRPr>
          </a:p>
        </p:txBody>
      </p:sp>
      <p:sp>
        <p:nvSpPr>
          <p:cNvPr id="5" name="Rectangle 4"/>
          <p:cNvSpPr/>
          <p:nvPr/>
        </p:nvSpPr>
        <p:spPr>
          <a:xfrm>
            <a:off x="121962" y="5298142"/>
            <a:ext cx="1653988" cy="497542"/>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solidFill>
                  <a:schemeClr val="tx1"/>
                </a:solidFill>
              </a:rPr>
              <a:t>Cash Reserve = £2</a:t>
            </a:r>
            <a:endParaRPr lang="en-GB" sz="1400" b="1" dirty="0">
              <a:solidFill>
                <a:schemeClr val="tx1"/>
              </a:solidFill>
            </a:endParaRPr>
          </a:p>
        </p:txBody>
      </p:sp>
      <p:sp>
        <p:nvSpPr>
          <p:cNvPr id="55" name="Rectangle 54"/>
          <p:cNvSpPr/>
          <p:nvPr/>
        </p:nvSpPr>
        <p:spPr>
          <a:xfrm>
            <a:off x="1914959" y="4437531"/>
            <a:ext cx="1653988" cy="1371602"/>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Equity = £7.50</a:t>
            </a:r>
            <a:endParaRPr lang="en-GB" b="1" dirty="0">
              <a:solidFill>
                <a:schemeClr val="tx1"/>
              </a:solidFill>
            </a:endParaRPr>
          </a:p>
        </p:txBody>
      </p:sp>
      <p:sp>
        <p:nvSpPr>
          <p:cNvPr id="57" name="Rectangle 56"/>
          <p:cNvSpPr/>
          <p:nvPr/>
        </p:nvSpPr>
        <p:spPr>
          <a:xfrm>
            <a:off x="1914959" y="2124637"/>
            <a:ext cx="1653988" cy="2312894"/>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Sam’s </a:t>
            </a:r>
            <a:r>
              <a:rPr lang="en-GB" b="1" dirty="0" smtClean="0">
                <a:solidFill>
                  <a:schemeClr val="tx1"/>
                </a:solidFill>
              </a:rPr>
              <a:t>Deposit and interest payments </a:t>
            </a:r>
            <a:r>
              <a:rPr lang="en-GB" b="1" dirty="0" smtClean="0">
                <a:solidFill>
                  <a:schemeClr val="tx1"/>
                </a:solidFill>
              </a:rPr>
              <a:t>= £</a:t>
            </a:r>
            <a:r>
              <a:rPr lang="en-GB" b="1" dirty="0" smtClean="0">
                <a:solidFill>
                  <a:schemeClr val="tx1"/>
                </a:solidFill>
              </a:rPr>
              <a:t>10.50</a:t>
            </a:r>
            <a:endParaRPr lang="en-GB" b="1" dirty="0">
              <a:solidFill>
                <a:schemeClr val="tx1"/>
              </a:solidFill>
            </a:endParaRPr>
          </a:p>
        </p:txBody>
      </p:sp>
      <p:sp>
        <p:nvSpPr>
          <p:cNvPr id="6" name="TextBox 5"/>
          <p:cNvSpPr txBox="1"/>
          <p:nvPr/>
        </p:nvSpPr>
        <p:spPr>
          <a:xfrm>
            <a:off x="511927" y="1589909"/>
            <a:ext cx="792205" cy="369332"/>
          </a:xfrm>
          <a:prstGeom prst="rect">
            <a:avLst/>
          </a:prstGeom>
          <a:noFill/>
        </p:spPr>
        <p:txBody>
          <a:bodyPr wrap="none" rtlCol="0">
            <a:spAutoFit/>
          </a:bodyPr>
          <a:lstStyle/>
          <a:p>
            <a:r>
              <a:rPr lang="en-GB" b="1" dirty="0" smtClean="0"/>
              <a:t>Assets</a:t>
            </a:r>
            <a:endParaRPr lang="en-GB" b="1" dirty="0"/>
          </a:p>
        </p:txBody>
      </p:sp>
      <p:sp>
        <p:nvSpPr>
          <p:cNvPr id="59" name="TextBox 58"/>
          <p:cNvSpPr txBox="1"/>
          <p:nvPr/>
        </p:nvSpPr>
        <p:spPr>
          <a:xfrm>
            <a:off x="2036990" y="1464858"/>
            <a:ext cx="1409926" cy="646331"/>
          </a:xfrm>
          <a:prstGeom prst="rect">
            <a:avLst/>
          </a:prstGeom>
          <a:noFill/>
        </p:spPr>
        <p:txBody>
          <a:bodyPr wrap="square" rtlCol="0">
            <a:spAutoFit/>
          </a:bodyPr>
          <a:lstStyle/>
          <a:p>
            <a:pPr algn="ctr"/>
            <a:r>
              <a:rPr lang="en-GB" b="1" dirty="0" smtClean="0"/>
              <a:t>Liabilities (and Equity)</a:t>
            </a:r>
            <a:endParaRPr lang="en-GB" b="1" dirty="0"/>
          </a:p>
        </p:txBody>
      </p:sp>
      <p:pic>
        <p:nvPicPr>
          <p:cNvPr id="8" name="Picture 7"/>
          <p:cNvPicPr>
            <a:picLocks noChangeAspect="1"/>
          </p:cNvPicPr>
          <p:nvPr/>
        </p:nvPicPr>
        <p:blipFill>
          <a:blip r:embed="rId3"/>
          <a:stretch>
            <a:fillRect/>
          </a:stretch>
        </p:blipFill>
        <p:spPr>
          <a:xfrm>
            <a:off x="4017239" y="2289785"/>
            <a:ext cx="4736562" cy="3008357"/>
          </a:xfrm>
          <a:prstGeom prst="rect">
            <a:avLst/>
          </a:prstGeom>
        </p:spPr>
      </p:pic>
    </p:spTree>
    <p:extLst>
      <p:ext uri="{BB962C8B-B14F-4D97-AF65-F5344CB8AC3E}">
        <p14:creationId xmlns:p14="http://schemas.microsoft.com/office/powerpoint/2010/main" val="223987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5" grpId="0" animBg="1"/>
      <p:bldP spid="5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4646" y="-26094"/>
            <a:ext cx="858105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b="1" dirty="0" smtClean="0"/>
              <a:t>RWS15: Financial Markets and Banking</a:t>
            </a:r>
            <a:r>
              <a:rPr lang="en-GB" dirty="0" smtClean="0"/>
              <a:t/>
            </a:r>
            <a:br>
              <a:rPr lang="en-GB" dirty="0" smtClean="0"/>
            </a:br>
            <a:r>
              <a:rPr lang="en-GB" sz="2700" b="1" dirty="0" smtClean="0">
                <a:solidFill>
                  <a:srgbClr val="FF0000"/>
                </a:solidFill>
              </a:rPr>
              <a:t>Conflicting Objectives of Banks: Liquidity &amp; Security .v. Profit</a:t>
            </a:r>
            <a:endParaRPr lang="en-GB" sz="2700" dirty="0"/>
          </a:p>
        </p:txBody>
      </p:sp>
      <p:sp>
        <p:nvSpPr>
          <p:cNvPr id="4" name="Rectangle 3"/>
          <p:cNvSpPr/>
          <p:nvPr/>
        </p:nvSpPr>
        <p:spPr>
          <a:xfrm>
            <a:off x="378694" y="2503588"/>
            <a:ext cx="1653988" cy="3186953"/>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Bob’s Loan = £16</a:t>
            </a:r>
            <a:endParaRPr lang="en-GB" b="1" dirty="0">
              <a:solidFill>
                <a:schemeClr val="tx1"/>
              </a:solidFill>
            </a:endParaRPr>
          </a:p>
        </p:txBody>
      </p:sp>
      <p:sp>
        <p:nvSpPr>
          <p:cNvPr id="5" name="Rectangle 4"/>
          <p:cNvSpPr/>
          <p:nvPr/>
        </p:nvSpPr>
        <p:spPr>
          <a:xfrm>
            <a:off x="378694" y="5690541"/>
            <a:ext cx="1653988" cy="497542"/>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solidFill>
                  <a:schemeClr val="tx1"/>
                </a:solidFill>
              </a:rPr>
              <a:t>Cash Reserve = £2</a:t>
            </a:r>
            <a:endParaRPr lang="en-GB" sz="1400" b="1" dirty="0">
              <a:solidFill>
                <a:schemeClr val="tx1"/>
              </a:solidFill>
            </a:endParaRPr>
          </a:p>
        </p:txBody>
      </p:sp>
      <p:sp>
        <p:nvSpPr>
          <p:cNvPr id="55" name="Rectangle 54"/>
          <p:cNvSpPr/>
          <p:nvPr/>
        </p:nvSpPr>
        <p:spPr>
          <a:xfrm>
            <a:off x="2171691" y="4829930"/>
            <a:ext cx="1653988" cy="1371602"/>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Equity = £7.50</a:t>
            </a:r>
            <a:endParaRPr lang="en-GB" b="1" dirty="0">
              <a:solidFill>
                <a:schemeClr val="tx1"/>
              </a:solidFill>
            </a:endParaRPr>
          </a:p>
        </p:txBody>
      </p:sp>
      <p:sp>
        <p:nvSpPr>
          <p:cNvPr id="57" name="Rectangle 56"/>
          <p:cNvSpPr/>
          <p:nvPr/>
        </p:nvSpPr>
        <p:spPr>
          <a:xfrm>
            <a:off x="2171691" y="2517036"/>
            <a:ext cx="1653988" cy="2312894"/>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Sam’s Deposit and Interest Payments = £10.50</a:t>
            </a:r>
            <a:endParaRPr lang="en-GB" b="1" dirty="0">
              <a:solidFill>
                <a:schemeClr val="tx1"/>
              </a:solidFill>
            </a:endParaRPr>
          </a:p>
        </p:txBody>
      </p:sp>
      <p:sp>
        <p:nvSpPr>
          <p:cNvPr id="6" name="TextBox 5"/>
          <p:cNvSpPr txBox="1"/>
          <p:nvPr/>
        </p:nvSpPr>
        <p:spPr>
          <a:xfrm>
            <a:off x="768659" y="1982308"/>
            <a:ext cx="792205" cy="369332"/>
          </a:xfrm>
          <a:prstGeom prst="rect">
            <a:avLst/>
          </a:prstGeom>
          <a:noFill/>
        </p:spPr>
        <p:txBody>
          <a:bodyPr wrap="none" rtlCol="0">
            <a:spAutoFit/>
          </a:bodyPr>
          <a:lstStyle/>
          <a:p>
            <a:r>
              <a:rPr lang="en-GB" b="1" dirty="0" smtClean="0"/>
              <a:t>Assets</a:t>
            </a:r>
            <a:endParaRPr lang="en-GB" b="1" dirty="0"/>
          </a:p>
        </p:txBody>
      </p:sp>
      <p:sp>
        <p:nvSpPr>
          <p:cNvPr id="59" name="TextBox 58"/>
          <p:cNvSpPr txBox="1"/>
          <p:nvPr/>
        </p:nvSpPr>
        <p:spPr>
          <a:xfrm>
            <a:off x="2293722" y="1857257"/>
            <a:ext cx="1409926" cy="646331"/>
          </a:xfrm>
          <a:prstGeom prst="rect">
            <a:avLst/>
          </a:prstGeom>
          <a:noFill/>
        </p:spPr>
        <p:txBody>
          <a:bodyPr wrap="square" rtlCol="0">
            <a:spAutoFit/>
          </a:bodyPr>
          <a:lstStyle/>
          <a:p>
            <a:pPr algn="ctr"/>
            <a:r>
              <a:rPr lang="en-GB" b="1" dirty="0" smtClean="0"/>
              <a:t>Liabilities (and Equity)</a:t>
            </a:r>
            <a:endParaRPr lang="en-GB" b="1" dirty="0"/>
          </a:p>
        </p:txBody>
      </p:sp>
      <p:sp>
        <p:nvSpPr>
          <p:cNvPr id="11" name="Rectangle 10"/>
          <p:cNvSpPr/>
          <p:nvPr/>
        </p:nvSpPr>
        <p:spPr>
          <a:xfrm>
            <a:off x="5228711" y="2549755"/>
            <a:ext cx="1653988" cy="1272091"/>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Bob’s Loan = £16</a:t>
            </a:r>
            <a:endParaRPr lang="en-GB" b="1" dirty="0">
              <a:solidFill>
                <a:schemeClr val="tx1"/>
              </a:solidFill>
            </a:endParaRPr>
          </a:p>
        </p:txBody>
      </p:sp>
      <p:sp>
        <p:nvSpPr>
          <p:cNvPr id="12" name="Rectangle 11"/>
          <p:cNvSpPr/>
          <p:nvPr/>
        </p:nvSpPr>
        <p:spPr>
          <a:xfrm>
            <a:off x="5228711" y="5736708"/>
            <a:ext cx="1653988" cy="497542"/>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solidFill>
                  <a:schemeClr val="tx1"/>
                </a:solidFill>
              </a:rPr>
              <a:t>Cash Reserve = £2</a:t>
            </a:r>
            <a:endParaRPr lang="en-GB" sz="1400" b="1" dirty="0">
              <a:solidFill>
                <a:schemeClr val="tx1"/>
              </a:solidFill>
            </a:endParaRPr>
          </a:p>
        </p:txBody>
      </p:sp>
      <p:sp>
        <p:nvSpPr>
          <p:cNvPr id="13" name="Rectangle 12"/>
          <p:cNvSpPr/>
          <p:nvPr/>
        </p:nvSpPr>
        <p:spPr>
          <a:xfrm>
            <a:off x="7021708" y="5238207"/>
            <a:ext cx="1653988" cy="1009492"/>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Equity = £12.50</a:t>
            </a:r>
            <a:endParaRPr lang="en-GB" b="1" dirty="0">
              <a:solidFill>
                <a:schemeClr val="tx1"/>
              </a:solidFill>
            </a:endParaRPr>
          </a:p>
        </p:txBody>
      </p:sp>
      <p:sp>
        <p:nvSpPr>
          <p:cNvPr id="14" name="Rectangle 13"/>
          <p:cNvSpPr/>
          <p:nvPr/>
        </p:nvSpPr>
        <p:spPr>
          <a:xfrm>
            <a:off x="7021708" y="2563203"/>
            <a:ext cx="1653988" cy="769575"/>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solidFill>
                  <a:schemeClr val="tx1"/>
                </a:solidFill>
              </a:rPr>
              <a:t>Sam’s Deposit and Interest Payments = £10.50</a:t>
            </a:r>
            <a:endParaRPr lang="en-GB" sz="1400" b="1" dirty="0">
              <a:solidFill>
                <a:schemeClr val="tx1"/>
              </a:solidFill>
            </a:endParaRPr>
          </a:p>
        </p:txBody>
      </p:sp>
      <p:sp>
        <p:nvSpPr>
          <p:cNvPr id="15" name="TextBox 14"/>
          <p:cNvSpPr txBox="1"/>
          <p:nvPr/>
        </p:nvSpPr>
        <p:spPr>
          <a:xfrm>
            <a:off x="5618676" y="2028475"/>
            <a:ext cx="792205" cy="369332"/>
          </a:xfrm>
          <a:prstGeom prst="rect">
            <a:avLst/>
          </a:prstGeom>
          <a:noFill/>
        </p:spPr>
        <p:txBody>
          <a:bodyPr wrap="none" rtlCol="0">
            <a:spAutoFit/>
          </a:bodyPr>
          <a:lstStyle/>
          <a:p>
            <a:r>
              <a:rPr lang="en-GB" b="1" dirty="0" smtClean="0"/>
              <a:t>Assets</a:t>
            </a:r>
            <a:endParaRPr lang="en-GB" b="1" dirty="0"/>
          </a:p>
        </p:txBody>
      </p:sp>
      <p:sp>
        <p:nvSpPr>
          <p:cNvPr id="16" name="TextBox 15"/>
          <p:cNvSpPr txBox="1"/>
          <p:nvPr/>
        </p:nvSpPr>
        <p:spPr>
          <a:xfrm>
            <a:off x="7143739" y="1903424"/>
            <a:ext cx="1409926" cy="646331"/>
          </a:xfrm>
          <a:prstGeom prst="rect">
            <a:avLst/>
          </a:prstGeom>
          <a:noFill/>
        </p:spPr>
        <p:txBody>
          <a:bodyPr wrap="square" rtlCol="0">
            <a:spAutoFit/>
          </a:bodyPr>
          <a:lstStyle/>
          <a:p>
            <a:pPr algn="ctr"/>
            <a:r>
              <a:rPr lang="en-GB" b="1" dirty="0" smtClean="0"/>
              <a:t>Liabilities (and Equity)</a:t>
            </a:r>
            <a:endParaRPr lang="en-GB" b="1" dirty="0"/>
          </a:p>
        </p:txBody>
      </p:sp>
      <p:sp>
        <p:nvSpPr>
          <p:cNvPr id="17" name="Rectangle 16"/>
          <p:cNvSpPr/>
          <p:nvPr/>
        </p:nvSpPr>
        <p:spPr>
          <a:xfrm>
            <a:off x="5228711" y="3821846"/>
            <a:ext cx="1653988" cy="1914862"/>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CDO’s (mortgage backed security) = £25</a:t>
            </a:r>
            <a:endParaRPr lang="en-GB" b="1" dirty="0">
              <a:solidFill>
                <a:schemeClr val="tx1"/>
              </a:solidFill>
            </a:endParaRPr>
          </a:p>
        </p:txBody>
      </p:sp>
      <p:sp>
        <p:nvSpPr>
          <p:cNvPr id="18" name="Rectangle 17"/>
          <p:cNvSpPr/>
          <p:nvPr/>
        </p:nvSpPr>
        <p:spPr>
          <a:xfrm>
            <a:off x="7021708" y="3332779"/>
            <a:ext cx="1653988" cy="1905427"/>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Loan from Barclays = £20</a:t>
            </a:r>
            <a:endParaRPr lang="en-GB" b="1" dirty="0">
              <a:solidFill>
                <a:schemeClr val="tx1"/>
              </a:solidFill>
            </a:endParaRPr>
          </a:p>
        </p:txBody>
      </p:sp>
      <p:sp>
        <p:nvSpPr>
          <p:cNvPr id="2" name="TextBox 1"/>
          <p:cNvSpPr txBox="1"/>
          <p:nvPr/>
        </p:nvSpPr>
        <p:spPr>
          <a:xfrm>
            <a:off x="180037" y="1207025"/>
            <a:ext cx="3710864" cy="584775"/>
          </a:xfrm>
          <a:prstGeom prst="rect">
            <a:avLst/>
          </a:prstGeom>
          <a:solidFill>
            <a:schemeClr val="bg1"/>
          </a:solidFill>
        </p:spPr>
        <p:txBody>
          <a:bodyPr wrap="square" rtlCol="0">
            <a:spAutoFit/>
          </a:bodyPr>
          <a:lstStyle/>
          <a:p>
            <a:pPr algn="ctr"/>
            <a:r>
              <a:rPr lang="en-GB" b="1" dirty="0" smtClean="0"/>
              <a:t>TRADITIONAL BANKING</a:t>
            </a:r>
          </a:p>
          <a:p>
            <a:pPr algn="ctr"/>
            <a:r>
              <a:rPr lang="en-GB" sz="1400" dirty="0" smtClean="0"/>
              <a:t>HSBC making profit just from customer deposits</a:t>
            </a:r>
            <a:endParaRPr lang="en-GB" sz="1400" dirty="0"/>
          </a:p>
        </p:txBody>
      </p:sp>
      <p:sp>
        <p:nvSpPr>
          <p:cNvPr id="20" name="TextBox 19"/>
          <p:cNvSpPr txBox="1"/>
          <p:nvPr/>
        </p:nvSpPr>
        <p:spPr>
          <a:xfrm>
            <a:off x="5044459" y="1120401"/>
            <a:ext cx="3682054" cy="800219"/>
          </a:xfrm>
          <a:prstGeom prst="rect">
            <a:avLst/>
          </a:prstGeom>
          <a:solidFill>
            <a:schemeClr val="bg1"/>
          </a:solidFill>
        </p:spPr>
        <p:txBody>
          <a:bodyPr wrap="square" rtlCol="0">
            <a:spAutoFit/>
          </a:bodyPr>
          <a:lstStyle/>
          <a:p>
            <a:pPr algn="ctr"/>
            <a:r>
              <a:rPr lang="en-GB" b="1" dirty="0" smtClean="0"/>
              <a:t>MODERN BANKING</a:t>
            </a:r>
          </a:p>
          <a:p>
            <a:pPr algn="ctr"/>
            <a:r>
              <a:rPr lang="en-GB" sz="1400" dirty="0" smtClean="0"/>
              <a:t>HSBC making profit from customer deposits but also from inter-bank lending</a:t>
            </a:r>
            <a:endParaRPr lang="en-GB" sz="1400" dirty="0"/>
          </a:p>
        </p:txBody>
      </p:sp>
      <p:sp>
        <p:nvSpPr>
          <p:cNvPr id="3" name="TextBox 2"/>
          <p:cNvSpPr txBox="1"/>
          <p:nvPr/>
        </p:nvSpPr>
        <p:spPr>
          <a:xfrm>
            <a:off x="79534" y="6333241"/>
            <a:ext cx="4035266" cy="523220"/>
          </a:xfrm>
          <a:prstGeom prst="rect">
            <a:avLst/>
          </a:prstGeom>
          <a:solidFill>
            <a:schemeClr val="bg1">
              <a:lumMod val="75000"/>
            </a:schemeClr>
          </a:solidFill>
        </p:spPr>
        <p:txBody>
          <a:bodyPr wrap="square" rtlCol="0">
            <a:spAutoFit/>
          </a:bodyPr>
          <a:lstStyle/>
          <a:p>
            <a:r>
              <a:rPr lang="en-GB" sz="1400" b="1"/>
              <a:t>LEVERAGE </a:t>
            </a:r>
            <a:r>
              <a:rPr lang="en-GB" sz="1400" b="1" dirty="0" smtClean="0"/>
              <a:t>RATIO </a:t>
            </a:r>
            <a:r>
              <a:rPr lang="en-GB" sz="1400" dirty="0" smtClean="0"/>
              <a:t>= 46% (for every £1 of equity, £2.13 is loaned out)</a:t>
            </a:r>
            <a:endParaRPr lang="en-GB" sz="1400" dirty="0"/>
          </a:p>
        </p:txBody>
      </p:sp>
      <p:sp>
        <p:nvSpPr>
          <p:cNvPr id="22" name="TextBox 21"/>
          <p:cNvSpPr txBox="1"/>
          <p:nvPr/>
        </p:nvSpPr>
        <p:spPr>
          <a:xfrm>
            <a:off x="5004075" y="6333241"/>
            <a:ext cx="4035266" cy="523220"/>
          </a:xfrm>
          <a:prstGeom prst="rect">
            <a:avLst/>
          </a:prstGeom>
          <a:solidFill>
            <a:schemeClr val="bg1">
              <a:lumMod val="75000"/>
            </a:schemeClr>
          </a:solidFill>
        </p:spPr>
        <p:txBody>
          <a:bodyPr wrap="square" rtlCol="0">
            <a:spAutoFit/>
          </a:bodyPr>
          <a:lstStyle/>
          <a:p>
            <a:r>
              <a:rPr lang="en-GB" sz="1400" b="1" dirty="0" smtClean="0"/>
              <a:t>LEVERAGE </a:t>
            </a:r>
            <a:r>
              <a:rPr lang="en-GB" sz="1400" b="1" dirty="0" smtClean="0"/>
              <a:t>RATIO </a:t>
            </a:r>
            <a:r>
              <a:rPr lang="en-GB" sz="1400" dirty="0" smtClean="0"/>
              <a:t>= 41% (for every £1 of equity, £2.44 is loaned out)</a:t>
            </a:r>
            <a:endParaRPr lang="en-GB" sz="1400" dirty="0"/>
          </a:p>
        </p:txBody>
      </p:sp>
      <p:sp>
        <p:nvSpPr>
          <p:cNvPr id="7" name="TextBox 6"/>
          <p:cNvSpPr txBox="1"/>
          <p:nvPr/>
        </p:nvSpPr>
        <p:spPr>
          <a:xfrm rot="20245408">
            <a:off x="2961218" y="2704252"/>
            <a:ext cx="2950575" cy="2308324"/>
          </a:xfrm>
          <a:prstGeom prst="rect">
            <a:avLst/>
          </a:prstGeom>
          <a:solidFill>
            <a:srgbClr val="FF0000"/>
          </a:solidFill>
        </p:spPr>
        <p:txBody>
          <a:bodyPr wrap="square" rtlCol="0">
            <a:spAutoFit/>
          </a:bodyPr>
          <a:lstStyle/>
          <a:p>
            <a:r>
              <a:rPr lang="en-GB" sz="2400" b="1" dirty="0" smtClean="0">
                <a:solidFill>
                  <a:schemeClr val="bg1"/>
                </a:solidFill>
              </a:rPr>
              <a:t>At the end of the day, the equity is a ‘safety net’ if the bank fails and represents the true worth of a business</a:t>
            </a:r>
            <a:endParaRPr lang="en-GB" sz="2400" b="1" dirty="0">
              <a:solidFill>
                <a:schemeClr val="bg1"/>
              </a:solidFill>
            </a:endParaRPr>
          </a:p>
        </p:txBody>
      </p:sp>
    </p:spTree>
    <p:extLst>
      <p:ext uri="{BB962C8B-B14F-4D97-AF65-F5344CB8AC3E}">
        <p14:creationId xmlns:p14="http://schemas.microsoft.com/office/powerpoint/2010/main" val="45240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7" grpId="0" animBg="1"/>
      <p:bldP spid="18" grpId="0" animBg="1"/>
      <p:bldP spid="20" grpId="0" animBg="1"/>
      <p:bldP spid="3" grpId="0" animBg="1"/>
      <p:bldP spid="22"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156" y="46010"/>
            <a:ext cx="5868743" cy="994172"/>
          </a:xfrm>
        </p:spPr>
        <p:txBody>
          <a:bodyPr>
            <a:normAutofit/>
          </a:bodyPr>
          <a:lstStyle/>
          <a:p>
            <a:r>
              <a:rPr lang="en-US" sz="2700" b="1" dirty="0" smtClean="0">
                <a:latin typeface="+mn-lt"/>
              </a:rPr>
              <a:t>Market Failure: Financial Crash 2007/8</a:t>
            </a:r>
            <a:endParaRPr lang="en-US" sz="2100" dirty="0">
              <a:solidFill>
                <a:srgbClr val="FF0000"/>
              </a:solidFill>
              <a:latin typeface="+mn-lt"/>
            </a:endParaRPr>
          </a:p>
        </p:txBody>
      </p:sp>
      <p:sp>
        <p:nvSpPr>
          <p:cNvPr id="5" name="TextBox 4"/>
          <p:cNvSpPr txBox="1"/>
          <p:nvPr/>
        </p:nvSpPr>
        <p:spPr>
          <a:xfrm>
            <a:off x="6930673" y="4402209"/>
            <a:ext cx="2136918" cy="2308324"/>
          </a:xfrm>
          <a:prstGeom prst="rect">
            <a:avLst/>
          </a:prstGeom>
          <a:solidFill>
            <a:schemeClr val="bg1"/>
          </a:solidFill>
        </p:spPr>
        <p:txBody>
          <a:bodyPr wrap="square" rtlCol="0">
            <a:spAutoFit/>
          </a:bodyPr>
          <a:lstStyle/>
          <a:p>
            <a:r>
              <a:rPr lang="en-GB" sz="1200" b="1" dirty="0"/>
              <a:t>RBS 2008</a:t>
            </a:r>
          </a:p>
          <a:p>
            <a:endParaRPr lang="en-GB" sz="1200" dirty="0"/>
          </a:p>
          <a:p>
            <a:r>
              <a:rPr lang="en-GB" sz="1200" dirty="0" smtClean="0"/>
              <a:t>Assets        £1900 </a:t>
            </a:r>
            <a:r>
              <a:rPr lang="en-GB" sz="1200" dirty="0"/>
              <a:t>Billion</a:t>
            </a:r>
          </a:p>
          <a:p>
            <a:r>
              <a:rPr lang="en-GB" sz="1200" dirty="0" smtClean="0"/>
              <a:t>Liabilities   £1,809 </a:t>
            </a:r>
            <a:r>
              <a:rPr lang="en-GB" sz="1200" dirty="0"/>
              <a:t>Billion</a:t>
            </a:r>
          </a:p>
          <a:p>
            <a:r>
              <a:rPr lang="en-GB" sz="1200" dirty="0" smtClean="0"/>
              <a:t>Equity</a:t>
            </a:r>
            <a:r>
              <a:rPr lang="en-GB" sz="1200" dirty="0"/>
              <a:t> </a:t>
            </a:r>
            <a:r>
              <a:rPr lang="en-GB" sz="1200" dirty="0" smtClean="0"/>
              <a:t>       £91 </a:t>
            </a:r>
            <a:r>
              <a:rPr lang="en-GB" sz="1200" dirty="0"/>
              <a:t>Billion</a:t>
            </a:r>
          </a:p>
          <a:p>
            <a:endParaRPr lang="en-GB" sz="1200" dirty="0"/>
          </a:p>
          <a:p>
            <a:r>
              <a:rPr lang="en-GB" sz="1200" b="1" dirty="0"/>
              <a:t>Leverage	 20 to 1</a:t>
            </a:r>
          </a:p>
          <a:p>
            <a:r>
              <a:rPr lang="en-GB" sz="1200" b="1" dirty="0">
                <a:solidFill>
                  <a:schemeClr val="tx2"/>
                </a:solidFill>
              </a:rPr>
              <a:t>Borrowing 20 times more than can pay back without losing assets.  Will only keep 91 billion which is very small for a large organisation like RBS</a:t>
            </a:r>
          </a:p>
        </p:txBody>
      </p:sp>
      <p:sp>
        <p:nvSpPr>
          <p:cNvPr id="8" name="TextBox 7"/>
          <p:cNvSpPr txBox="1"/>
          <p:nvPr/>
        </p:nvSpPr>
        <p:spPr>
          <a:xfrm>
            <a:off x="6910251" y="419267"/>
            <a:ext cx="2141960" cy="1754326"/>
          </a:xfrm>
          <a:prstGeom prst="rect">
            <a:avLst/>
          </a:prstGeom>
          <a:solidFill>
            <a:schemeClr val="bg1"/>
          </a:solidFill>
        </p:spPr>
        <p:txBody>
          <a:bodyPr wrap="square" rtlCol="0">
            <a:spAutoFit/>
          </a:bodyPr>
          <a:lstStyle/>
          <a:p>
            <a:r>
              <a:rPr lang="en-GB" sz="1200" b="1" dirty="0"/>
              <a:t>APPLE 2008</a:t>
            </a:r>
          </a:p>
          <a:p>
            <a:endParaRPr lang="en-GB" sz="1200" dirty="0"/>
          </a:p>
          <a:p>
            <a:r>
              <a:rPr lang="en-GB" sz="1200" dirty="0"/>
              <a:t>Assets	£30 Billion</a:t>
            </a:r>
          </a:p>
          <a:p>
            <a:r>
              <a:rPr lang="en-GB" sz="1200" dirty="0"/>
              <a:t>Liabilities   £12 Billion</a:t>
            </a:r>
          </a:p>
          <a:p>
            <a:r>
              <a:rPr lang="en-GB" sz="1200" dirty="0"/>
              <a:t>Equity	£18 Billion</a:t>
            </a:r>
          </a:p>
          <a:p>
            <a:endParaRPr lang="en-GB" sz="1200" dirty="0"/>
          </a:p>
          <a:p>
            <a:r>
              <a:rPr lang="en-GB" sz="1200" b="1" dirty="0"/>
              <a:t>Leverage	0.66 to 1</a:t>
            </a:r>
          </a:p>
          <a:p>
            <a:r>
              <a:rPr lang="en-GB" sz="1200" b="1" dirty="0">
                <a:solidFill>
                  <a:schemeClr val="tx2"/>
                </a:solidFill>
              </a:rPr>
              <a:t>Under leverage - could pay off liabilities and keep business</a:t>
            </a:r>
          </a:p>
        </p:txBody>
      </p:sp>
      <p:sp>
        <p:nvSpPr>
          <p:cNvPr id="9" name="TextBox 8"/>
          <p:cNvSpPr txBox="1"/>
          <p:nvPr/>
        </p:nvSpPr>
        <p:spPr>
          <a:xfrm>
            <a:off x="6925631" y="2410738"/>
            <a:ext cx="2141960" cy="1754326"/>
          </a:xfrm>
          <a:prstGeom prst="rect">
            <a:avLst/>
          </a:prstGeom>
          <a:solidFill>
            <a:schemeClr val="bg1"/>
          </a:solidFill>
        </p:spPr>
        <p:txBody>
          <a:bodyPr wrap="square" rtlCol="0">
            <a:spAutoFit/>
          </a:bodyPr>
          <a:lstStyle/>
          <a:p>
            <a:r>
              <a:rPr lang="en-GB" sz="1200" b="1" dirty="0"/>
              <a:t>OLLY </a:t>
            </a:r>
          </a:p>
          <a:p>
            <a:endParaRPr lang="en-GB" sz="1200" dirty="0"/>
          </a:p>
          <a:p>
            <a:r>
              <a:rPr lang="en-GB" sz="1200" dirty="0"/>
              <a:t>Assets	 </a:t>
            </a:r>
            <a:r>
              <a:rPr lang="en-GB" sz="1200" dirty="0" smtClean="0"/>
              <a:t>	£604,000</a:t>
            </a:r>
            <a:endParaRPr lang="en-GB" sz="1200" dirty="0"/>
          </a:p>
          <a:p>
            <a:r>
              <a:rPr lang="en-GB" sz="1200" dirty="0"/>
              <a:t>Liabilities	</a:t>
            </a:r>
            <a:r>
              <a:rPr lang="en-GB" sz="1200" dirty="0" smtClean="0"/>
              <a:t>£302,000</a:t>
            </a:r>
            <a:endParaRPr lang="en-GB" sz="1200" dirty="0"/>
          </a:p>
          <a:p>
            <a:r>
              <a:rPr lang="en-GB" sz="1200" dirty="0"/>
              <a:t>Equity	 </a:t>
            </a:r>
            <a:r>
              <a:rPr lang="en-GB" sz="1200" dirty="0" smtClean="0"/>
              <a:t>	£</a:t>
            </a:r>
            <a:r>
              <a:rPr lang="en-GB" sz="1200" dirty="0"/>
              <a:t>302,000</a:t>
            </a:r>
          </a:p>
          <a:p>
            <a:endParaRPr lang="en-GB" sz="1200" dirty="0"/>
          </a:p>
          <a:p>
            <a:r>
              <a:rPr lang="en-GB" sz="1200" b="1" dirty="0"/>
              <a:t>Leverage  1 to 1</a:t>
            </a:r>
          </a:p>
          <a:p>
            <a:r>
              <a:rPr lang="en-GB" sz="1200" b="1" dirty="0">
                <a:solidFill>
                  <a:schemeClr val="tx2"/>
                </a:solidFill>
              </a:rPr>
              <a:t>Very safe = can pay off liabilities and keep assets</a:t>
            </a:r>
          </a:p>
        </p:txBody>
      </p:sp>
      <p:sp>
        <p:nvSpPr>
          <p:cNvPr id="6" name="TextBox 5"/>
          <p:cNvSpPr txBox="1"/>
          <p:nvPr/>
        </p:nvSpPr>
        <p:spPr>
          <a:xfrm>
            <a:off x="2718996" y="4685621"/>
            <a:ext cx="3939808" cy="2031325"/>
          </a:xfrm>
          <a:prstGeom prst="rect">
            <a:avLst/>
          </a:prstGeom>
          <a:solidFill>
            <a:schemeClr val="bg1"/>
          </a:solidFill>
        </p:spPr>
        <p:txBody>
          <a:bodyPr wrap="square" rtlCol="0">
            <a:spAutoFit/>
          </a:bodyPr>
          <a:lstStyle/>
          <a:p>
            <a:r>
              <a:rPr lang="en-GB" b="1" u="sng" dirty="0"/>
              <a:t>Banks Leverage as of 2008</a:t>
            </a:r>
          </a:p>
          <a:p>
            <a:r>
              <a:rPr lang="en-GB" dirty="0"/>
              <a:t>Barclays 		</a:t>
            </a:r>
            <a:r>
              <a:rPr lang="en-GB" dirty="0" smtClean="0"/>
              <a:t>	62 </a:t>
            </a:r>
            <a:r>
              <a:rPr lang="en-GB" dirty="0"/>
              <a:t>to </a:t>
            </a:r>
            <a:r>
              <a:rPr lang="en-GB" dirty="0" smtClean="0"/>
              <a:t>1 (1.6%)</a:t>
            </a:r>
            <a:endParaRPr lang="en-GB" dirty="0"/>
          </a:p>
          <a:p>
            <a:r>
              <a:rPr lang="en-GB" dirty="0" smtClean="0"/>
              <a:t>UBS (Swiss Bank)</a:t>
            </a:r>
            <a:r>
              <a:rPr lang="en-GB" dirty="0"/>
              <a:t>	47 to </a:t>
            </a:r>
            <a:r>
              <a:rPr lang="en-GB" dirty="0" smtClean="0"/>
              <a:t>1 (2.1%)</a:t>
            </a:r>
            <a:endParaRPr lang="en-GB" dirty="0"/>
          </a:p>
          <a:p>
            <a:r>
              <a:rPr lang="en-GB" dirty="0" smtClean="0"/>
              <a:t>Deutsche </a:t>
            </a:r>
            <a:r>
              <a:rPr lang="en-GB" dirty="0"/>
              <a:t>Bank	53 to </a:t>
            </a:r>
            <a:r>
              <a:rPr lang="en-GB" dirty="0" smtClean="0"/>
              <a:t>1 (1.9%)</a:t>
            </a:r>
            <a:endParaRPr lang="en-GB" dirty="0"/>
          </a:p>
          <a:p>
            <a:r>
              <a:rPr lang="en-GB" dirty="0"/>
              <a:t>Lloyds TSB		34 to </a:t>
            </a:r>
            <a:r>
              <a:rPr lang="en-GB" dirty="0" smtClean="0"/>
              <a:t>1 (2.9%)</a:t>
            </a:r>
            <a:endParaRPr lang="en-GB" dirty="0"/>
          </a:p>
          <a:p>
            <a:r>
              <a:rPr lang="en-GB" dirty="0" smtClean="0"/>
              <a:t>HSBC</a:t>
            </a:r>
            <a:r>
              <a:rPr lang="en-GB" dirty="0"/>
              <a:t>		</a:t>
            </a:r>
            <a:r>
              <a:rPr lang="en-GB" dirty="0" smtClean="0"/>
              <a:t>	20 </a:t>
            </a:r>
            <a:r>
              <a:rPr lang="en-GB" dirty="0"/>
              <a:t>to </a:t>
            </a:r>
            <a:r>
              <a:rPr lang="en-GB" dirty="0" smtClean="0"/>
              <a:t>1 (5%)</a:t>
            </a:r>
            <a:endParaRPr lang="en-GB" dirty="0"/>
          </a:p>
          <a:p>
            <a:r>
              <a:rPr lang="en-GB" dirty="0" smtClean="0"/>
              <a:t>RBS</a:t>
            </a:r>
            <a:r>
              <a:rPr lang="en-GB" dirty="0"/>
              <a:t>			</a:t>
            </a:r>
            <a:r>
              <a:rPr lang="en-GB" dirty="0" smtClean="0"/>
              <a:t>	20 </a:t>
            </a:r>
            <a:r>
              <a:rPr lang="en-GB" dirty="0"/>
              <a:t>to </a:t>
            </a:r>
            <a:r>
              <a:rPr lang="en-GB" dirty="0" smtClean="0"/>
              <a:t>1 (5%)</a:t>
            </a:r>
            <a:endParaRPr lang="en-GB" dirty="0"/>
          </a:p>
        </p:txBody>
      </p:sp>
      <p:sp>
        <p:nvSpPr>
          <p:cNvPr id="10" name="Rectangle 9"/>
          <p:cNvSpPr/>
          <p:nvPr/>
        </p:nvSpPr>
        <p:spPr>
          <a:xfrm>
            <a:off x="53934" y="5185808"/>
            <a:ext cx="2023945" cy="1323439"/>
          </a:xfrm>
          <a:prstGeom prst="rect">
            <a:avLst/>
          </a:prstGeom>
          <a:solidFill>
            <a:schemeClr val="bg1"/>
          </a:solidFill>
        </p:spPr>
        <p:txBody>
          <a:bodyPr wrap="square">
            <a:spAutoFit/>
          </a:bodyPr>
          <a:lstStyle/>
          <a:p>
            <a:r>
              <a:rPr lang="en-GB" sz="1600" b="1" dirty="0">
                <a:solidFill>
                  <a:srgbClr val="FF0000"/>
                </a:solidFill>
              </a:rPr>
              <a:t>If Olly </a:t>
            </a:r>
            <a:r>
              <a:rPr lang="en-GB" sz="1600" b="1" dirty="0" smtClean="0">
                <a:solidFill>
                  <a:srgbClr val="FF0000"/>
                </a:solidFill>
              </a:rPr>
              <a:t>was able to leverage </a:t>
            </a:r>
            <a:r>
              <a:rPr lang="en-GB" sz="1600" b="1" dirty="0">
                <a:solidFill>
                  <a:srgbClr val="FF0000"/>
                </a:solidFill>
              </a:rPr>
              <a:t>like </a:t>
            </a:r>
            <a:r>
              <a:rPr lang="en-GB" sz="1600" b="1" dirty="0" smtClean="0">
                <a:solidFill>
                  <a:srgbClr val="FF0000"/>
                </a:solidFill>
              </a:rPr>
              <a:t>Barclays bank in 2008?</a:t>
            </a:r>
            <a:endParaRPr lang="en-GB" sz="1600" b="1" dirty="0">
              <a:solidFill>
                <a:srgbClr val="FF0000"/>
              </a:solidFill>
            </a:endParaRPr>
          </a:p>
          <a:p>
            <a:r>
              <a:rPr lang="en-GB" sz="1600" dirty="0">
                <a:solidFill>
                  <a:srgbClr val="FF0000"/>
                </a:solidFill>
              </a:rPr>
              <a:t>62 to 1 = £18,724,000 of Assets</a:t>
            </a:r>
          </a:p>
        </p:txBody>
      </p:sp>
      <p:sp>
        <p:nvSpPr>
          <p:cNvPr id="11" name="Right Arrow 10"/>
          <p:cNvSpPr/>
          <p:nvPr/>
        </p:nvSpPr>
        <p:spPr>
          <a:xfrm rot="5400000">
            <a:off x="8673820" y="4167798"/>
            <a:ext cx="438149" cy="1544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Right Arrow 11"/>
          <p:cNvSpPr/>
          <p:nvPr/>
        </p:nvSpPr>
        <p:spPr>
          <a:xfrm rot="5400000">
            <a:off x="8673819" y="2212915"/>
            <a:ext cx="438149" cy="1544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ight Arrow 12"/>
          <p:cNvSpPr/>
          <p:nvPr/>
        </p:nvSpPr>
        <p:spPr>
          <a:xfrm rot="10800000">
            <a:off x="6472102" y="5723943"/>
            <a:ext cx="438149" cy="1544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ight Arrow 13"/>
          <p:cNvSpPr/>
          <p:nvPr/>
        </p:nvSpPr>
        <p:spPr>
          <a:xfrm rot="10800000">
            <a:off x="2145535" y="5770315"/>
            <a:ext cx="438149" cy="1544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5" name="Content Placeholder 5"/>
          <p:cNvPicPr>
            <a:picLocks noGrp="1" noChangeAspect="1"/>
          </p:cNvPicPr>
          <p:nvPr>
            <p:ph idx="1"/>
          </p:nvPr>
        </p:nvPicPr>
        <p:blipFill>
          <a:blip r:embed="rId3"/>
          <a:stretch>
            <a:fillRect/>
          </a:stretch>
        </p:blipFill>
        <p:spPr>
          <a:xfrm>
            <a:off x="388313" y="992013"/>
            <a:ext cx="6095762" cy="3472073"/>
          </a:xfrm>
          <a:prstGeom prst="rect">
            <a:avLst/>
          </a:prstGeom>
        </p:spPr>
      </p:pic>
    </p:spTree>
    <p:extLst>
      <p:ext uri="{BB962C8B-B14F-4D97-AF65-F5344CB8AC3E}">
        <p14:creationId xmlns:p14="http://schemas.microsoft.com/office/powerpoint/2010/main" val="309620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6"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20512" t="19469" r="19017" b="35226"/>
          <a:stretch>
            <a:fillRect/>
          </a:stretch>
        </p:blipFill>
        <p:spPr bwMode="auto">
          <a:xfrm>
            <a:off x="885688" y="1653747"/>
            <a:ext cx="7372624" cy="4418868"/>
          </a:xfrm>
          <a:prstGeom prst="rect">
            <a:avLst/>
          </a:prstGeom>
          <a:noFill/>
          <a:ln>
            <a:noFill/>
          </a:ln>
        </p:spPr>
      </p:pic>
      <p:sp>
        <p:nvSpPr>
          <p:cNvPr id="5" name="Title 1"/>
          <p:cNvSpPr txBox="1">
            <a:spLocks/>
          </p:cNvSpPr>
          <p:nvPr/>
        </p:nvSpPr>
        <p:spPr>
          <a:xfrm>
            <a:off x="202223" y="147638"/>
            <a:ext cx="8581050" cy="1143000"/>
          </a:xfrm>
          <a:prstGeom prst="rect">
            <a:avLst/>
          </a:prstGeom>
        </p:spPr>
        <p:txBody>
          <a:bodyPr vert="horz" lIns="91440" tIns="45720" rIns="91440" bIns="45720" rtlCol="0" anchor="ctr">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b="1" dirty="0" smtClean="0"/>
              <a:t>RWS15: Financial Markets and Banking</a:t>
            </a:r>
            <a:r>
              <a:rPr lang="en-GB" dirty="0" smtClean="0"/>
              <a:t/>
            </a:r>
            <a:br>
              <a:rPr lang="en-GB" dirty="0" smtClean="0"/>
            </a:br>
            <a:r>
              <a:rPr lang="en-GB" sz="2700" b="1" dirty="0" smtClean="0">
                <a:solidFill>
                  <a:srgbClr val="FF0000"/>
                </a:solidFill>
              </a:rPr>
              <a:t>UK Commercial Banking Market - ‘Too Big to Fail</a:t>
            </a:r>
            <a:r>
              <a:rPr lang="en-GB" sz="2700" b="1" smtClean="0">
                <a:solidFill>
                  <a:srgbClr val="FF0000"/>
                </a:solidFill>
              </a:rPr>
              <a:t>’ and ‘Systemic Risk’?</a:t>
            </a:r>
            <a:endParaRPr lang="en-GB" sz="2700" dirty="0"/>
          </a:p>
        </p:txBody>
      </p:sp>
    </p:spTree>
    <p:extLst>
      <p:ext uri="{BB962C8B-B14F-4D97-AF65-F5344CB8AC3E}">
        <p14:creationId xmlns:p14="http://schemas.microsoft.com/office/powerpoint/2010/main" val="6727872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635" y="1756954"/>
            <a:ext cx="3801291" cy="4525963"/>
          </a:xfrm>
        </p:spPr>
        <p:txBody>
          <a:bodyPr>
            <a:normAutofit lnSpcReduction="10000"/>
          </a:bodyPr>
          <a:lstStyle/>
          <a:p>
            <a:r>
              <a:rPr lang="en-GB" dirty="0" smtClean="0"/>
              <a:t>3:97 Ratio</a:t>
            </a:r>
          </a:p>
          <a:p>
            <a:r>
              <a:rPr lang="en-GB" dirty="0" smtClean="0"/>
              <a:t>Fractional reserve banking</a:t>
            </a:r>
          </a:p>
          <a:p>
            <a:r>
              <a:rPr lang="en-GB" dirty="0" smtClean="0"/>
              <a:t>Problems with the privatisation of money?</a:t>
            </a:r>
          </a:p>
          <a:p>
            <a:r>
              <a:rPr lang="en-GB" dirty="0" smtClean="0"/>
              <a:t>How do you limit the power of the banks?</a:t>
            </a:r>
            <a:endParaRPr lang="en-GB" dirty="0"/>
          </a:p>
        </p:txBody>
      </p:sp>
      <p:sp>
        <p:nvSpPr>
          <p:cNvPr id="4" name="Title 1"/>
          <p:cNvSpPr txBox="1">
            <a:spLocks/>
          </p:cNvSpPr>
          <p:nvPr/>
        </p:nvSpPr>
        <p:spPr>
          <a:xfrm>
            <a:off x="202223" y="96310"/>
            <a:ext cx="858105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b="1" dirty="0" smtClean="0"/>
              <a:t>RWS15: Financial Markets and Banking</a:t>
            </a:r>
            <a:r>
              <a:rPr lang="en-GB" dirty="0" smtClean="0"/>
              <a:t/>
            </a:r>
            <a:br>
              <a:rPr lang="en-GB" dirty="0" smtClean="0"/>
            </a:br>
            <a:r>
              <a:rPr lang="en-GB" sz="2700" b="1" dirty="0" smtClean="0">
                <a:solidFill>
                  <a:srgbClr val="FF0000"/>
                </a:solidFill>
              </a:rPr>
              <a:t>Banks, the Money Supply and Market Failure</a:t>
            </a:r>
            <a:endParaRPr lang="en-GB" sz="2700" dirty="0"/>
          </a:p>
        </p:txBody>
      </p:sp>
      <p:pic>
        <p:nvPicPr>
          <p:cNvPr id="2" name="Picture 1"/>
          <p:cNvPicPr>
            <a:picLocks noChangeAspect="1"/>
          </p:cNvPicPr>
          <p:nvPr/>
        </p:nvPicPr>
        <p:blipFill>
          <a:blip r:embed="rId3"/>
          <a:stretch>
            <a:fillRect/>
          </a:stretch>
        </p:blipFill>
        <p:spPr>
          <a:xfrm>
            <a:off x="4480560" y="1593260"/>
            <a:ext cx="4422866" cy="4429125"/>
          </a:xfrm>
          <a:prstGeom prst="rect">
            <a:avLst/>
          </a:prstGeom>
        </p:spPr>
      </p:pic>
    </p:spTree>
    <p:extLst>
      <p:ext uri="{BB962C8B-B14F-4D97-AF65-F5344CB8AC3E}">
        <p14:creationId xmlns:p14="http://schemas.microsoft.com/office/powerpoint/2010/main" val="19759814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69" y="857251"/>
            <a:ext cx="8976182" cy="1163318"/>
          </a:xfrm>
        </p:spPr>
        <p:txBody>
          <a:bodyPr>
            <a:normAutofit/>
          </a:bodyPr>
          <a:lstStyle/>
          <a:p>
            <a:r>
              <a:rPr lang="en-US" sz="3000" b="1" dirty="0">
                <a:latin typeface="+mn-lt"/>
              </a:rPr>
              <a:t>Stage 2: Bank Basics - Magic Money!</a:t>
            </a:r>
            <a:r>
              <a:rPr lang="en-US" sz="2700" b="1" dirty="0">
                <a:latin typeface="+mn-lt"/>
              </a:rPr>
              <a:t/>
            </a:r>
            <a:br>
              <a:rPr lang="en-US" sz="2700" b="1" dirty="0">
                <a:latin typeface="+mn-lt"/>
              </a:rPr>
            </a:br>
            <a:r>
              <a:rPr lang="en-GB" sz="2325" b="1" dirty="0">
                <a:solidFill>
                  <a:srgbClr val="FF0000"/>
                </a:solidFill>
                <a:latin typeface="+mn-lt"/>
              </a:rPr>
              <a:t>The importance of credit: Why is banking so important to the economy</a:t>
            </a:r>
            <a:endParaRPr lang="en-US" sz="2325" dirty="0">
              <a:solidFill>
                <a:srgbClr val="FF0000"/>
              </a:solidFill>
              <a:latin typeface="+mn-lt"/>
            </a:endParaRPr>
          </a:p>
        </p:txBody>
      </p:sp>
      <p:graphicFrame>
        <p:nvGraphicFramePr>
          <p:cNvPr id="8" name="Table 7"/>
          <p:cNvGraphicFramePr>
            <a:graphicFrameLocks noGrp="1"/>
          </p:cNvGraphicFramePr>
          <p:nvPr>
            <p:extLst/>
          </p:nvPr>
        </p:nvGraphicFramePr>
        <p:xfrm>
          <a:off x="2126249" y="3090658"/>
          <a:ext cx="3811777" cy="2779622"/>
        </p:xfrm>
        <a:graphic>
          <a:graphicData uri="http://schemas.openxmlformats.org/drawingml/2006/table">
            <a:tbl>
              <a:tblPr firstRow="1" bandRow="1">
                <a:tableStyleId>{073A0DAA-6AF3-43AB-8588-CEC1D06C72B9}</a:tableStyleId>
              </a:tblPr>
              <a:tblGrid>
                <a:gridCol w="1470020"/>
                <a:gridCol w="2341757"/>
              </a:tblGrid>
              <a:tr h="242162">
                <a:tc>
                  <a:txBody>
                    <a:bodyPr/>
                    <a:lstStyle/>
                    <a:p>
                      <a:pPr>
                        <a:lnSpc>
                          <a:spcPct val="100000"/>
                        </a:lnSpc>
                        <a:spcBef>
                          <a:spcPts val="0"/>
                        </a:spcBef>
                        <a:spcAft>
                          <a:spcPts val="0"/>
                        </a:spcAft>
                      </a:pPr>
                      <a:r>
                        <a:rPr lang="en-GB" sz="1100" dirty="0" smtClean="0"/>
                        <a:t>LIABILITIES</a:t>
                      </a:r>
                      <a:endParaRPr lang="en-GB" sz="1100" dirty="0"/>
                    </a:p>
                  </a:txBody>
                  <a:tcPr marL="68580" marR="68580" marT="34290" marB="34290"/>
                </a:tc>
                <a:tc>
                  <a:txBody>
                    <a:bodyPr/>
                    <a:lstStyle/>
                    <a:p>
                      <a:pPr>
                        <a:lnSpc>
                          <a:spcPct val="100000"/>
                        </a:lnSpc>
                        <a:spcBef>
                          <a:spcPts val="0"/>
                        </a:spcBef>
                        <a:spcAft>
                          <a:spcPts val="0"/>
                        </a:spcAft>
                      </a:pPr>
                      <a:r>
                        <a:rPr lang="en-GB" sz="1100" dirty="0" smtClean="0"/>
                        <a:t>ASSETS</a:t>
                      </a:r>
                      <a:endParaRPr lang="en-GB" sz="1100" dirty="0"/>
                    </a:p>
                  </a:txBody>
                  <a:tcPr marL="68580" marR="68580" marT="34290" marB="34290"/>
                </a:tc>
              </a:tr>
              <a:tr h="445770">
                <a:tc>
                  <a:txBody>
                    <a:bodyPr/>
                    <a:lstStyle/>
                    <a:p>
                      <a:pPr>
                        <a:lnSpc>
                          <a:spcPct val="100000"/>
                        </a:lnSpc>
                        <a:spcBef>
                          <a:spcPts val="0"/>
                        </a:spcBef>
                        <a:spcAft>
                          <a:spcPts val="0"/>
                        </a:spcAft>
                      </a:pPr>
                      <a:r>
                        <a:rPr lang="en-GB" sz="800" b="1" u="sng" dirty="0" smtClean="0"/>
                        <a:t>£200 Total</a:t>
                      </a:r>
                    </a:p>
                    <a:p>
                      <a:pPr marL="177800" indent="-177800">
                        <a:lnSpc>
                          <a:spcPct val="100000"/>
                        </a:lnSpc>
                        <a:spcBef>
                          <a:spcPts val="0"/>
                        </a:spcBef>
                        <a:spcAft>
                          <a:spcPts val="0"/>
                        </a:spcAft>
                        <a:buFont typeface="Arial" panose="020B0604020202020204" pitchFamily="34" charset="0"/>
                        <a:buChar char="•"/>
                      </a:pPr>
                      <a:r>
                        <a:rPr lang="en-GB" sz="800" dirty="0" smtClean="0"/>
                        <a:t>£200</a:t>
                      </a:r>
                      <a:r>
                        <a:rPr lang="en-GB" sz="800" baseline="0" dirty="0" smtClean="0"/>
                        <a:t> Deposit from Saver 1</a:t>
                      </a:r>
                      <a:endParaRPr lang="en-GB" sz="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u="sng" baseline="0" dirty="0" smtClean="0"/>
                        <a:t>£200 Total</a:t>
                      </a:r>
                      <a:endParaRPr lang="en-GB" sz="800" b="1" u="sng" dirty="0" smtClean="0"/>
                    </a:p>
                    <a:p>
                      <a:pPr marL="177800" indent="-177800">
                        <a:lnSpc>
                          <a:spcPct val="100000"/>
                        </a:lnSpc>
                        <a:spcBef>
                          <a:spcPts val="0"/>
                        </a:spcBef>
                        <a:spcAft>
                          <a:spcPts val="0"/>
                        </a:spcAft>
                        <a:buFont typeface="Arial" panose="020B0604020202020204" pitchFamily="34" charset="0"/>
                        <a:buChar char="•"/>
                      </a:pPr>
                      <a:r>
                        <a:rPr lang="en-GB" sz="800" dirty="0" smtClean="0"/>
                        <a:t>£160 Shares of Firm</a:t>
                      </a:r>
                      <a:r>
                        <a:rPr lang="en-GB" sz="800" baseline="0" dirty="0" smtClean="0"/>
                        <a:t> 1</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aseline="0" dirty="0" smtClean="0"/>
                        <a:t>£40 in Cash Reserve (20% of total Liabilities)</a:t>
                      </a:r>
                    </a:p>
                  </a:txBody>
                  <a:tcPr marL="68580" marR="68580" marT="34290" marB="34290"/>
                </a:tc>
              </a:tr>
              <a:tr h="571500">
                <a:tc>
                  <a:txBody>
                    <a:bodyPr/>
                    <a:lstStyle/>
                    <a:p>
                      <a:pPr>
                        <a:lnSpc>
                          <a:spcPct val="100000"/>
                        </a:lnSpc>
                        <a:spcBef>
                          <a:spcPts val="0"/>
                        </a:spcBef>
                        <a:spcAft>
                          <a:spcPts val="0"/>
                        </a:spcAft>
                      </a:pPr>
                      <a:r>
                        <a:rPr lang="en-GB" sz="800" b="1" u="sng" dirty="0" smtClean="0"/>
                        <a:t>£360 Total</a:t>
                      </a:r>
                    </a:p>
                    <a:p>
                      <a:pPr marL="177800" indent="-177800">
                        <a:lnSpc>
                          <a:spcPct val="100000"/>
                        </a:lnSpc>
                        <a:spcBef>
                          <a:spcPts val="0"/>
                        </a:spcBef>
                        <a:spcAft>
                          <a:spcPts val="0"/>
                        </a:spcAft>
                        <a:buFont typeface="Arial" panose="020B0604020202020204" pitchFamily="34" charset="0"/>
                        <a:buChar char="•"/>
                      </a:pPr>
                      <a:r>
                        <a:rPr lang="en-GB" sz="800" dirty="0" smtClean="0"/>
                        <a:t>£200</a:t>
                      </a:r>
                      <a:r>
                        <a:rPr lang="en-GB" sz="800" baseline="0" dirty="0" smtClean="0"/>
                        <a:t> Deposit from Saver 1</a:t>
                      </a:r>
                    </a:p>
                    <a:p>
                      <a:pPr marL="177800" indent="-177800">
                        <a:lnSpc>
                          <a:spcPct val="100000"/>
                        </a:lnSpc>
                        <a:spcBef>
                          <a:spcPts val="0"/>
                        </a:spcBef>
                        <a:spcAft>
                          <a:spcPts val="0"/>
                        </a:spcAft>
                        <a:buFont typeface="Arial" panose="020B0604020202020204" pitchFamily="34" charset="0"/>
                        <a:buChar char="•"/>
                      </a:pPr>
                      <a:r>
                        <a:rPr lang="en-GB" sz="800" baseline="0" dirty="0" smtClean="0"/>
                        <a:t>£160 Deposit from Firm 1</a:t>
                      </a:r>
                      <a:endParaRPr lang="en-GB" sz="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u="sng" baseline="0" dirty="0" smtClean="0"/>
                        <a:t>£360 Total</a:t>
                      </a:r>
                      <a:endParaRPr lang="en-GB" sz="800" b="1" u="sng" dirty="0" smtClean="0"/>
                    </a:p>
                    <a:p>
                      <a:pPr marL="177800" indent="-177800">
                        <a:lnSpc>
                          <a:spcPct val="100000"/>
                        </a:lnSpc>
                        <a:spcBef>
                          <a:spcPts val="0"/>
                        </a:spcBef>
                        <a:spcAft>
                          <a:spcPts val="0"/>
                        </a:spcAft>
                        <a:buFont typeface="Arial" panose="020B0604020202020204" pitchFamily="34" charset="0"/>
                        <a:buChar char="•"/>
                      </a:pPr>
                      <a:r>
                        <a:rPr lang="en-GB" sz="800" dirty="0" smtClean="0"/>
                        <a:t>£160 Shares of Firm</a:t>
                      </a:r>
                      <a:r>
                        <a:rPr lang="en-GB" sz="800" baseline="0" dirty="0" smtClean="0"/>
                        <a:t> 1</a:t>
                      </a:r>
                    </a:p>
                    <a:p>
                      <a:pPr marL="177800" indent="-177800">
                        <a:lnSpc>
                          <a:spcPct val="100000"/>
                        </a:lnSpc>
                        <a:spcBef>
                          <a:spcPts val="0"/>
                        </a:spcBef>
                        <a:spcAft>
                          <a:spcPts val="0"/>
                        </a:spcAft>
                        <a:buFont typeface="Arial" panose="020B0604020202020204" pitchFamily="34" charset="0"/>
                        <a:buChar char="•"/>
                      </a:pPr>
                      <a:r>
                        <a:rPr lang="en-GB" sz="800" baseline="0" dirty="0" smtClean="0"/>
                        <a:t>£128 Shares in Firm 2</a:t>
                      </a:r>
                    </a:p>
                    <a:p>
                      <a:pPr marL="177800" indent="-177800">
                        <a:lnSpc>
                          <a:spcPct val="100000"/>
                        </a:lnSpc>
                        <a:spcBef>
                          <a:spcPts val="0"/>
                        </a:spcBef>
                        <a:spcAft>
                          <a:spcPts val="0"/>
                        </a:spcAft>
                        <a:buFont typeface="Arial" panose="020B0604020202020204" pitchFamily="34" charset="0"/>
                        <a:buChar char="•"/>
                      </a:pPr>
                      <a:r>
                        <a:rPr lang="en-GB" sz="800" baseline="0" dirty="0" smtClean="0"/>
                        <a:t>£72 in Cash Reserve </a:t>
                      </a:r>
                      <a:r>
                        <a:rPr lang="en-GB" sz="700" baseline="0" dirty="0" smtClean="0"/>
                        <a:t>(20% of total Liabilities)</a:t>
                      </a:r>
                    </a:p>
                  </a:txBody>
                  <a:tcPr marL="68580" marR="68580" marT="34290" marB="34290"/>
                </a:tc>
              </a:tr>
              <a:tr h="697230">
                <a:tc>
                  <a:txBody>
                    <a:bodyPr/>
                    <a:lstStyle/>
                    <a:p>
                      <a:pPr>
                        <a:lnSpc>
                          <a:spcPct val="100000"/>
                        </a:lnSpc>
                        <a:spcBef>
                          <a:spcPts val="0"/>
                        </a:spcBef>
                        <a:spcAft>
                          <a:spcPts val="0"/>
                        </a:spcAft>
                      </a:pPr>
                      <a:r>
                        <a:rPr lang="en-GB" sz="800" b="1" u="sng" dirty="0" smtClean="0"/>
                        <a:t>£488 Total</a:t>
                      </a:r>
                    </a:p>
                    <a:p>
                      <a:pPr marL="177800" indent="-177800">
                        <a:lnSpc>
                          <a:spcPct val="100000"/>
                        </a:lnSpc>
                        <a:spcBef>
                          <a:spcPts val="0"/>
                        </a:spcBef>
                        <a:spcAft>
                          <a:spcPts val="0"/>
                        </a:spcAft>
                        <a:buFont typeface="Arial" panose="020B0604020202020204" pitchFamily="34" charset="0"/>
                        <a:buChar char="•"/>
                      </a:pPr>
                      <a:r>
                        <a:rPr lang="en-GB" sz="800" dirty="0" smtClean="0"/>
                        <a:t>£200</a:t>
                      </a:r>
                      <a:r>
                        <a:rPr lang="en-GB" sz="800" baseline="0" dirty="0" smtClean="0"/>
                        <a:t> Deposit from Saver 1</a:t>
                      </a:r>
                    </a:p>
                    <a:p>
                      <a:pPr marL="177800" indent="-177800">
                        <a:lnSpc>
                          <a:spcPct val="100000"/>
                        </a:lnSpc>
                        <a:spcBef>
                          <a:spcPts val="0"/>
                        </a:spcBef>
                        <a:spcAft>
                          <a:spcPts val="0"/>
                        </a:spcAft>
                        <a:buFont typeface="Arial" panose="020B0604020202020204" pitchFamily="34" charset="0"/>
                        <a:buChar char="•"/>
                      </a:pPr>
                      <a:r>
                        <a:rPr lang="en-GB" sz="800" baseline="0" dirty="0" smtClean="0"/>
                        <a:t>£160 Deposit from Firm 1</a:t>
                      </a:r>
                    </a:p>
                    <a:p>
                      <a:pPr marL="177800" indent="-177800">
                        <a:lnSpc>
                          <a:spcPct val="100000"/>
                        </a:lnSpc>
                        <a:spcBef>
                          <a:spcPts val="0"/>
                        </a:spcBef>
                        <a:spcAft>
                          <a:spcPts val="0"/>
                        </a:spcAft>
                        <a:buFont typeface="Arial" panose="020B0604020202020204" pitchFamily="34" charset="0"/>
                        <a:buChar char="•"/>
                      </a:pPr>
                      <a:r>
                        <a:rPr lang="en-GB" sz="800" baseline="0" dirty="0" smtClean="0"/>
                        <a:t>£128 Deposit from Firm 2</a:t>
                      </a:r>
                      <a:endParaRPr lang="en-GB" sz="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u="sng" baseline="0" dirty="0" smtClean="0"/>
                        <a:t>£488 Total</a:t>
                      </a:r>
                      <a:endParaRPr lang="en-GB" sz="800" b="1" u="sng" dirty="0" smtClean="0"/>
                    </a:p>
                    <a:p>
                      <a:pPr marL="177800" indent="-177800">
                        <a:lnSpc>
                          <a:spcPct val="100000"/>
                        </a:lnSpc>
                        <a:spcBef>
                          <a:spcPts val="0"/>
                        </a:spcBef>
                        <a:spcAft>
                          <a:spcPts val="0"/>
                        </a:spcAft>
                        <a:buFont typeface="Arial" panose="020B0604020202020204" pitchFamily="34" charset="0"/>
                        <a:buChar char="•"/>
                      </a:pPr>
                      <a:r>
                        <a:rPr lang="en-GB" sz="800" dirty="0" smtClean="0"/>
                        <a:t>£160 Shares of Firm</a:t>
                      </a:r>
                      <a:r>
                        <a:rPr lang="en-GB" sz="800" baseline="0" dirty="0" smtClean="0"/>
                        <a:t> 1</a:t>
                      </a:r>
                    </a:p>
                    <a:p>
                      <a:pPr marL="177800" indent="-177800">
                        <a:lnSpc>
                          <a:spcPct val="100000"/>
                        </a:lnSpc>
                        <a:spcBef>
                          <a:spcPts val="0"/>
                        </a:spcBef>
                        <a:spcAft>
                          <a:spcPts val="0"/>
                        </a:spcAft>
                        <a:buFont typeface="Arial" panose="020B0604020202020204" pitchFamily="34" charset="0"/>
                        <a:buChar char="•"/>
                      </a:pPr>
                      <a:r>
                        <a:rPr lang="en-GB" sz="800" baseline="0" dirty="0" smtClean="0"/>
                        <a:t>£128 Shares in Firm 2</a:t>
                      </a:r>
                    </a:p>
                    <a:p>
                      <a:pPr marL="177800" indent="-177800">
                        <a:lnSpc>
                          <a:spcPct val="100000"/>
                        </a:lnSpc>
                        <a:spcBef>
                          <a:spcPts val="0"/>
                        </a:spcBef>
                        <a:spcAft>
                          <a:spcPts val="0"/>
                        </a:spcAft>
                        <a:buFont typeface="Arial" panose="020B0604020202020204" pitchFamily="34" charset="0"/>
                        <a:buChar char="•"/>
                      </a:pPr>
                      <a:r>
                        <a:rPr lang="en-GB" sz="800" baseline="0" dirty="0" smtClean="0"/>
                        <a:t>£102.40 Loan for House</a:t>
                      </a:r>
                    </a:p>
                    <a:p>
                      <a:pPr marL="177800" indent="-177800">
                        <a:lnSpc>
                          <a:spcPct val="100000"/>
                        </a:lnSpc>
                        <a:spcBef>
                          <a:spcPts val="0"/>
                        </a:spcBef>
                        <a:spcAft>
                          <a:spcPts val="0"/>
                        </a:spcAft>
                        <a:buFont typeface="Arial" panose="020B0604020202020204" pitchFamily="34" charset="0"/>
                        <a:buChar char="•"/>
                      </a:pPr>
                      <a:r>
                        <a:rPr lang="en-GB" sz="800" baseline="0" dirty="0" smtClean="0"/>
                        <a:t>£97.60 in Cash Reserve </a:t>
                      </a:r>
                      <a:r>
                        <a:rPr lang="en-GB" sz="700" baseline="0" dirty="0" smtClean="0"/>
                        <a:t>(20% of total Liabilities)</a:t>
                      </a:r>
                    </a:p>
                  </a:txBody>
                  <a:tcPr marL="68580" marR="68580" marT="34290" marB="34290"/>
                </a:tc>
              </a:tr>
              <a:tr h="822960">
                <a:tc>
                  <a:txBody>
                    <a:bodyPr/>
                    <a:lstStyle/>
                    <a:p>
                      <a:pPr>
                        <a:lnSpc>
                          <a:spcPct val="100000"/>
                        </a:lnSpc>
                        <a:spcBef>
                          <a:spcPts val="0"/>
                        </a:spcBef>
                        <a:spcAft>
                          <a:spcPts val="0"/>
                        </a:spcAft>
                      </a:pPr>
                      <a:r>
                        <a:rPr lang="en-GB" sz="800" b="1" u="sng" dirty="0" smtClean="0"/>
                        <a:t>£590.40 Total</a:t>
                      </a:r>
                    </a:p>
                    <a:p>
                      <a:pPr marL="177800" indent="-177800">
                        <a:lnSpc>
                          <a:spcPct val="100000"/>
                        </a:lnSpc>
                        <a:spcBef>
                          <a:spcPts val="0"/>
                        </a:spcBef>
                        <a:spcAft>
                          <a:spcPts val="0"/>
                        </a:spcAft>
                        <a:buFont typeface="Arial" panose="020B0604020202020204" pitchFamily="34" charset="0"/>
                        <a:buChar char="•"/>
                      </a:pPr>
                      <a:r>
                        <a:rPr lang="en-GB" sz="800" dirty="0" smtClean="0"/>
                        <a:t>£200</a:t>
                      </a:r>
                      <a:r>
                        <a:rPr lang="en-GB" sz="800" baseline="0" dirty="0" smtClean="0"/>
                        <a:t> Deposit from Saver 1</a:t>
                      </a:r>
                    </a:p>
                    <a:p>
                      <a:pPr marL="177800" indent="-177800">
                        <a:lnSpc>
                          <a:spcPct val="100000"/>
                        </a:lnSpc>
                        <a:spcBef>
                          <a:spcPts val="0"/>
                        </a:spcBef>
                        <a:spcAft>
                          <a:spcPts val="0"/>
                        </a:spcAft>
                        <a:buFont typeface="Arial" panose="020B0604020202020204" pitchFamily="34" charset="0"/>
                        <a:buChar char="•"/>
                      </a:pPr>
                      <a:r>
                        <a:rPr lang="en-GB" sz="800" baseline="0" dirty="0" smtClean="0"/>
                        <a:t>£160 Deposit from Firm 1</a:t>
                      </a:r>
                    </a:p>
                    <a:p>
                      <a:pPr marL="177800" indent="-177800">
                        <a:lnSpc>
                          <a:spcPct val="100000"/>
                        </a:lnSpc>
                        <a:spcBef>
                          <a:spcPts val="0"/>
                        </a:spcBef>
                        <a:spcAft>
                          <a:spcPts val="0"/>
                        </a:spcAft>
                        <a:buFont typeface="Arial" panose="020B0604020202020204" pitchFamily="34" charset="0"/>
                        <a:buChar char="•"/>
                      </a:pPr>
                      <a:r>
                        <a:rPr lang="en-GB" sz="800" baseline="0" dirty="0" smtClean="0"/>
                        <a:t>£128 Deposit from Firm 2</a:t>
                      </a:r>
                    </a:p>
                    <a:p>
                      <a:pPr marL="177800" indent="-177800">
                        <a:lnSpc>
                          <a:spcPct val="100000"/>
                        </a:lnSpc>
                        <a:spcBef>
                          <a:spcPts val="0"/>
                        </a:spcBef>
                        <a:spcAft>
                          <a:spcPts val="0"/>
                        </a:spcAft>
                        <a:buFont typeface="Arial" panose="020B0604020202020204" pitchFamily="34" charset="0"/>
                        <a:buChar char="•"/>
                      </a:pPr>
                      <a:r>
                        <a:rPr lang="en-GB" sz="800" baseline="0" dirty="0" smtClean="0"/>
                        <a:t>£102.40 Deposit from Firm 3</a:t>
                      </a:r>
                      <a:endParaRPr lang="en-GB" sz="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u="sng" baseline="0" dirty="0" smtClean="0"/>
                        <a:t>£590.40 Total</a:t>
                      </a:r>
                      <a:endParaRPr lang="en-GB" sz="800" b="1" u="sng" dirty="0" smtClean="0"/>
                    </a:p>
                    <a:p>
                      <a:pPr marL="177800" indent="-177800">
                        <a:lnSpc>
                          <a:spcPct val="100000"/>
                        </a:lnSpc>
                        <a:spcBef>
                          <a:spcPts val="0"/>
                        </a:spcBef>
                        <a:spcAft>
                          <a:spcPts val="0"/>
                        </a:spcAft>
                        <a:buFont typeface="Arial" panose="020B0604020202020204" pitchFamily="34" charset="0"/>
                        <a:buChar char="•"/>
                      </a:pPr>
                      <a:r>
                        <a:rPr lang="en-GB" sz="800" dirty="0" smtClean="0"/>
                        <a:t>£160 Shares of Firm</a:t>
                      </a:r>
                      <a:r>
                        <a:rPr lang="en-GB" sz="800" baseline="0" dirty="0" smtClean="0"/>
                        <a:t> 1</a:t>
                      </a:r>
                    </a:p>
                    <a:p>
                      <a:pPr marL="177800" indent="-177800">
                        <a:lnSpc>
                          <a:spcPct val="100000"/>
                        </a:lnSpc>
                        <a:spcBef>
                          <a:spcPts val="0"/>
                        </a:spcBef>
                        <a:spcAft>
                          <a:spcPts val="0"/>
                        </a:spcAft>
                        <a:buFont typeface="Arial" panose="020B0604020202020204" pitchFamily="34" charset="0"/>
                        <a:buChar char="•"/>
                      </a:pPr>
                      <a:r>
                        <a:rPr lang="en-GB" sz="800" baseline="0" dirty="0" smtClean="0"/>
                        <a:t>£128 Shares in Firm 2</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aseline="0" dirty="0" smtClean="0"/>
                        <a:t>£102.40 Loan for House</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aseline="0" dirty="0" smtClean="0"/>
                        <a:t>£81.92 for…….</a:t>
                      </a:r>
                    </a:p>
                    <a:p>
                      <a:pPr marL="177800" indent="-177800">
                        <a:lnSpc>
                          <a:spcPct val="100000"/>
                        </a:lnSpc>
                        <a:spcBef>
                          <a:spcPts val="0"/>
                        </a:spcBef>
                        <a:spcAft>
                          <a:spcPts val="0"/>
                        </a:spcAft>
                        <a:buFont typeface="Arial" panose="020B0604020202020204" pitchFamily="34" charset="0"/>
                        <a:buChar char="•"/>
                      </a:pPr>
                      <a:r>
                        <a:rPr lang="en-GB" sz="800" baseline="0" dirty="0" smtClean="0"/>
                        <a:t>£118.08 in Cash Reserve </a:t>
                      </a:r>
                      <a:r>
                        <a:rPr lang="en-GB" sz="700" baseline="0" dirty="0" smtClean="0"/>
                        <a:t>(20% of total Liabilities)</a:t>
                      </a:r>
                    </a:p>
                  </a:txBody>
                  <a:tcPr marL="68580" marR="68580" marT="34290" marB="34290"/>
                </a:tc>
              </a:tr>
            </a:tbl>
          </a:graphicData>
        </a:graphic>
      </p:graphicFrame>
      <p:sp>
        <p:nvSpPr>
          <p:cNvPr id="3" name="TextBox 2"/>
          <p:cNvSpPr txBox="1"/>
          <p:nvPr/>
        </p:nvSpPr>
        <p:spPr>
          <a:xfrm>
            <a:off x="384717" y="3357910"/>
            <a:ext cx="644985" cy="300082"/>
          </a:xfrm>
          <a:prstGeom prst="rect">
            <a:avLst/>
          </a:prstGeom>
          <a:noFill/>
          <a:ln>
            <a:solidFill>
              <a:srgbClr val="FF0000"/>
            </a:solidFill>
          </a:ln>
        </p:spPr>
        <p:txBody>
          <a:bodyPr wrap="none" rtlCol="0">
            <a:spAutoFit/>
          </a:bodyPr>
          <a:lstStyle/>
          <a:p>
            <a:r>
              <a:rPr lang="en-GB" sz="1350" b="1" dirty="0"/>
              <a:t>SAVER</a:t>
            </a:r>
          </a:p>
        </p:txBody>
      </p:sp>
      <p:cxnSp>
        <p:nvCxnSpPr>
          <p:cNvPr id="6" name="Straight Arrow Connector 5"/>
          <p:cNvCxnSpPr>
            <a:stCxn id="3" idx="3"/>
          </p:cNvCxnSpPr>
          <p:nvPr/>
        </p:nvCxnSpPr>
        <p:spPr>
          <a:xfrm flipV="1">
            <a:off x="1029702" y="3500089"/>
            <a:ext cx="1096547" cy="7862"/>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1752" y="3898483"/>
            <a:ext cx="686406" cy="300082"/>
          </a:xfrm>
          <a:prstGeom prst="rect">
            <a:avLst/>
          </a:prstGeom>
          <a:noFill/>
          <a:ln>
            <a:solidFill>
              <a:srgbClr val="FF0000"/>
            </a:solidFill>
          </a:ln>
        </p:spPr>
        <p:txBody>
          <a:bodyPr wrap="none" rtlCol="0">
            <a:spAutoFit/>
          </a:bodyPr>
          <a:lstStyle/>
          <a:p>
            <a:r>
              <a:rPr lang="en-GB" sz="1350" b="1" dirty="0"/>
              <a:t>FIRM 1</a:t>
            </a:r>
          </a:p>
        </p:txBody>
      </p:sp>
      <p:cxnSp>
        <p:nvCxnSpPr>
          <p:cNvPr id="11" name="Straight Arrow Connector 10"/>
          <p:cNvCxnSpPr>
            <a:stCxn id="10" idx="3"/>
          </p:cNvCxnSpPr>
          <p:nvPr/>
        </p:nvCxnSpPr>
        <p:spPr>
          <a:xfrm flipV="1">
            <a:off x="1078158" y="4040661"/>
            <a:ext cx="1055126" cy="7863"/>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1752" y="4563019"/>
            <a:ext cx="686406" cy="300082"/>
          </a:xfrm>
          <a:prstGeom prst="rect">
            <a:avLst/>
          </a:prstGeom>
          <a:noFill/>
          <a:ln>
            <a:solidFill>
              <a:srgbClr val="FF0000"/>
            </a:solidFill>
          </a:ln>
        </p:spPr>
        <p:txBody>
          <a:bodyPr wrap="none" rtlCol="0">
            <a:spAutoFit/>
          </a:bodyPr>
          <a:lstStyle/>
          <a:p>
            <a:r>
              <a:rPr lang="en-GB" sz="1350" b="1" dirty="0"/>
              <a:t>FIRM 2</a:t>
            </a:r>
          </a:p>
        </p:txBody>
      </p:sp>
      <p:cxnSp>
        <p:nvCxnSpPr>
          <p:cNvPr id="13" name="Straight Arrow Connector 12"/>
          <p:cNvCxnSpPr>
            <a:stCxn id="12" idx="3"/>
          </p:cNvCxnSpPr>
          <p:nvPr/>
        </p:nvCxnSpPr>
        <p:spPr>
          <a:xfrm flipV="1">
            <a:off x="1078158" y="4705197"/>
            <a:ext cx="1055126" cy="7863"/>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1752" y="5181023"/>
            <a:ext cx="712219" cy="646331"/>
          </a:xfrm>
          <a:prstGeom prst="rect">
            <a:avLst/>
          </a:prstGeom>
          <a:noFill/>
          <a:ln>
            <a:solidFill>
              <a:srgbClr val="FF0000"/>
            </a:solidFill>
          </a:ln>
        </p:spPr>
        <p:txBody>
          <a:bodyPr wrap="square" rtlCol="0">
            <a:spAutoFit/>
          </a:bodyPr>
          <a:lstStyle/>
          <a:p>
            <a:pPr algn="ctr"/>
            <a:r>
              <a:rPr lang="en-GB" sz="1350" b="1" dirty="0"/>
              <a:t>FIRM 3</a:t>
            </a:r>
          </a:p>
          <a:p>
            <a:pPr algn="ctr"/>
            <a:r>
              <a:rPr lang="en-GB" sz="750" b="1" dirty="0"/>
              <a:t>(House building Firm)</a:t>
            </a:r>
          </a:p>
        </p:txBody>
      </p:sp>
      <p:cxnSp>
        <p:nvCxnSpPr>
          <p:cNvPr id="15" name="Straight Arrow Connector 14"/>
          <p:cNvCxnSpPr>
            <a:stCxn id="14" idx="3"/>
          </p:cNvCxnSpPr>
          <p:nvPr/>
        </p:nvCxnSpPr>
        <p:spPr>
          <a:xfrm flipV="1">
            <a:off x="1103971" y="5434938"/>
            <a:ext cx="1022278" cy="69251"/>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194576" y="3433181"/>
            <a:ext cx="686406" cy="300082"/>
          </a:xfrm>
          <a:prstGeom prst="rect">
            <a:avLst/>
          </a:prstGeom>
          <a:noFill/>
          <a:ln>
            <a:solidFill>
              <a:srgbClr val="FF0000"/>
            </a:solidFill>
          </a:ln>
        </p:spPr>
        <p:txBody>
          <a:bodyPr wrap="none" rtlCol="0">
            <a:spAutoFit/>
          </a:bodyPr>
          <a:lstStyle/>
          <a:p>
            <a:r>
              <a:rPr lang="en-GB" sz="1350" b="1" dirty="0"/>
              <a:t>FIRM 1</a:t>
            </a:r>
          </a:p>
        </p:txBody>
      </p:sp>
      <p:cxnSp>
        <p:nvCxnSpPr>
          <p:cNvPr id="17" name="Straight Arrow Connector 16"/>
          <p:cNvCxnSpPr>
            <a:endCxn id="16" idx="1"/>
          </p:cNvCxnSpPr>
          <p:nvPr/>
        </p:nvCxnSpPr>
        <p:spPr>
          <a:xfrm>
            <a:off x="5938024" y="3571682"/>
            <a:ext cx="1256552" cy="11540"/>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74902" y="3357911"/>
            <a:ext cx="1659429" cy="196208"/>
          </a:xfrm>
          <a:prstGeom prst="rect">
            <a:avLst/>
          </a:prstGeom>
          <a:solidFill>
            <a:schemeClr val="bg1"/>
          </a:solidFill>
        </p:spPr>
        <p:txBody>
          <a:bodyPr wrap="none" rtlCol="0">
            <a:spAutoFit/>
          </a:bodyPr>
          <a:lstStyle/>
          <a:p>
            <a:r>
              <a:rPr lang="en-GB" sz="675" b="1" dirty="0"/>
              <a:t>Bank buys £160 worth of shares in Firm 1</a:t>
            </a:r>
          </a:p>
        </p:txBody>
      </p:sp>
      <p:sp>
        <p:nvSpPr>
          <p:cNvPr id="21" name="TextBox 20"/>
          <p:cNvSpPr txBox="1"/>
          <p:nvPr/>
        </p:nvSpPr>
        <p:spPr>
          <a:xfrm>
            <a:off x="7194576" y="3945778"/>
            <a:ext cx="686406" cy="300082"/>
          </a:xfrm>
          <a:prstGeom prst="rect">
            <a:avLst/>
          </a:prstGeom>
          <a:noFill/>
          <a:ln>
            <a:solidFill>
              <a:srgbClr val="FF0000"/>
            </a:solidFill>
          </a:ln>
        </p:spPr>
        <p:txBody>
          <a:bodyPr wrap="none" rtlCol="0">
            <a:spAutoFit/>
          </a:bodyPr>
          <a:lstStyle/>
          <a:p>
            <a:r>
              <a:rPr lang="en-GB" sz="1350" b="1" dirty="0"/>
              <a:t>FIRM 2</a:t>
            </a:r>
          </a:p>
        </p:txBody>
      </p:sp>
      <p:cxnSp>
        <p:nvCxnSpPr>
          <p:cNvPr id="22" name="Straight Arrow Connector 21"/>
          <p:cNvCxnSpPr>
            <a:endCxn id="21" idx="1"/>
          </p:cNvCxnSpPr>
          <p:nvPr/>
        </p:nvCxnSpPr>
        <p:spPr>
          <a:xfrm>
            <a:off x="5938024" y="4084279"/>
            <a:ext cx="1256552" cy="11540"/>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74902" y="3870507"/>
            <a:ext cx="1659429" cy="196208"/>
          </a:xfrm>
          <a:prstGeom prst="rect">
            <a:avLst/>
          </a:prstGeom>
          <a:solidFill>
            <a:schemeClr val="bg1"/>
          </a:solidFill>
        </p:spPr>
        <p:txBody>
          <a:bodyPr wrap="none" rtlCol="0">
            <a:spAutoFit/>
          </a:bodyPr>
          <a:lstStyle/>
          <a:p>
            <a:r>
              <a:rPr lang="en-GB" sz="675" b="1" dirty="0"/>
              <a:t>Bank buys £128 worth of shares in Firm 2</a:t>
            </a:r>
          </a:p>
        </p:txBody>
      </p:sp>
      <p:sp>
        <p:nvSpPr>
          <p:cNvPr id="24" name="TextBox 23"/>
          <p:cNvSpPr txBox="1"/>
          <p:nvPr/>
        </p:nvSpPr>
        <p:spPr>
          <a:xfrm>
            <a:off x="7194576" y="4588908"/>
            <a:ext cx="957313" cy="300082"/>
          </a:xfrm>
          <a:prstGeom prst="rect">
            <a:avLst/>
          </a:prstGeom>
          <a:noFill/>
          <a:ln>
            <a:solidFill>
              <a:srgbClr val="FF0000"/>
            </a:solidFill>
          </a:ln>
        </p:spPr>
        <p:txBody>
          <a:bodyPr wrap="none" rtlCol="0">
            <a:spAutoFit/>
          </a:bodyPr>
          <a:lstStyle/>
          <a:p>
            <a:r>
              <a:rPr lang="en-GB" sz="1350" b="1" dirty="0"/>
              <a:t>Household</a:t>
            </a:r>
          </a:p>
        </p:txBody>
      </p:sp>
      <p:cxnSp>
        <p:nvCxnSpPr>
          <p:cNvPr id="25" name="Straight Arrow Connector 24"/>
          <p:cNvCxnSpPr>
            <a:endCxn id="24" idx="1"/>
          </p:cNvCxnSpPr>
          <p:nvPr/>
        </p:nvCxnSpPr>
        <p:spPr>
          <a:xfrm>
            <a:off x="5938024" y="4727409"/>
            <a:ext cx="1256552" cy="11540"/>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241362" y="4507780"/>
            <a:ext cx="1933543" cy="196208"/>
          </a:xfrm>
          <a:prstGeom prst="rect">
            <a:avLst/>
          </a:prstGeom>
          <a:solidFill>
            <a:schemeClr val="bg1"/>
          </a:solidFill>
        </p:spPr>
        <p:txBody>
          <a:bodyPr wrap="none" rtlCol="0">
            <a:spAutoFit/>
          </a:bodyPr>
          <a:lstStyle/>
          <a:p>
            <a:r>
              <a:rPr lang="en-GB" sz="675" b="1" dirty="0"/>
              <a:t>Bank loans £102.40 to consumers to buy a house</a:t>
            </a:r>
          </a:p>
        </p:txBody>
      </p:sp>
      <p:sp>
        <p:nvSpPr>
          <p:cNvPr id="27" name="TextBox 26"/>
          <p:cNvSpPr txBox="1"/>
          <p:nvPr/>
        </p:nvSpPr>
        <p:spPr>
          <a:xfrm>
            <a:off x="8369895" y="4481245"/>
            <a:ext cx="774105" cy="680956"/>
          </a:xfrm>
          <a:prstGeom prst="rect">
            <a:avLst/>
          </a:prstGeom>
          <a:noFill/>
          <a:ln>
            <a:solidFill>
              <a:srgbClr val="FF0000"/>
            </a:solidFill>
          </a:ln>
        </p:spPr>
        <p:txBody>
          <a:bodyPr wrap="square" rtlCol="0">
            <a:spAutoFit/>
          </a:bodyPr>
          <a:lstStyle/>
          <a:p>
            <a:pPr algn="ctr"/>
            <a:r>
              <a:rPr lang="en-GB" sz="1350" b="1" dirty="0"/>
              <a:t>FIRM 3</a:t>
            </a:r>
          </a:p>
          <a:p>
            <a:pPr algn="ctr"/>
            <a:r>
              <a:rPr lang="en-GB" sz="825" b="1" dirty="0"/>
              <a:t>(House building Firm)</a:t>
            </a:r>
          </a:p>
        </p:txBody>
      </p:sp>
      <p:cxnSp>
        <p:nvCxnSpPr>
          <p:cNvPr id="28" name="Straight Arrow Connector 27"/>
          <p:cNvCxnSpPr/>
          <p:nvPr/>
        </p:nvCxnSpPr>
        <p:spPr>
          <a:xfrm flipV="1">
            <a:off x="8121068" y="4741811"/>
            <a:ext cx="264406" cy="4892"/>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176026" y="5362899"/>
            <a:ext cx="825867" cy="300082"/>
          </a:xfrm>
          <a:prstGeom prst="rect">
            <a:avLst/>
          </a:prstGeom>
          <a:noFill/>
          <a:ln>
            <a:solidFill>
              <a:srgbClr val="FF0000"/>
            </a:solidFill>
          </a:ln>
        </p:spPr>
        <p:txBody>
          <a:bodyPr wrap="none" rtlCol="0">
            <a:spAutoFit/>
          </a:bodyPr>
          <a:lstStyle/>
          <a:p>
            <a:r>
              <a:rPr lang="en-GB" sz="1350" b="1" dirty="0"/>
              <a:t>????????</a:t>
            </a:r>
          </a:p>
        </p:txBody>
      </p:sp>
      <p:cxnSp>
        <p:nvCxnSpPr>
          <p:cNvPr id="32" name="Straight Arrow Connector 31"/>
          <p:cNvCxnSpPr>
            <a:endCxn id="31" idx="1"/>
          </p:cNvCxnSpPr>
          <p:nvPr/>
        </p:nvCxnSpPr>
        <p:spPr>
          <a:xfrm>
            <a:off x="5919474" y="5501400"/>
            <a:ext cx="1256552" cy="11540"/>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871257" y="5281770"/>
            <a:ext cx="1069524" cy="196208"/>
          </a:xfrm>
          <a:prstGeom prst="rect">
            <a:avLst/>
          </a:prstGeom>
          <a:solidFill>
            <a:schemeClr val="bg1"/>
          </a:solidFill>
        </p:spPr>
        <p:txBody>
          <a:bodyPr wrap="none" rtlCol="0">
            <a:spAutoFit/>
          </a:bodyPr>
          <a:lstStyle/>
          <a:p>
            <a:r>
              <a:rPr lang="en-GB" sz="675" b="1" dirty="0"/>
              <a:t>Bank uses £81.92 for…….</a:t>
            </a:r>
          </a:p>
        </p:txBody>
      </p:sp>
      <p:cxnSp>
        <p:nvCxnSpPr>
          <p:cNvPr id="35" name="Elbow Connector 34"/>
          <p:cNvCxnSpPr>
            <a:stCxn id="16" idx="3"/>
          </p:cNvCxnSpPr>
          <p:nvPr/>
        </p:nvCxnSpPr>
        <p:spPr>
          <a:xfrm flipH="1" flipV="1">
            <a:off x="250905" y="2942527"/>
            <a:ext cx="7630077" cy="640695"/>
          </a:xfrm>
          <a:prstGeom prst="bentConnector3">
            <a:avLst>
              <a:gd name="adj1" fmla="val -2996"/>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0800000">
            <a:off x="181141" y="2556745"/>
            <a:ext cx="7659482" cy="1564046"/>
          </a:xfrm>
          <a:prstGeom prst="bentConnector3">
            <a:avLst>
              <a:gd name="adj1" fmla="val -5796"/>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27" idx="0"/>
          </p:cNvCxnSpPr>
          <p:nvPr/>
        </p:nvCxnSpPr>
        <p:spPr>
          <a:xfrm rot="16200000" flipV="1">
            <a:off x="3263460" y="-1012243"/>
            <a:ext cx="2293451" cy="8693526"/>
          </a:xfrm>
          <a:prstGeom prst="bentConnector2">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58" name="Elbow Connector 57"/>
          <p:cNvCxnSpPr>
            <a:endCxn id="10" idx="1"/>
          </p:cNvCxnSpPr>
          <p:nvPr/>
        </p:nvCxnSpPr>
        <p:spPr>
          <a:xfrm rot="16200000" flipH="1">
            <a:off x="-234840" y="3421931"/>
            <a:ext cx="1112337" cy="140848"/>
          </a:xfrm>
          <a:prstGeom prst="bentConnector2">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p:cNvCxnSpPr>
            <a:endCxn id="12" idx="1"/>
          </p:cNvCxnSpPr>
          <p:nvPr/>
        </p:nvCxnSpPr>
        <p:spPr>
          <a:xfrm rot="16200000" flipH="1">
            <a:off x="-794815" y="3526492"/>
            <a:ext cx="2156317" cy="216818"/>
          </a:xfrm>
          <a:prstGeom prst="bentConnector2">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Elbow Connector 74"/>
          <p:cNvCxnSpPr>
            <a:endCxn id="14" idx="1"/>
          </p:cNvCxnSpPr>
          <p:nvPr/>
        </p:nvCxnSpPr>
        <p:spPr>
          <a:xfrm rot="16200000" flipH="1">
            <a:off x="-1433716" y="3678720"/>
            <a:ext cx="3316397" cy="334540"/>
          </a:xfrm>
          <a:prstGeom prst="bentConnector2">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132458" y="3333737"/>
            <a:ext cx="1454621" cy="418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 name="Rectangle 33"/>
          <p:cNvSpPr/>
          <p:nvPr/>
        </p:nvSpPr>
        <p:spPr>
          <a:xfrm>
            <a:off x="3609141" y="3321949"/>
            <a:ext cx="2322676" cy="418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 name="Rectangle 35"/>
          <p:cNvSpPr/>
          <p:nvPr/>
        </p:nvSpPr>
        <p:spPr>
          <a:xfrm>
            <a:off x="2139493" y="3825700"/>
            <a:ext cx="1454621" cy="418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2139208" y="4374811"/>
            <a:ext cx="1454621" cy="637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8" name="Rectangle 37"/>
          <p:cNvSpPr/>
          <p:nvPr/>
        </p:nvSpPr>
        <p:spPr>
          <a:xfrm>
            <a:off x="2154520" y="5091907"/>
            <a:ext cx="1454621" cy="778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9" name="Rectangle 38"/>
          <p:cNvSpPr/>
          <p:nvPr/>
        </p:nvSpPr>
        <p:spPr>
          <a:xfrm>
            <a:off x="3646803" y="3810536"/>
            <a:ext cx="2272671" cy="494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 name="Rectangle 39"/>
          <p:cNvSpPr/>
          <p:nvPr/>
        </p:nvSpPr>
        <p:spPr>
          <a:xfrm>
            <a:off x="3646803" y="4367794"/>
            <a:ext cx="2272671" cy="644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Rectangle 40"/>
          <p:cNvSpPr/>
          <p:nvPr/>
        </p:nvSpPr>
        <p:spPr>
          <a:xfrm>
            <a:off x="3634143" y="5085117"/>
            <a:ext cx="2272671" cy="785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9394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xit" presetSubtype="32" fill="hold" grpId="0" nodeType="clickEffect">
                                  <p:stCondLst>
                                    <p:cond delay="0"/>
                                  </p:stCondLst>
                                  <p:childTnLst>
                                    <p:animEffect transition="out" filter="circle(out)">
                                      <p:cBhvr>
                                        <p:cTn id="14" dur="300"/>
                                        <p:tgtEl>
                                          <p:spTgt spid="2"/>
                                        </p:tgtEl>
                                      </p:cBhvr>
                                    </p:animEffect>
                                    <p:set>
                                      <p:cBhvr>
                                        <p:cTn id="15" dur="1" fill="hold">
                                          <p:stCondLst>
                                            <p:cond delay="2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0" nodeType="clickEffect">
                                  <p:stCondLst>
                                    <p:cond delay="0"/>
                                  </p:stCondLst>
                                  <p:childTnLst>
                                    <p:set>
                                      <p:cBhvr>
                                        <p:cTn id="45" dur="1" fill="hold">
                                          <p:stCondLst>
                                            <p:cond delay="0"/>
                                          </p:stCondLst>
                                        </p:cTn>
                                        <p:tgtEl>
                                          <p:spTgt spid="39"/>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6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0" nodeType="clickEffect">
                                  <p:stCondLst>
                                    <p:cond delay="0"/>
                                  </p:stCondLst>
                                  <p:childTnLst>
                                    <p:set>
                                      <p:cBhvr>
                                        <p:cTn id="67" dur="1" fill="hold">
                                          <p:stCondLst>
                                            <p:cond delay="0"/>
                                          </p:stCondLst>
                                        </p:cTn>
                                        <p:tgtEl>
                                          <p:spTgt spid="3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40"/>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54"/>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75"/>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4"/>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15"/>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grpId="0" nodeType="clickEffect">
                                  <p:stCondLst>
                                    <p:cond delay="0"/>
                                  </p:stCondLst>
                                  <p:childTnLst>
                                    <p:set>
                                      <p:cBhvr>
                                        <p:cTn id="99" dur="1" fill="hold">
                                          <p:stCondLst>
                                            <p:cond delay="0"/>
                                          </p:stCondLst>
                                        </p:cTn>
                                        <p:tgtEl>
                                          <p:spTgt spid="38"/>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grpId="0" nodeType="clickEffect">
                                  <p:stCondLst>
                                    <p:cond delay="0"/>
                                  </p:stCondLst>
                                  <p:childTnLst>
                                    <p:set>
                                      <p:cBhvr>
                                        <p:cTn id="103" dur="1" fill="hold">
                                          <p:stCondLst>
                                            <p:cond delay="0"/>
                                          </p:stCondLst>
                                        </p:cTn>
                                        <p:tgtEl>
                                          <p:spTgt spid="41"/>
                                        </p:tgtEl>
                                        <p:attrNameLst>
                                          <p:attrName>style.visibility</p:attrName>
                                        </p:attrNameLst>
                                      </p:cBhvr>
                                      <p:to>
                                        <p:strVal val="hidden"/>
                                      </p:to>
                                    </p:set>
                                  </p:childTnLst>
                                </p:cTn>
                              </p:par>
                              <p:par>
                                <p:cTn id="104" presetID="1" presetClass="entr" presetSubtype="0"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32"/>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P spid="14" grpId="0" animBg="1"/>
      <p:bldP spid="16" grpId="0" animBg="1"/>
      <p:bldP spid="19" grpId="0" animBg="1"/>
      <p:bldP spid="21" grpId="0" animBg="1"/>
      <p:bldP spid="23" grpId="0" animBg="1"/>
      <p:bldP spid="24" grpId="0" animBg="1"/>
      <p:bldP spid="26" grpId="0" animBg="1"/>
      <p:bldP spid="27" grpId="0" animBg="1"/>
      <p:bldP spid="31" grpId="0" animBg="1"/>
      <p:bldP spid="33" grpId="0" animBg="1"/>
      <p:bldP spid="2" grpId="0" animBg="1"/>
      <p:bldP spid="34" grpId="0" animBg="1"/>
      <p:bldP spid="36" grpId="0" animBg="1"/>
      <p:bldP spid="37" grpId="0" animBg="1"/>
      <p:bldP spid="38" grpId="0" animBg="1"/>
      <p:bldP spid="39" grpId="0" animBg="1"/>
      <p:bldP spid="40" grpId="0" animBg="1"/>
      <p:bldP spid="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69" y="857251"/>
            <a:ext cx="8976182" cy="1163318"/>
          </a:xfrm>
        </p:spPr>
        <p:txBody>
          <a:bodyPr>
            <a:normAutofit/>
          </a:bodyPr>
          <a:lstStyle/>
          <a:p>
            <a:r>
              <a:rPr lang="en-US" sz="3000" b="1" dirty="0">
                <a:latin typeface="+mn-lt"/>
              </a:rPr>
              <a:t>Stage 2: Bank Basics - Magic Money!</a:t>
            </a:r>
            <a:r>
              <a:rPr lang="en-US" sz="2700" b="1" dirty="0">
                <a:latin typeface="+mn-lt"/>
              </a:rPr>
              <a:t/>
            </a:r>
            <a:br>
              <a:rPr lang="en-US" sz="2700" b="1" dirty="0">
                <a:latin typeface="+mn-lt"/>
              </a:rPr>
            </a:br>
            <a:r>
              <a:rPr lang="en-GB" sz="2325" b="1" dirty="0">
                <a:solidFill>
                  <a:srgbClr val="FF0000"/>
                </a:solidFill>
                <a:latin typeface="+mn-lt"/>
              </a:rPr>
              <a:t>The importance of credit: Why is banking so important to the economy</a:t>
            </a:r>
            <a:endParaRPr lang="en-US" sz="2325" dirty="0">
              <a:solidFill>
                <a:srgbClr val="FF0000"/>
              </a:solidFill>
              <a:latin typeface="+mn-lt"/>
            </a:endParaRPr>
          </a:p>
        </p:txBody>
      </p:sp>
      <p:graphicFrame>
        <p:nvGraphicFramePr>
          <p:cNvPr id="8" name="Table 7"/>
          <p:cNvGraphicFramePr>
            <a:graphicFrameLocks noGrp="1"/>
          </p:cNvGraphicFramePr>
          <p:nvPr>
            <p:extLst/>
          </p:nvPr>
        </p:nvGraphicFramePr>
        <p:xfrm>
          <a:off x="2126249" y="3090658"/>
          <a:ext cx="3811777" cy="2779622"/>
        </p:xfrm>
        <a:graphic>
          <a:graphicData uri="http://schemas.openxmlformats.org/drawingml/2006/table">
            <a:tbl>
              <a:tblPr firstRow="1" bandRow="1">
                <a:tableStyleId>{073A0DAA-6AF3-43AB-8588-CEC1D06C72B9}</a:tableStyleId>
              </a:tblPr>
              <a:tblGrid>
                <a:gridCol w="1470020"/>
                <a:gridCol w="2341757"/>
              </a:tblGrid>
              <a:tr h="242162">
                <a:tc>
                  <a:txBody>
                    <a:bodyPr/>
                    <a:lstStyle/>
                    <a:p>
                      <a:pPr>
                        <a:lnSpc>
                          <a:spcPct val="100000"/>
                        </a:lnSpc>
                        <a:spcBef>
                          <a:spcPts val="0"/>
                        </a:spcBef>
                        <a:spcAft>
                          <a:spcPts val="0"/>
                        </a:spcAft>
                      </a:pPr>
                      <a:r>
                        <a:rPr lang="en-GB" sz="1100" dirty="0" smtClean="0"/>
                        <a:t>LIABILITIES</a:t>
                      </a:r>
                      <a:endParaRPr lang="en-GB" sz="1100" dirty="0"/>
                    </a:p>
                  </a:txBody>
                  <a:tcPr marL="68580" marR="68580" marT="34290" marB="34290"/>
                </a:tc>
                <a:tc>
                  <a:txBody>
                    <a:bodyPr/>
                    <a:lstStyle/>
                    <a:p>
                      <a:pPr>
                        <a:lnSpc>
                          <a:spcPct val="100000"/>
                        </a:lnSpc>
                        <a:spcBef>
                          <a:spcPts val="0"/>
                        </a:spcBef>
                        <a:spcAft>
                          <a:spcPts val="0"/>
                        </a:spcAft>
                      </a:pPr>
                      <a:r>
                        <a:rPr lang="en-GB" sz="1100" dirty="0" smtClean="0"/>
                        <a:t>ASSETS</a:t>
                      </a:r>
                      <a:endParaRPr lang="en-GB" sz="1100" dirty="0"/>
                    </a:p>
                  </a:txBody>
                  <a:tcPr marL="68580" marR="68580" marT="34290" marB="34290"/>
                </a:tc>
              </a:tr>
              <a:tr h="445770">
                <a:tc>
                  <a:txBody>
                    <a:bodyPr/>
                    <a:lstStyle/>
                    <a:p>
                      <a:pPr>
                        <a:lnSpc>
                          <a:spcPct val="100000"/>
                        </a:lnSpc>
                        <a:spcBef>
                          <a:spcPts val="0"/>
                        </a:spcBef>
                        <a:spcAft>
                          <a:spcPts val="0"/>
                        </a:spcAft>
                      </a:pPr>
                      <a:r>
                        <a:rPr lang="en-GB" sz="800" b="1" u="sng" dirty="0" smtClean="0"/>
                        <a:t>£200 Total</a:t>
                      </a:r>
                    </a:p>
                    <a:p>
                      <a:pPr marL="177800" indent="-177800">
                        <a:lnSpc>
                          <a:spcPct val="100000"/>
                        </a:lnSpc>
                        <a:spcBef>
                          <a:spcPts val="0"/>
                        </a:spcBef>
                        <a:spcAft>
                          <a:spcPts val="0"/>
                        </a:spcAft>
                        <a:buFont typeface="Arial" panose="020B0604020202020204" pitchFamily="34" charset="0"/>
                        <a:buChar char="•"/>
                      </a:pPr>
                      <a:r>
                        <a:rPr lang="en-GB" sz="800" dirty="0" smtClean="0"/>
                        <a:t>£200</a:t>
                      </a:r>
                      <a:r>
                        <a:rPr lang="en-GB" sz="800" baseline="0" dirty="0" smtClean="0"/>
                        <a:t> Deposit from Saver 1</a:t>
                      </a:r>
                      <a:endParaRPr lang="en-GB" sz="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u="sng" baseline="0" dirty="0" smtClean="0"/>
                        <a:t>£200 Total</a:t>
                      </a:r>
                      <a:endParaRPr lang="en-GB" sz="800" b="1" u="sng" dirty="0" smtClean="0"/>
                    </a:p>
                    <a:p>
                      <a:pPr marL="177800" indent="-177800">
                        <a:lnSpc>
                          <a:spcPct val="100000"/>
                        </a:lnSpc>
                        <a:spcBef>
                          <a:spcPts val="0"/>
                        </a:spcBef>
                        <a:spcAft>
                          <a:spcPts val="0"/>
                        </a:spcAft>
                        <a:buFont typeface="Arial" panose="020B0604020202020204" pitchFamily="34" charset="0"/>
                        <a:buChar char="•"/>
                      </a:pPr>
                      <a:r>
                        <a:rPr lang="en-GB" sz="800" dirty="0" smtClean="0"/>
                        <a:t>£160 Shares of Firm</a:t>
                      </a:r>
                      <a:r>
                        <a:rPr lang="en-GB" sz="800" baseline="0" dirty="0" smtClean="0"/>
                        <a:t> 1</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aseline="0" dirty="0" smtClean="0"/>
                        <a:t>£40 in Cash Reserve (20% of total Liabilities)</a:t>
                      </a:r>
                    </a:p>
                  </a:txBody>
                  <a:tcPr marL="68580" marR="68580" marT="34290" marB="34290"/>
                </a:tc>
              </a:tr>
              <a:tr h="571500">
                <a:tc>
                  <a:txBody>
                    <a:bodyPr/>
                    <a:lstStyle/>
                    <a:p>
                      <a:pPr>
                        <a:lnSpc>
                          <a:spcPct val="100000"/>
                        </a:lnSpc>
                        <a:spcBef>
                          <a:spcPts val="0"/>
                        </a:spcBef>
                        <a:spcAft>
                          <a:spcPts val="0"/>
                        </a:spcAft>
                      </a:pPr>
                      <a:r>
                        <a:rPr lang="en-GB" sz="800" b="1" u="sng" dirty="0" smtClean="0"/>
                        <a:t>£360 Total</a:t>
                      </a:r>
                    </a:p>
                    <a:p>
                      <a:pPr marL="177800" indent="-177800">
                        <a:lnSpc>
                          <a:spcPct val="100000"/>
                        </a:lnSpc>
                        <a:spcBef>
                          <a:spcPts val="0"/>
                        </a:spcBef>
                        <a:spcAft>
                          <a:spcPts val="0"/>
                        </a:spcAft>
                        <a:buFont typeface="Arial" panose="020B0604020202020204" pitchFamily="34" charset="0"/>
                        <a:buChar char="•"/>
                      </a:pPr>
                      <a:r>
                        <a:rPr lang="en-GB" sz="800" dirty="0" smtClean="0"/>
                        <a:t>£200</a:t>
                      </a:r>
                      <a:r>
                        <a:rPr lang="en-GB" sz="800" baseline="0" dirty="0" smtClean="0"/>
                        <a:t> Deposit from Saver 1</a:t>
                      </a:r>
                    </a:p>
                    <a:p>
                      <a:pPr marL="177800" indent="-177800">
                        <a:lnSpc>
                          <a:spcPct val="100000"/>
                        </a:lnSpc>
                        <a:spcBef>
                          <a:spcPts val="0"/>
                        </a:spcBef>
                        <a:spcAft>
                          <a:spcPts val="0"/>
                        </a:spcAft>
                        <a:buFont typeface="Arial" panose="020B0604020202020204" pitchFamily="34" charset="0"/>
                        <a:buChar char="•"/>
                      </a:pPr>
                      <a:r>
                        <a:rPr lang="en-GB" sz="800" baseline="0" dirty="0" smtClean="0"/>
                        <a:t>£160 Deposit from Firm 1</a:t>
                      </a:r>
                      <a:endParaRPr lang="en-GB" sz="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u="sng" baseline="0" dirty="0" smtClean="0"/>
                        <a:t>£360 Total</a:t>
                      </a:r>
                      <a:endParaRPr lang="en-GB" sz="800" b="1" u="sng" dirty="0" smtClean="0"/>
                    </a:p>
                    <a:p>
                      <a:pPr marL="177800" indent="-177800">
                        <a:lnSpc>
                          <a:spcPct val="100000"/>
                        </a:lnSpc>
                        <a:spcBef>
                          <a:spcPts val="0"/>
                        </a:spcBef>
                        <a:spcAft>
                          <a:spcPts val="0"/>
                        </a:spcAft>
                        <a:buFont typeface="Arial" panose="020B0604020202020204" pitchFamily="34" charset="0"/>
                        <a:buChar char="•"/>
                      </a:pPr>
                      <a:r>
                        <a:rPr lang="en-GB" sz="800" dirty="0" smtClean="0"/>
                        <a:t>£160 Shares of Firm</a:t>
                      </a:r>
                      <a:r>
                        <a:rPr lang="en-GB" sz="800" baseline="0" dirty="0" smtClean="0"/>
                        <a:t> 1</a:t>
                      </a:r>
                    </a:p>
                    <a:p>
                      <a:pPr marL="177800" indent="-177800">
                        <a:lnSpc>
                          <a:spcPct val="100000"/>
                        </a:lnSpc>
                        <a:spcBef>
                          <a:spcPts val="0"/>
                        </a:spcBef>
                        <a:spcAft>
                          <a:spcPts val="0"/>
                        </a:spcAft>
                        <a:buFont typeface="Arial" panose="020B0604020202020204" pitchFamily="34" charset="0"/>
                        <a:buChar char="•"/>
                      </a:pPr>
                      <a:r>
                        <a:rPr lang="en-GB" sz="800" baseline="0" dirty="0" smtClean="0"/>
                        <a:t>£128 Shares in Firm 2</a:t>
                      </a:r>
                    </a:p>
                    <a:p>
                      <a:pPr marL="177800" indent="-177800">
                        <a:lnSpc>
                          <a:spcPct val="100000"/>
                        </a:lnSpc>
                        <a:spcBef>
                          <a:spcPts val="0"/>
                        </a:spcBef>
                        <a:spcAft>
                          <a:spcPts val="0"/>
                        </a:spcAft>
                        <a:buFont typeface="Arial" panose="020B0604020202020204" pitchFamily="34" charset="0"/>
                        <a:buChar char="•"/>
                      </a:pPr>
                      <a:r>
                        <a:rPr lang="en-GB" sz="800" baseline="0" dirty="0" smtClean="0"/>
                        <a:t>£72 in Cash Reserve </a:t>
                      </a:r>
                      <a:r>
                        <a:rPr lang="en-GB" sz="700" baseline="0" dirty="0" smtClean="0"/>
                        <a:t>(20% of total Liabilities)</a:t>
                      </a:r>
                    </a:p>
                  </a:txBody>
                  <a:tcPr marL="68580" marR="68580" marT="34290" marB="34290"/>
                </a:tc>
              </a:tr>
              <a:tr h="697230">
                <a:tc>
                  <a:txBody>
                    <a:bodyPr/>
                    <a:lstStyle/>
                    <a:p>
                      <a:pPr>
                        <a:lnSpc>
                          <a:spcPct val="100000"/>
                        </a:lnSpc>
                        <a:spcBef>
                          <a:spcPts val="0"/>
                        </a:spcBef>
                        <a:spcAft>
                          <a:spcPts val="0"/>
                        </a:spcAft>
                      </a:pPr>
                      <a:r>
                        <a:rPr lang="en-GB" sz="800" b="1" u="sng" dirty="0" smtClean="0"/>
                        <a:t>£488 Total</a:t>
                      </a:r>
                    </a:p>
                    <a:p>
                      <a:pPr marL="177800" indent="-177800">
                        <a:lnSpc>
                          <a:spcPct val="100000"/>
                        </a:lnSpc>
                        <a:spcBef>
                          <a:spcPts val="0"/>
                        </a:spcBef>
                        <a:spcAft>
                          <a:spcPts val="0"/>
                        </a:spcAft>
                        <a:buFont typeface="Arial" panose="020B0604020202020204" pitchFamily="34" charset="0"/>
                        <a:buChar char="•"/>
                      </a:pPr>
                      <a:r>
                        <a:rPr lang="en-GB" sz="800" dirty="0" smtClean="0"/>
                        <a:t>£200</a:t>
                      </a:r>
                      <a:r>
                        <a:rPr lang="en-GB" sz="800" baseline="0" dirty="0" smtClean="0"/>
                        <a:t> Deposit from Saver 1</a:t>
                      </a:r>
                    </a:p>
                    <a:p>
                      <a:pPr marL="177800" indent="-177800">
                        <a:lnSpc>
                          <a:spcPct val="100000"/>
                        </a:lnSpc>
                        <a:spcBef>
                          <a:spcPts val="0"/>
                        </a:spcBef>
                        <a:spcAft>
                          <a:spcPts val="0"/>
                        </a:spcAft>
                        <a:buFont typeface="Arial" panose="020B0604020202020204" pitchFamily="34" charset="0"/>
                        <a:buChar char="•"/>
                      </a:pPr>
                      <a:r>
                        <a:rPr lang="en-GB" sz="800" baseline="0" dirty="0" smtClean="0"/>
                        <a:t>£160 Deposit from Firm 1</a:t>
                      </a:r>
                    </a:p>
                    <a:p>
                      <a:pPr marL="177800" indent="-177800">
                        <a:lnSpc>
                          <a:spcPct val="100000"/>
                        </a:lnSpc>
                        <a:spcBef>
                          <a:spcPts val="0"/>
                        </a:spcBef>
                        <a:spcAft>
                          <a:spcPts val="0"/>
                        </a:spcAft>
                        <a:buFont typeface="Arial" panose="020B0604020202020204" pitchFamily="34" charset="0"/>
                        <a:buChar char="•"/>
                      </a:pPr>
                      <a:r>
                        <a:rPr lang="en-GB" sz="800" baseline="0" dirty="0" smtClean="0"/>
                        <a:t>£128 Deposit from Firm 2</a:t>
                      </a:r>
                      <a:endParaRPr lang="en-GB" sz="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u="sng" baseline="0" dirty="0" smtClean="0"/>
                        <a:t>£488 Total</a:t>
                      </a:r>
                      <a:endParaRPr lang="en-GB" sz="800" b="1" u="sng" dirty="0" smtClean="0"/>
                    </a:p>
                    <a:p>
                      <a:pPr marL="177800" indent="-177800">
                        <a:lnSpc>
                          <a:spcPct val="100000"/>
                        </a:lnSpc>
                        <a:spcBef>
                          <a:spcPts val="0"/>
                        </a:spcBef>
                        <a:spcAft>
                          <a:spcPts val="0"/>
                        </a:spcAft>
                        <a:buFont typeface="Arial" panose="020B0604020202020204" pitchFamily="34" charset="0"/>
                        <a:buChar char="•"/>
                      </a:pPr>
                      <a:r>
                        <a:rPr lang="en-GB" sz="800" dirty="0" smtClean="0"/>
                        <a:t>£160 Shares of Firm</a:t>
                      </a:r>
                      <a:r>
                        <a:rPr lang="en-GB" sz="800" baseline="0" dirty="0" smtClean="0"/>
                        <a:t> 1</a:t>
                      </a:r>
                    </a:p>
                    <a:p>
                      <a:pPr marL="177800" indent="-177800">
                        <a:lnSpc>
                          <a:spcPct val="100000"/>
                        </a:lnSpc>
                        <a:spcBef>
                          <a:spcPts val="0"/>
                        </a:spcBef>
                        <a:spcAft>
                          <a:spcPts val="0"/>
                        </a:spcAft>
                        <a:buFont typeface="Arial" panose="020B0604020202020204" pitchFamily="34" charset="0"/>
                        <a:buChar char="•"/>
                      </a:pPr>
                      <a:r>
                        <a:rPr lang="en-GB" sz="800" baseline="0" dirty="0" smtClean="0"/>
                        <a:t>£128 Shares in Firm 2</a:t>
                      </a:r>
                    </a:p>
                    <a:p>
                      <a:pPr marL="177800" indent="-177800">
                        <a:lnSpc>
                          <a:spcPct val="100000"/>
                        </a:lnSpc>
                        <a:spcBef>
                          <a:spcPts val="0"/>
                        </a:spcBef>
                        <a:spcAft>
                          <a:spcPts val="0"/>
                        </a:spcAft>
                        <a:buFont typeface="Arial" panose="020B0604020202020204" pitchFamily="34" charset="0"/>
                        <a:buChar char="•"/>
                      </a:pPr>
                      <a:r>
                        <a:rPr lang="en-GB" sz="800" baseline="0" dirty="0" smtClean="0"/>
                        <a:t>£102.40 Loan for House</a:t>
                      </a:r>
                    </a:p>
                    <a:p>
                      <a:pPr marL="177800" indent="-177800">
                        <a:lnSpc>
                          <a:spcPct val="100000"/>
                        </a:lnSpc>
                        <a:spcBef>
                          <a:spcPts val="0"/>
                        </a:spcBef>
                        <a:spcAft>
                          <a:spcPts val="0"/>
                        </a:spcAft>
                        <a:buFont typeface="Arial" panose="020B0604020202020204" pitchFamily="34" charset="0"/>
                        <a:buChar char="•"/>
                      </a:pPr>
                      <a:r>
                        <a:rPr lang="en-GB" sz="800" baseline="0" dirty="0" smtClean="0"/>
                        <a:t>£97.60 in Cash Reserve </a:t>
                      </a:r>
                      <a:r>
                        <a:rPr lang="en-GB" sz="700" baseline="0" dirty="0" smtClean="0"/>
                        <a:t>(20% of total Liabilities)</a:t>
                      </a:r>
                    </a:p>
                  </a:txBody>
                  <a:tcPr marL="68580" marR="68580" marT="34290" marB="34290"/>
                </a:tc>
              </a:tr>
              <a:tr h="822960">
                <a:tc>
                  <a:txBody>
                    <a:bodyPr/>
                    <a:lstStyle/>
                    <a:p>
                      <a:pPr>
                        <a:lnSpc>
                          <a:spcPct val="100000"/>
                        </a:lnSpc>
                        <a:spcBef>
                          <a:spcPts val="0"/>
                        </a:spcBef>
                        <a:spcAft>
                          <a:spcPts val="0"/>
                        </a:spcAft>
                      </a:pPr>
                      <a:r>
                        <a:rPr lang="en-GB" sz="800" b="1" u="sng" dirty="0" smtClean="0"/>
                        <a:t>£590.40 Total</a:t>
                      </a:r>
                    </a:p>
                    <a:p>
                      <a:pPr marL="177800" indent="-177800">
                        <a:lnSpc>
                          <a:spcPct val="100000"/>
                        </a:lnSpc>
                        <a:spcBef>
                          <a:spcPts val="0"/>
                        </a:spcBef>
                        <a:spcAft>
                          <a:spcPts val="0"/>
                        </a:spcAft>
                        <a:buFont typeface="Arial" panose="020B0604020202020204" pitchFamily="34" charset="0"/>
                        <a:buChar char="•"/>
                      </a:pPr>
                      <a:r>
                        <a:rPr lang="en-GB" sz="800" dirty="0" smtClean="0"/>
                        <a:t>£200</a:t>
                      </a:r>
                      <a:r>
                        <a:rPr lang="en-GB" sz="800" baseline="0" dirty="0" smtClean="0"/>
                        <a:t> Deposit from Saver 1</a:t>
                      </a:r>
                    </a:p>
                    <a:p>
                      <a:pPr marL="177800" indent="-177800">
                        <a:lnSpc>
                          <a:spcPct val="100000"/>
                        </a:lnSpc>
                        <a:spcBef>
                          <a:spcPts val="0"/>
                        </a:spcBef>
                        <a:spcAft>
                          <a:spcPts val="0"/>
                        </a:spcAft>
                        <a:buFont typeface="Arial" panose="020B0604020202020204" pitchFamily="34" charset="0"/>
                        <a:buChar char="•"/>
                      </a:pPr>
                      <a:r>
                        <a:rPr lang="en-GB" sz="800" baseline="0" dirty="0" smtClean="0"/>
                        <a:t>£160 Deposit from Firm 1</a:t>
                      </a:r>
                    </a:p>
                    <a:p>
                      <a:pPr marL="177800" indent="-177800">
                        <a:lnSpc>
                          <a:spcPct val="100000"/>
                        </a:lnSpc>
                        <a:spcBef>
                          <a:spcPts val="0"/>
                        </a:spcBef>
                        <a:spcAft>
                          <a:spcPts val="0"/>
                        </a:spcAft>
                        <a:buFont typeface="Arial" panose="020B0604020202020204" pitchFamily="34" charset="0"/>
                        <a:buChar char="•"/>
                      </a:pPr>
                      <a:r>
                        <a:rPr lang="en-GB" sz="800" baseline="0" dirty="0" smtClean="0"/>
                        <a:t>£128 Deposit from Firm 2</a:t>
                      </a:r>
                    </a:p>
                    <a:p>
                      <a:pPr marL="177800" indent="-177800">
                        <a:lnSpc>
                          <a:spcPct val="100000"/>
                        </a:lnSpc>
                        <a:spcBef>
                          <a:spcPts val="0"/>
                        </a:spcBef>
                        <a:spcAft>
                          <a:spcPts val="0"/>
                        </a:spcAft>
                        <a:buFont typeface="Arial" panose="020B0604020202020204" pitchFamily="34" charset="0"/>
                        <a:buChar char="•"/>
                      </a:pPr>
                      <a:r>
                        <a:rPr lang="en-GB" sz="800" baseline="0" dirty="0" smtClean="0"/>
                        <a:t>£102.40 Deposit from Firm 3</a:t>
                      </a:r>
                      <a:endParaRPr lang="en-GB" sz="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u="sng" baseline="0" dirty="0" smtClean="0"/>
                        <a:t>£590.40 Total</a:t>
                      </a:r>
                      <a:endParaRPr lang="en-GB" sz="800" b="1" u="sng" dirty="0" smtClean="0"/>
                    </a:p>
                    <a:p>
                      <a:pPr marL="177800" indent="-177800">
                        <a:lnSpc>
                          <a:spcPct val="100000"/>
                        </a:lnSpc>
                        <a:spcBef>
                          <a:spcPts val="0"/>
                        </a:spcBef>
                        <a:spcAft>
                          <a:spcPts val="0"/>
                        </a:spcAft>
                        <a:buFont typeface="Arial" panose="020B0604020202020204" pitchFamily="34" charset="0"/>
                        <a:buChar char="•"/>
                      </a:pPr>
                      <a:r>
                        <a:rPr lang="en-GB" sz="800" dirty="0" smtClean="0"/>
                        <a:t>£160 Shares of Firm</a:t>
                      </a:r>
                      <a:r>
                        <a:rPr lang="en-GB" sz="800" baseline="0" dirty="0" smtClean="0"/>
                        <a:t> 1</a:t>
                      </a:r>
                    </a:p>
                    <a:p>
                      <a:pPr marL="177800" indent="-177800">
                        <a:lnSpc>
                          <a:spcPct val="100000"/>
                        </a:lnSpc>
                        <a:spcBef>
                          <a:spcPts val="0"/>
                        </a:spcBef>
                        <a:spcAft>
                          <a:spcPts val="0"/>
                        </a:spcAft>
                        <a:buFont typeface="Arial" panose="020B0604020202020204" pitchFamily="34" charset="0"/>
                        <a:buChar char="•"/>
                      </a:pPr>
                      <a:r>
                        <a:rPr lang="en-GB" sz="800" baseline="0" dirty="0" smtClean="0"/>
                        <a:t>£128 Shares in Firm 2</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aseline="0" dirty="0" smtClean="0"/>
                        <a:t>£102.40 Loan for House</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aseline="0" dirty="0" smtClean="0"/>
                        <a:t>£81.92 for…….</a:t>
                      </a:r>
                    </a:p>
                    <a:p>
                      <a:pPr marL="177800" indent="-177800">
                        <a:lnSpc>
                          <a:spcPct val="100000"/>
                        </a:lnSpc>
                        <a:spcBef>
                          <a:spcPts val="0"/>
                        </a:spcBef>
                        <a:spcAft>
                          <a:spcPts val="0"/>
                        </a:spcAft>
                        <a:buFont typeface="Arial" panose="020B0604020202020204" pitchFamily="34" charset="0"/>
                        <a:buChar char="•"/>
                      </a:pPr>
                      <a:r>
                        <a:rPr lang="en-GB" sz="800" baseline="0" dirty="0" smtClean="0"/>
                        <a:t>£118.08 in Cash Reserve </a:t>
                      </a:r>
                      <a:r>
                        <a:rPr lang="en-GB" sz="700" baseline="0" dirty="0" smtClean="0"/>
                        <a:t>(20% of total Liabilities)</a:t>
                      </a:r>
                    </a:p>
                  </a:txBody>
                  <a:tcPr marL="68580" marR="68580" marT="34290" marB="34290"/>
                </a:tc>
              </a:tr>
            </a:tbl>
          </a:graphicData>
        </a:graphic>
      </p:graphicFrame>
      <p:sp>
        <p:nvSpPr>
          <p:cNvPr id="3" name="TextBox 2"/>
          <p:cNvSpPr txBox="1"/>
          <p:nvPr/>
        </p:nvSpPr>
        <p:spPr>
          <a:xfrm>
            <a:off x="384717" y="3357910"/>
            <a:ext cx="644985" cy="300082"/>
          </a:xfrm>
          <a:prstGeom prst="rect">
            <a:avLst/>
          </a:prstGeom>
          <a:noFill/>
          <a:ln>
            <a:solidFill>
              <a:srgbClr val="FF0000"/>
            </a:solidFill>
          </a:ln>
        </p:spPr>
        <p:txBody>
          <a:bodyPr wrap="none" rtlCol="0">
            <a:spAutoFit/>
          </a:bodyPr>
          <a:lstStyle/>
          <a:p>
            <a:r>
              <a:rPr lang="en-GB" sz="1350" b="1" dirty="0"/>
              <a:t>SAVER</a:t>
            </a:r>
          </a:p>
        </p:txBody>
      </p:sp>
      <p:cxnSp>
        <p:nvCxnSpPr>
          <p:cNvPr id="6" name="Straight Arrow Connector 5"/>
          <p:cNvCxnSpPr>
            <a:stCxn id="3" idx="3"/>
          </p:cNvCxnSpPr>
          <p:nvPr/>
        </p:nvCxnSpPr>
        <p:spPr>
          <a:xfrm flipV="1">
            <a:off x="1029702" y="3500089"/>
            <a:ext cx="1096547" cy="7862"/>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1752" y="3898483"/>
            <a:ext cx="686406" cy="300082"/>
          </a:xfrm>
          <a:prstGeom prst="rect">
            <a:avLst/>
          </a:prstGeom>
          <a:noFill/>
          <a:ln>
            <a:solidFill>
              <a:srgbClr val="FF0000"/>
            </a:solidFill>
          </a:ln>
        </p:spPr>
        <p:txBody>
          <a:bodyPr wrap="none" rtlCol="0">
            <a:spAutoFit/>
          </a:bodyPr>
          <a:lstStyle/>
          <a:p>
            <a:r>
              <a:rPr lang="en-GB" sz="1350" b="1" dirty="0"/>
              <a:t>FIRM 1</a:t>
            </a:r>
          </a:p>
        </p:txBody>
      </p:sp>
      <p:cxnSp>
        <p:nvCxnSpPr>
          <p:cNvPr id="11" name="Straight Arrow Connector 10"/>
          <p:cNvCxnSpPr>
            <a:stCxn id="10" idx="3"/>
          </p:cNvCxnSpPr>
          <p:nvPr/>
        </p:nvCxnSpPr>
        <p:spPr>
          <a:xfrm flipV="1">
            <a:off x="1078158" y="4040661"/>
            <a:ext cx="1055126" cy="7863"/>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1752" y="4563019"/>
            <a:ext cx="686406" cy="300082"/>
          </a:xfrm>
          <a:prstGeom prst="rect">
            <a:avLst/>
          </a:prstGeom>
          <a:noFill/>
          <a:ln>
            <a:solidFill>
              <a:srgbClr val="FF0000"/>
            </a:solidFill>
          </a:ln>
        </p:spPr>
        <p:txBody>
          <a:bodyPr wrap="none" rtlCol="0">
            <a:spAutoFit/>
          </a:bodyPr>
          <a:lstStyle/>
          <a:p>
            <a:r>
              <a:rPr lang="en-GB" sz="1350" b="1" dirty="0"/>
              <a:t>FIRM 2</a:t>
            </a:r>
          </a:p>
        </p:txBody>
      </p:sp>
      <p:cxnSp>
        <p:nvCxnSpPr>
          <p:cNvPr id="13" name="Straight Arrow Connector 12"/>
          <p:cNvCxnSpPr>
            <a:stCxn id="12" idx="3"/>
          </p:cNvCxnSpPr>
          <p:nvPr/>
        </p:nvCxnSpPr>
        <p:spPr>
          <a:xfrm flipV="1">
            <a:off x="1078158" y="4705197"/>
            <a:ext cx="1055126" cy="7863"/>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1752" y="5181023"/>
            <a:ext cx="712219" cy="646331"/>
          </a:xfrm>
          <a:prstGeom prst="rect">
            <a:avLst/>
          </a:prstGeom>
          <a:noFill/>
          <a:ln>
            <a:solidFill>
              <a:srgbClr val="FF0000"/>
            </a:solidFill>
          </a:ln>
        </p:spPr>
        <p:txBody>
          <a:bodyPr wrap="square" rtlCol="0">
            <a:spAutoFit/>
          </a:bodyPr>
          <a:lstStyle/>
          <a:p>
            <a:pPr algn="ctr"/>
            <a:r>
              <a:rPr lang="en-GB" sz="1350" b="1" dirty="0"/>
              <a:t>FIRM 3</a:t>
            </a:r>
          </a:p>
          <a:p>
            <a:pPr algn="ctr"/>
            <a:r>
              <a:rPr lang="en-GB" sz="750" b="1" dirty="0"/>
              <a:t>(House building Firm)</a:t>
            </a:r>
          </a:p>
        </p:txBody>
      </p:sp>
      <p:cxnSp>
        <p:nvCxnSpPr>
          <p:cNvPr id="15" name="Straight Arrow Connector 14"/>
          <p:cNvCxnSpPr>
            <a:stCxn id="14" idx="3"/>
          </p:cNvCxnSpPr>
          <p:nvPr/>
        </p:nvCxnSpPr>
        <p:spPr>
          <a:xfrm flipV="1">
            <a:off x="1103971" y="5434938"/>
            <a:ext cx="1022278" cy="69251"/>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194576" y="3433181"/>
            <a:ext cx="686406" cy="300082"/>
          </a:xfrm>
          <a:prstGeom prst="rect">
            <a:avLst/>
          </a:prstGeom>
          <a:noFill/>
          <a:ln>
            <a:solidFill>
              <a:srgbClr val="FF0000"/>
            </a:solidFill>
          </a:ln>
        </p:spPr>
        <p:txBody>
          <a:bodyPr wrap="none" rtlCol="0">
            <a:spAutoFit/>
          </a:bodyPr>
          <a:lstStyle/>
          <a:p>
            <a:r>
              <a:rPr lang="en-GB" sz="1350" b="1" dirty="0"/>
              <a:t>FIRM 1</a:t>
            </a:r>
          </a:p>
        </p:txBody>
      </p:sp>
      <p:cxnSp>
        <p:nvCxnSpPr>
          <p:cNvPr id="17" name="Straight Arrow Connector 16"/>
          <p:cNvCxnSpPr>
            <a:endCxn id="16" idx="1"/>
          </p:cNvCxnSpPr>
          <p:nvPr/>
        </p:nvCxnSpPr>
        <p:spPr>
          <a:xfrm>
            <a:off x="5938024" y="3571682"/>
            <a:ext cx="1256552" cy="11540"/>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74902" y="3357911"/>
            <a:ext cx="1659429" cy="196208"/>
          </a:xfrm>
          <a:prstGeom prst="rect">
            <a:avLst/>
          </a:prstGeom>
          <a:solidFill>
            <a:schemeClr val="bg1"/>
          </a:solidFill>
        </p:spPr>
        <p:txBody>
          <a:bodyPr wrap="none" rtlCol="0">
            <a:spAutoFit/>
          </a:bodyPr>
          <a:lstStyle/>
          <a:p>
            <a:r>
              <a:rPr lang="en-GB" sz="675" b="1" dirty="0"/>
              <a:t>Bank buys £160 worth of shares in Firm 1</a:t>
            </a:r>
          </a:p>
        </p:txBody>
      </p:sp>
      <p:sp>
        <p:nvSpPr>
          <p:cNvPr id="21" name="TextBox 20"/>
          <p:cNvSpPr txBox="1"/>
          <p:nvPr/>
        </p:nvSpPr>
        <p:spPr>
          <a:xfrm>
            <a:off x="7194576" y="3945778"/>
            <a:ext cx="686406" cy="300082"/>
          </a:xfrm>
          <a:prstGeom prst="rect">
            <a:avLst/>
          </a:prstGeom>
          <a:noFill/>
          <a:ln>
            <a:solidFill>
              <a:srgbClr val="FF0000"/>
            </a:solidFill>
          </a:ln>
        </p:spPr>
        <p:txBody>
          <a:bodyPr wrap="none" rtlCol="0">
            <a:spAutoFit/>
          </a:bodyPr>
          <a:lstStyle/>
          <a:p>
            <a:r>
              <a:rPr lang="en-GB" sz="1350" b="1" dirty="0"/>
              <a:t>FIRM 2</a:t>
            </a:r>
          </a:p>
        </p:txBody>
      </p:sp>
      <p:cxnSp>
        <p:nvCxnSpPr>
          <p:cNvPr id="22" name="Straight Arrow Connector 21"/>
          <p:cNvCxnSpPr>
            <a:endCxn id="21" idx="1"/>
          </p:cNvCxnSpPr>
          <p:nvPr/>
        </p:nvCxnSpPr>
        <p:spPr>
          <a:xfrm>
            <a:off x="5938024" y="4084279"/>
            <a:ext cx="1256552" cy="11540"/>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74902" y="3870507"/>
            <a:ext cx="1659429" cy="196208"/>
          </a:xfrm>
          <a:prstGeom prst="rect">
            <a:avLst/>
          </a:prstGeom>
          <a:solidFill>
            <a:schemeClr val="bg1"/>
          </a:solidFill>
        </p:spPr>
        <p:txBody>
          <a:bodyPr wrap="none" rtlCol="0">
            <a:spAutoFit/>
          </a:bodyPr>
          <a:lstStyle/>
          <a:p>
            <a:r>
              <a:rPr lang="en-GB" sz="675" b="1" dirty="0"/>
              <a:t>Bank buys £128 worth of shares in Firm 2</a:t>
            </a:r>
          </a:p>
        </p:txBody>
      </p:sp>
      <p:sp>
        <p:nvSpPr>
          <p:cNvPr id="24" name="TextBox 23"/>
          <p:cNvSpPr txBox="1"/>
          <p:nvPr/>
        </p:nvSpPr>
        <p:spPr>
          <a:xfrm>
            <a:off x="7194576" y="4588908"/>
            <a:ext cx="957313" cy="300082"/>
          </a:xfrm>
          <a:prstGeom prst="rect">
            <a:avLst/>
          </a:prstGeom>
          <a:noFill/>
          <a:ln>
            <a:solidFill>
              <a:srgbClr val="FF0000"/>
            </a:solidFill>
          </a:ln>
        </p:spPr>
        <p:txBody>
          <a:bodyPr wrap="none" rtlCol="0">
            <a:spAutoFit/>
          </a:bodyPr>
          <a:lstStyle/>
          <a:p>
            <a:r>
              <a:rPr lang="en-GB" sz="1350" b="1" dirty="0"/>
              <a:t>Household</a:t>
            </a:r>
          </a:p>
        </p:txBody>
      </p:sp>
      <p:cxnSp>
        <p:nvCxnSpPr>
          <p:cNvPr id="25" name="Straight Arrow Connector 24"/>
          <p:cNvCxnSpPr>
            <a:endCxn id="24" idx="1"/>
          </p:cNvCxnSpPr>
          <p:nvPr/>
        </p:nvCxnSpPr>
        <p:spPr>
          <a:xfrm>
            <a:off x="5938024" y="4727409"/>
            <a:ext cx="1256552" cy="11540"/>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241362" y="4507780"/>
            <a:ext cx="1933543" cy="196208"/>
          </a:xfrm>
          <a:prstGeom prst="rect">
            <a:avLst/>
          </a:prstGeom>
          <a:solidFill>
            <a:schemeClr val="bg1"/>
          </a:solidFill>
        </p:spPr>
        <p:txBody>
          <a:bodyPr wrap="none" rtlCol="0">
            <a:spAutoFit/>
          </a:bodyPr>
          <a:lstStyle/>
          <a:p>
            <a:r>
              <a:rPr lang="en-GB" sz="675" b="1" dirty="0"/>
              <a:t>Bank loans £102.40 to consumers to buy a house</a:t>
            </a:r>
          </a:p>
        </p:txBody>
      </p:sp>
      <p:sp>
        <p:nvSpPr>
          <p:cNvPr id="27" name="TextBox 26"/>
          <p:cNvSpPr txBox="1"/>
          <p:nvPr/>
        </p:nvSpPr>
        <p:spPr>
          <a:xfrm>
            <a:off x="8369895" y="4481245"/>
            <a:ext cx="774105" cy="680956"/>
          </a:xfrm>
          <a:prstGeom prst="rect">
            <a:avLst/>
          </a:prstGeom>
          <a:noFill/>
          <a:ln>
            <a:solidFill>
              <a:srgbClr val="FF0000"/>
            </a:solidFill>
          </a:ln>
        </p:spPr>
        <p:txBody>
          <a:bodyPr wrap="square" rtlCol="0">
            <a:spAutoFit/>
          </a:bodyPr>
          <a:lstStyle/>
          <a:p>
            <a:pPr algn="ctr"/>
            <a:r>
              <a:rPr lang="en-GB" sz="1350" b="1" dirty="0"/>
              <a:t>FIRM 3</a:t>
            </a:r>
          </a:p>
          <a:p>
            <a:pPr algn="ctr"/>
            <a:r>
              <a:rPr lang="en-GB" sz="825" b="1" dirty="0"/>
              <a:t>(House building Firm)</a:t>
            </a:r>
          </a:p>
        </p:txBody>
      </p:sp>
      <p:cxnSp>
        <p:nvCxnSpPr>
          <p:cNvPr id="28" name="Straight Arrow Connector 27"/>
          <p:cNvCxnSpPr/>
          <p:nvPr/>
        </p:nvCxnSpPr>
        <p:spPr>
          <a:xfrm flipV="1">
            <a:off x="8121068" y="4741811"/>
            <a:ext cx="264406" cy="4892"/>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176026" y="5362899"/>
            <a:ext cx="825867" cy="300082"/>
          </a:xfrm>
          <a:prstGeom prst="rect">
            <a:avLst/>
          </a:prstGeom>
          <a:noFill/>
          <a:ln>
            <a:solidFill>
              <a:srgbClr val="FF0000"/>
            </a:solidFill>
          </a:ln>
        </p:spPr>
        <p:txBody>
          <a:bodyPr wrap="none" rtlCol="0">
            <a:spAutoFit/>
          </a:bodyPr>
          <a:lstStyle/>
          <a:p>
            <a:r>
              <a:rPr lang="en-GB" sz="1350" b="1" dirty="0"/>
              <a:t>????????</a:t>
            </a:r>
          </a:p>
        </p:txBody>
      </p:sp>
      <p:cxnSp>
        <p:nvCxnSpPr>
          <p:cNvPr id="32" name="Straight Arrow Connector 31"/>
          <p:cNvCxnSpPr>
            <a:endCxn id="31" idx="1"/>
          </p:cNvCxnSpPr>
          <p:nvPr/>
        </p:nvCxnSpPr>
        <p:spPr>
          <a:xfrm>
            <a:off x="5919474" y="5501400"/>
            <a:ext cx="1256552" cy="11540"/>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871257" y="5281770"/>
            <a:ext cx="1069524" cy="196208"/>
          </a:xfrm>
          <a:prstGeom prst="rect">
            <a:avLst/>
          </a:prstGeom>
          <a:solidFill>
            <a:schemeClr val="bg1"/>
          </a:solidFill>
        </p:spPr>
        <p:txBody>
          <a:bodyPr wrap="none" rtlCol="0">
            <a:spAutoFit/>
          </a:bodyPr>
          <a:lstStyle/>
          <a:p>
            <a:r>
              <a:rPr lang="en-GB" sz="675" b="1" dirty="0"/>
              <a:t>Bank uses £81.92 for…….</a:t>
            </a:r>
          </a:p>
        </p:txBody>
      </p:sp>
      <p:cxnSp>
        <p:nvCxnSpPr>
          <p:cNvPr id="35" name="Elbow Connector 34"/>
          <p:cNvCxnSpPr>
            <a:stCxn id="16" idx="3"/>
          </p:cNvCxnSpPr>
          <p:nvPr/>
        </p:nvCxnSpPr>
        <p:spPr>
          <a:xfrm flipH="1" flipV="1">
            <a:off x="250905" y="2942527"/>
            <a:ext cx="7630077" cy="640695"/>
          </a:xfrm>
          <a:prstGeom prst="bentConnector3">
            <a:avLst>
              <a:gd name="adj1" fmla="val -2996"/>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0800000">
            <a:off x="181141" y="2556745"/>
            <a:ext cx="7659482" cy="1564046"/>
          </a:xfrm>
          <a:prstGeom prst="bentConnector3">
            <a:avLst>
              <a:gd name="adj1" fmla="val -5796"/>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27" idx="0"/>
          </p:cNvCxnSpPr>
          <p:nvPr/>
        </p:nvCxnSpPr>
        <p:spPr>
          <a:xfrm rot="16200000" flipV="1">
            <a:off x="3263460" y="-1012243"/>
            <a:ext cx="2293451" cy="8693526"/>
          </a:xfrm>
          <a:prstGeom prst="bentConnector2">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58" name="Elbow Connector 57"/>
          <p:cNvCxnSpPr>
            <a:endCxn id="10" idx="1"/>
          </p:cNvCxnSpPr>
          <p:nvPr/>
        </p:nvCxnSpPr>
        <p:spPr>
          <a:xfrm rot="16200000" flipH="1">
            <a:off x="-234840" y="3421931"/>
            <a:ext cx="1112337" cy="140848"/>
          </a:xfrm>
          <a:prstGeom prst="bentConnector2">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p:cNvCxnSpPr>
            <a:endCxn id="12" idx="1"/>
          </p:cNvCxnSpPr>
          <p:nvPr/>
        </p:nvCxnSpPr>
        <p:spPr>
          <a:xfrm rot="16200000" flipH="1">
            <a:off x="-794815" y="3526492"/>
            <a:ext cx="2156317" cy="216818"/>
          </a:xfrm>
          <a:prstGeom prst="bentConnector2">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Elbow Connector 74"/>
          <p:cNvCxnSpPr>
            <a:endCxn id="14" idx="1"/>
          </p:cNvCxnSpPr>
          <p:nvPr/>
        </p:nvCxnSpPr>
        <p:spPr>
          <a:xfrm rot="16200000" flipH="1">
            <a:off x="-1433716" y="3678720"/>
            <a:ext cx="3316397" cy="334540"/>
          </a:xfrm>
          <a:prstGeom prst="bentConnector2">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7862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69" y="60417"/>
            <a:ext cx="8976182" cy="1163318"/>
          </a:xfrm>
        </p:spPr>
        <p:txBody>
          <a:bodyPr>
            <a:normAutofit/>
          </a:bodyPr>
          <a:lstStyle/>
          <a:p>
            <a:r>
              <a:rPr lang="en-US" sz="3000" b="1" dirty="0">
                <a:latin typeface="+mn-lt"/>
              </a:rPr>
              <a:t>Stage 2: Bank Basics - Magic Money</a:t>
            </a:r>
            <a:r>
              <a:rPr lang="en-US" sz="2700" b="1" dirty="0">
                <a:latin typeface="+mn-lt"/>
              </a:rPr>
              <a:t/>
            </a:r>
            <a:br>
              <a:rPr lang="en-US" sz="2700" b="1" dirty="0">
                <a:latin typeface="+mn-lt"/>
              </a:rPr>
            </a:br>
            <a:r>
              <a:rPr lang="en-GB" sz="2325" b="1" dirty="0">
                <a:solidFill>
                  <a:srgbClr val="FF0000"/>
                </a:solidFill>
                <a:latin typeface="+mn-lt"/>
              </a:rPr>
              <a:t>The importance of credit: Why is banking so important to the economy</a:t>
            </a:r>
            <a:endParaRPr lang="en-US" sz="2325" dirty="0">
              <a:solidFill>
                <a:srgbClr val="FF0000"/>
              </a:solidFill>
              <a:latin typeface="+mn-lt"/>
            </a:endParaRPr>
          </a:p>
        </p:txBody>
      </p:sp>
      <p:pic>
        <p:nvPicPr>
          <p:cNvPr id="5" name="Picture 4"/>
          <p:cNvPicPr>
            <a:picLocks noChangeAspect="1"/>
          </p:cNvPicPr>
          <p:nvPr/>
        </p:nvPicPr>
        <p:blipFill>
          <a:blip r:embed="rId3"/>
          <a:stretch>
            <a:fillRect/>
          </a:stretch>
        </p:blipFill>
        <p:spPr>
          <a:xfrm>
            <a:off x="6119869" y="1487194"/>
            <a:ext cx="2795412" cy="3584385"/>
          </a:xfrm>
          <a:prstGeom prst="rect">
            <a:avLst/>
          </a:prstGeom>
        </p:spPr>
      </p:pic>
      <p:sp>
        <p:nvSpPr>
          <p:cNvPr id="6" name="TextBox 5"/>
          <p:cNvSpPr txBox="1"/>
          <p:nvPr/>
        </p:nvSpPr>
        <p:spPr>
          <a:xfrm>
            <a:off x="6562239" y="1223734"/>
            <a:ext cx="2122184" cy="300082"/>
          </a:xfrm>
          <a:prstGeom prst="rect">
            <a:avLst/>
          </a:prstGeom>
          <a:noFill/>
        </p:spPr>
        <p:txBody>
          <a:bodyPr wrap="none" rtlCol="0">
            <a:spAutoFit/>
          </a:bodyPr>
          <a:lstStyle/>
          <a:p>
            <a:r>
              <a:rPr lang="en-GB" sz="1350" b="1" dirty="0"/>
              <a:t>MAGIC MONEY EXPLAINED</a:t>
            </a:r>
          </a:p>
        </p:txBody>
      </p:sp>
      <p:pic>
        <p:nvPicPr>
          <p:cNvPr id="2" name="Picture 1"/>
          <p:cNvPicPr>
            <a:picLocks noChangeAspect="1"/>
          </p:cNvPicPr>
          <p:nvPr/>
        </p:nvPicPr>
        <p:blipFill>
          <a:blip r:embed="rId4"/>
          <a:stretch>
            <a:fillRect/>
          </a:stretch>
        </p:blipFill>
        <p:spPr>
          <a:xfrm>
            <a:off x="64669" y="1362234"/>
            <a:ext cx="5663630" cy="3536921"/>
          </a:xfrm>
          <a:prstGeom prst="rect">
            <a:avLst/>
          </a:prstGeom>
        </p:spPr>
      </p:pic>
      <p:sp>
        <p:nvSpPr>
          <p:cNvPr id="3" name="TextBox 2"/>
          <p:cNvSpPr txBox="1"/>
          <p:nvPr/>
        </p:nvSpPr>
        <p:spPr>
          <a:xfrm>
            <a:off x="235131" y="5329646"/>
            <a:ext cx="8449292" cy="1477328"/>
          </a:xfrm>
          <a:prstGeom prst="rect">
            <a:avLst/>
          </a:prstGeom>
          <a:noFill/>
        </p:spPr>
        <p:txBody>
          <a:bodyPr wrap="square" rtlCol="0">
            <a:spAutoFit/>
          </a:bodyPr>
          <a:lstStyle/>
          <a:p>
            <a:r>
              <a:rPr lang="en-GB" b="1" dirty="0" smtClean="0"/>
              <a:t>The Money Multiplier</a:t>
            </a:r>
          </a:p>
          <a:p>
            <a:r>
              <a:rPr lang="en-GB" sz="1200" dirty="0" smtClean="0"/>
              <a:t>DISCLAIMER: Positive Money is a UK based lobby group who have a specific idea about how our money works.  This video gives you an overview of the money multiplier and why banks make money but then they claim it is all wrong!!  You just need to know the theory which is how money is created which is right but perhaps wrong for the UK as we do not have a reserve ratio.</a:t>
            </a:r>
          </a:p>
          <a:p>
            <a:pPr marL="171450" indent="-171450">
              <a:buFont typeface="Arial" panose="020B0604020202020204" pitchFamily="34" charset="0"/>
              <a:buChar char="•"/>
            </a:pPr>
            <a:r>
              <a:rPr lang="en-GB" sz="1200" dirty="0" smtClean="0"/>
              <a:t>VIDEO: Explains the money multiplier (even though it is sceptical - </a:t>
            </a:r>
            <a:r>
              <a:rPr lang="en-GB" sz="1200" dirty="0"/>
              <a:t>see above!) - </a:t>
            </a:r>
            <a:r>
              <a:rPr lang="en-GB" sz="1200" dirty="0">
                <a:hlinkClick r:id="rId5"/>
              </a:rPr>
              <a:t>https://</a:t>
            </a:r>
            <a:r>
              <a:rPr lang="en-GB" sz="1200" dirty="0" smtClean="0">
                <a:hlinkClick r:id="rId5"/>
              </a:rPr>
              <a:t>www.youtube.com/watch?v=SkAzDrrKkME</a:t>
            </a:r>
            <a:r>
              <a:rPr lang="en-GB" sz="1200" dirty="0" smtClean="0"/>
              <a:t> </a:t>
            </a:r>
          </a:p>
          <a:p>
            <a:pPr marL="171450" indent="-171450">
              <a:buFont typeface="Arial" panose="020B0604020202020204" pitchFamily="34" charset="0"/>
              <a:buChar char="•"/>
            </a:pPr>
            <a:r>
              <a:rPr lang="en-GB" sz="1200" dirty="0" smtClean="0"/>
              <a:t>VIDEO: Explains why the money multiplier is infinite and it is not a pyramid if you want  </a:t>
            </a:r>
            <a:r>
              <a:rPr lang="en-GB" sz="1200" dirty="0"/>
              <a:t>more detail - </a:t>
            </a:r>
            <a:r>
              <a:rPr lang="en-GB" sz="1200" dirty="0">
                <a:hlinkClick r:id="rId6"/>
              </a:rPr>
              <a:t>https://</a:t>
            </a:r>
            <a:r>
              <a:rPr lang="en-GB" sz="1200" dirty="0" smtClean="0">
                <a:hlinkClick r:id="rId6"/>
              </a:rPr>
              <a:t>www.youtube.com/watch?v=KvpbQlQwl0A</a:t>
            </a:r>
            <a:r>
              <a:rPr lang="en-GB" sz="1200" dirty="0" smtClean="0"/>
              <a:t> </a:t>
            </a:r>
            <a:endParaRPr lang="en-GB" sz="1200" dirty="0"/>
          </a:p>
        </p:txBody>
      </p:sp>
    </p:spTree>
    <p:extLst>
      <p:ext uri="{BB962C8B-B14F-4D97-AF65-F5344CB8AC3E}">
        <p14:creationId xmlns:p14="http://schemas.microsoft.com/office/powerpoint/2010/main" val="30032295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77" y="87923"/>
            <a:ext cx="8818685" cy="661181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9900" b="1" dirty="0" smtClean="0"/>
              <a:t>END</a:t>
            </a:r>
            <a:endParaRPr lang="en-GB" sz="19900" b="1" dirty="0"/>
          </a:p>
        </p:txBody>
      </p:sp>
    </p:spTree>
    <p:extLst>
      <p:ext uri="{BB962C8B-B14F-4D97-AF65-F5344CB8AC3E}">
        <p14:creationId xmlns:p14="http://schemas.microsoft.com/office/powerpoint/2010/main" val="4171398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395" y="923276"/>
            <a:ext cx="7886700" cy="994172"/>
          </a:xfrm>
        </p:spPr>
        <p:txBody>
          <a:bodyPr>
            <a:normAutofit/>
          </a:bodyPr>
          <a:lstStyle/>
          <a:p>
            <a:r>
              <a:rPr lang="en-US" sz="2700" b="1" dirty="0">
                <a:latin typeface="+mn-lt"/>
              </a:rPr>
              <a:t>Stage 2: Bank Basics</a:t>
            </a:r>
            <a:br>
              <a:rPr lang="en-US" sz="2700" b="1" dirty="0">
                <a:latin typeface="+mn-lt"/>
              </a:rPr>
            </a:br>
            <a:r>
              <a:rPr lang="en-US" sz="2100" b="1" dirty="0">
                <a:solidFill>
                  <a:srgbClr val="FF0000"/>
                </a:solidFill>
                <a:latin typeface="+mn-lt"/>
              </a:rPr>
              <a:t>How do banks work?</a:t>
            </a:r>
            <a:endParaRPr lang="en-US" sz="2100" dirty="0">
              <a:solidFill>
                <a:srgbClr val="FF0000"/>
              </a:solidFill>
              <a:latin typeface="+mn-lt"/>
            </a:endParaRPr>
          </a:p>
        </p:txBody>
      </p:sp>
      <p:sp>
        <p:nvSpPr>
          <p:cNvPr id="2" name="Content Placeholder 1"/>
          <p:cNvSpPr>
            <a:spLocks noGrp="1"/>
          </p:cNvSpPr>
          <p:nvPr>
            <p:ph idx="1"/>
          </p:nvPr>
        </p:nvSpPr>
        <p:spPr>
          <a:xfrm>
            <a:off x="144670" y="2062059"/>
            <a:ext cx="1753826" cy="3846693"/>
          </a:xfrm>
        </p:spPr>
        <p:txBody>
          <a:bodyPr>
            <a:normAutofit fontScale="77500" lnSpcReduction="20000"/>
          </a:bodyPr>
          <a:lstStyle/>
          <a:p>
            <a:pPr marL="201216" indent="-201216">
              <a:buFont typeface="+mj-lt"/>
              <a:buAutoNum type="arabicPeriod"/>
            </a:pPr>
            <a:r>
              <a:rPr lang="en-GB" b="1" dirty="0"/>
              <a:t>How </a:t>
            </a:r>
            <a:r>
              <a:rPr lang="en-GB" b="1" dirty="0" smtClean="0"/>
              <a:t>does a bank make money?</a:t>
            </a:r>
          </a:p>
          <a:p>
            <a:pPr marL="467916" lvl="1" indent="-201216"/>
            <a:r>
              <a:rPr lang="en-GB" dirty="0" smtClean="0"/>
              <a:t>Issuing Loans</a:t>
            </a:r>
          </a:p>
          <a:p>
            <a:pPr marL="467916" lvl="1" indent="-201216"/>
            <a:r>
              <a:rPr lang="en-GB" dirty="0" smtClean="0"/>
              <a:t>Selling ‘Debt Packages’</a:t>
            </a:r>
            <a:endParaRPr lang="en-GB" b="1" dirty="0" smtClean="0"/>
          </a:p>
          <a:p>
            <a:pPr marL="201216" indent="-201216">
              <a:buFont typeface="+mj-lt"/>
              <a:buAutoNum type="arabicPeriod"/>
            </a:pPr>
            <a:r>
              <a:rPr lang="en-GB" b="1" dirty="0" smtClean="0"/>
              <a:t>What is a balance sheet?</a:t>
            </a:r>
          </a:p>
        </p:txBody>
      </p:sp>
      <p:sp>
        <p:nvSpPr>
          <p:cNvPr id="10" name="TextBox 9"/>
          <p:cNvSpPr txBox="1"/>
          <p:nvPr/>
        </p:nvSpPr>
        <p:spPr>
          <a:xfrm>
            <a:off x="3793499" y="2062060"/>
            <a:ext cx="2085827" cy="3693319"/>
          </a:xfrm>
          <a:prstGeom prst="rect">
            <a:avLst/>
          </a:prstGeom>
          <a:solidFill>
            <a:schemeClr val="bg1"/>
          </a:solidFill>
        </p:spPr>
        <p:txBody>
          <a:bodyPr wrap="none" rtlCol="0">
            <a:spAutoFit/>
          </a:bodyPr>
          <a:lstStyle/>
          <a:p>
            <a:pPr algn="ctr"/>
            <a:r>
              <a:rPr lang="en-GB" sz="1050" b="1" dirty="0"/>
              <a:t>Balance sheet for Olly</a:t>
            </a:r>
          </a:p>
          <a:p>
            <a:endParaRPr lang="en-GB" sz="1050" dirty="0"/>
          </a:p>
          <a:p>
            <a:r>
              <a:rPr lang="en-GB" sz="1050" b="1" u="sng" dirty="0"/>
              <a:t>Assets</a:t>
            </a:r>
          </a:p>
          <a:p>
            <a:r>
              <a:rPr lang="en-GB" sz="750" dirty="0"/>
              <a:t>House</a:t>
            </a:r>
            <a:r>
              <a:rPr lang="en-GB" sz="1050" dirty="0"/>
              <a:t>		£544,000</a:t>
            </a:r>
          </a:p>
          <a:p>
            <a:r>
              <a:rPr lang="en-GB" sz="750" dirty="0"/>
              <a:t>Deposits in Bank</a:t>
            </a:r>
            <a:r>
              <a:rPr lang="en-GB" sz="1050" dirty="0"/>
              <a:t>		£5,000</a:t>
            </a:r>
          </a:p>
          <a:p>
            <a:r>
              <a:rPr lang="en-GB" sz="750" dirty="0"/>
              <a:t>Car</a:t>
            </a:r>
            <a:r>
              <a:rPr lang="en-GB" sz="1050" dirty="0"/>
              <a:t>		£5,000</a:t>
            </a:r>
          </a:p>
          <a:p>
            <a:r>
              <a:rPr lang="en-GB" sz="750" dirty="0"/>
              <a:t>Stuff I own</a:t>
            </a:r>
            <a:r>
              <a:rPr lang="en-GB" sz="1050" dirty="0"/>
              <a:t>		£10,000</a:t>
            </a:r>
          </a:p>
          <a:p>
            <a:r>
              <a:rPr lang="en-GB" sz="750" dirty="0"/>
              <a:t>Pension</a:t>
            </a:r>
            <a:r>
              <a:rPr lang="en-GB" sz="1050" dirty="0"/>
              <a:t>		£40,000</a:t>
            </a:r>
          </a:p>
          <a:p>
            <a:endParaRPr lang="en-GB" sz="900" i="1" dirty="0">
              <a:solidFill>
                <a:srgbClr val="FF0000"/>
              </a:solidFill>
            </a:endParaRPr>
          </a:p>
          <a:p>
            <a:r>
              <a:rPr lang="en-GB" sz="900" i="1" dirty="0">
                <a:solidFill>
                  <a:srgbClr val="FF0000"/>
                </a:solidFill>
              </a:rPr>
              <a:t>Total		£604,000</a:t>
            </a:r>
          </a:p>
          <a:p>
            <a:endParaRPr lang="en-GB" sz="1050" dirty="0"/>
          </a:p>
          <a:p>
            <a:r>
              <a:rPr lang="en-GB" sz="1050" b="1" u="sng" dirty="0"/>
              <a:t>Liabilities</a:t>
            </a:r>
          </a:p>
          <a:p>
            <a:r>
              <a:rPr lang="en-GB" sz="750" dirty="0"/>
              <a:t>House owned by bank </a:t>
            </a:r>
            <a:r>
              <a:rPr lang="en-GB" sz="1050" dirty="0"/>
              <a:t>	£300,000</a:t>
            </a:r>
          </a:p>
          <a:p>
            <a:r>
              <a:rPr lang="en-GB" sz="750" dirty="0"/>
              <a:t>Credit Card Debt</a:t>
            </a:r>
            <a:r>
              <a:rPr lang="en-GB" sz="1050" dirty="0"/>
              <a:t>		£1,000</a:t>
            </a:r>
          </a:p>
          <a:p>
            <a:r>
              <a:rPr lang="en-GB" sz="750" dirty="0"/>
              <a:t>Car Loan</a:t>
            </a:r>
            <a:r>
              <a:rPr lang="en-GB" sz="1050" dirty="0"/>
              <a:t>		£1,000</a:t>
            </a:r>
          </a:p>
          <a:p>
            <a:endParaRPr lang="en-GB" sz="900" i="1" dirty="0">
              <a:solidFill>
                <a:srgbClr val="FF0000"/>
              </a:solidFill>
            </a:endParaRPr>
          </a:p>
          <a:p>
            <a:r>
              <a:rPr lang="en-GB" sz="900" i="1" dirty="0">
                <a:solidFill>
                  <a:srgbClr val="FF0000"/>
                </a:solidFill>
              </a:rPr>
              <a:t>Total		£302,000</a:t>
            </a:r>
          </a:p>
          <a:p>
            <a:endParaRPr lang="en-GB" sz="1050" dirty="0"/>
          </a:p>
          <a:p>
            <a:endParaRPr lang="en-GB" sz="1050" dirty="0"/>
          </a:p>
          <a:p>
            <a:r>
              <a:rPr lang="en-GB" sz="900" b="1" i="1" u="sng" dirty="0">
                <a:solidFill>
                  <a:srgbClr val="FF0000"/>
                </a:solidFill>
              </a:rPr>
              <a:t>Equity</a:t>
            </a:r>
            <a:r>
              <a:rPr lang="en-GB" sz="900" b="1" i="1" dirty="0">
                <a:solidFill>
                  <a:srgbClr val="FF0000"/>
                </a:solidFill>
              </a:rPr>
              <a:t>		£302,000</a:t>
            </a:r>
            <a:endParaRPr lang="en-GB" sz="900" b="1" i="1" u="sng" dirty="0">
              <a:solidFill>
                <a:srgbClr val="FF0000"/>
              </a:solidFill>
            </a:endParaRPr>
          </a:p>
          <a:p>
            <a:endParaRPr lang="en-GB" sz="1050" dirty="0"/>
          </a:p>
          <a:p>
            <a:r>
              <a:rPr lang="en-GB" sz="1050" b="1" u="sng" dirty="0"/>
              <a:t>Total Liabilities &amp; Equity</a:t>
            </a:r>
            <a:r>
              <a:rPr lang="en-GB" sz="1050" b="1" dirty="0"/>
              <a:t>	</a:t>
            </a:r>
            <a:r>
              <a:rPr lang="en-GB" sz="1050" dirty="0"/>
              <a:t>£604,000</a:t>
            </a:r>
          </a:p>
          <a:p>
            <a:endParaRPr lang="en-GB" sz="1050" dirty="0"/>
          </a:p>
        </p:txBody>
      </p:sp>
      <p:sp>
        <p:nvSpPr>
          <p:cNvPr id="11" name="TextBox 10"/>
          <p:cNvSpPr txBox="1"/>
          <p:nvPr/>
        </p:nvSpPr>
        <p:spPr>
          <a:xfrm>
            <a:off x="6787439" y="2010178"/>
            <a:ext cx="2198522" cy="3854901"/>
          </a:xfrm>
          <a:prstGeom prst="rect">
            <a:avLst/>
          </a:prstGeom>
          <a:solidFill>
            <a:schemeClr val="bg1"/>
          </a:solidFill>
        </p:spPr>
        <p:txBody>
          <a:bodyPr wrap="square" rtlCol="0">
            <a:spAutoFit/>
          </a:bodyPr>
          <a:lstStyle/>
          <a:p>
            <a:pPr algn="ctr"/>
            <a:r>
              <a:rPr lang="en-GB" sz="1050" b="1" dirty="0"/>
              <a:t>Balance sheet for Royal Bank of Scotland in 2008</a:t>
            </a:r>
          </a:p>
          <a:p>
            <a:endParaRPr lang="en-GB" sz="1050" dirty="0"/>
          </a:p>
          <a:p>
            <a:r>
              <a:rPr lang="en-GB" sz="1050" b="1" u="sng" dirty="0"/>
              <a:t>Assets</a:t>
            </a:r>
            <a:r>
              <a:rPr lang="en-GB" sz="1050" b="1" dirty="0"/>
              <a:t>		</a:t>
            </a:r>
            <a:r>
              <a:rPr lang="en-GB" sz="900" u="sng" dirty="0"/>
              <a:t>Millions</a:t>
            </a:r>
          </a:p>
          <a:p>
            <a:r>
              <a:rPr lang="en-GB" sz="750" dirty="0"/>
              <a:t>Balance at central bank</a:t>
            </a:r>
            <a:r>
              <a:rPr lang="en-GB" sz="1050" dirty="0"/>
              <a:t>	£17,866</a:t>
            </a:r>
          </a:p>
          <a:p>
            <a:r>
              <a:rPr lang="en-GB" sz="750" dirty="0"/>
              <a:t>Treasury Bills/Bonds</a:t>
            </a:r>
            <a:r>
              <a:rPr lang="en-GB" sz="1050" dirty="0"/>
              <a:t>	£18,229</a:t>
            </a:r>
          </a:p>
          <a:p>
            <a:r>
              <a:rPr lang="en-GB" sz="750" dirty="0"/>
              <a:t>Loans</a:t>
            </a:r>
            <a:r>
              <a:rPr lang="en-GB" sz="1050" dirty="0"/>
              <a:t>		£1,048,710</a:t>
            </a:r>
          </a:p>
          <a:p>
            <a:r>
              <a:rPr lang="en-GB" sz="750" dirty="0"/>
              <a:t>Derivatives</a:t>
            </a:r>
            <a:r>
              <a:rPr lang="en-GB" sz="1050" dirty="0"/>
              <a:t>		£337,410</a:t>
            </a:r>
          </a:p>
          <a:p>
            <a:r>
              <a:rPr lang="en-GB" sz="750" dirty="0"/>
              <a:t>Other</a:t>
            </a:r>
            <a:r>
              <a:rPr lang="en-GB" sz="1050" dirty="0"/>
              <a:t>		£478,304</a:t>
            </a:r>
          </a:p>
          <a:p>
            <a:endParaRPr lang="en-GB" sz="900" i="1" dirty="0">
              <a:solidFill>
                <a:srgbClr val="FF0000"/>
              </a:solidFill>
            </a:endParaRPr>
          </a:p>
          <a:p>
            <a:r>
              <a:rPr lang="en-GB" sz="900" i="1" dirty="0">
                <a:solidFill>
                  <a:srgbClr val="FF0000"/>
                </a:solidFill>
              </a:rPr>
              <a:t>Total		£1,900,519</a:t>
            </a:r>
          </a:p>
          <a:p>
            <a:endParaRPr lang="en-GB" sz="1050" dirty="0"/>
          </a:p>
          <a:p>
            <a:r>
              <a:rPr lang="en-GB" sz="1050" b="1" u="sng" dirty="0"/>
              <a:t>Liabilities</a:t>
            </a:r>
          </a:p>
          <a:p>
            <a:r>
              <a:rPr lang="en-GB" sz="750" dirty="0"/>
              <a:t>Deposits by banks</a:t>
            </a:r>
            <a:r>
              <a:rPr lang="en-GB" sz="1050" dirty="0"/>
              <a:t>	£312,663</a:t>
            </a:r>
          </a:p>
          <a:p>
            <a:r>
              <a:rPr lang="en-GB" sz="750" dirty="0"/>
              <a:t>Deposits by customers</a:t>
            </a:r>
            <a:r>
              <a:rPr lang="en-GB" sz="1050" dirty="0"/>
              <a:t>	£682,365</a:t>
            </a:r>
          </a:p>
          <a:p>
            <a:r>
              <a:rPr lang="en-GB" sz="750" dirty="0"/>
              <a:t>Other</a:t>
            </a:r>
            <a:r>
              <a:rPr lang="en-GB" sz="1050" dirty="0"/>
              <a:t>		£814,065</a:t>
            </a:r>
          </a:p>
          <a:p>
            <a:endParaRPr lang="en-GB" sz="900" i="1" dirty="0">
              <a:solidFill>
                <a:srgbClr val="FF0000"/>
              </a:solidFill>
            </a:endParaRPr>
          </a:p>
          <a:p>
            <a:r>
              <a:rPr lang="en-GB" sz="900" i="1" dirty="0">
                <a:solidFill>
                  <a:srgbClr val="FF0000"/>
                </a:solidFill>
              </a:rPr>
              <a:t>Total		£1,809,093</a:t>
            </a:r>
          </a:p>
          <a:p>
            <a:endParaRPr lang="en-GB" sz="1050" dirty="0"/>
          </a:p>
          <a:p>
            <a:endParaRPr lang="en-GB" sz="1050" dirty="0"/>
          </a:p>
          <a:p>
            <a:r>
              <a:rPr lang="en-GB" sz="900" b="1" i="1" u="sng" dirty="0">
                <a:solidFill>
                  <a:srgbClr val="FF0000"/>
                </a:solidFill>
              </a:rPr>
              <a:t>Equity</a:t>
            </a:r>
            <a:r>
              <a:rPr lang="en-GB" sz="900" b="1" i="1" dirty="0">
                <a:solidFill>
                  <a:srgbClr val="FF0000"/>
                </a:solidFill>
              </a:rPr>
              <a:t>		£91,246</a:t>
            </a:r>
            <a:endParaRPr lang="en-GB" sz="900" b="1" i="1" u="sng" dirty="0">
              <a:solidFill>
                <a:srgbClr val="FF0000"/>
              </a:solidFill>
            </a:endParaRPr>
          </a:p>
          <a:p>
            <a:endParaRPr lang="en-GB" sz="1050" dirty="0"/>
          </a:p>
          <a:p>
            <a:r>
              <a:rPr lang="en-GB" sz="1050" b="1" u="sng" dirty="0"/>
              <a:t>Total Liabilities &amp; Equity</a:t>
            </a:r>
            <a:r>
              <a:rPr lang="en-GB" sz="1050" b="1" dirty="0"/>
              <a:t>	</a:t>
            </a:r>
            <a:r>
              <a:rPr lang="en-GB" sz="1050" dirty="0"/>
              <a:t>£1,900,519</a:t>
            </a:r>
          </a:p>
          <a:p>
            <a:endParaRPr lang="en-GB" sz="1050" dirty="0"/>
          </a:p>
        </p:txBody>
      </p:sp>
    </p:spTree>
    <p:extLst>
      <p:ext uri="{BB962C8B-B14F-4D97-AF65-F5344CB8AC3E}">
        <p14:creationId xmlns:p14="http://schemas.microsoft.com/office/powerpoint/2010/main" val="4218194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334" y="0"/>
            <a:ext cx="4356801" cy="1143000"/>
          </a:xfrm>
        </p:spPr>
        <p:txBody>
          <a:bodyPr>
            <a:normAutofit/>
          </a:bodyPr>
          <a:lstStyle/>
          <a:p>
            <a:r>
              <a:rPr lang="en-US" b="1" dirty="0" smtClean="0"/>
              <a:t>What is Money?</a:t>
            </a:r>
            <a:br>
              <a:rPr lang="en-US" b="1" dirty="0" smtClean="0"/>
            </a:br>
            <a:r>
              <a:rPr lang="en-US" sz="2200" b="1" dirty="0" smtClean="0">
                <a:solidFill>
                  <a:srgbClr val="FF0000"/>
                </a:solidFill>
              </a:rPr>
              <a:t>ECONOMIC CONTROVERSIES</a:t>
            </a:r>
            <a:endParaRPr lang="en-US" sz="2200" b="1" dirty="0">
              <a:solidFill>
                <a:srgbClr val="FF0000"/>
              </a:solidFill>
            </a:endParaRPr>
          </a:p>
        </p:txBody>
      </p:sp>
      <p:sp>
        <p:nvSpPr>
          <p:cNvPr id="3" name="Content Placeholder 2"/>
          <p:cNvSpPr>
            <a:spLocks noGrp="1"/>
          </p:cNvSpPr>
          <p:nvPr>
            <p:ph idx="1"/>
          </p:nvPr>
        </p:nvSpPr>
        <p:spPr>
          <a:xfrm>
            <a:off x="0" y="130804"/>
            <a:ext cx="4596593" cy="6608158"/>
          </a:xfrm>
        </p:spPr>
        <p:txBody>
          <a:bodyPr>
            <a:noAutofit/>
          </a:bodyPr>
          <a:lstStyle/>
          <a:p>
            <a:pPr marL="179388" indent="-179388">
              <a:lnSpc>
                <a:spcPct val="120000"/>
              </a:lnSpc>
              <a:spcBef>
                <a:spcPts val="0"/>
              </a:spcBef>
              <a:buFont typeface="Wingdings" charset="2"/>
              <a:buChar char="q"/>
            </a:pPr>
            <a:r>
              <a:rPr lang="en-US" sz="1800" b="1" dirty="0" smtClean="0"/>
              <a:t>What do you think money is?</a:t>
            </a:r>
          </a:p>
          <a:p>
            <a:pPr marL="179388" indent="-179388">
              <a:lnSpc>
                <a:spcPct val="120000"/>
              </a:lnSpc>
              <a:spcBef>
                <a:spcPts val="0"/>
              </a:spcBef>
              <a:buFont typeface="Wingdings" charset="2"/>
              <a:buChar char="q"/>
            </a:pPr>
            <a:r>
              <a:rPr lang="en-US" sz="1800" b="1" dirty="0" smtClean="0"/>
              <a:t>The Function of Money: What the economics textbooks say</a:t>
            </a:r>
          </a:p>
          <a:p>
            <a:pPr lvl="1">
              <a:lnSpc>
                <a:spcPct val="120000"/>
              </a:lnSpc>
              <a:spcBef>
                <a:spcPts val="0"/>
              </a:spcBef>
            </a:pPr>
            <a:r>
              <a:rPr lang="en-US" sz="1400" dirty="0" smtClean="0"/>
              <a:t>Medium of exchange (ability for groups to </a:t>
            </a:r>
            <a:r>
              <a:rPr lang="en-US" sz="1400" dirty="0" err="1" smtClean="0"/>
              <a:t>specialise</a:t>
            </a:r>
            <a:r>
              <a:rPr lang="en-US" sz="1400" dirty="0" smtClean="0"/>
              <a:t> and trade)</a:t>
            </a:r>
          </a:p>
          <a:p>
            <a:pPr lvl="1">
              <a:lnSpc>
                <a:spcPct val="120000"/>
              </a:lnSpc>
              <a:spcBef>
                <a:spcPts val="0"/>
              </a:spcBef>
            </a:pPr>
            <a:r>
              <a:rPr lang="en-US" sz="1400" dirty="0" smtClean="0"/>
              <a:t>Store of value (value needs to stay the same over a period of time)</a:t>
            </a:r>
          </a:p>
          <a:p>
            <a:pPr lvl="1">
              <a:lnSpc>
                <a:spcPct val="120000"/>
              </a:lnSpc>
              <a:spcBef>
                <a:spcPts val="0"/>
              </a:spcBef>
            </a:pPr>
            <a:r>
              <a:rPr lang="en-US" sz="1400" dirty="0" smtClean="0"/>
              <a:t>Unit of account (Measure of value)</a:t>
            </a:r>
            <a:endParaRPr lang="en-US" sz="1400" b="1" dirty="0" smtClean="0"/>
          </a:p>
          <a:p>
            <a:pPr marL="179388" indent="-179388">
              <a:lnSpc>
                <a:spcPct val="120000"/>
              </a:lnSpc>
              <a:spcBef>
                <a:spcPts val="0"/>
              </a:spcBef>
              <a:buFont typeface="Wingdings" charset="2"/>
              <a:buChar char="q"/>
            </a:pPr>
            <a:r>
              <a:rPr lang="en-US" sz="1800" b="1" dirty="0" smtClean="0"/>
              <a:t>Traditional view of money and barter</a:t>
            </a:r>
          </a:p>
          <a:p>
            <a:pPr marL="715963" lvl="1" indent="-258763">
              <a:lnSpc>
                <a:spcPct val="120000"/>
              </a:lnSpc>
              <a:spcBef>
                <a:spcPts val="0"/>
              </a:spcBef>
              <a:buFont typeface="+mj-lt"/>
              <a:buAutoNum type="arabicPeriod"/>
            </a:pPr>
            <a:r>
              <a:rPr lang="en-US" sz="1400" dirty="0" smtClean="0"/>
              <a:t>Barter</a:t>
            </a:r>
          </a:p>
          <a:p>
            <a:pPr marL="715963" lvl="1" indent="-258763">
              <a:lnSpc>
                <a:spcPct val="120000"/>
              </a:lnSpc>
              <a:spcBef>
                <a:spcPts val="0"/>
              </a:spcBef>
              <a:buFont typeface="+mj-lt"/>
              <a:buAutoNum type="arabicPeriod"/>
            </a:pPr>
            <a:r>
              <a:rPr lang="en-US" sz="1400" dirty="0" smtClean="0"/>
              <a:t>Money (Cash)</a:t>
            </a:r>
          </a:p>
          <a:p>
            <a:pPr marL="893763" lvl="2" indent="-141288" defTabSz="69850">
              <a:lnSpc>
                <a:spcPct val="120000"/>
              </a:lnSpc>
              <a:spcBef>
                <a:spcPts val="0"/>
              </a:spcBef>
            </a:pPr>
            <a:r>
              <a:rPr lang="en-US" sz="1200" dirty="0" smtClean="0"/>
              <a:t>Commodity: Agree on a form of cash. </a:t>
            </a:r>
          </a:p>
          <a:p>
            <a:pPr marL="893763" lvl="2" indent="-141288" defTabSz="69850">
              <a:lnSpc>
                <a:spcPct val="120000"/>
              </a:lnSpc>
              <a:spcBef>
                <a:spcPts val="0"/>
              </a:spcBef>
            </a:pPr>
            <a:r>
              <a:rPr lang="en-US" sz="1200" dirty="0" smtClean="0"/>
              <a:t>Representative: Gold as a form of cash and development of IOUs. Has intrinsic value.</a:t>
            </a:r>
          </a:p>
          <a:p>
            <a:pPr marL="893763" lvl="2" indent="-141288" defTabSz="69850">
              <a:lnSpc>
                <a:spcPct val="120000"/>
              </a:lnSpc>
              <a:spcBef>
                <a:spcPts val="0"/>
              </a:spcBef>
            </a:pPr>
            <a:r>
              <a:rPr lang="en-US" sz="1200" dirty="0" smtClean="0"/>
              <a:t>Fiat money: legal tender and bank deposits. Based on trust</a:t>
            </a:r>
          </a:p>
          <a:p>
            <a:pPr marL="715963" lvl="1" indent="-258763">
              <a:lnSpc>
                <a:spcPct val="120000"/>
              </a:lnSpc>
              <a:spcBef>
                <a:spcPts val="0"/>
              </a:spcBef>
              <a:buFont typeface="+mj-lt"/>
              <a:buAutoNum type="arabicPeriod"/>
            </a:pPr>
            <a:r>
              <a:rPr lang="en-US" sz="1400" dirty="0" smtClean="0"/>
              <a:t>Credit</a:t>
            </a:r>
            <a:endParaRPr lang="en-US" sz="1400" b="1" dirty="0" smtClean="0"/>
          </a:p>
          <a:p>
            <a:pPr marL="179388" indent="-179388">
              <a:lnSpc>
                <a:spcPct val="120000"/>
              </a:lnSpc>
              <a:spcBef>
                <a:spcPts val="0"/>
              </a:spcBef>
              <a:buFont typeface="Wingdings" charset="2"/>
              <a:buChar char="q"/>
            </a:pPr>
            <a:r>
              <a:rPr lang="en-US" sz="1800" b="1" dirty="0" smtClean="0"/>
              <a:t>Modern view of money as credit</a:t>
            </a:r>
          </a:p>
          <a:p>
            <a:pPr marL="715963" lvl="1" indent="-258763">
              <a:lnSpc>
                <a:spcPct val="120000"/>
              </a:lnSpc>
              <a:spcBef>
                <a:spcPts val="0"/>
              </a:spcBef>
              <a:buFont typeface="+mj-lt"/>
              <a:buAutoNum type="arabicPeriod"/>
            </a:pPr>
            <a:r>
              <a:rPr lang="en-US" sz="1400" dirty="0" smtClean="0"/>
              <a:t>Credit</a:t>
            </a:r>
          </a:p>
          <a:p>
            <a:pPr marL="715963" lvl="1" indent="-258763">
              <a:lnSpc>
                <a:spcPct val="120000"/>
              </a:lnSpc>
              <a:spcBef>
                <a:spcPts val="0"/>
              </a:spcBef>
              <a:buFont typeface="+mj-lt"/>
              <a:buAutoNum type="arabicPeriod"/>
            </a:pPr>
            <a:r>
              <a:rPr lang="en-US" sz="1400" dirty="0" smtClean="0"/>
              <a:t>Money</a:t>
            </a:r>
          </a:p>
          <a:p>
            <a:pPr marL="715963" lvl="1" indent="-258763">
              <a:lnSpc>
                <a:spcPct val="120000"/>
              </a:lnSpc>
              <a:spcBef>
                <a:spcPts val="0"/>
              </a:spcBef>
              <a:buFont typeface="+mj-lt"/>
              <a:buAutoNum type="arabicPeriod"/>
            </a:pPr>
            <a:r>
              <a:rPr lang="en-US" sz="1400" dirty="0" smtClean="0"/>
              <a:t>Barter (via money!)</a:t>
            </a:r>
          </a:p>
          <a:p>
            <a:pPr marL="179388" indent="-179388">
              <a:lnSpc>
                <a:spcPct val="120000"/>
              </a:lnSpc>
              <a:spcBef>
                <a:spcPts val="0"/>
              </a:spcBef>
              <a:buFont typeface="Wingdings" charset="2"/>
              <a:buChar char="q"/>
            </a:pPr>
            <a:r>
              <a:rPr lang="en-US" sz="1800" b="1" dirty="0" smtClean="0"/>
              <a:t>Money Today?</a:t>
            </a:r>
            <a:endParaRPr lang="en-US" sz="1800" b="1" dirty="0"/>
          </a:p>
          <a:p>
            <a:pPr marL="715963" lvl="1" indent="-258763">
              <a:lnSpc>
                <a:spcPct val="120000"/>
              </a:lnSpc>
              <a:spcBef>
                <a:spcPts val="0"/>
              </a:spcBef>
              <a:buFont typeface="+mj-lt"/>
              <a:buAutoNum type="arabicPeriod"/>
            </a:pPr>
            <a:r>
              <a:rPr lang="en-US" sz="1400" dirty="0"/>
              <a:t>Narrow money = cash (notes and coins)</a:t>
            </a:r>
          </a:p>
          <a:p>
            <a:pPr marL="715963" lvl="1" indent="-258763">
              <a:lnSpc>
                <a:spcPct val="120000"/>
              </a:lnSpc>
              <a:spcBef>
                <a:spcPts val="0"/>
              </a:spcBef>
              <a:buFont typeface="+mj-lt"/>
              <a:buAutoNum type="arabicPeriod"/>
            </a:pPr>
            <a:r>
              <a:rPr lang="en-US" sz="1400" dirty="0"/>
              <a:t>Broad money = cash and bank deposits</a:t>
            </a:r>
          </a:p>
          <a:p>
            <a:pPr marL="715963" lvl="1" indent="-258763">
              <a:lnSpc>
                <a:spcPct val="120000"/>
              </a:lnSpc>
              <a:spcBef>
                <a:spcPts val="0"/>
              </a:spcBef>
              <a:buFont typeface="+mj-lt"/>
              <a:buAutoNum type="arabicPeriod"/>
            </a:pPr>
            <a:r>
              <a:rPr lang="en-US" sz="1400" dirty="0" smtClean="0"/>
              <a:t>Bank of England view? </a:t>
            </a:r>
            <a:r>
              <a:rPr lang="en-US" sz="1400" dirty="0" smtClean="0">
                <a:hlinkClick r:id="rId3" action="ppaction://hlinkfile"/>
              </a:rPr>
              <a:t>VIDEO</a:t>
            </a:r>
            <a:endParaRPr lang="en-US" sz="1400" dirty="0" smtClean="0"/>
          </a:p>
          <a:p>
            <a:pPr marL="715963" lvl="1" indent="-258763">
              <a:lnSpc>
                <a:spcPct val="120000"/>
              </a:lnSpc>
              <a:spcBef>
                <a:spcPts val="0"/>
              </a:spcBef>
              <a:buFont typeface="+mj-lt"/>
              <a:buAutoNum type="arabicPeriod"/>
            </a:pPr>
            <a:endParaRPr lang="en-US" sz="1400" dirty="0" smtClean="0"/>
          </a:p>
          <a:p>
            <a:pPr marL="315913" indent="-258763">
              <a:lnSpc>
                <a:spcPct val="120000"/>
              </a:lnSpc>
              <a:spcBef>
                <a:spcPts val="0"/>
              </a:spcBef>
              <a:buFont typeface="+mj-lt"/>
              <a:buAutoNum type="arabicPeriod"/>
            </a:pPr>
            <a:endParaRPr lang="en-US" sz="1800" dirty="0"/>
          </a:p>
        </p:txBody>
      </p:sp>
      <p:pic>
        <p:nvPicPr>
          <p:cNvPr id="4" name="Picture 3"/>
          <p:cNvPicPr>
            <a:picLocks noChangeAspect="1" noChangeArrowheads="1"/>
          </p:cNvPicPr>
          <p:nvPr/>
        </p:nvPicPr>
        <p:blipFill>
          <a:blip r:embed="rId4"/>
          <a:srcRect/>
          <a:stretch>
            <a:fillRect/>
          </a:stretch>
        </p:blipFill>
        <p:spPr bwMode="auto">
          <a:xfrm>
            <a:off x="5133160" y="1270083"/>
            <a:ext cx="3414694" cy="297960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 name="TextBox 4"/>
          <p:cNvSpPr txBox="1"/>
          <p:nvPr/>
        </p:nvSpPr>
        <p:spPr>
          <a:xfrm>
            <a:off x="4793334" y="4399860"/>
            <a:ext cx="4203110" cy="2092881"/>
          </a:xfrm>
          <a:prstGeom prst="rect">
            <a:avLst/>
          </a:prstGeom>
          <a:solidFill>
            <a:schemeClr val="bg1"/>
          </a:solidFill>
        </p:spPr>
        <p:txBody>
          <a:bodyPr wrap="square" rtlCol="0">
            <a:spAutoFit/>
          </a:bodyPr>
          <a:lstStyle/>
          <a:p>
            <a:r>
              <a:rPr lang="en-US" b="1" dirty="0" smtClean="0"/>
              <a:t>TASKS:</a:t>
            </a:r>
          </a:p>
          <a:p>
            <a:pPr marL="342900" indent="-342900">
              <a:buAutoNum type="arabicParenBoth"/>
            </a:pPr>
            <a:r>
              <a:rPr lang="en-US" sz="1600" dirty="0" smtClean="0"/>
              <a:t>Why are the following types of money good and bad?  (a) Shells, (b) Cigarettes, (c) Honey, (d) large heavy man made stones with a hole in the middle</a:t>
            </a:r>
          </a:p>
          <a:p>
            <a:pPr marL="342900" indent="-342900">
              <a:buFontTx/>
              <a:buAutoNum type="arabicParenBoth"/>
            </a:pPr>
            <a:r>
              <a:rPr lang="en-US" sz="1600" dirty="0"/>
              <a:t>To what extent is Bitcoin money?</a:t>
            </a:r>
          </a:p>
          <a:p>
            <a:pPr marL="342900" indent="-342900">
              <a:buAutoNum type="arabicParenBoth"/>
            </a:pPr>
            <a:r>
              <a:rPr lang="en-US" sz="1600" dirty="0" smtClean="0"/>
              <a:t>Ed’s story – what type of money did Ed create?</a:t>
            </a:r>
          </a:p>
        </p:txBody>
      </p:sp>
    </p:spTree>
    <p:extLst>
      <p:ext uri="{BB962C8B-B14F-4D97-AF65-F5344CB8AC3E}">
        <p14:creationId xmlns:p14="http://schemas.microsoft.com/office/powerpoint/2010/main" val="207960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395" y="923276"/>
            <a:ext cx="8998258" cy="994172"/>
          </a:xfrm>
        </p:spPr>
        <p:txBody>
          <a:bodyPr>
            <a:normAutofit fontScale="90000"/>
          </a:bodyPr>
          <a:lstStyle/>
          <a:p>
            <a:r>
              <a:rPr lang="en-US" sz="3000" b="1" dirty="0">
                <a:latin typeface="+mn-lt"/>
              </a:rPr>
              <a:t>Stage 2: Bank Basics</a:t>
            </a:r>
            <a:r>
              <a:rPr lang="en-US" sz="2700" b="1" dirty="0">
                <a:latin typeface="+mn-lt"/>
              </a:rPr>
              <a:t/>
            </a:r>
            <a:br>
              <a:rPr lang="en-US" sz="2700" b="1" dirty="0">
                <a:latin typeface="+mn-lt"/>
              </a:rPr>
            </a:br>
            <a:r>
              <a:rPr lang="en-US" sz="2025" b="1" dirty="0">
                <a:solidFill>
                  <a:srgbClr val="FF0000"/>
                </a:solidFill>
                <a:latin typeface="+mn-lt"/>
              </a:rPr>
              <a:t>The Overall Banking System: The Role of the Central Bank and the UK Banking Market</a:t>
            </a:r>
            <a:endParaRPr lang="en-US" sz="2100" dirty="0">
              <a:solidFill>
                <a:srgbClr val="FF0000"/>
              </a:solidFill>
              <a:latin typeface="+mn-lt"/>
            </a:endParaRPr>
          </a:p>
        </p:txBody>
      </p:sp>
      <p:pic>
        <p:nvPicPr>
          <p:cNvPr id="5" name="Picture 4"/>
          <p:cNvPicPr>
            <a:picLocks noChangeAspect="1"/>
          </p:cNvPicPr>
          <p:nvPr/>
        </p:nvPicPr>
        <p:blipFill>
          <a:blip r:embed="rId3"/>
          <a:stretch>
            <a:fillRect/>
          </a:stretch>
        </p:blipFill>
        <p:spPr>
          <a:xfrm>
            <a:off x="4351603" y="1847907"/>
            <a:ext cx="1878740" cy="1755167"/>
          </a:xfrm>
          <a:prstGeom prst="rect">
            <a:avLst/>
          </a:prstGeom>
        </p:spPr>
      </p:pic>
      <p:pic>
        <p:nvPicPr>
          <p:cNvPr id="6" name="Picture 5"/>
          <p:cNvPicPr>
            <a:picLocks noChangeAspect="1"/>
          </p:cNvPicPr>
          <p:nvPr/>
        </p:nvPicPr>
        <p:blipFill>
          <a:blip r:embed="rId4"/>
          <a:stretch>
            <a:fillRect/>
          </a:stretch>
        </p:blipFill>
        <p:spPr>
          <a:xfrm>
            <a:off x="4973158" y="3670878"/>
            <a:ext cx="2952908" cy="2211115"/>
          </a:xfrm>
          <a:prstGeom prst="rect">
            <a:avLst/>
          </a:prstGeom>
        </p:spPr>
      </p:pic>
      <p:grpSp>
        <p:nvGrpSpPr>
          <p:cNvPr id="10" name="Group 9"/>
          <p:cNvGrpSpPr/>
          <p:nvPr/>
        </p:nvGrpSpPr>
        <p:grpSpPr>
          <a:xfrm>
            <a:off x="6763261" y="1876622"/>
            <a:ext cx="1897100" cy="1767279"/>
            <a:chOff x="5480412" y="1245919"/>
            <a:chExt cx="2529466" cy="2356372"/>
          </a:xfrm>
        </p:grpSpPr>
        <p:pic>
          <p:nvPicPr>
            <p:cNvPr id="7" name="Picture 6"/>
            <p:cNvPicPr>
              <a:picLocks noChangeAspect="1"/>
            </p:cNvPicPr>
            <p:nvPr/>
          </p:nvPicPr>
          <p:blipFill>
            <a:blip r:embed="rId5"/>
            <a:stretch>
              <a:fillRect/>
            </a:stretch>
          </p:blipFill>
          <p:spPr>
            <a:xfrm>
              <a:off x="5480412" y="1261402"/>
              <a:ext cx="2529466" cy="2340889"/>
            </a:xfrm>
            <a:prstGeom prst="rect">
              <a:avLst/>
            </a:prstGeom>
          </p:spPr>
        </p:pic>
        <p:sp>
          <p:nvSpPr>
            <p:cNvPr id="8" name="TextBox 7"/>
            <p:cNvSpPr txBox="1"/>
            <p:nvPr/>
          </p:nvSpPr>
          <p:spPr>
            <a:xfrm>
              <a:off x="7284238" y="1245919"/>
              <a:ext cx="716436" cy="400109"/>
            </a:xfrm>
            <a:prstGeom prst="rect">
              <a:avLst/>
            </a:prstGeom>
            <a:noFill/>
          </p:spPr>
          <p:txBody>
            <a:bodyPr wrap="none" rtlCol="0">
              <a:spAutoFit/>
            </a:bodyPr>
            <a:lstStyle/>
            <a:p>
              <a:r>
                <a:rPr lang="en-GB" sz="1350" b="1" dirty="0"/>
                <a:t>2015</a:t>
              </a:r>
            </a:p>
          </p:txBody>
        </p:sp>
      </p:grpSp>
      <p:grpSp>
        <p:nvGrpSpPr>
          <p:cNvPr id="26" name="Group 25"/>
          <p:cNvGrpSpPr/>
          <p:nvPr/>
        </p:nvGrpSpPr>
        <p:grpSpPr>
          <a:xfrm>
            <a:off x="283605" y="2113045"/>
            <a:ext cx="3258508" cy="3531032"/>
            <a:chOff x="2538522" y="1305060"/>
            <a:chExt cx="4344677" cy="4708043"/>
          </a:xfrm>
        </p:grpSpPr>
        <p:sp>
          <p:nvSpPr>
            <p:cNvPr id="25" name="Rectangle 24"/>
            <p:cNvSpPr/>
            <p:nvPr/>
          </p:nvSpPr>
          <p:spPr>
            <a:xfrm>
              <a:off x="2538522" y="1305060"/>
              <a:ext cx="4344677" cy="47080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1" name="Picture 10"/>
            <p:cNvPicPr>
              <a:picLocks noChangeAspect="1"/>
            </p:cNvPicPr>
            <p:nvPr/>
          </p:nvPicPr>
          <p:blipFill>
            <a:blip r:embed="rId6"/>
            <a:stretch>
              <a:fillRect/>
            </a:stretch>
          </p:blipFill>
          <p:spPr>
            <a:xfrm>
              <a:off x="3617843" y="1489726"/>
              <a:ext cx="2830668" cy="4447248"/>
            </a:xfrm>
            <a:prstGeom prst="rect">
              <a:avLst/>
            </a:prstGeom>
          </p:spPr>
        </p:pic>
        <p:sp>
          <p:nvSpPr>
            <p:cNvPr id="12" name="TextBox 11"/>
            <p:cNvSpPr txBox="1"/>
            <p:nvPr/>
          </p:nvSpPr>
          <p:spPr>
            <a:xfrm>
              <a:off x="2671258" y="3213963"/>
              <a:ext cx="946585" cy="615553"/>
            </a:xfrm>
            <a:prstGeom prst="rect">
              <a:avLst/>
            </a:prstGeom>
            <a:solidFill>
              <a:schemeClr val="bg1"/>
            </a:solidFill>
          </p:spPr>
          <p:txBody>
            <a:bodyPr wrap="square" rtlCol="0">
              <a:spAutoFit/>
            </a:bodyPr>
            <a:lstStyle/>
            <a:p>
              <a:pPr algn="ctr"/>
              <a:r>
                <a:rPr lang="en-GB" sz="1200" b="1" dirty="0"/>
                <a:t>PRIVATE BANKS</a:t>
              </a:r>
            </a:p>
          </p:txBody>
        </p:sp>
        <p:sp>
          <p:nvSpPr>
            <p:cNvPr id="13" name="TextBox 12"/>
            <p:cNvSpPr txBox="1"/>
            <p:nvPr/>
          </p:nvSpPr>
          <p:spPr>
            <a:xfrm>
              <a:off x="2671258" y="5256822"/>
              <a:ext cx="946585" cy="369332"/>
            </a:xfrm>
            <a:prstGeom prst="rect">
              <a:avLst/>
            </a:prstGeom>
            <a:solidFill>
              <a:schemeClr val="bg1"/>
            </a:solidFill>
          </p:spPr>
          <p:txBody>
            <a:bodyPr wrap="square" rtlCol="0">
              <a:spAutoFit/>
            </a:bodyPr>
            <a:lstStyle/>
            <a:p>
              <a:pPr algn="ctr"/>
              <a:r>
                <a:rPr lang="en-GB" sz="1200" b="1" dirty="0"/>
                <a:t>SAVERS</a:t>
              </a:r>
            </a:p>
          </p:txBody>
        </p:sp>
        <p:cxnSp>
          <p:nvCxnSpPr>
            <p:cNvPr id="16" name="Straight Arrow Connector 15"/>
            <p:cNvCxnSpPr/>
            <p:nvPr/>
          </p:nvCxnSpPr>
          <p:spPr>
            <a:xfrm flipV="1">
              <a:off x="5033177" y="3961544"/>
              <a:ext cx="0" cy="1295277"/>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92882" y="3961544"/>
              <a:ext cx="0" cy="1295277"/>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053595" y="3961544"/>
              <a:ext cx="0" cy="1295277"/>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033177" y="2566325"/>
              <a:ext cx="3978" cy="455171"/>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12761" y="3961544"/>
              <a:ext cx="750633" cy="292388"/>
            </a:xfrm>
            <a:prstGeom prst="rect">
              <a:avLst/>
            </a:prstGeom>
            <a:noFill/>
          </p:spPr>
          <p:txBody>
            <a:bodyPr wrap="none" rtlCol="0">
              <a:spAutoFit/>
            </a:bodyPr>
            <a:lstStyle/>
            <a:p>
              <a:r>
                <a:rPr lang="en-GB" sz="825" b="1" dirty="0"/>
                <a:t>Deposits</a:t>
              </a:r>
            </a:p>
          </p:txBody>
        </p:sp>
        <p:sp>
          <p:nvSpPr>
            <p:cNvPr id="22" name="TextBox 21"/>
            <p:cNvSpPr txBox="1"/>
            <p:nvPr/>
          </p:nvSpPr>
          <p:spPr>
            <a:xfrm>
              <a:off x="5020719" y="2532300"/>
              <a:ext cx="750633" cy="292388"/>
            </a:xfrm>
            <a:prstGeom prst="rect">
              <a:avLst/>
            </a:prstGeom>
            <a:noFill/>
          </p:spPr>
          <p:txBody>
            <a:bodyPr wrap="none" rtlCol="0">
              <a:spAutoFit/>
            </a:bodyPr>
            <a:lstStyle/>
            <a:p>
              <a:r>
                <a:rPr lang="en-GB" sz="825" b="1" dirty="0"/>
                <a:t>Deposits</a:t>
              </a:r>
            </a:p>
          </p:txBody>
        </p:sp>
        <p:sp>
          <p:nvSpPr>
            <p:cNvPr id="23" name="TextBox 22"/>
            <p:cNvSpPr txBox="1"/>
            <p:nvPr/>
          </p:nvSpPr>
          <p:spPr>
            <a:xfrm>
              <a:off x="5033176" y="3899094"/>
              <a:ext cx="750633" cy="292388"/>
            </a:xfrm>
            <a:prstGeom prst="rect">
              <a:avLst/>
            </a:prstGeom>
            <a:noFill/>
          </p:spPr>
          <p:txBody>
            <a:bodyPr wrap="none" rtlCol="0">
              <a:spAutoFit/>
            </a:bodyPr>
            <a:lstStyle/>
            <a:p>
              <a:r>
                <a:rPr lang="en-GB" sz="825" b="1" dirty="0"/>
                <a:t>Deposits</a:t>
              </a:r>
            </a:p>
          </p:txBody>
        </p:sp>
        <p:sp>
          <p:nvSpPr>
            <p:cNvPr id="24" name="TextBox 23"/>
            <p:cNvSpPr txBox="1"/>
            <p:nvPr/>
          </p:nvSpPr>
          <p:spPr>
            <a:xfrm>
              <a:off x="6073472" y="3899094"/>
              <a:ext cx="750633" cy="292388"/>
            </a:xfrm>
            <a:prstGeom prst="rect">
              <a:avLst/>
            </a:prstGeom>
            <a:noFill/>
          </p:spPr>
          <p:txBody>
            <a:bodyPr wrap="none" rtlCol="0">
              <a:spAutoFit/>
            </a:bodyPr>
            <a:lstStyle/>
            <a:p>
              <a:r>
                <a:rPr lang="en-GB" sz="825" b="1" dirty="0"/>
                <a:t>Deposits</a:t>
              </a:r>
            </a:p>
          </p:txBody>
        </p:sp>
      </p:grpSp>
    </p:spTree>
    <p:extLst>
      <p:ext uri="{BB962C8B-B14F-4D97-AF65-F5344CB8AC3E}">
        <p14:creationId xmlns:p14="http://schemas.microsoft.com/office/powerpoint/2010/main" val="6778251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857251"/>
            <a:ext cx="7886700" cy="994172"/>
          </a:xfrm>
        </p:spPr>
        <p:txBody>
          <a:bodyPr>
            <a:normAutofit/>
          </a:bodyPr>
          <a:lstStyle/>
          <a:p>
            <a:r>
              <a:rPr lang="en-US" sz="2700" b="1" dirty="0">
                <a:latin typeface="+mn-lt"/>
              </a:rPr>
              <a:t>Stage 3: Banks Advanced</a:t>
            </a:r>
            <a:br>
              <a:rPr lang="en-US" sz="2700" b="1" dirty="0">
                <a:latin typeface="+mn-lt"/>
              </a:rPr>
            </a:br>
            <a:r>
              <a:rPr lang="en-US" sz="2100" b="1" dirty="0">
                <a:solidFill>
                  <a:srgbClr val="FF0000"/>
                </a:solidFill>
                <a:latin typeface="+mn-lt"/>
              </a:rPr>
              <a:t>Bank Balance Sheets, Leverage and Zombie Banks</a:t>
            </a:r>
            <a:endParaRPr lang="en-US" sz="2100" dirty="0">
              <a:solidFill>
                <a:srgbClr val="FF0000"/>
              </a:solidFill>
              <a:latin typeface="+mn-lt"/>
            </a:endParaRPr>
          </a:p>
        </p:txBody>
      </p:sp>
      <p:sp>
        <p:nvSpPr>
          <p:cNvPr id="2" name="Rectangle 1"/>
          <p:cNvSpPr/>
          <p:nvPr/>
        </p:nvSpPr>
        <p:spPr>
          <a:xfrm>
            <a:off x="152401" y="1776517"/>
            <a:ext cx="2265218" cy="1754326"/>
          </a:xfrm>
          <a:prstGeom prst="rect">
            <a:avLst/>
          </a:prstGeom>
        </p:spPr>
        <p:txBody>
          <a:bodyPr wrap="square">
            <a:spAutoFit/>
          </a:bodyPr>
          <a:lstStyle/>
          <a:p>
            <a:pPr marL="342900" indent="-342900">
              <a:buFont typeface="+mj-lt"/>
              <a:buAutoNum type="arabicPeriod"/>
            </a:pPr>
            <a:r>
              <a:rPr lang="en-GB" b="1" dirty="0">
                <a:ea typeface="Calibri" panose="020F0502020204030204" pitchFamily="34" charset="0"/>
              </a:rPr>
              <a:t>What is a balance sheet?</a:t>
            </a:r>
          </a:p>
          <a:p>
            <a:pPr marL="342900" indent="-342900">
              <a:buFont typeface="+mj-lt"/>
              <a:buAutoNum type="arabicPeriod"/>
            </a:pPr>
            <a:r>
              <a:rPr lang="en-GB" b="1" dirty="0">
                <a:ea typeface="Calibri" panose="020F0502020204030204" pitchFamily="34" charset="0"/>
              </a:rPr>
              <a:t>How do banks and business balance sheets differ?</a:t>
            </a:r>
            <a:endParaRPr lang="en-GB" sz="1500" b="1" dirty="0">
              <a:ea typeface="Calibri" panose="020F0502020204030204" pitchFamily="34" charset="0"/>
            </a:endParaRPr>
          </a:p>
        </p:txBody>
      </p:sp>
      <p:sp>
        <p:nvSpPr>
          <p:cNvPr id="3" name="TextBox 2"/>
          <p:cNvSpPr txBox="1"/>
          <p:nvPr/>
        </p:nvSpPr>
        <p:spPr>
          <a:xfrm>
            <a:off x="4529480" y="2171761"/>
            <a:ext cx="2085827" cy="3693319"/>
          </a:xfrm>
          <a:prstGeom prst="rect">
            <a:avLst/>
          </a:prstGeom>
          <a:solidFill>
            <a:schemeClr val="bg1"/>
          </a:solidFill>
        </p:spPr>
        <p:txBody>
          <a:bodyPr wrap="none" rtlCol="0">
            <a:spAutoFit/>
          </a:bodyPr>
          <a:lstStyle/>
          <a:p>
            <a:pPr algn="ctr"/>
            <a:r>
              <a:rPr lang="en-GB" sz="1050" b="1" dirty="0"/>
              <a:t>Balance sheet for Olly</a:t>
            </a:r>
          </a:p>
          <a:p>
            <a:endParaRPr lang="en-GB" sz="1050" dirty="0"/>
          </a:p>
          <a:p>
            <a:r>
              <a:rPr lang="en-GB" sz="1050" b="1" u="sng" dirty="0"/>
              <a:t>Assets</a:t>
            </a:r>
          </a:p>
          <a:p>
            <a:r>
              <a:rPr lang="en-GB" sz="750" dirty="0"/>
              <a:t>House</a:t>
            </a:r>
            <a:r>
              <a:rPr lang="en-GB" sz="1050" dirty="0"/>
              <a:t>		£544,000</a:t>
            </a:r>
          </a:p>
          <a:p>
            <a:r>
              <a:rPr lang="en-GB" sz="750" dirty="0"/>
              <a:t>Deposits in Bank</a:t>
            </a:r>
            <a:r>
              <a:rPr lang="en-GB" sz="1050" dirty="0"/>
              <a:t>		£5,000</a:t>
            </a:r>
          </a:p>
          <a:p>
            <a:r>
              <a:rPr lang="en-GB" sz="750" dirty="0"/>
              <a:t>Car</a:t>
            </a:r>
            <a:r>
              <a:rPr lang="en-GB" sz="1050" dirty="0"/>
              <a:t>		£5,000</a:t>
            </a:r>
          </a:p>
          <a:p>
            <a:r>
              <a:rPr lang="en-GB" sz="750" dirty="0"/>
              <a:t>Stuff I own</a:t>
            </a:r>
            <a:r>
              <a:rPr lang="en-GB" sz="1050" dirty="0"/>
              <a:t>		£10,000</a:t>
            </a:r>
          </a:p>
          <a:p>
            <a:r>
              <a:rPr lang="en-GB" sz="750" dirty="0"/>
              <a:t>Pension</a:t>
            </a:r>
            <a:r>
              <a:rPr lang="en-GB" sz="1050" dirty="0"/>
              <a:t>		£40,000</a:t>
            </a:r>
          </a:p>
          <a:p>
            <a:endParaRPr lang="en-GB" sz="900" i="1" dirty="0">
              <a:solidFill>
                <a:srgbClr val="FF0000"/>
              </a:solidFill>
            </a:endParaRPr>
          </a:p>
          <a:p>
            <a:r>
              <a:rPr lang="en-GB" sz="900" i="1" dirty="0">
                <a:solidFill>
                  <a:srgbClr val="FF0000"/>
                </a:solidFill>
              </a:rPr>
              <a:t>Total		£604,000</a:t>
            </a:r>
          </a:p>
          <a:p>
            <a:endParaRPr lang="en-GB" sz="1050" dirty="0"/>
          </a:p>
          <a:p>
            <a:r>
              <a:rPr lang="en-GB" sz="1050" b="1" u="sng" dirty="0"/>
              <a:t>Liabilities</a:t>
            </a:r>
          </a:p>
          <a:p>
            <a:r>
              <a:rPr lang="en-GB" sz="750" dirty="0"/>
              <a:t>House owned by bank </a:t>
            </a:r>
            <a:r>
              <a:rPr lang="en-GB" sz="1050" dirty="0"/>
              <a:t>	£300,000</a:t>
            </a:r>
          </a:p>
          <a:p>
            <a:r>
              <a:rPr lang="en-GB" sz="750" dirty="0"/>
              <a:t>Credit Card Debt</a:t>
            </a:r>
            <a:r>
              <a:rPr lang="en-GB" sz="1050" dirty="0"/>
              <a:t>	£1,000</a:t>
            </a:r>
          </a:p>
          <a:p>
            <a:r>
              <a:rPr lang="en-GB" sz="750" dirty="0"/>
              <a:t>Car Loan</a:t>
            </a:r>
            <a:r>
              <a:rPr lang="en-GB" sz="1050" dirty="0"/>
              <a:t>		£1,000</a:t>
            </a:r>
          </a:p>
          <a:p>
            <a:endParaRPr lang="en-GB" sz="900" i="1" dirty="0">
              <a:solidFill>
                <a:srgbClr val="FF0000"/>
              </a:solidFill>
            </a:endParaRPr>
          </a:p>
          <a:p>
            <a:r>
              <a:rPr lang="en-GB" sz="900" i="1" dirty="0">
                <a:solidFill>
                  <a:srgbClr val="FF0000"/>
                </a:solidFill>
              </a:rPr>
              <a:t>Total		£302,000</a:t>
            </a:r>
          </a:p>
          <a:p>
            <a:endParaRPr lang="en-GB" sz="1050" dirty="0"/>
          </a:p>
          <a:p>
            <a:endParaRPr lang="en-GB" sz="1050" dirty="0"/>
          </a:p>
          <a:p>
            <a:r>
              <a:rPr lang="en-GB" sz="900" b="1" i="1" u="sng" dirty="0">
                <a:solidFill>
                  <a:srgbClr val="FF0000"/>
                </a:solidFill>
              </a:rPr>
              <a:t>Equity</a:t>
            </a:r>
            <a:r>
              <a:rPr lang="en-GB" sz="900" b="1" i="1" dirty="0">
                <a:solidFill>
                  <a:srgbClr val="FF0000"/>
                </a:solidFill>
              </a:rPr>
              <a:t>		£302,000</a:t>
            </a:r>
            <a:endParaRPr lang="en-GB" sz="900" b="1" i="1" u="sng" dirty="0">
              <a:solidFill>
                <a:srgbClr val="FF0000"/>
              </a:solidFill>
            </a:endParaRPr>
          </a:p>
          <a:p>
            <a:endParaRPr lang="en-GB" sz="1050" dirty="0"/>
          </a:p>
          <a:p>
            <a:r>
              <a:rPr lang="en-GB" sz="1050" b="1" u="sng" dirty="0"/>
              <a:t>Total Liabilities &amp; Equity</a:t>
            </a:r>
            <a:r>
              <a:rPr lang="en-GB" sz="1050" b="1" dirty="0"/>
              <a:t>	</a:t>
            </a:r>
            <a:r>
              <a:rPr lang="en-GB" sz="1050" dirty="0"/>
              <a:t>£604,000</a:t>
            </a:r>
          </a:p>
          <a:p>
            <a:endParaRPr lang="en-GB" sz="1050" dirty="0"/>
          </a:p>
        </p:txBody>
      </p:sp>
      <p:sp>
        <p:nvSpPr>
          <p:cNvPr id="7" name="TextBox 6"/>
          <p:cNvSpPr txBox="1"/>
          <p:nvPr/>
        </p:nvSpPr>
        <p:spPr>
          <a:xfrm>
            <a:off x="6787439" y="2010178"/>
            <a:ext cx="2198522" cy="3854901"/>
          </a:xfrm>
          <a:prstGeom prst="rect">
            <a:avLst/>
          </a:prstGeom>
          <a:solidFill>
            <a:schemeClr val="bg1"/>
          </a:solidFill>
        </p:spPr>
        <p:txBody>
          <a:bodyPr wrap="square" rtlCol="0">
            <a:spAutoFit/>
          </a:bodyPr>
          <a:lstStyle/>
          <a:p>
            <a:pPr algn="ctr"/>
            <a:r>
              <a:rPr lang="en-GB" sz="1050" b="1" dirty="0"/>
              <a:t>Balance sheet for Royal Bank of Scotland in 2008</a:t>
            </a:r>
          </a:p>
          <a:p>
            <a:endParaRPr lang="en-GB" sz="1050" dirty="0"/>
          </a:p>
          <a:p>
            <a:r>
              <a:rPr lang="en-GB" sz="1050" b="1" u="sng" dirty="0"/>
              <a:t>Assets</a:t>
            </a:r>
            <a:r>
              <a:rPr lang="en-GB" sz="1050" b="1" dirty="0"/>
              <a:t>		</a:t>
            </a:r>
            <a:r>
              <a:rPr lang="en-GB" sz="900" u="sng" dirty="0"/>
              <a:t>Millions</a:t>
            </a:r>
          </a:p>
          <a:p>
            <a:r>
              <a:rPr lang="en-GB" sz="750" dirty="0"/>
              <a:t>Balance at central bank</a:t>
            </a:r>
            <a:r>
              <a:rPr lang="en-GB" sz="1050" dirty="0"/>
              <a:t>	£17,866</a:t>
            </a:r>
          </a:p>
          <a:p>
            <a:r>
              <a:rPr lang="en-GB" sz="750" dirty="0"/>
              <a:t>Treasury Bills/Bonds</a:t>
            </a:r>
            <a:r>
              <a:rPr lang="en-GB" sz="1050" dirty="0"/>
              <a:t>	£18,229</a:t>
            </a:r>
          </a:p>
          <a:p>
            <a:r>
              <a:rPr lang="en-GB" sz="750" dirty="0"/>
              <a:t>Loans</a:t>
            </a:r>
            <a:r>
              <a:rPr lang="en-GB" sz="1050" dirty="0"/>
              <a:t>		£1,048,710</a:t>
            </a:r>
          </a:p>
          <a:p>
            <a:r>
              <a:rPr lang="en-GB" sz="750" dirty="0"/>
              <a:t>Derivatives</a:t>
            </a:r>
            <a:r>
              <a:rPr lang="en-GB" sz="1050" dirty="0"/>
              <a:t>		£337,410</a:t>
            </a:r>
          </a:p>
          <a:p>
            <a:r>
              <a:rPr lang="en-GB" sz="750" dirty="0"/>
              <a:t>Other</a:t>
            </a:r>
            <a:r>
              <a:rPr lang="en-GB" sz="1050" dirty="0"/>
              <a:t>		£478,304</a:t>
            </a:r>
          </a:p>
          <a:p>
            <a:endParaRPr lang="en-GB" sz="900" i="1" dirty="0">
              <a:solidFill>
                <a:srgbClr val="FF0000"/>
              </a:solidFill>
            </a:endParaRPr>
          </a:p>
          <a:p>
            <a:r>
              <a:rPr lang="en-GB" sz="900" i="1" dirty="0">
                <a:solidFill>
                  <a:srgbClr val="FF0000"/>
                </a:solidFill>
              </a:rPr>
              <a:t>Total		£1,900,519</a:t>
            </a:r>
          </a:p>
          <a:p>
            <a:endParaRPr lang="en-GB" sz="1050" dirty="0"/>
          </a:p>
          <a:p>
            <a:r>
              <a:rPr lang="en-GB" sz="1050" b="1" u="sng" dirty="0"/>
              <a:t>Liabilities</a:t>
            </a:r>
          </a:p>
          <a:p>
            <a:r>
              <a:rPr lang="en-GB" sz="750" dirty="0"/>
              <a:t>Deposits by banks</a:t>
            </a:r>
            <a:r>
              <a:rPr lang="en-GB" sz="1050" dirty="0"/>
              <a:t>	£312,663</a:t>
            </a:r>
          </a:p>
          <a:p>
            <a:r>
              <a:rPr lang="en-GB" sz="750" dirty="0"/>
              <a:t>Deposits by customers</a:t>
            </a:r>
            <a:r>
              <a:rPr lang="en-GB" sz="1050" dirty="0"/>
              <a:t>	£682,365</a:t>
            </a:r>
          </a:p>
          <a:p>
            <a:r>
              <a:rPr lang="en-GB" sz="750" dirty="0"/>
              <a:t>Other</a:t>
            </a:r>
            <a:r>
              <a:rPr lang="en-GB" sz="1050" dirty="0"/>
              <a:t>		£814,065</a:t>
            </a:r>
          </a:p>
          <a:p>
            <a:endParaRPr lang="en-GB" sz="900" i="1" dirty="0">
              <a:solidFill>
                <a:srgbClr val="FF0000"/>
              </a:solidFill>
            </a:endParaRPr>
          </a:p>
          <a:p>
            <a:r>
              <a:rPr lang="en-GB" sz="900" i="1" dirty="0">
                <a:solidFill>
                  <a:srgbClr val="FF0000"/>
                </a:solidFill>
              </a:rPr>
              <a:t>Total		£1,809,093</a:t>
            </a:r>
          </a:p>
          <a:p>
            <a:endParaRPr lang="en-GB" sz="1050" dirty="0"/>
          </a:p>
          <a:p>
            <a:endParaRPr lang="en-GB" sz="1050" dirty="0"/>
          </a:p>
          <a:p>
            <a:r>
              <a:rPr lang="en-GB" sz="900" b="1" i="1" u="sng" dirty="0">
                <a:solidFill>
                  <a:srgbClr val="FF0000"/>
                </a:solidFill>
              </a:rPr>
              <a:t>Equity</a:t>
            </a:r>
            <a:r>
              <a:rPr lang="en-GB" sz="900" b="1" i="1" dirty="0">
                <a:solidFill>
                  <a:srgbClr val="FF0000"/>
                </a:solidFill>
              </a:rPr>
              <a:t>		£91,246</a:t>
            </a:r>
            <a:endParaRPr lang="en-GB" sz="900" b="1" i="1" u="sng" dirty="0">
              <a:solidFill>
                <a:srgbClr val="FF0000"/>
              </a:solidFill>
            </a:endParaRPr>
          </a:p>
          <a:p>
            <a:endParaRPr lang="en-GB" sz="1050" dirty="0"/>
          </a:p>
          <a:p>
            <a:r>
              <a:rPr lang="en-GB" sz="1050" b="1" u="sng" dirty="0"/>
              <a:t>Total Liabilities &amp; Equity</a:t>
            </a:r>
            <a:r>
              <a:rPr lang="en-GB" sz="1050" b="1" dirty="0"/>
              <a:t>	</a:t>
            </a:r>
            <a:r>
              <a:rPr lang="en-GB" sz="1050" dirty="0"/>
              <a:t>£1,900,519</a:t>
            </a:r>
          </a:p>
          <a:p>
            <a:endParaRPr lang="en-GB" sz="1050" dirty="0"/>
          </a:p>
        </p:txBody>
      </p:sp>
    </p:spTree>
    <p:extLst>
      <p:ext uri="{BB962C8B-B14F-4D97-AF65-F5344CB8AC3E}">
        <p14:creationId xmlns:p14="http://schemas.microsoft.com/office/powerpoint/2010/main" val="3165692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2911079" y="2247900"/>
            <a:ext cx="4876800" cy="3077766"/>
          </a:xfrm>
          <a:prstGeom prst="rect">
            <a:avLst/>
          </a:prstGeom>
          <a:solidFill>
            <a:srgbClr val="00FFFF"/>
          </a:solidFill>
          <a:ln w="127000">
            <a:solidFill>
              <a:schemeClr val="accent1"/>
            </a:solidFill>
            <a:miter lim="800000"/>
            <a:headEnd/>
            <a:tailEnd/>
          </a:ln>
        </p:spPr>
        <p:txBody>
          <a:bodyPr wrap="none" anchor="ctr"/>
          <a:lstStyle/>
          <a:p>
            <a:pPr algn="ctr"/>
            <a:endParaRPr lang="en-US" sz="1050">
              <a:cs typeface="Arial" charset="0"/>
            </a:endParaRPr>
          </a:p>
        </p:txBody>
      </p:sp>
      <p:sp>
        <p:nvSpPr>
          <p:cNvPr id="29699" name="Line 5"/>
          <p:cNvSpPr>
            <a:spLocks noChangeShapeType="1"/>
          </p:cNvSpPr>
          <p:nvPr/>
        </p:nvSpPr>
        <p:spPr bwMode="auto">
          <a:xfrm>
            <a:off x="2883694" y="3868342"/>
            <a:ext cx="4958954" cy="1190"/>
          </a:xfrm>
          <a:prstGeom prst="line">
            <a:avLst/>
          </a:prstGeom>
          <a:noFill/>
          <a:ln w="50800">
            <a:solidFill>
              <a:srgbClr val="FFFFFF"/>
            </a:solidFill>
            <a:round/>
            <a:headEnd/>
            <a:tailEnd/>
          </a:ln>
        </p:spPr>
        <p:txBody>
          <a:bodyPr/>
          <a:lstStyle/>
          <a:p>
            <a:endParaRPr lang="en-GB" sz="1350"/>
          </a:p>
        </p:txBody>
      </p:sp>
      <p:sp>
        <p:nvSpPr>
          <p:cNvPr id="29700" name="Oval 6"/>
          <p:cNvSpPr>
            <a:spLocks noChangeArrowheads="1"/>
          </p:cNvSpPr>
          <p:nvPr/>
        </p:nvSpPr>
        <p:spPr bwMode="auto">
          <a:xfrm>
            <a:off x="4611291" y="3923110"/>
            <a:ext cx="109538" cy="161925"/>
          </a:xfrm>
          <a:prstGeom prst="ellipse">
            <a:avLst/>
          </a:prstGeom>
          <a:solidFill>
            <a:srgbClr val="FFFFFF"/>
          </a:solidFill>
          <a:ln w="12700">
            <a:solidFill>
              <a:srgbClr val="0000FF"/>
            </a:solidFill>
            <a:round/>
            <a:headEnd/>
            <a:tailEnd/>
          </a:ln>
        </p:spPr>
        <p:txBody>
          <a:bodyPr wrap="none" anchor="ctr"/>
          <a:lstStyle/>
          <a:p>
            <a:endParaRPr lang="en-US" sz="1350"/>
          </a:p>
        </p:txBody>
      </p:sp>
      <p:sp>
        <p:nvSpPr>
          <p:cNvPr id="29701" name="Oval 7"/>
          <p:cNvSpPr>
            <a:spLocks noChangeArrowheads="1"/>
          </p:cNvSpPr>
          <p:nvPr/>
        </p:nvSpPr>
        <p:spPr bwMode="auto">
          <a:xfrm>
            <a:off x="4504135" y="3814763"/>
            <a:ext cx="109538" cy="161925"/>
          </a:xfrm>
          <a:prstGeom prst="ellipse">
            <a:avLst/>
          </a:prstGeom>
          <a:solidFill>
            <a:srgbClr val="FFFFFF"/>
          </a:solidFill>
          <a:ln w="12700">
            <a:solidFill>
              <a:srgbClr val="0000FF"/>
            </a:solidFill>
            <a:round/>
            <a:headEnd/>
            <a:tailEnd/>
          </a:ln>
        </p:spPr>
        <p:txBody>
          <a:bodyPr wrap="none" anchor="ctr"/>
          <a:lstStyle/>
          <a:p>
            <a:endParaRPr lang="en-US" sz="1350"/>
          </a:p>
        </p:txBody>
      </p:sp>
      <p:sp>
        <p:nvSpPr>
          <p:cNvPr id="29702" name="Oval 8"/>
          <p:cNvSpPr>
            <a:spLocks noChangeArrowheads="1"/>
          </p:cNvSpPr>
          <p:nvPr/>
        </p:nvSpPr>
        <p:spPr bwMode="auto">
          <a:xfrm>
            <a:off x="4719637" y="3976688"/>
            <a:ext cx="109538" cy="161925"/>
          </a:xfrm>
          <a:prstGeom prst="ellipse">
            <a:avLst/>
          </a:prstGeom>
          <a:solidFill>
            <a:srgbClr val="FFFFFF"/>
          </a:solidFill>
          <a:ln w="12700">
            <a:solidFill>
              <a:srgbClr val="0000FF"/>
            </a:solidFill>
            <a:round/>
            <a:headEnd/>
            <a:tailEnd/>
          </a:ln>
        </p:spPr>
        <p:txBody>
          <a:bodyPr wrap="none" anchor="ctr"/>
          <a:lstStyle/>
          <a:p>
            <a:endParaRPr lang="en-US" sz="1350"/>
          </a:p>
        </p:txBody>
      </p:sp>
      <p:sp>
        <p:nvSpPr>
          <p:cNvPr id="29703" name="Oval 9"/>
          <p:cNvSpPr>
            <a:spLocks noChangeArrowheads="1"/>
          </p:cNvSpPr>
          <p:nvPr/>
        </p:nvSpPr>
        <p:spPr bwMode="auto">
          <a:xfrm>
            <a:off x="4611291" y="3652838"/>
            <a:ext cx="109538" cy="161925"/>
          </a:xfrm>
          <a:prstGeom prst="ellipse">
            <a:avLst/>
          </a:prstGeom>
          <a:solidFill>
            <a:srgbClr val="FFFFFF"/>
          </a:solidFill>
          <a:ln w="12700">
            <a:solidFill>
              <a:srgbClr val="0000FF"/>
            </a:solidFill>
            <a:round/>
            <a:headEnd/>
            <a:tailEnd/>
          </a:ln>
        </p:spPr>
        <p:txBody>
          <a:bodyPr wrap="none" anchor="ctr"/>
          <a:lstStyle/>
          <a:p>
            <a:endParaRPr lang="en-US" sz="1350"/>
          </a:p>
        </p:txBody>
      </p:sp>
      <p:sp>
        <p:nvSpPr>
          <p:cNvPr id="29704" name="Oval 10"/>
          <p:cNvSpPr>
            <a:spLocks noChangeArrowheads="1"/>
          </p:cNvSpPr>
          <p:nvPr/>
        </p:nvSpPr>
        <p:spPr bwMode="auto">
          <a:xfrm>
            <a:off x="4719637" y="3598069"/>
            <a:ext cx="109538" cy="161925"/>
          </a:xfrm>
          <a:prstGeom prst="ellipse">
            <a:avLst/>
          </a:prstGeom>
          <a:solidFill>
            <a:srgbClr val="FFFFFF"/>
          </a:solidFill>
          <a:ln w="12700">
            <a:solidFill>
              <a:srgbClr val="0000FF"/>
            </a:solidFill>
            <a:round/>
            <a:headEnd/>
            <a:tailEnd/>
          </a:ln>
        </p:spPr>
        <p:txBody>
          <a:bodyPr wrap="none" anchor="ctr"/>
          <a:lstStyle/>
          <a:p>
            <a:endParaRPr lang="en-US" sz="1350"/>
          </a:p>
        </p:txBody>
      </p:sp>
      <p:sp>
        <p:nvSpPr>
          <p:cNvPr id="29705" name="Oval 11"/>
          <p:cNvSpPr>
            <a:spLocks noChangeArrowheads="1"/>
          </p:cNvSpPr>
          <p:nvPr/>
        </p:nvSpPr>
        <p:spPr bwMode="auto">
          <a:xfrm>
            <a:off x="7204472" y="3814763"/>
            <a:ext cx="109538" cy="161925"/>
          </a:xfrm>
          <a:prstGeom prst="ellipse">
            <a:avLst/>
          </a:prstGeom>
          <a:solidFill>
            <a:srgbClr val="FFFFFF"/>
          </a:solidFill>
          <a:ln w="12700">
            <a:solidFill>
              <a:srgbClr val="0000FF"/>
            </a:solidFill>
            <a:round/>
            <a:headEnd/>
            <a:tailEnd/>
          </a:ln>
        </p:spPr>
        <p:txBody>
          <a:bodyPr wrap="none" anchor="ctr"/>
          <a:lstStyle/>
          <a:p>
            <a:endParaRPr lang="en-US" sz="1350"/>
          </a:p>
        </p:txBody>
      </p:sp>
      <p:sp>
        <p:nvSpPr>
          <p:cNvPr id="29706" name="Oval 12"/>
          <p:cNvSpPr>
            <a:spLocks noChangeArrowheads="1"/>
          </p:cNvSpPr>
          <p:nvPr/>
        </p:nvSpPr>
        <p:spPr bwMode="auto">
          <a:xfrm>
            <a:off x="6987778" y="3923110"/>
            <a:ext cx="109538" cy="161925"/>
          </a:xfrm>
          <a:prstGeom prst="ellipse">
            <a:avLst/>
          </a:prstGeom>
          <a:solidFill>
            <a:srgbClr val="FFFFFF"/>
          </a:solidFill>
          <a:ln w="12700">
            <a:solidFill>
              <a:srgbClr val="0000FF"/>
            </a:solidFill>
            <a:round/>
            <a:headEnd/>
            <a:tailEnd/>
          </a:ln>
        </p:spPr>
        <p:txBody>
          <a:bodyPr wrap="none" anchor="ctr"/>
          <a:lstStyle/>
          <a:p>
            <a:endParaRPr lang="en-US" sz="1350"/>
          </a:p>
        </p:txBody>
      </p:sp>
      <p:sp>
        <p:nvSpPr>
          <p:cNvPr id="29707" name="Oval 13"/>
          <p:cNvSpPr>
            <a:spLocks noChangeArrowheads="1"/>
          </p:cNvSpPr>
          <p:nvPr/>
        </p:nvSpPr>
        <p:spPr bwMode="auto">
          <a:xfrm>
            <a:off x="7096125" y="3923110"/>
            <a:ext cx="109538" cy="161925"/>
          </a:xfrm>
          <a:prstGeom prst="ellipse">
            <a:avLst/>
          </a:prstGeom>
          <a:solidFill>
            <a:srgbClr val="FFFFFF"/>
          </a:solidFill>
          <a:ln w="12700">
            <a:solidFill>
              <a:srgbClr val="0000FF"/>
            </a:solidFill>
            <a:round/>
            <a:headEnd/>
            <a:tailEnd/>
          </a:ln>
        </p:spPr>
        <p:txBody>
          <a:bodyPr wrap="none" anchor="ctr"/>
          <a:lstStyle/>
          <a:p>
            <a:endParaRPr lang="en-US" sz="1350"/>
          </a:p>
        </p:txBody>
      </p:sp>
      <p:sp>
        <p:nvSpPr>
          <p:cNvPr id="29708" name="Oval 14"/>
          <p:cNvSpPr>
            <a:spLocks noChangeArrowheads="1"/>
          </p:cNvSpPr>
          <p:nvPr/>
        </p:nvSpPr>
        <p:spPr bwMode="auto">
          <a:xfrm>
            <a:off x="6987778" y="3598069"/>
            <a:ext cx="109538" cy="161925"/>
          </a:xfrm>
          <a:prstGeom prst="ellipse">
            <a:avLst/>
          </a:prstGeom>
          <a:solidFill>
            <a:srgbClr val="FFFFFF"/>
          </a:solidFill>
          <a:ln w="12700">
            <a:solidFill>
              <a:srgbClr val="0000FF"/>
            </a:solidFill>
            <a:round/>
            <a:headEnd/>
            <a:tailEnd/>
          </a:ln>
        </p:spPr>
        <p:txBody>
          <a:bodyPr wrap="none" anchor="ctr"/>
          <a:lstStyle/>
          <a:p>
            <a:endParaRPr lang="en-US" sz="1350"/>
          </a:p>
        </p:txBody>
      </p:sp>
      <p:sp>
        <p:nvSpPr>
          <p:cNvPr id="29709" name="Oval 15"/>
          <p:cNvSpPr>
            <a:spLocks noChangeArrowheads="1"/>
          </p:cNvSpPr>
          <p:nvPr/>
        </p:nvSpPr>
        <p:spPr bwMode="auto">
          <a:xfrm>
            <a:off x="7204472" y="3761185"/>
            <a:ext cx="109538" cy="161925"/>
          </a:xfrm>
          <a:prstGeom prst="ellipse">
            <a:avLst/>
          </a:prstGeom>
          <a:solidFill>
            <a:srgbClr val="FFFFFF"/>
          </a:solidFill>
          <a:ln w="12700">
            <a:solidFill>
              <a:srgbClr val="0000FF"/>
            </a:solidFill>
            <a:round/>
            <a:headEnd/>
            <a:tailEnd/>
          </a:ln>
        </p:spPr>
        <p:txBody>
          <a:bodyPr wrap="none" anchor="ctr"/>
          <a:lstStyle/>
          <a:p>
            <a:endParaRPr lang="en-US" sz="1350"/>
          </a:p>
        </p:txBody>
      </p:sp>
      <p:sp>
        <p:nvSpPr>
          <p:cNvPr id="29710" name="Oval 16"/>
          <p:cNvSpPr>
            <a:spLocks noChangeArrowheads="1"/>
          </p:cNvSpPr>
          <p:nvPr/>
        </p:nvSpPr>
        <p:spPr bwMode="auto">
          <a:xfrm>
            <a:off x="7096125" y="3652838"/>
            <a:ext cx="109538" cy="161925"/>
          </a:xfrm>
          <a:prstGeom prst="ellipse">
            <a:avLst/>
          </a:prstGeom>
          <a:solidFill>
            <a:srgbClr val="FFFFFF"/>
          </a:solidFill>
          <a:ln w="12700">
            <a:solidFill>
              <a:srgbClr val="0000FF"/>
            </a:solidFill>
            <a:round/>
            <a:headEnd/>
            <a:tailEnd/>
          </a:ln>
        </p:spPr>
        <p:txBody>
          <a:bodyPr wrap="none" anchor="ctr"/>
          <a:lstStyle/>
          <a:p>
            <a:endParaRPr lang="en-US" sz="1350"/>
          </a:p>
        </p:txBody>
      </p:sp>
      <p:sp>
        <p:nvSpPr>
          <p:cNvPr id="29711" name="Oval 17"/>
          <p:cNvSpPr>
            <a:spLocks noChangeArrowheads="1"/>
          </p:cNvSpPr>
          <p:nvPr/>
        </p:nvSpPr>
        <p:spPr bwMode="auto">
          <a:xfrm>
            <a:off x="4504135" y="3598069"/>
            <a:ext cx="762000" cy="539354"/>
          </a:xfrm>
          <a:prstGeom prst="ellipse">
            <a:avLst/>
          </a:prstGeom>
          <a:solidFill>
            <a:srgbClr val="545454"/>
          </a:solidFill>
          <a:ln w="9525">
            <a:noFill/>
            <a:round/>
            <a:headEnd/>
            <a:tailEnd/>
          </a:ln>
        </p:spPr>
        <p:txBody>
          <a:bodyPr wrap="none" anchor="ctr"/>
          <a:lstStyle/>
          <a:p>
            <a:pPr algn="ctr"/>
            <a:r>
              <a:rPr lang="en-GB" sz="750">
                <a:solidFill>
                  <a:schemeClr val="bg1"/>
                </a:solidFill>
                <a:cs typeface="Arial" charset="0"/>
              </a:rPr>
              <a:t>HOUSEHOLD</a:t>
            </a:r>
          </a:p>
        </p:txBody>
      </p:sp>
      <p:grpSp>
        <p:nvGrpSpPr>
          <p:cNvPr id="2" name="Group 18"/>
          <p:cNvGrpSpPr>
            <a:grpSpLocks/>
          </p:cNvGrpSpPr>
          <p:nvPr/>
        </p:nvGrpSpPr>
        <p:grpSpPr bwMode="auto">
          <a:xfrm>
            <a:off x="5148264" y="3868344"/>
            <a:ext cx="1532335" cy="207169"/>
            <a:chOff x="3290" y="2223"/>
            <a:chExt cx="1275" cy="174"/>
          </a:xfrm>
        </p:grpSpPr>
        <p:cxnSp>
          <p:nvCxnSpPr>
            <p:cNvPr id="29752" name="AutoShape 19"/>
            <p:cNvCxnSpPr>
              <a:cxnSpLocks noChangeShapeType="1"/>
              <a:stCxn id="29713" idx="3"/>
              <a:endCxn id="29711" idx="5"/>
            </p:cNvCxnSpPr>
            <p:nvPr/>
          </p:nvCxnSpPr>
          <p:spPr bwMode="auto">
            <a:xfrm flipH="1">
              <a:off x="3290" y="2383"/>
              <a:ext cx="1275" cy="0"/>
            </a:xfrm>
            <a:prstGeom prst="straightConnector1">
              <a:avLst/>
            </a:prstGeom>
            <a:noFill/>
            <a:ln w="31750">
              <a:solidFill>
                <a:srgbClr val="FF0000"/>
              </a:solidFill>
              <a:round/>
              <a:headEnd/>
              <a:tailEnd type="triangle" w="med" len="med"/>
            </a:ln>
          </p:spPr>
        </p:cxnSp>
        <p:sp>
          <p:nvSpPr>
            <p:cNvPr id="29753" name="Text Box 20"/>
            <p:cNvSpPr txBox="1">
              <a:spLocks noChangeArrowheads="1"/>
            </p:cNvSpPr>
            <p:nvPr/>
          </p:nvSpPr>
          <p:spPr bwMode="auto">
            <a:xfrm>
              <a:off x="3384" y="2223"/>
              <a:ext cx="1102" cy="174"/>
            </a:xfrm>
            <a:prstGeom prst="rect">
              <a:avLst/>
            </a:prstGeom>
            <a:noFill/>
            <a:ln w="9525">
              <a:noFill/>
              <a:miter lim="800000"/>
              <a:headEnd/>
              <a:tailEnd/>
            </a:ln>
          </p:spPr>
          <p:txBody>
            <a:bodyPr wrap="none">
              <a:spAutoFit/>
            </a:bodyPr>
            <a:lstStyle/>
            <a:p>
              <a:r>
                <a:rPr lang="en-GB" sz="750">
                  <a:cs typeface="Arial" charset="0"/>
                </a:rPr>
                <a:t>INCOME (Wages, Profits etc.)</a:t>
              </a:r>
            </a:p>
          </p:txBody>
        </p:sp>
      </p:grpSp>
      <p:sp>
        <p:nvSpPr>
          <p:cNvPr id="29713" name="Oval 21"/>
          <p:cNvSpPr>
            <a:spLocks noChangeArrowheads="1"/>
          </p:cNvSpPr>
          <p:nvPr/>
        </p:nvSpPr>
        <p:spPr bwMode="auto">
          <a:xfrm>
            <a:off x="6555583" y="3598069"/>
            <a:ext cx="764381" cy="539354"/>
          </a:xfrm>
          <a:prstGeom prst="ellipse">
            <a:avLst/>
          </a:prstGeom>
          <a:solidFill>
            <a:srgbClr val="545454"/>
          </a:solidFill>
          <a:ln w="9525">
            <a:noFill/>
            <a:round/>
            <a:headEnd/>
            <a:tailEnd/>
          </a:ln>
        </p:spPr>
        <p:txBody>
          <a:bodyPr wrap="none" anchor="ctr"/>
          <a:lstStyle/>
          <a:p>
            <a:pPr algn="ctr"/>
            <a:r>
              <a:rPr lang="en-GB" sz="750">
                <a:solidFill>
                  <a:schemeClr val="bg1"/>
                </a:solidFill>
                <a:cs typeface="Arial" charset="0"/>
              </a:rPr>
              <a:t>FIRM</a:t>
            </a:r>
          </a:p>
        </p:txBody>
      </p:sp>
      <p:grpSp>
        <p:nvGrpSpPr>
          <p:cNvPr id="3" name="Group 22"/>
          <p:cNvGrpSpPr>
            <a:grpSpLocks/>
          </p:cNvGrpSpPr>
          <p:nvPr/>
        </p:nvGrpSpPr>
        <p:grpSpPr bwMode="auto">
          <a:xfrm>
            <a:off x="5148264" y="3490909"/>
            <a:ext cx="1532335" cy="207169"/>
            <a:chOff x="3290" y="1906"/>
            <a:chExt cx="1275" cy="174"/>
          </a:xfrm>
        </p:grpSpPr>
        <p:cxnSp>
          <p:nvCxnSpPr>
            <p:cNvPr id="29750" name="AutoShape 23"/>
            <p:cNvCxnSpPr>
              <a:cxnSpLocks noChangeShapeType="1"/>
              <a:stCxn id="29711" idx="7"/>
              <a:endCxn id="29713" idx="1"/>
            </p:cNvCxnSpPr>
            <p:nvPr/>
          </p:nvCxnSpPr>
          <p:spPr bwMode="auto">
            <a:xfrm>
              <a:off x="3290" y="2062"/>
              <a:ext cx="1275" cy="0"/>
            </a:xfrm>
            <a:prstGeom prst="straightConnector1">
              <a:avLst/>
            </a:prstGeom>
            <a:noFill/>
            <a:ln w="31750">
              <a:solidFill>
                <a:srgbClr val="FF0000"/>
              </a:solidFill>
              <a:round/>
              <a:headEnd/>
              <a:tailEnd type="triangle" w="med" len="med"/>
            </a:ln>
          </p:spPr>
        </p:cxnSp>
        <p:sp>
          <p:nvSpPr>
            <p:cNvPr id="29751" name="Text Box 24"/>
            <p:cNvSpPr txBox="1">
              <a:spLocks noChangeArrowheads="1"/>
            </p:cNvSpPr>
            <p:nvPr/>
          </p:nvSpPr>
          <p:spPr bwMode="auto">
            <a:xfrm>
              <a:off x="3384" y="1906"/>
              <a:ext cx="1113" cy="174"/>
            </a:xfrm>
            <a:prstGeom prst="rect">
              <a:avLst/>
            </a:prstGeom>
            <a:noFill/>
            <a:ln w="9525">
              <a:noFill/>
              <a:miter lim="800000"/>
              <a:headEnd/>
              <a:tailEnd/>
            </a:ln>
          </p:spPr>
          <p:txBody>
            <a:bodyPr wrap="none">
              <a:spAutoFit/>
            </a:bodyPr>
            <a:lstStyle/>
            <a:p>
              <a:r>
                <a:rPr lang="en-GB" sz="750">
                  <a:cs typeface="Arial" charset="0"/>
                </a:rPr>
                <a:t>EXPENDITURE (Consumption)</a:t>
              </a:r>
            </a:p>
          </p:txBody>
        </p:sp>
      </p:grpSp>
      <p:grpSp>
        <p:nvGrpSpPr>
          <p:cNvPr id="4" name="Group 25"/>
          <p:cNvGrpSpPr>
            <a:grpSpLocks/>
          </p:cNvGrpSpPr>
          <p:nvPr/>
        </p:nvGrpSpPr>
        <p:grpSpPr bwMode="auto">
          <a:xfrm>
            <a:off x="4881562" y="3112298"/>
            <a:ext cx="2071688" cy="486967"/>
            <a:chOff x="3066" y="1588"/>
            <a:chExt cx="1724" cy="409"/>
          </a:xfrm>
        </p:grpSpPr>
        <p:cxnSp>
          <p:nvCxnSpPr>
            <p:cNvPr id="29748" name="AutoShape 26"/>
            <p:cNvCxnSpPr>
              <a:cxnSpLocks noChangeShapeType="1"/>
              <a:stCxn id="29713" idx="0"/>
              <a:endCxn id="29711" idx="0"/>
            </p:cNvCxnSpPr>
            <p:nvPr/>
          </p:nvCxnSpPr>
          <p:spPr bwMode="auto">
            <a:xfrm rot="-5400000" flipH="1" flipV="1">
              <a:off x="3927" y="1135"/>
              <a:ext cx="1" cy="1724"/>
            </a:xfrm>
            <a:prstGeom prst="bentConnector3">
              <a:avLst>
                <a:gd name="adj1" fmla="val -25900009"/>
              </a:avLst>
            </a:prstGeom>
            <a:noFill/>
            <a:ln w="63500">
              <a:solidFill>
                <a:schemeClr val="tx1"/>
              </a:solidFill>
              <a:miter lim="800000"/>
              <a:headEnd/>
              <a:tailEnd type="triangle" w="med" len="med"/>
            </a:ln>
          </p:spPr>
        </p:cxnSp>
        <p:sp>
          <p:nvSpPr>
            <p:cNvPr id="29749" name="Text Box 27"/>
            <p:cNvSpPr txBox="1">
              <a:spLocks noChangeArrowheads="1"/>
            </p:cNvSpPr>
            <p:nvPr/>
          </p:nvSpPr>
          <p:spPr bwMode="auto">
            <a:xfrm>
              <a:off x="3610" y="1588"/>
              <a:ext cx="635" cy="174"/>
            </a:xfrm>
            <a:prstGeom prst="rect">
              <a:avLst/>
            </a:prstGeom>
            <a:noFill/>
            <a:ln w="9525">
              <a:noFill/>
              <a:miter lim="800000"/>
              <a:headEnd/>
              <a:tailEnd/>
            </a:ln>
          </p:spPr>
          <p:txBody>
            <a:bodyPr wrap="none">
              <a:spAutoFit/>
            </a:bodyPr>
            <a:lstStyle/>
            <a:p>
              <a:r>
                <a:rPr lang="en-GB" sz="750">
                  <a:cs typeface="Arial" charset="0"/>
                </a:rPr>
                <a:t>OUTPUT (GDP)</a:t>
              </a:r>
            </a:p>
          </p:txBody>
        </p:sp>
      </p:grpSp>
      <p:grpSp>
        <p:nvGrpSpPr>
          <p:cNvPr id="5" name="Group 28"/>
          <p:cNvGrpSpPr>
            <a:grpSpLocks/>
          </p:cNvGrpSpPr>
          <p:nvPr/>
        </p:nvGrpSpPr>
        <p:grpSpPr bwMode="auto">
          <a:xfrm>
            <a:off x="4881564" y="4137428"/>
            <a:ext cx="2071689" cy="316707"/>
            <a:chOff x="3066" y="2449"/>
            <a:chExt cx="1724" cy="266"/>
          </a:xfrm>
        </p:grpSpPr>
        <p:cxnSp>
          <p:nvCxnSpPr>
            <p:cNvPr id="29746" name="AutoShape 29"/>
            <p:cNvCxnSpPr>
              <a:cxnSpLocks noChangeShapeType="1"/>
              <a:stCxn id="29711" idx="4"/>
              <a:endCxn id="29713" idx="4"/>
            </p:cNvCxnSpPr>
            <p:nvPr/>
          </p:nvCxnSpPr>
          <p:spPr bwMode="auto">
            <a:xfrm rot="16200000" flipH="1">
              <a:off x="3927" y="1588"/>
              <a:ext cx="1" cy="1724"/>
            </a:xfrm>
            <a:prstGeom prst="bentConnector3">
              <a:avLst>
                <a:gd name="adj1" fmla="val 24900009"/>
              </a:avLst>
            </a:prstGeom>
            <a:noFill/>
            <a:ln w="63500">
              <a:solidFill>
                <a:schemeClr val="tx1"/>
              </a:solidFill>
              <a:miter lim="800000"/>
              <a:headEnd/>
              <a:tailEnd type="triangle" w="med" len="med"/>
            </a:ln>
          </p:spPr>
        </p:cxnSp>
        <p:sp>
          <p:nvSpPr>
            <p:cNvPr id="29747" name="Text Box 30"/>
            <p:cNvSpPr txBox="1">
              <a:spLocks noChangeArrowheads="1"/>
            </p:cNvSpPr>
            <p:nvPr/>
          </p:nvSpPr>
          <p:spPr bwMode="auto">
            <a:xfrm>
              <a:off x="3384" y="2541"/>
              <a:ext cx="1055" cy="174"/>
            </a:xfrm>
            <a:prstGeom prst="rect">
              <a:avLst/>
            </a:prstGeom>
            <a:noFill/>
            <a:ln w="9525">
              <a:noFill/>
              <a:miter lim="800000"/>
              <a:headEnd/>
              <a:tailEnd/>
            </a:ln>
          </p:spPr>
          <p:txBody>
            <a:bodyPr wrap="none">
              <a:spAutoFit/>
            </a:bodyPr>
            <a:lstStyle/>
            <a:p>
              <a:r>
                <a:rPr lang="en-GB" sz="750">
                  <a:cs typeface="Arial" charset="0"/>
                </a:rPr>
                <a:t>INPUT (Labour, Capital etc.)</a:t>
              </a:r>
            </a:p>
          </p:txBody>
        </p:sp>
      </p:grpSp>
      <p:sp>
        <p:nvSpPr>
          <p:cNvPr id="29717" name="Oval 31"/>
          <p:cNvSpPr>
            <a:spLocks noChangeArrowheads="1"/>
          </p:cNvSpPr>
          <p:nvPr/>
        </p:nvSpPr>
        <p:spPr bwMode="auto">
          <a:xfrm>
            <a:off x="2992041" y="3598069"/>
            <a:ext cx="600075" cy="539354"/>
          </a:xfrm>
          <a:prstGeom prst="ellipse">
            <a:avLst/>
          </a:prstGeom>
          <a:solidFill>
            <a:schemeClr val="bg1"/>
          </a:solidFill>
          <a:ln w="9525">
            <a:solidFill>
              <a:schemeClr val="tx1"/>
            </a:solidFill>
            <a:round/>
            <a:headEnd/>
            <a:tailEnd/>
          </a:ln>
        </p:spPr>
        <p:txBody>
          <a:bodyPr wrap="none" anchor="ctr"/>
          <a:lstStyle/>
          <a:p>
            <a:pPr algn="ctr"/>
            <a:r>
              <a:rPr lang="en-GB" sz="750">
                <a:cs typeface="Arial" charset="0"/>
              </a:rPr>
              <a:t>GOVERNMENT</a:t>
            </a:r>
          </a:p>
        </p:txBody>
      </p:sp>
      <p:grpSp>
        <p:nvGrpSpPr>
          <p:cNvPr id="6" name="Group 32"/>
          <p:cNvGrpSpPr>
            <a:grpSpLocks/>
          </p:cNvGrpSpPr>
          <p:nvPr/>
        </p:nvGrpSpPr>
        <p:grpSpPr bwMode="auto">
          <a:xfrm>
            <a:off x="3734869" y="2809875"/>
            <a:ext cx="3338636" cy="804863"/>
            <a:chOff x="2103" y="1334"/>
            <a:chExt cx="2778" cy="676"/>
          </a:xfrm>
        </p:grpSpPr>
        <p:cxnSp>
          <p:nvCxnSpPr>
            <p:cNvPr id="29744" name="AutoShape 33"/>
            <p:cNvCxnSpPr>
              <a:cxnSpLocks noChangeShapeType="1"/>
              <a:stCxn id="29719" idx="0"/>
              <a:endCxn id="29708" idx="0"/>
            </p:cNvCxnSpPr>
            <p:nvPr/>
          </p:nvCxnSpPr>
          <p:spPr bwMode="auto">
            <a:xfrm rot="5400000" flipV="1">
              <a:off x="3576" y="693"/>
              <a:ext cx="1" cy="2608"/>
            </a:xfrm>
            <a:prstGeom prst="bentConnector3">
              <a:avLst>
                <a:gd name="adj1" fmla="val -58600014"/>
              </a:avLst>
            </a:prstGeom>
            <a:noFill/>
            <a:ln w="31750">
              <a:solidFill>
                <a:srgbClr val="FF0000"/>
              </a:solidFill>
              <a:miter lim="800000"/>
              <a:headEnd/>
              <a:tailEnd type="triangle" w="med" len="med"/>
            </a:ln>
          </p:spPr>
        </p:cxnSp>
        <p:sp>
          <p:nvSpPr>
            <p:cNvPr id="29745" name="Text Box 34"/>
            <p:cNvSpPr txBox="1">
              <a:spLocks noChangeArrowheads="1"/>
            </p:cNvSpPr>
            <p:nvPr/>
          </p:nvSpPr>
          <p:spPr bwMode="auto">
            <a:xfrm rot="16200000">
              <a:off x="1852" y="1585"/>
              <a:ext cx="676" cy="173"/>
            </a:xfrm>
            <a:prstGeom prst="rect">
              <a:avLst/>
            </a:prstGeom>
            <a:noFill/>
            <a:ln w="9525">
              <a:noFill/>
              <a:miter lim="800000"/>
              <a:headEnd/>
              <a:tailEnd/>
            </a:ln>
          </p:spPr>
          <p:txBody>
            <a:bodyPr wrap="none">
              <a:spAutoFit/>
            </a:bodyPr>
            <a:lstStyle/>
            <a:p>
              <a:r>
                <a:rPr lang="en-GB" sz="750">
                  <a:cs typeface="Arial" charset="0"/>
                </a:rPr>
                <a:t>INVESTMENT (I)</a:t>
              </a:r>
            </a:p>
          </p:txBody>
        </p:sp>
      </p:grpSp>
      <p:sp>
        <p:nvSpPr>
          <p:cNvPr id="29719" name="Oval 35"/>
          <p:cNvSpPr>
            <a:spLocks noChangeArrowheads="1"/>
          </p:cNvSpPr>
          <p:nvPr/>
        </p:nvSpPr>
        <p:spPr bwMode="auto">
          <a:xfrm>
            <a:off x="3639741" y="3598069"/>
            <a:ext cx="600075" cy="539354"/>
          </a:xfrm>
          <a:prstGeom prst="ellipse">
            <a:avLst/>
          </a:prstGeom>
          <a:solidFill>
            <a:schemeClr val="bg1"/>
          </a:solidFill>
          <a:ln w="9525">
            <a:solidFill>
              <a:schemeClr val="tx1"/>
            </a:solidFill>
            <a:round/>
            <a:headEnd/>
            <a:tailEnd/>
          </a:ln>
        </p:spPr>
        <p:txBody>
          <a:bodyPr wrap="none" anchor="ctr"/>
          <a:lstStyle/>
          <a:p>
            <a:pPr algn="ctr"/>
            <a:r>
              <a:rPr lang="en-GB" sz="750" dirty="0">
                <a:cs typeface="Arial" charset="0"/>
              </a:rPr>
              <a:t>FINANCIAL</a:t>
            </a:r>
          </a:p>
          <a:p>
            <a:pPr algn="ctr"/>
            <a:r>
              <a:rPr lang="en-GB" sz="750" dirty="0" smtClean="0">
                <a:cs typeface="Arial" charset="0"/>
              </a:rPr>
              <a:t>MARKETS</a:t>
            </a:r>
            <a:endParaRPr lang="en-GB" sz="750" dirty="0">
              <a:cs typeface="Arial" charset="0"/>
            </a:endParaRPr>
          </a:p>
        </p:txBody>
      </p:sp>
      <p:sp>
        <p:nvSpPr>
          <p:cNvPr id="48164" name="Oval 36"/>
          <p:cNvSpPr>
            <a:spLocks noChangeArrowheads="1"/>
          </p:cNvSpPr>
          <p:nvPr/>
        </p:nvSpPr>
        <p:spPr bwMode="auto">
          <a:xfrm>
            <a:off x="2325291" y="3624262"/>
            <a:ext cx="600075" cy="539354"/>
          </a:xfrm>
          <a:prstGeom prst="ellipse">
            <a:avLst/>
          </a:prstGeom>
          <a:solidFill>
            <a:schemeClr val="bg1"/>
          </a:solidFill>
          <a:ln w="9525">
            <a:solidFill>
              <a:schemeClr val="tx1"/>
            </a:solidFill>
            <a:round/>
            <a:headEnd/>
            <a:tailEnd/>
          </a:ln>
        </p:spPr>
        <p:txBody>
          <a:bodyPr wrap="none" anchor="ctr"/>
          <a:lstStyle/>
          <a:p>
            <a:pPr algn="ctr"/>
            <a:r>
              <a:rPr lang="en-GB" sz="750">
                <a:cs typeface="Arial" charset="0"/>
              </a:rPr>
              <a:t>WORLD </a:t>
            </a:r>
          </a:p>
          <a:p>
            <a:pPr algn="ctr"/>
            <a:r>
              <a:rPr lang="en-GB" sz="750">
                <a:cs typeface="Arial" charset="0"/>
              </a:rPr>
              <a:t>ECONOMY</a:t>
            </a:r>
          </a:p>
        </p:txBody>
      </p:sp>
      <p:cxnSp>
        <p:nvCxnSpPr>
          <p:cNvPr id="12340" name="AutoShape 38"/>
          <p:cNvCxnSpPr>
            <a:cxnSpLocks noChangeShapeType="1"/>
            <a:stCxn id="48164" idx="0"/>
            <a:endCxn id="29709" idx="0"/>
          </p:cNvCxnSpPr>
          <p:nvPr/>
        </p:nvCxnSpPr>
        <p:spPr bwMode="auto">
          <a:xfrm rot="16200000" flipH="1">
            <a:off x="4873825" y="1375768"/>
            <a:ext cx="136922" cy="4633913"/>
          </a:xfrm>
          <a:prstGeom prst="bentConnector3">
            <a:avLst>
              <a:gd name="adj1" fmla="val -1194972"/>
            </a:avLst>
          </a:prstGeom>
          <a:noFill/>
          <a:ln w="31750">
            <a:solidFill>
              <a:srgbClr val="FF0000"/>
            </a:solidFill>
            <a:miter lim="800000"/>
            <a:headEnd/>
            <a:tailEnd type="triangle" w="med" len="med"/>
          </a:ln>
        </p:spPr>
      </p:cxnSp>
      <p:sp>
        <p:nvSpPr>
          <p:cNvPr id="12341" name="Text Box 39"/>
          <p:cNvSpPr txBox="1">
            <a:spLocks noChangeArrowheads="1"/>
          </p:cNvSpPr>
          <p:nvPr/>
        </p:nvSpPr>
        <p:spPr bwMode="auto">
          <a:xfrm rot="-5400000">
            <a:off x="2101037" y="3165583"/>
            <a:ext cx="668774" cy="207749"/>
          </a:xfrm>
          <a:prstGeom prst="rect">
            <a:avLst/>
          </a:prstGeom>
          <a:noFill/>
          <a:ln w="12700">
            <a:noFill/>
            <a:miter lim="800000"/>
            <a:headEnd/>
            <a:tailEnd/>
          </a:ln>
        </p:spPr>
        <p:txBody>
          <a:bodyPr wrap="none">
            <a:spAutoFit/>
          </a:bodyPr>
          <a:lstStyle/>
          <a:p>
            <a:pPr algn="ctr"/>
            <a:r>
              <a:rPr lang="en-GB" sz="750">
                <a:cs typeface="Arial" charset="0"/>
              </a:rPr>
              <a:t>EXPORTS (X)</a:t>
            </a:r>
          </a:p>
        </p:txBody>
      </p:sp>
      <p:sp>
        <p:nvSpPr>
          <p:cNvPr id="12338" name="Text Box 43"/>
          <p:cNvSpPr txBox="1">
            <a:spLocks noChangeArrowheads="1"/>
          </p:cNvSpPr>
          <p:nvPr/>
        </p:nvSpPr>
        <p:spPr bwMode="auto">
          <a:xfrm rot="-5400000">
            <a:off x="2080201" y="4459793"/>
            <a:ext cx="710451" cy="207749"/>
          </a:xfrm>
          <a:prstGeom prst="rect">
            <a:avLst/>
          </a:prstGeom>
          <a:noFill/>
          <a:ln w="12700">
            <a:noFill/>
            <a:miter lim="800000"/>
            <a:headEnd/>
            <a:tailEnd/>
          </a:ln>
        </p:spPr>
        <p:txBody>
          <a:bodyPr wrap="none">
            <a:spAutoFit/>
          </a:bodyPr>
          <a:lstStyle/>
          <a:p>
            <a:pPr algn="ctr"/>
            <a:r>
              <a:rPr lang="en-GB" sz="750">
                <a:cs typeface="Arial" charset="0"/>
              </a:rPr>
              <a:t>IMPORTS (M)</a:t>
            </a:r>
          </a:p>
        </p:txBody>
      </p:sp>
      <p:cxnSp>
        <p:nvCxnSpPr>
          <p:cNvPr id="12339" name="AutoShape 44"/>
          <p:cNvCxnSpPr>
            <a:cxnSpLocks noChangeShapeType="1"/>
            <a:stCxn id="29705" idx="4"/>
            <a:endCxn id="48164" idx="4"/>
          </p:cNvCxnSpPr>
          <p:nvPr/>
        </p:nvCxnSpPr>
        <p:spPr bwMode="auto">
          <a:xfrm rot="5400000">
            <a:off x="4848820" y="1753195"/>
            <a:ext cx="186929" cy="4633913"/>
          </a:xfrm>
          <a:prstGeom prst="bentConnector3">
            <a:avLst>
              <a:gd name="adj1" fmla="val 893773"/>
            </a:avLst>
          </a:prstGeom>
          <a:noFill/>
          <a:ln w="31750">
            <a:solidFill>
              <a:srgbClr val="FF0000"/>
            </a:solidFill>
            <a:miter lim="800000"/>
            <a:headEnd/>
            <a:tailEnd type="triangle" w="med" len="med"/>
          </a:ln>
        </p:spPr>
      </p:cxnSp>
      <p:grpSp>
        <p:nvGrpSpPr>
          <p:cNvPr id="7" name="Group 45"/>
          <p:cNvGrpSpPr>
            <a:grpSpLocks/>
          </p:cNvGrpSpPr>
          <p:nvPr/>
        </p:nvGrpSpPr>
        <p:grpSpPr bwMode="auto">
          <a:xfrm>
            <a:off x="3088384" y="4085037"/>
            <a:ext cx="4099419" cy="850107"/>
            <a:chOff x="1560" y="2405"/>
            <a:chExt cx="3412" cy="714"/>
          </a:xfrm>
        </p:grpSpPr>
        <p:cxnSp>
          <p:nvCxnSpPr>
            <p:cNvPr id="29741" name="AutoShape 46"/>
            <p:cNvCxnSpPr>
              <a:cxnSpLocks noChangeShapeType="1"/>
              <a:stCxn id="29700" idx="4"/>
              <a:endCxn id="29717" idx="4"/>
            </p:cNvCxnSpPr>
            <p:nvPr/>
          </p:nvCxnSpPr>
          <p:spPr bwMode="auto">
            <a:xfrm rot="5400000">
              <a:off x="2285" y="1849"/>
              <a:ext cx="44" cy="1156"/>
            </a:xfrm>
            <a:prstGeom prst="bentConnector3">
              <a:avLst>
                <a:gd name="adj1" fmla="val 1865907"/>
              </a:avLst>
            </a:prstGeom>
            <a:noFill/>
            <a:ln w="31750">
              <a:solidFill>
                <a:srgbClr val="FF0000"/>
              </a:solidFill>
              <a:miter lim="800000"/>
              <a:headEnd/>
              <a:tailEnd type="triangle" w="med" len="med"/>
            </a:ln>
          </p:spPr>
        </p:cxnSp>
        <p:cxnSp>
          <p:nvCxnSpPr>
            <p:cNvPr id="29742" name="AutoShape 47"/>
            <p:cNvCxnSpPr>
              <a:cxnSpLocks noChangeShapeType="1"/>
              <a:stCxn id="29707" idx="4"/>
              <a:endCxn id="29717" idx="4"/>
            </p:cNvCxnSpPr>
            <p:nvPr/>
          </p:nvCxnSpPr>
          <p:spPr bwMode="auto">
            <a:xfrm rot="5400000">
              <a:off x="3329" y="805"/>
              <a:ext cx="44" cy="3243"/>
            </a:xfrm>
            <a:prstGeom prst="bentConnector3">
              <a:avLst>
                <a:gd name="adj1" fmla="val 1868181"/>
              </a:avLst>
            </a:prstGeom>
            <a:noFill/>
            <a:ln w="31750">
              <a:solidFill>
                <a:srgbClr val="FF0000"/>
              </a:solidFill>
              <a:miter lim="800000"/>
              <a:headEnd/>
              <a:tailEnd type="triangle" w="med" len="med"/>
            </a:ln>
          </p:spPr>
        </p:cxnSp>
        <p:sp>
          <p:nvSpPr>
            <p:cNvPr id="29743" name="Text Box 48"/>
            <p:cNvSpPr txBox="1">
              <a:spLocks noChangeArrowheads="1"/>
            </p:cNvSpPr>
            <p:nvPr/>
          </p:nvSpPr>
          <p:spPr bwMode="auto">
            <a:xfrm rot="16200000">
              <a:off x="1346" y="2731"/>
              <a:ext cx="602" cy="173"/>
            </a:xfrm>
            <a:prstGeom prst="rect">
              <a:avLst/>
            </a:prstGeom>
            <a:noFill/>
            <a:ln w="9525">
              <a:noFill/>
              <a:miter lim="800000"/>
              <a:headEnd/>
              <a:tailEnd/>
            </a:ln>
          </p:spPr>
          <p:txBody>
            <a:bodyPr wrap="none">
              <a:spAutoFit/>
            </a:bodyPr>
            <a:lstStyle/>
            <a:p>
              <a:r>
                <a:rPr lang="en-GB" sz="750">
                  <a:cs typeface="Arial" charset="0"/>
                </a:rPr>
                <a:t>TAXATION (T)</a:t>
              </a:r>
            </a:p>
          </p:txBody>
        </p:sp>
      </p:grpSp>
      <p:grpSp>
        <p:nvGrpSpPr>
          <p:cNvPr id="8" name="Group 49"/>
          <p:cNvGrpSpPr>
            <a:grpSpLocks/>
          </p:cNvGrpSpPr>
          <p:nvPr/>
        </p:nvGrpSpPr>
        <p:grpSpPr bwMode="auto">
          <a:xfrm>
            <a:off x="3734867" y="3976690"/>
            <a:ext cx="3338636" cy="746523"/>
            <a:chOff x="2103" y="2314"/>
            <a:chExt cx="2778" cy="627"/>
          </a:xfrm>
        </p:grpSpPr>
        <p:sp>
          <p:nvSpPr>
            <p:cNvPr id="29738" name="Text Box 50"/>
            <p:cNvSpPr txBox="1">
              <a:spLocks noChangeArrowheads="1"/>
            </p:cNvSpPr>
            <p:nvPr/>
          </p:nvSpPr>
          <p:spPr bwMode="auto">
            <a:xfrm rot="16200000">
              <a:off x="1914" y="2578"/>
              <a:ext cx="552" cy="173"/>
            </a:xfrm>
            <a:prstGeom prst="rect">
              <a:avLst/>
            </a:prstGeom>
            <a:noFill/>
            <a:ln w="9525">
              <a:noFill/>
              <a:miter lim="800000"/>
              <a:headEnd/>
              <a:tailEnd/>
            </a:ln>
          </p:spPr>
          <p:txBody>
            <a:bodyPr wrap="none">
              <a:spAutoFit/>
            </a:bodyPr>
            <a:lstStyle/>
            <a:p>
              <a:r>
                <a:rPr lang="en-GB" sz="750">
                  <a:cs typeface="Arial" charset="0"/>
                </a:rPr>
                <a:t>SAVINGS (S)</a:t>
              </a:r>
            </a:p>
          </p:txBody>
        </p:sp>
        <p:cxnSp>
          <p:nvCxnSpPr>
            <p:cNvPr id="29739" name="AutoShape 51"/>
            <p:cNvCxnSpPr>
              <a:cxnSpLocks noChangeShapeType="1"/>
              <a:stCxn id="29706" idx="4"/>
              <a:endCxn id="29719" idx="4"/>
            </p:cNvCxnSpPr>
            <p:nvPr/>
          </p:nvCxnSpPr>
          <p:spPr bwMode="auto">
            <a:xfrm rot="5400000">
              <a:off x="3555" y="1123"/>
              <a:ext cx="44" cy="2608"/>
            </a:xfrm>
            <a:prstGeom prst="bentConnector3">
              <a:avLst>
                <a:gd name="adj1" fmla="val 1202269"/>
              </a:avLst>
            </a:prstGeom>
            <a:noFill/>
            <a:ln w="31750">
              <a:solidFill>
                <a:srgbClr val="FF0000"/>
              </a:solidFill>
              <a:miter lim="800000"/>
              <a:headEnd/>
              <a:tailEnd type="triangle" w="med" len="med"/>
            </a:ln>
          </p:spPr>
        </p:cxnSp>
        <p:cxnSp>
          <p:nvCxnSpPr>
            <p:cNvPr id="29740" name="AutoShape 52"/>
            <p:cNvCxnSpPr>
              <a:cxnSpLocks noChangeShapeType="1"/>
              <a:stCxn id="29701" idx="4"/>
              <a:endCxn id="29719" idx="4"/>
            </p:cNvCxnSpPr>
            <p:nvPr/>
          </p:nvCxnSpPr>
          <p:spPr bwMode="auto">
            <a:xfrm rot="5400000">
              <a:off x="2466" y="2121"/>
              <a:ext cx="135" cy="522"/>
            </a:xfrm>
            <a:prstGeom prst="bentConnector3">
              <a:avLst>
                <a:gd name="adj1" fmla="val 454815"/>
              </a:avLst>
            </a:prstGeom>
            <a:noFill/>
            <a:ln w="31750">
              <a:solidFill>
                <a:srgbClr val="FF0000"/>
              </a:solidFill>
              <a:miter lim="800000"/>
              <a:headEnd/>
              <a:tailEnd type="triangle" w="med" len="med"/>
            </a:ln>
          </p:spPr>
        </p:cxnSp>
      </p:grpSp>
      <p:sp>
        <p:nvSpPr>
          <p:cNvPr id="29727" name="Text Box 53"/>
          <p:cNvSpPr txBox="1">
            <a:spLocks noChangeArrowheads="1"/>
          </p:cNvSpPr>
          <p:nvPr/>
        </p:nvSpPr>
        <p:spPr bwMode="auto">
          <a:xfrm rot="5400000">
            <a:off x="7375856" y="4581237"/>
            <a:ext cx="596638" cy="207749"/>
          </a:xfrm>
          <a:prstGeom prst="rect">
            <a:avLst/>
          </a:prstGeom>
          <a:solidFill>
            <a:schemeClr val="tx1"/>
          </a:solidFill>
          <a:ln w="9525">
            <a:noFill/>
            <a:miter lim="800000"/>
            <a:headEnd/>
            <a:tailEnd/>
          </a:ln>
        </p:spPr>
        <p:txBody>
          <a:bodyPr wrap="none">
            <a:spAutoFit/>
          </a:bodyPr>
          <a:lstStyle/>
          <a:p>
            <a:r>
              <a:rPr lang="en-GB" sz="750">
                <a:solidFill>
                  <a:schemeClr val="bg1"/>
                </a:solidFill>
                <a:cs typeface="Arial" charset="0"/>
              </a:rPr>
              <a:t>INJECTION</a:t>
            </a:r>
          </a:p>
        </p:txBody>
      </p:sp>
      <p:sp>
        <p:nvSpPr>
          <p:cNvPr id="29728" name="Text Box 54"/>
          <p:cNvSpPr txBox="1">
            <a:spLocks noChangeArrowheads="1"/>
          </p:cNvSpPr>
          <p:nvPr/>
        </p:nvSpPr>
        <p:spPr bwMode="auto">
          <a:xfrm rot="5400000">
            <a:off x="7349731" y="3062591"/>
            <a:ext cx="648886" cy="207749"/>
          </a:xfrm>
          <a:prstGeom prst="rect">
            <a:avLst/>
          </a:prstGeom>
          <a:solidFill>
            <a:schemeClr val="tx1"/>
          </a:solidFill>
          <a:ln w="9525">
            <a:noFill/>
            <a:miter lim="800000"/>
            <a:headEnd/>
            <a:tailEnd/>
          </a:ln>
        </p:spPr>
        <p:txBody>
          <a:bodyPr wrap="square">
            <a:spAutoFit/>
          </a:bodyPr>
          <a:lstStyle/>
          <a:p>
            <a:r>
              <a:rPr lang="en-GB" sz="750">
                <a:solidFill>
                  <a:schemeClr val="bg1"/>
                </a:solidFill>
                <a:cs typeface="Arial" charset="0"/>
              </a:rPr>
              <a:t>LEAKAGE</a:t>
            </a:r>
          </a:p>
        </p:txBody>
      </p:sp>
      <p:grpSp>
        <p:nvGrpSpPr>
          <p:cNvPr id="9" name="Group 55"/>
          <p:cNvGrpSpPr>
            <a:grpSpLocks/>
          </p:cNvGrpSpPr>
          <p:nvPr/>
        </p:nvGrpSpPr>
        <p:grpSpPr bwMode="auto">
          <a:xfrm>
            <a:off x="3085982" y="2807496"/>
            <a:ext cx="4101823" cy="845345"/>
            <a:chOff x="1558" y="1332"/>
            <a:chExt cx="3414" cy="710"/>
          </a:xfrm>
        </p:grpSpPr>
        <p:sp>
          <p:nvSpPr>
            <p:cNvPr id="29735" name="Text Box 56"/>
            <p:cNvSpPr txBox="1">
              <a:spLocks noChangeArrowheads="1"/>
            </p:cNvSpPr>
            <p:nvPr/>
          </p:nvSpPr>
          <p:spPr bwMode="auto">
            <a:xfrm rot="16200000">
              <a:off x="1396" y="1494"/>
              <a:ext cx="660" cy="336"/>
            </a:xfrm>
            <a:prstGeom prst="rect">
              <a:avLst/>
            </a:prstGeom>
            <a:noFill/>
            <a:ln w="12700">
              <a:noFill/>
              <a:miter lim="800000"/>
              <a:headEnd/>
              <a:tailEnd/>
            </a:ln>
          </p:spPr>
          <p:txBody>
            <a:bodyPr wrap="none">
              <a:spAutoFit/>
            </a:bodyPr>
            <a:lstStyle/>
            <a:p>
              <a:pPr algn="ctr"/>
              <a:r>
                <a:rPr lang="en-GB" sz="750">
                  <a:cs typeface="Arial" charset="0"/>
                </a:rPr>
                <a:t>GOVERNMENT </a:t>
              </a:r>
            </a:p>
            <a:p>
              <a:pPr algn="ctr"/>
              <a:endParaRPr lang="en-GB" sz="525">
                <a:cs typeface="Arial" charset="0"/>
              </a:endParaRPr>
            </a:p>
            <a:p>
              <a:pPr algn="ctr"/>
              <a:r>
                <a:rPr lang="en-GB" sz="750">
                  <a:cs typeface="Arial" charset="0"/>
                </a:rPr>
                <a:t>SPENDING (G)</a:t>
              </a:r>
            </a:p>
          </p:txBody>
        </p:sp>
        <p:cxnSp>
          <p:nvCxnSpPr>
            <p:cNvPr id="29736" name="AutoShape 57"/>
            <p:cNvCxnSpPr>
              <a:cxnSpLocks noChangeShapeType="1"/>
              <a:stCxn id="29717" idx="0"/>
              <a:endCxn id="29703" idx="0"/>
            </p:cNvCxnSpPr>
            <p:nvPr/>
          </p:nvCxnSpPr>
          <p:spPr bwMode="auto">
            <a:xfrm rot="5400000" flipV="1">
              <a:off x="2284" y="1441"/>
              <a:ext cx="46" cy="1156"/>
            </a:xfrm>
            <a:prstGeom prst="bentConnector3">
              <a:avLst>
                <a:gd name="adj1" fmla="val -1836958"/>
              </a:avLst>
            </a:prstGeom>
            <a:noFill/>
            <a:ln w="31750">
              <a:solidFill>
                <a:srgbClr val="FF0000"/>
              </a:solidFill>
              <a:miter lim="800000"/>
              <a:headEnd/>
              <a:tailEnd type="triangle" w="med" len="med"/>
            </a:ln>
          </p:spPr>
        </p:cxnSp>
        <p:cxnSp>
          <p:nvCxnSpPr>
            <p:cNvPr id="29737" name="AutoShape 58"/>
            <p:cNvCxnSpPr>
              <a:cxnSpLocks noChangeShapeType="1"/>
              <a:stCxn id="29717" idx="0"/>
              <a:endCxn id="29710" idx="0"/>
            </p:cNvCxnSpPr>
            <p:nvPr/>
          </p:nvCxnSpPr>
          <p:spPr bwMode="auto">
            <a:xfrm rot="5400000" flipV="1">
              <a:off x="3328" y="397"/>
              <a:ext cx="46" cy="3243"/>
            </a:xfrm>
            <a:prstGeom prst="bentConnector3">
              <a:avLst>
                <a:gd name="adj1" fmla="val -1834787"/>
              </a:avLst>
            </a:prstGeom>
            <a:noFill/>
            <a:ln w="31750">
              <a:solidFill>
                <a:srgbClr val="FF0000"/>
              </a:solidFill>
              <a:miter lim="800000"/>
              <a:headEnd/>
              <a:tailEnd type="triangle" w="med" len="med"/>
            </a:ln>
          </p:spPr>
        </p:cxnSp>
      </p:grpSp>
      <p:sp>
        <p:nvSpPr>
          <p:cNvPr id="29731" name="Text Box 60"/>
          <p:cNvSpPr txBox="1">
            <a:spLocks noChangeArrowheads="1"/>
          </p:cNvSpPr>
          <p:nvPr/>
        </p:nvSpPr>
        <p:spPr bwMode="auto">
          <a:xfrm rot="5400000">
            <a:off x="7398477" y="3023898"/>
            <a:ext cx="596638" cy="207749"/>
          </a:xfrm>
          <a:prstGeom prst="rect">
            <a:avLst/>
          </a:prstGeom>
          <a:solidFill>
            <a:schemeClr val="tx1"/>
          </a:solidFill>
          <a:ln w="9525">
            <a:noFill/>
            <a:miter lim="800000"/>
            <a:headEnd/>
            <a:tailEnd/>
          </a:ln>
        </p:spPr>
        <p:txBody>
          <a:bodyPr wrap="none">
            <a:spAutoFit/>
          </a:bodyPr>
          <a:lstStyle/>
          <a:p>
            <a:r>
              <a:rPr lang="en-GB" sz="750">
                <a:solidFill>
                  <a:schemeClr val="bg1"/>
                </a:solidFill>
                <a:cs typeface="Arial" charset="0"/>
              </a:rPr>
              <a:t>INJECTION</a:t>
            </a:r>
          </a:p>
        </p:txBody>
      </p:sp>
      <p:sp>
        <p:nvSpPr>
          <p:cNvPr id="29732" name="Text Box 61"/>
          <p:cNvSpPr txBox="1">
            <a:spLocks noChangeArrowheads="1"/>
          </p:cNvSpPr>
          <p:nvPr/>
        </p:nvSpPr>
        <p:spPr bwMode="auto">
          <a:xfrm rot="5400000">
            <a:off x="7397617" y="4602999"/>
            <a:ext cx="553114" cy="207749"/>
          </a:xfrm>
          <a:prstGeom prst="rect">
            <a:avLst/>
          </a:prstGeom>
          <a:solidFill>
            <a:schemeClr val="tx1"/>
          </a:solidFill>
          <a:ln w="9525">
            <a:noFill/>
            <a:miter lim="800000"/>
            <a:headEnd/>
            <a:tailEnd/>
          </a:ln>
        </p:spPr>
        <p:txBody>
          <a:bodyPr wrap="square">
            <a:spAutoFit/>
          </a:bodyPr>
          <a:lstStyle/>
          <a:p>
            <a:r>
              <a:rPr lang="en-GB" sz="750" dirty="0">
                <a:solidFill>
                  <a:schemeClr val="bg1"/>
                </a:solidFill>
                <a:cs typeface="Arial" charset="0"/>
              </a:rPr>
              <a:t>LEAKAGE</a:t>
            </a:r>
          </a:p>
        </p:txBody>
      </p:sp>
      <p:sp>
        <p:nvSpPr>
          <p:cNvPr id="69" name="Rectangle 68"/>
          <p:cNvSpPr/>
          <p:nvPr/>
        </p:nvSpPr>
        <p:spPr>
          <a:xfrm>
            <a:off x="158297" y="1724114"/>
            <a:ext cx="1937917" cy="4339650"/>
          </a:xfrm>
          <a:prstGeom prst="rect">
            <a:avLst/>
          </a:prstGeom>
        </p:spPr>
        <p:txBody>
          <a:bodyPr wrap="square">
            <a:spAutoFit/>
          </a:bodyPr>
          <a:lstStyle/>
          <a:p>
            <a:pPr marL="268288" lvl="2" indent="-249238">
              <a:buFont typeface="+mj-lt"/>
              <a:buAutoNum type="arabicPeriod"/>
            </a:pPr>
            <a:r>
              <a:rPr lang="en-US" sz="2400" b="1" dirty="0" smtClean="0"/>
              <a:t>Saving and Borrowing </a:t>
            </a:r>
            <a:r>
              <a:rPr lang="en-US" dirty="0" smtClean="0"/>
              <a:t>(Circular Flow)</a:t>
            </a:r>
          </a:p>
          <a:p>
            <a:pPr marL="268288" lvl="2" indent="-249238">
              <a:buFont typeface="+mj-lt"/>
              <a:buAutoNum type="arabicPeriod"/>
            </a:pPr>
            <a:r>
              <a:rPr lang="en-US" sz="2400" b="1" dirty="0"/>
              <a:t>Raise finance </a:t>
            </a:r>
            <a:r>
              <a:rPr lang="en-US" dirty="0"/>
              <a:t>(borrowing and equity)</a:t>
            </a:r>
          </a:p>
          <a:p>
            <a:pPr marL="268288" lvl="2" indent="-249238">
              <a:buFont typeface="+mj-lt"/>
              <a:buAutoNum type="arabicPeriod"/>
            </a:pPr>
            <a:r>
              <a:rPr lang="en-US" sz="2400" b="1" dirty="0" smtClean="0"/>
              <a:t>Facilitating exchange </a:t>
            </a:r>
            <a:r>
              <a:rPr lang="en-US" dirty="0" smtClean="0"/>
              <a:t>(</a:t>
            </a:r>
            <a:r>
              <a:rPr lang="en-US" dirty="0" err="1" smtClean="0"/>
              <a:t>specialisation</a:t>
            </a:r>
            <a:r>
              <a:rPr lang="en-US" dirty="0" smtClean="0"/>
              <a:t>)</a:t>
            </a:r>
          </a:p>
          <a:p>
            <a:pPr marL="268288" lvl="2" indent="-249238">
              <a:buFont typeface="+mj-lt"/>
              <a:buAutoNum type="arabicPeriod"/>
            </a:pPr>
            <a:r>
              <a:rPr lang="en-US" sz="2400" b="1" dirty="0" smtClean="0"/>
              <a:t>Insurance </a:t>
            </a:r>
            <a:r>
              <a:rPr lang="en-US" dirty="0" smtClean="0"/>
              <a:t>(forwards and contracts)</a:t>
            </a:r>
            <a:endParaRPr lang="en-GB" dirty="0"/>
          </a:p>
        </p:txBody>
      </p:sp>
      <p:sp>
        <p:nvSpPr>
          <p:cNvPr id="70" name="Title 1"/>
          <p:cNvSpPr txBox="1">
            <a:spLocks/>
          </p:cNvSpPr>
          <p:nvPr/>
        </p:nvSpPr>
        <p:spPr>
          <a:xfrm>
            <a:off x="300942" y="0"/>
            <a:ext cx="8385857" cy="114300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Financial Markets</a:t>
            </a:r>
            <a:br>
              <a:rPr lang="en-US" b="1" dirty="0" smtClean="0"/>
            </a:br>
            <a:r>
              <a:rPr lang="en-US" sz="2700" b="1" dirty="0" smtClean="0">
                <a:solidFill>
                  <a:srgbClr val="FF0000"/>
                </a:solidFill>
              </a:rPr>
              <a:t>IN THEORY: The Impact on the Wider Economy</a:t>
            </a:r>
            <a:endParaRPr lang="en-US" sz="2700" b="1" dirty="0">
              <a:solidFill>
                <a:srgbClr val="FF0000"/>
              </a:solidFill>
            </a:endParaRPr>
          </a:p>
        </p:txBody>
      </p:sp>
    </p:spTree>
    <p:extLst>
      <p:ext uri="{BB962C8B-B14F-4D97-AF65-F5344CB8AC3E}">
        <p14:creationId xmlns:p14="http://schemas.microsoft.com/office/powerpoint/2010/main" val="91682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3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16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3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3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3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7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7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9">
                                            <p:txEl>
                                              <p:pRg st="2" end="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3" grpId="0" animBg="1"/>
      <p:bldP spid="29717" grpId="0" animBg="1"/>
      <p:bldP spid="29719" grpId="0" animBg="1"/>
      <p:bldP spid="48164" grpId="0" animBg="1"/>
      <p:bldP spid="12341" grpId="0"/>
      <p:bldP spid="123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Financial Markets</a:t>
            </a:r>
            <a:br>
              <a:rPr lang="en-US" b="1" dirty="0" smtClean="0"/>
            </a:br>
            <a:r>
              <a:rPr lang="en-US" sz="2700" b="1" dirty="0" smtClean="0">
                <a:solidFill>
                  <a:srgbClr val="FF0000"/>
                </a:solidFill>
              </a:rPr>
              <a:t>IN REALITY</a:t>
            </a:r>
            <a:endParaRPr lang="en-US" sz="2700" b="1" dirty="0">
              <a:solidFill>
                <a:srgbClr val="FF0000"/>
              </a:solidFill>
            </a:endParaRPr>
          </a:p>
        </p:txBody>
      </p:sp>
      <p:sp>
        <p:nvSpPr>
          <p:cNvPr id="4" name="Oval 3"/>
          <p:cNvSpPr/>
          <p:nvPr/>
        </p:nvSpPr>
        <p:spPr>
          <a:xfrm>
            <a:off x="876393" y="2388113"/>
            <a:ext cx="2211691" cy="152052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Money Markets</a:t>
            </a:r>
            <a:endParaRPr lang="en-US" sz="2000" b="1" dirty="0"/>
          </a:p>
        </p:txBody>
      </p:sp>
      <p:sp>
        <p:nvSpPr>
          <p:cNvPr id="5" name="Oval 4"/>
          <p:cNvSpPr/>
          <p:nvPr/>
        </p:nvSpPr>
        <p:spPr>
          <a:xfrm>
            <a:off x="1752785" y="4302529"/>
            <a:ext cx="2211691" cy="152052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Capital Markets</a:t>
            </a:r>
            <a:endParaRPr lang="en-US" sz="2000" b="1" dirty="0"/>
          </a:p>
        </p:txBody>
      </p:sp>
      <p:sp>
        <p:nvSpPr>
          <p:cNvPr id="6" name="Oval 5"/>
          <p:cNvSpPr/>
          <p:nvPr/>
        </p:nvSpPr>
        <p:spPr>
          <a:xfrm>
            <a:off x="4391280" y="4865669"/>
            <a:ext cx="2211691" cy="152052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Foreign Exchange</a:t>
            </a:r>
            <a:endParaRPr lang="en-US" sz="2000" b="1" dirty="0"/>
          </a:p>
        </p:txBody>
      </p:sp>
      <p:sp>
        <p:nvSpPr>
          <p:cNvPr id="7" name="Oval 6"/>
          <p:cNvSpPr/>
          <p:nvPr/>
        </p:nvSpPr>
        <p:spPr>
          <a:xfrm>
            <a:off x="6287150" y="3586989"/>
            <a:ext cx="2314561" cy="14310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Insurance</a:t>
            </a:r>
            <a:endParaRPr lang="en-US" sz="2000" b="1" dirty="0"/>
          </a:p>
        </p:txBody>
      </p:sp>
      <p:sp>
        <p:nvSpPr>
          <p:cNvPr id="8" name="Oval 7"/>
          <p:cNvSpPr/>
          <p:nvPr/>
        </p:nvSpPr>
        <p:spPr>
          <a:xfrm>
            <a:off x="3127064" y="1417638"/>
            <a:ext cx="2340278" cy="14310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Derivatives</a:t>
            </a:r>
            <a:endParaRPr lang="en-US" sz="2000" b="1" dirty="0"/>
          </a:p>
        </p:txBody>
      </p:sp>
      <p:sp>
        <p:nvSpPr>
          <p:cNvPr id="9" name="Oval 8"/>
          <p:cNvSpPr/>
          <p:nvPr/>
        </p:nvSpPr>
        <p:spPr>
          <a:xfrm>
            <a:off x="5698175" y="1717295"/>
            <a:ext cx="2314561" cy="14310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Commodities</a:t>
            </a:r>
            <a:endParaRPr lang="en-US" sz="2000" b="1" dirty="0"/>
          </a:p>
        </p:txBody>
      </p:sp>
      <p:sp>
        <p:nvSpPr>
          <p:cNvPr id="10" name="Rectangle 9"/>
          <p:cNvSpPr/>
          <p:nvPr/>
        </p:nvSpPr>
        <p:spPr>
          <a:xfrm>
            <a:off x="3946591" y="3398813"/>
            <a:ext cx="1699131" cy="86793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“CITY OF LONDON”</a:t>
            </a:r>
            <a:endParaRPr lang="en-US" b="1" dirty="0"/>
          </a:p>
        </p:txBody>
      </p:sp>
      <p:sp>
        <p:nvSpPr>
          <p:cNvPr id="3" name="TextBox 2"/>
          <p:cNvSpPr txBox="1"/>
          <p:nvPr/>
        </p:nvSpPr>
        <p:spPr>
          <a:xfrm>
            <a:off x="1091018" y="5176719"/>
            <a:ext cx="829536" cy="523220"/>
          </a:xfrm>
          <a:prstGeom prst="rect">
            <a:avLst/>
          </a:prstGeom>
          <a:solidFill>
            <a:schemeClr val="bg1"/>
          </a:solidFill>
        </p:spPr>
        <p:txBody>
          <a:bodyPr wrap="square" rtlCol="0">
            <a:spAutoFit/>
          </a:bodyPr>
          <a:lstStyle/>
          <a:p>
            <a:pPr algn="ctr"/>
            <a:r>
              <a:rPr lang="en-US" sz="1400" dirty="0" smtClean="0"/>
              <a:t>Govt. Bonds</a:t>
            </a:r>
            <a:endParaRPr lang="en-US" sz="1400" dirty="0"/>
          </a:p>
        </p:txBody>
      </p:sp>
      <p:sp>
        <p:nvSpPr>
          <p:cNvPr id="11" name="TextBox 10"/>
          <p:cNvSpPr txBox="1"/>
          <p:nvPr/>
        </p:nvSpPr>
        <p:spPr>
          <a:xfrm>
            <a:off x="2412722" y="5633992"/>
            <a:ext cx="1092851" cy="523220"/>
          </a:xfrm>
          <a:prstGeom prst="rect">
            <a:avLst/>
          </a:prstGeom>
          <a:solidFill>
            <a:schemeClr val="bg1"/>
          </a:solidFill>
        </p:spPr>
        <p:txBody>
          <a:bodyPr wrap="square" rtlCol="0">
            <a:spAutoFit/>
          </a:bodyPr>
          <a:lstStyle/>
          <a:p>
            <a:pPr algn="ctr"/>
            <a:r>
              <a:rPr lang="en-US" sz="1400" dirty="0" smtClean="0"/>
              <a:t>Equity (Shares)</a:t>
            </a:r>
            <a:endParaRPr lang="en-US" sz="1400" dirty="0"/>
          </a:p>
        </p:txBody>
      </p:sp>
      <p:sp>
        <p:nvSpPr>
          <p:cNvPr id="12" name="TextBox 11"/>
          <p:cNvSpPr txBox="1"/>
          <p:nvPr/>
        </p:nvSpPr>
        <p:spPr>
          <a:xfrm>
            <a:off x="5467342" y="6201524"/>
            <a:ext cx="594146" cy="307777"/>
          </a:xfrm>
          <a:prstGeom prst="rect">
            <a:avLst/>
          </a:prstGeom>
          <a:solidFill>
            <a:schemeClr val="bg1"/>
          </a:solidFill>
        </p:spPr>
        <p:txBody>
          <a:bodyPr wrap="none" rtlCol="0">
            <a:spAutoFit/>
          </a:bodyPr>
          <a:lstStyle/>
          <a:p>
            <a:r>
              <a:rPr lang="en-US" sz="1400" dirty="0" smtClean="0"/>
              <a:t>Euros</a:t>
            </a:r>
            <a:endParaRPr lang="en-US" sz="1400" dirty="0"/>
          </a:p>
        </p:txBody>
      </p:sp>
      <p:sp>
        <p:nvSpPr>
          <p:cNvPr id="13" name="TextBox 12"/>
          <p:cNvSpPr txBox="1"/>
          <p:nvPr/>
        </p:nvSpPr>
        <p:spPr>
          <a:xfrm>
            <a:off x="4391280" y="6169334"/>
            <a:ext cx="691014" cy="307777"/>
          </a:xfrm>
          <a:prstGeom prst="rect">
            <a:avLst/>
          </a:prstGeom>
          <a:solidFill>
            <a:schemeClr val="bg1"/>
          </a:solidFill>
        </p:spPr>
        <p:txBody>
          <a:bodyPr wrap="none" rtlCol="0">
            <a:spAutoFit/>
          </a:bodyPr>
          <a:lstStyle/>
          <a:p>
            <a:r>
              <a:rPr lang="en-US" sz="1400" dirty="0" smtClean="0"/>
              <a:t>Dollars</a:t>
            </a:r>
            <a:endParaRPr lang="en-US" sz="1400" dirty="0"/>
          </a:p>
        </p:txBody>
      </p:sp>
      <p:sp>
        <p:nvSpPr>
          <p:cNvPr id="14" name="TextBox 13"/>
          <p:cNvSpPr txBox="1"/>
          <p:nvPr/>
        </p:nvSpPr>
        <p:spPr>
          <a:xfrm>
            <a:off x="6287150" y="5892335"/>
            <a:ext cx="455811" cy="307777"/>
          </a:xfrm>
          <a:prstGeom prst="rect">
            <a:avLst/>
          </a:prstGeom>
          <a:solidFill>
            <a:schemeClr val="bg1"/>
          </a:solidFill>
        </p:spPr>
        <p:txBody>
          <a:bodyPr wrap="none" rtlCol="0">
            <a:spAutoFit/>
          </a:bodyPr>
          <a:lstStyle/>
          <a:p>
            <a:r>
              <a:rPr lang="en-US" sz="1400" dirty="0" smtClean="0"/>
              <a:t>Yen</a:t>
            </a:r>
            <a:endParaRPr lang="en-US" sz="1400" dirty="0"/>
          </a:p>
        </p:txBody>
      </p:sp>
      <p:sp>
        <p:nvSpPr>
          <p:cNvPr id="15" name="TextBox 14"/>
          <p:cNvSpPr txBox="1"/>
          <p:nvPr/>
        </p:nvSpPr>
        <p:spPr>
          <a:xfrm>
            <a:off x="3817633" y="5680636"/>
            <a:ext cx="725291" cy="307777"/>
          </a:xfrm>
          <a:prstGeom prst="rect">
            <a:avLst/>
          </a:prstGeom>
          <a:solidFill>
            <a:schemeClr val="bg1"/>
          </a:solidFill>
        </p:spPr>
        <p:txBody>
          <a:bodyPr wrap="none" rtlCol="0">
            <a:spAutoFit/>
          </a:bodyPr>
          <a:lstStyle/>
          <a:p>
            <a:r>
              <a:rPr lang="en-US" sz="1400" dirty="0" smtClean="0"/>
              <a:t>Pounds</a:t>
            </a:r>
            <a:endParaRPr lang="en-US" sz="1400" dirty="0"/>
          </a:p>
        </p:txBody>
      </p:sp>
      <p:sp>
        <p:nvSpPr>
          <p:cNvPr id="16" name="TextBox 15"/>
          <p:cNvSpPr txBox="1"/>
          <p:nvPr/>
        </p:nvSpPr>
        <p:spPr>
          <a:xfrm>
            <a:off x="6287150" y="5311304"/>
            <a:ext cx="827157" cy="307777"/>
          </a:xfrm>
          <a:prstGeom prst="rect">
            <a:avLst/>
          </a:prstGeom>
          <a:solidFill>
            <a:schemeClr val="bg1"/>
          </a:solidFill>
        </p:spPr>
        <p:txBody>
          <a:bodyPr wrap="none" rtlCol="0">
            <a:spAutoFit/>
          </a:bodyPr>
          <a:lstStyle/>
          <a:p>
            <a:r>
              <a:rPr lang="en-US" sz="1400" dirty="0" err="1" smtClean="0"/>
              <a:t>Reminibi</a:t>
            </a:r>
            <a:endParaRPr lang="en-US" sz="1400" dirty="0"/>
          </a:p>
        </p:txBody>
      </p:sp>
      <p:sp>
        <p:nvSpPr>
          <p:cNvPr id="17" name="TextBox 16"/>
          <p:cNvSpPr txBox="1"/>
          <p:nvPr/>
        </p:nvSpPr>
        <p:spPr>
          <a:xfrm>
            <a:off x="7002010" y="1480594"/>
            <a:ext cx="385943" cy="307777"/>
          </a:xfrm>
          <a:prstGeom prst="rect">
            <a:avLst/>
          </a:prstGeom>
          <a:solidFill>
            <a:schemeClr val="bg1"/>
          </a:solidFill>
        </p:spPr>
        <p:txBody>
          <a:bodyPr wrap="none" rtlCol="0">
            <a:spAutoFit/>
          </a:bodyPr>
          <a:lstStyle/>
          <a:p>
            <a:r>
              <a:rPr lang="en-US" sz="1400" dirty="0" smtClean="0"/>
              <a:t>Oil</a:t>
            </a:r>
            <a:endParaRPr lang="en-US" sz="1400" dirty="0"/>
          </a:p>
        </p:txBody>
      </p:sp>
      <p:sp>
        <p:nvSpPr>
          <p:cNvPr id="18" name="TextBox 17"/>
          <p:cNvSpPr txBox="1"/>
          <p:nvPr/>
        </p:nvSpPr>
        <p:spPr>
          <a:xfrm>
            <a:off x="7597861" y="1817660"/>
            <a:ext cx="528134" cy="307777"/>
          </a:xfrm>
          <a:prstGeom prst="rect">
            <a:avLst/>
          </a:prstGeom>
          <a:solidFill>
            <a:schemeClr val="bg1"/>
          </a:solidFill>
        </p:spPr>
        <p:txBody>
          <a:bodyPr wrap="none" rtlCol="0">
            <a:spAutoFit/>
          </a:bodyPr>
          <a:lstStyle/>
          <a:p>
            <a:r>
              <a:rPr lang="en-US" sz="1400" dirty="0" smtClean="0"/>
              <a:t>Gold</a:t>
            </a:r>
            <a:endParaRPr lang="en-US" sz="1400" dirty="0"/>
          </a:p>
        </p:txBody>
      </p:sp>
      <p:sp>
        <p:nvSpPr>
          <p:cNvPr id="19" name="TextBox 18"/>
          <p:cNvSpPr txBox="1"/>
          <p:nvPr/>
        </p:nvSpPr>
        <p:spPr>
          <a:xfrm>
            <a:off x="7721810" y="2664051"/>
            <a:ext cx="1027031" cy="307777"/>
          </a:xfrm>
          <a:prstGeom prst="rect">
            <a:avLst/>
          </a:prstGeom>
          <a:solidFill>
            <a:schemeClr val="bg1"/>
          </a:solidFill>
        </p:spPr>
        <p:txBody>
          <a:bodyPr wrap="none" rtlCol="0">
            <a:spAutoFit/>
          </a:bodyPr>
          <a:lstStyle/>
          <a:p>
            <a:r>
              <a:rPr lang="en-US" sz="1400" dirty="0" smtClean="0"/>
              <a:t>Pork Bellies</a:t>
            </a:r>
            <a:endParaRPr lang="en-US" sz="1400" dirty="0"/>
          </a:p>
        </p:txBody>
      </p:sp>
      <p:sp>
        <p:nvSpPr>
          <p:cNvPr id="20" name="TextBox 19"/>
          <p:cNvSpPr txBox="1"/>
          <p:nvPr/>
        </p:nvSpPr>
        <p:spPr>
          <a:xfrm>
            <a:off x="6306679" y="2963708"/>
            <a:ext cx="895710" cy="307777"/>
          </a:xfrm>
          <a:prstGeom prst="rect">
            <a:avLst/>
          </a:prstGeom>
          <a:solidFill>
            <a:schemeClr val="bg1"/>
          </a:solidFill>
        </p:spPr>
        <p:txBody>
          <a:bodyPr wrap="none" rtlCol="0">
            <a:spAutoFit/>
          </a:bodyPr>
          <a:lstStyle/>
          <a:p>
            <a:r>
              <a:rPr lang="en-US" sz="1400" dirty="0" smtClean="0"/>
              <a:t>Frozen OJ</a:t>
            </a:r>
            <a:endParaRPr lang="en-US" sz="1400" dirty="0"/>
          </a:p>
        </p:txBody>
      </p:sp>
      <p:sp>
        <p:nvSpPr>
          <p:cNvPr id="21" name="TextBox 20"/>
          <p:cNvSpPr txBox="1"/>
          <p:nvPr/>
        </p:nvSpPr>
        <p:spPr>
          <a:xfrm>
            <a:off x="4368476" y="2594376"/>
            <a:ext cx="738090" cy="307777"/>
          </a:xfrm>
          <a:prstGeom prst="rect">
            <a:avLst/>
          </a:prstGeom>
          <a:solidFill>
            <a:schemeClr val="bg1"/>
          </a:solidFill>
        </p:spPr>
        <p:txBody>
          <a:bodyPr wrap="none" rtlCol="0">
            <a:spAutoFit/>
          </a:bodyPr>
          <a:lstStyle/>
          <a:p>
            <a:r>
              <a:rPr lang="en-US" sz="1400" dirty="0" smtClean="0"/>
              <a:t>Futures</a:t>
            </a:r>
            <a:endParaRPr lang="en-US" sz="1400" dirty="0"/>
          </a:p>
        </p:txBody>
      </p:sp>
      <p:sp>
        <p:nvSpPr>
          <p:cNvPr id="22" name="TextBox 21"/>
          <p:cNvSpPr txBox="1"/>
          <p:nvPr/>
        </p:nvSpPr>
        <p:spPr>
          <a:xfrm>
            <a:off x="4749511" y="1417638"/>
            <a:ext cx="646331" cy="307777"/>
          </a:xfrm>
          <a:prstGeom prst="rect">
            <a:avLst/>
          </a:prstGeom>
          <a:solidFill>
            <a:schemeClr val="bg1"/>
          </a:solidFill>
        </p:spPr>
        <p:txBody>
          <a:bodyPr wrap="none" rtlCol="0">
            <a:spAutoFit/>
          </a:bodyPr>
          <a:lstStyle/>
          <a:p>
            <a:r>
              <a:rPr lang="en-US" sz="1400" dirty="0" smtClean="0"/>
              <a:t>Swaps</a:t>
            </a:r>
            <a:endParaRPr lang="en-US" sz="1400" dirty="0"/>
          </a:p>
        </p:txBody>
      </p:sp>
      <p:sp>
        <p:nvSpPr>
          <p:cNvPr id="23" name="TextBox 22"/>
          <p:cNvSpPr txBox="1"/>
          <p:nvPr/>
        </p:nvSpPr>
        <p:spPr>
          <a:xfrm>
            <a:off x="3163599" y="1268613"/>
            <a:ext cx="757113" cy="307777"/>
          </a:xfrm>
          <a:prstGeom prst="rect">
            <a:avLst/>
          </a:prstGeom>
          <a:solidFill>
            <a:schemeClr val="bg1"/>
          </a:solidFill>
        </p:spPr>
        <p:txBody>
          <a:bodyPr wrap="none" rtlCol="0">
            <a:spAutoFit/>
          </a:bodyPr>
          <a:lstStyle/>
          <a:p>
            <a:r>
              <a:rPr lang="en-US" sz="1400" dirty="0" smtClean="0"/>
              <a:t>Options</a:t>
            </a:r>
            <a:endParaRPr lang="en-US" sz="1400" dirty="0"/>
          </a:p>
        </p:txBody>
      </p:sp>
      <p:sp>
        <p:nvSpPr>
          <p:cNvPr id="24" name="TextBox 23"/>
          <p:cNvSpPr txBox="1"/>
          <p:nvPr/>
        </p:nvSpPr>
        <p:spPr>
          <a:xfrm>
            <a:off x="2471468" y="1851028"/>
            <a:ext cx="865905" cy="307777"/>
          </a:xfrm>
          <a:prstGeom prst="rect">
            <a:avLst/>
          </a:prstGeom>
          <a:solidFill>
            <a:schemeClr val="bg1"/>
          </a:solidFill>
        </p:spPr>
        <p:txBody>
          <a:bodyPr wrap="none" rtlCol="0">
            <a:spAutoFit/>
          </a:bodyPr>
          <a:lstStyle/>
          <a:p>
            <a:r>
              <a:rPr lang="en-US" sz="1400" dirty="0" smtClean="0"/>
              <a:t>Forwards</a:t>
            </a:r>
            <a:endParaRPr lang="en-US" sz="1400" dirty="0"/>
          </a:p>
        </p:txBody>
      </p:sp>
      <p:sp>
        <p:nvSpPr>
          <p:cNvPr id="25" name="TextBox 24"/>
          <p:cNvSpPr txBox="1"/>
          <p:nvPr/>
        </p:nvSpPr>
        <p:spPr>
          <a:xfrm>
            <a:off x="246999" y="3585468"/>
            <a:ext cx="1258787" cy="523220"/>
          </a:xfrm>
          <a:prstGeom prst="rect">
            <a:avLst/>
          </a:prstGeom>
          <a:solidFill>
            <a:schemeClr val="bg1"/>
          </a:solidFill>
        </p:spPr>
        <p:txBody>
          <a:bodyPr wrap="square" rtlCol="0">
            <a:spAutoFit/>
          </a:bodyPr>
          <a:lstStyle/>
          <a:p>
            <a:pPr algn="ctr"/>
            <a:r>
              <a:rPr lang="en-US" sz="1400" dirty="0" smtClean="0"/>
              <a:t>Bills of Exchange</a:t>
            </a:r>
            <a:endParaRPr lang="en-US" sz="1400" dirty="0"/>
          </a:p>
        </p:txBody>
      </p:sp>
      <p:sp>
        <p:nvSpPr>
          <p:cNvPr id="26" name="TextBox 25"/>
          <p:cNvSpPr txBox="1"/>
          <p:nvPr/>
        </p:nvSpPr>
        <p:spPr>
          <a:xfrm>
            <a:off x="457200" y="1982488"/>
            <a:ext cx="1258787" cy="523220"/>
          </a:xfrm>
          <a:prstGeom prst="rect">
            <a:avLst/>
          </a:prstGeom>
          <a:solidFill>
            <a:schemeClr val="bg1"/>
          </a:solidFill>
        </p:spPr>
        <p:txBody>
          <a:bodyPr wrap="square" rtlCol="0">
            <a:spAutoFit/>
          </a:bodyPr>
          <a:lstStyle/>
          <a:p>
            <a:pPr algn="ctr"/>
            <a:r>
              <a:rPr lang="en-US" sz="1400" dirty="0" smtClean="0"/>
              <a:t>Short-term debt</a:t>
            </a:r>
            <a:endParaRPr lang="en-US" sz="1400" dirty="0"/>
          </a:p>
        </p:txBody>
      </p:sp>
      <p:sp>
        <p:nvSpPr>
          <p:cNvPr id="27" name="TextBox 26"/>
          <p:cNvSpPr txBox="1"/>
          <p:nvPr/>
        </p:nvSpPr>
        <p:spPr>
          <a:xfrm>
            <a:off x="2471467" y="3586989"/>
            <a:ext cx="1034105" cy="523220"/>
          </a:xfrm>
          <a:prstGeom prst="rect">
            <a:avLst/>
          </a:prstGeom>
          <a:solidFill>
            <a:schemeClr val="bg1"/>
          </a:solidFill>
        </p:spPr>
        <p:txBody>
          <a:bodyPr wrap="square" rtlCol="0">
            <a:spAutoFit/>
          </a:bodyPr>
          <a:lstStyle/>
          <a:p>
            <a:pPr algn="ctr"/>
            <a:r>
              <a:rPr lang="en-US" sz="1400" dirty="0" smtClean="0"/>
              <a:t>Inter-Bank Lending</a:t>
            </a:r>
            <a:endParaRPr lang="en-US" sz="1400" dirty="0"/>
          </a:p>
        </p:txBody>
      </p:sp>
      <p:sp>
        <p:nvSpPr>
          <p:cNvPr id="28" name="TextBox 27"/>
          <p:cNvSpPr txBox="1"/>
          <p:nvPr/>
        </p:nvSpPr>
        <p:spPr>
          <a:xfrm>
            <a:off x="3505573" y="4432348"/>
            <a:ext cx="1147681" cy="523220"/>
          </a:xfrm>
          <a:prstGeom prst="rect">
            <a:avLst/>
          </a:prstGeom>
          <a:solidFill>
            <a:schemeClr val="bg1"/>
          </a:solidFill>
        </p:spPr>
        <p:txBody>
          <a:bodyPr wrap="square" rtlCol="0">
            <a:spAutoFit/>
          </a:bodyPr>
          <a:lstStyle/>
          <a:p>
            <a:pPr algn="ctr"/>
            <a:r>
              <a:rPr lang="en-US" sz="1400" dirty="0" smtClean="0"/>
              <a:t>Corporate Bonds</a:t>
            </a:r>
            <a:endParaRPr lang="en-US" sz="1400" dirty="0"/>
          </a:p>
        </p:txBody>
      </p:sp>
      <p:sp>
        <p:nvSpPr>
          <p:cNvPr id="29" name="TextBox 28"/>
          <p:cNvSpPr txBox="1"/>
          <p:nvPr/>
        </p:nvSpPr>
        <p:spPr>
          <a:xfrm>
            <a:off x="3149342" y="2457910"/>
            <a:ext cx="615553" cy="307777"/>
          </a:xfrm>
          <a:prstGeom prst="rect">
            <a:avLst/>
          </a:prstGeom>
          <a:solidFill>
            <a:schemeClr val="bg1"/>
          </a:solidFill>
        </p:spPr>
        <p:txBody>
          <a:bodyPr wrap="none" rtlCol="0">
            <a:spAutoFit/>
          </a:bodyPr>
          <a:lstStyle/>
          <a:p>
            <a:r>
              <a:rPr lang="en-US" sz="1400" dirty="0" smtClean="0"/>
              <a:t>CDO’s</a:t>
            </a:r>
            <a:endParaRPr lang="en-US" sz="1400" dirty="0"/>
          </a:p>
        </p:txBody>
      </p:sp>
    </p:spTree>
    <p:extLst>
      <p:ext uri="{BB962C8B-B14F-4D97-AF65-F5344CB8AC3E}">
        <p14:creationId xmlns:p14="http://schemas.microsoft.com/office/powerpoint/2010/main" val="91570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3"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555" y="274638"/>
            <a:ext cx="8229600" cy="1143000"/>
          </a:xfrm>
        </p:spPr>
        <p:txBody>
          <a:bodyPr>
            <a:normAutofit/>
          </a:bodyPr>
          <a:lstStyle/>
          <a:p>
            <a:r>
              <a:rPr lang="en-US" b="1" dirty="0" smtClean="0"/>
              <a:t>Financial Markets</a:t>
            </a:r>
            <a:br>
              <a:rPr lang="en-US" b="1" dirty="0" smtClean="0"/>
            </a:br>
            <a:r>
              <a:rPr lang="en-US" sz="2200" b="1" dirty="0" smtClean="0">
                <a:solidFill>
                  <a:srgbClr val="FF0000"/>
                </a:solidFill>
              </a:rPr>
              <a:t>AGENTS IN THE MARKETS</a:t>
            </a:r>
            <a:endParaRPr lang="en-US" sz="2200" b="1" dirty="0"/>
          </a:p>
        </p:txBody>
      </p:sp>
      <p:sp>
        <p:nvSpPr>
          <p:cNvPr id="4" name="Oval 3"/>
          <p:cNvSpPr/>
          <p:nvPr/>
        </p:nvSpPr>
        <p:spPr>
          <a:xfrm>
            <a:off x="5965209" y="1585563"/>
            <a:ext cx="2314561" cy="1431079"/>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Insurance Companies</a:t>
            </a:r>
            <a:endParaRPr lang="en-US" sz="2000" b="1" dirty="0"/>
          </a:p>
        </p:txBody>
      </p:sp>
      <p:sp>
        <p:nvSpPr>
          <p:cNvPr id="5" name="Oval 4"/>
          <p:cNvSpPr/>
          <p:nvPr/>
        </p:nvSpPr>
        <p:spPr>
          <a:xfrm>
            <a:off x="698280" y="4061382"/>
            <a:ext cx="2314561" cy="1431079"/>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Central Banks</a:t>
            </a:r>
            <a:endParaRPr lang="en-US" sz="2000" b="1" dirty="0"/>
          </a:p>
        </p:txBody>
      </p:sp>
      <p:sp>
        <p:nvSpPr>
          <p:cNvPr id="6" name="Oval 5"/>
          <p:cNvSpPr/>
          <p:nvPr/>
        </p:nvSpPr>
        <p:spPr>
          <a:xfrm>
            <a:off x="2675010" y="5243411"/>
            <a:ext cx="2314561" cy="1431079"/>
          </a:xfrm>
          <a:prstGeom prst="ellipse">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Banks</a:t>
            </a:r>
            <a:endParaRPr lang="en-US" sz="2000" b="1" dirty="0"/>
          </a:p>
        </p:txBody>
      </p:sp>
      <p:sp>
        <p:nvSpPr>
          <p:cNvPr id="7" name="Oval 6"/>
          <p:cNvSpPr/>
          <p:nvPr/>
        </p:nvSpPr>
        <p:spPr>
          <a:xfrm>
            <a:off x="5535453" y="4903530"/>
            <a:ext cx="2314561" cy="14310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Investors (Savers!)</a:t>
            </a:r>
            <a:endParaRPr lang="en-US" sz="2000" b="1" dirty="0"/>
          </a:p>
        </p:txBody>
      </p:sp>
      <p:sp>
        <p:nvSpPr>
          <p:cNvPr id="8" name="Oval 7"/>
          <p:cNvSpPr/>
          <p:nvPr/>
        </p:nvSpPr>
        <p:spPr>
          <a:xfrm>
            <a:off x="6692733" y="3193442"/>
            <a:ext cx="2314561" cy="14310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Borrowers</a:t>
            </a:r>
            <a:endParaRPr lang="en-US" sz="2000" b="1" dirty="0"/>
          </a:p>
        </p:txBody>
      </p:sp>
      <p:sp>
        <p:nvSpPr>
          <p:cNvPr id="9" name="Oval 8"/>
          <p:cNvSpPr/>
          <p:nvPr/>
        </p:nvSpPr>
        <p:spPr>
          <a:xfrm>
            <a:off x="3409063" y="1585563"/>
            <a:ext cx="2314561" cy="1431079"/>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Corporations</a:t>
            </a:r>
            <a:endParaRPr lang="en-US" sz="2000" b="1" dirty="0"/>
          </a:p>
        </p:txBody>
      </p:sp>
      <p:sp>
        <p:nvSpPr>
          <p:cNvPr id="10" name="Oval 9"/>
          <p:cNvSpPr/>
          <p:nvPr/>
        </p:nvSpPr>
        <p:spPr>
          <a:xfrm>
            <a:off x="877135" y="2301102"/>
            <a:ext cx="2314561" cy="1431079"/>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Governments</a:t>
            </a:r>
            <a:endParaRPr lang="en-US" sz="2000" b="1" dirty="0"/>
          </a:p>
        </p:txBody>
      </p:sp>
      <p:sp>
        <p:nvSpPr>
          <p:cNvPr id="11" name="Rectangle 10"/>
          <p:cNvSpPr/>
          <p:nvPr/>
        </p:nvSpPr>
        <p:spPr>
          <a:xfrm>
            <a:off x="3946591" y="3627412"/>
            <a:ext cx="1699131" cy="86793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AGENTS…</a:t>
            </a:r>
            <a:endParaRPr lang="en-US" b="1" dirty="0"/>
          </a:p>
        </p:txBody>
      </p:sp>
      <p:sp>
        <p:nvSpPr>
          <p:cNvPr id="12" name="TextBox 11"/>
          <p:cNvSpPr txBox="1"/>
          <p:nvPr/>
        </p:nvSpPr>
        <p:spPr>
          <a:xfrm>
            <a:off x="3946592" y="5089522"/>
            <a:ext cx="1042979" cy="523220"/>
          </a:xfrm>
          <a:prstGeom prst="rect">
            <a:avLst/>
          </a:prstGeom>
          <a:solidFill>
            <a:schemeClr val="bg1"/>
          </a:solidFill>
        </p:spPr>
        <p:txBody>
          <a:bodyPr wrap="square" rtlCol="0">
            <a:spAutoFit/>
          </a:bodyPr>
          <a:lstStyle/>
          <a:p>
            <a:pPr algn="ctr"/>
            <a:r>
              <a:rPr lang="en-US" sz="1400" dirty="0" smtClean="0"/>
              <a:t>Commercial (or retail)</a:t>
            </a:r>
            <a:endParaRPr lang="en-US" sz="1400" dirty="0"/>
          </a:p>
        </p:txBody>
      </p:sp>
      <p:sp>
        <p:nvSpPr>
          <p:cNvPr id="13" name="TextBox 12"/>
          <p:cNvSpPr txBox="1"/>
          <p:nvPr/>
        </p:nvSpPr>
        <p:spPr>
          <a:xfrm>
            <a:off x="4205801" y="6276700"/>
            <a:ext cx="1042979" cy="307777"/>
          </a:xfrm>
          <a:prstGeom prst="rect">
            <a:avLst/>
          </a:prstGeom>
          <a:solidFill>
            <a:schemeClr val="bg1"/>
          </a:solidFill>
        </p:spPr>
        <p:txBody>
          <a:bodyPr wrap="square" rtlCol="0">
            <a:spAutoFit/>
          </a:bodyPr>
          <a:lstStyle/>
          <a:p>
            <a:pPr algn="ctr"/>
            <a:r>
              <a:rPr lang="en-US" sz="1400" dirty="0" smtClean="0"/>
              <a:t>Investment</a:t>
            </a:r>
            <a:endParaRPr lang="en-US" sz="1400" dirty="0"/>
          </a:p>
        </p:txBody>
      </p:sp>
      <p:sp>
        <p:nvSpPr>
          <p:cNvPr id="14" name="TextBox 13"/>
          <p:cNvSpPr txBox="1"/>
          <p:nvPr/>
        </p:nvSpPr>
        <p:spPr>
          <a:xfrm>
            <a:off x="7334526" y="5968923"/>
            <a:ext cx="1042979" cy="307777"/>
          </a:xfrm>
          <a:prstGeom prst="rect">
            <a:avLst/>
          </a:prstGeom>
          <a:solidFill>
            <a:schemeClr val="bg1"/>
          </a:solidFill>
        </p:spPr>
        <p:txBody>
          <a:bodyPr wrap="square" rtlCol="0">
            <a:spAutoFit/>
          </a:bodyPr>
          <a:lstStyle/>
          <a:p>
            <a:pPr algn="ctr"/>
            <a:r>
              <a:rPr lang="en-US" sz="1400" dirty="0" smtClean="0"/>
              <a:t>Individuals</a:t>
            </a:r>
            <a:endParaRPr lang="en-US" sz="1400" dirty="0"/>
          </a:p>
        </p:txBody>
      </p:sp>
      <p:sp>
        <p:nvSpPr>
          <p:cNvPr id="15" name="TextBox 14"/>
          <p:cNvSpPr txBox="1"/>
          <p:nvPr/>
        </p:nvSpPr>
        <p:spPr>
          <a:xfrm>
            <a:off x="7643821" y="5304965"/>
            <a:ext cx="1042979" cy="523220"/>
          </a:xfrm>
          <a:prstGeom prst="rect">
            <a:avLst/>
          </a:prstGeom>
          <a:solidFill>
            <a:schemeClr val="bg1"/>
          </a:solidFill>
        </p:spPr>
        <p:txBody>
          <a:bodyPr wrap="square" rtlCol="0">
            <a:spAutoFit/>
          </a:bodyPr>
          <a:lstStyle/>
          <a:p>
            <a:pPr algn="ctr"/>
            <a:r>
              <a:rPr lang="en-US" sz="1400" dirty="0" smtClean="0"/>
              <a:t>Investment Banks</a:t>
            </a:r>
            <a:endParaRPr lang="en-US" sz="1400" dirty="0"/>
          </a:p>
        </p:txBody>
      </p:sp>
      <p:sp>
        <p:nvSpPr>
          <p:cNvPr id="16" name="TextBox 15"/>
          <p:cNvSpPr txBox="1"/>
          <p:nvPr/>
        </p:nvSpPr>
        <p:spPr>
          <a:xfrm>
            <a:off x="6058936" y="6200007"/>
            <a:ext cx="1267593" cy="307777"/>
          </a:xfrm>
          <a:prstGeom prst="rect">
            <a:avLst/>
          </a:prstGeom>
          <a:solidFill>
            <a:schemeClr val="bg1"/>
          </a:solidFill>
        </p:spPr>
        <p:txBody>
          <a:bodyPr wrap="square" rtlCol="0">
            <a:spAutoFit/>
          </a:bodyPr>
          <a:lstStyle/>
          <a:p>
            <a:pPr algn="ctr"/>
            <a:r>
              <a:rPr lang="en-US" sz="1400" dirty="0" smtClean="0"/>
              <a:t>Hedge Funds</a:t>
            </a:r>
            <a:endParaRPr lang="en-US" sz="1400" dirty="0"/>
          </a:p>
        </p:txBody>
      </p:sp>
      <p:sp>
        <p:nvSpPr>
          <p:cNvPr id="17" name="TextBox 16"/>
          <p:cNvSpPr txBox="1"/>
          <p:nvPr/>
        </p:nvSpPr>
        <p:spPr>
          <a:xfrm>
            <a:off x="5248780" y="4903530"/>
            <a:ext cx="1267593" cy="307777"/>
          </a:xfrm>
          <a:prstGeom prst="rect">
            <a:avLst/>
          </a:prstGeom>
          <a:solidFill>
            <a:schemeClr val="bg1"/>
          </a:solidFill>
        </p:spPr>
        <p:txBody>
          <a:bodyPr wrap="square" rtlCol="0">
            <a:spAutoFit/>
          </a:bodyPr>
          <a:lstStyle/>
          <a:p>
            <a:pPr algn="ctr"/>
            <a:r>
              <a:rPr lang="en-US" sz="1400" dirty="0" smtClean="0"/>
              <a:t>Pension Funds</a:t>
            </a:r>
            <a:endParaRPr lang="en-US" sz="1400" dirty="0"/>
          </a:p>
        </p:txBody>
      </p:sp>
      <p:sp>
        <p:nvSpPr>
          <p:cNvPr id="18" name="TextBox 17"/>
          <p:cNvSpPr txBox="1"/>
          <p:nvPr/>
        </p:nvSpPr>
        <p:spPr>
          <a:xfrm>
            <a:off x="7010024" y="4796793"/>
            <a:ext cx="1267593" cy="307777"/>
          </a:xfrm>
          <a:prstGeom prst="rect">
            <a:avLst/>
          </a:prstGeom>
          <a:solidFill>
            <a:schemeClr val="bg1"/>
          </a:solidFill>
        </p:spPr>
        <p:txBody>
          <a:bodyPr wrap="square" rtlCol="0">
            <a:spAutoFit/>
          </a:bodyPr>
          <a:lstStyle/>
          <a:p>
            <a:pPr algn="ctr"/>
            <a:r>
              <a:rPr lang="en-US" sz="1400" dirty="0" smtClean="0"/>
              <a:t>Mutual Funds</a:t>
            </a:r>
            <a:endParaRPr lang="en-US" sz="1400" dirty="0"/>
          </a:p>
        </p:txBody>
      </p:sp>
      <p:sp>
        <p:nvSpPr>
          <p:cNvPr id="19" name="TextBox 18"/>
          <p:cNvSpPr txBox="1"/>
          <p:nvPr/>
        </p:nvSpPr>
        <p:spPr>
          <a:xfrm>
            <a:off x="5123702" y="5450081"/>
            <a:ext cx="823502" cy="523220"/>
          </a:xfrm>
          <a:prstGeom prst="rect">
            <a:avLst/>
          </a:prstGeom>
          <a:solidFill>
            <a:schemeClr val="bg1"/>
          </a:solidFill>
        </p:spPr>
        <p:txBody>
          <a:bodyPr wrap="square" rtlCol="0">
            <a:spAutoFit/>
          </a:bodyPr>
          <a:lstStyle/>
          <a:p>
            <a:pPr algn="ctr"/>
            <a:r>
              <a:rPr lang="en-US" sz="1400" dirty="0" smtClean="0"/>
              <a:t>Private Equity</a:t>
            </a:r>
            <a:endParaRPr lang="en-US" sz="1400" dirty="0"/>
          </a:p>
        </p:txBody>
      </p:sp>
    </p:spTree>
    <p:extLst>
      <p:ext uri="{BB962C8B-B14F-4D97-AF65-F5344CB8AC3E}">
        <p14:creationId xmlns:p14="http://schemas.microsoft.com/office/powerpoint/2010/main" val="75743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2" grpId="0" animBg="1"/>
      <p:bldP spid="13" grpId="0"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Financial Markets</a:t>
            </a:r>
            <a:br>
              <a:rPr lang="en-US" b="1" dirty="0" smtClean="0"/>
            </a:br>
            <a:r>
              <a:rPr lang="en-US" sz="2200" b="1" dirty="0" smtClean="0">
                <a:solidFill>
                  <a:srgbClr val="FF0000"/>
                </a:solidFill>
              </a:rPr>
              <a:t>THE IMPORTANCE OF INTEREST RATES</a:t>
            </a:r>
            <a:endParaRPr lang="en-US" sz="2200" b="1" dirty="0"/>
          </a:p>
        </p:txBody>
      </p:sp>
      <p:sp>
        <p:nvSpPr>
          <p:cNvPr id="3" name="Content Placeholder 2"/>
          <p:cNvSpPr>
            <a:spLocks noGrp="1"/>
          </p:cNvSpPr>
          <p:nvPr>
            <p:ph idx="1"/>
          </p:nvPr>
        </p:nvSpPr>
        <p:spPr>
          <a:xfrm>
            <a:off x="457200" y="1877992"/>
            <a:ext cx="3154101" cy="4525963"/>
          </a:xfrm>
        </p:spPr>
        <p:txBody>
          <a:bodyPr>
            <a:normAutofit lnSpcReduction="10000"/>
          </a:bodyPr>
          <a:lstStyle/>
          <a:p>
            <a:r>
              <a:rPr lang="en-US" dirty="0" smtClean="0"/>
              <a:t>Interest rate set by Bank of England</a:t>
            </a:r>
          </a:p>
          <a:p>
            <a:r>
              <a:rPr lang="en-US" dirty="0" smtClean="0"/>
              <a:t>LIBOR rate</a:t>
            </a:r>
          </a:p>
          <a:p>
            <a:r>
              <a:rPr lang="en-US" dirty="0" smtClean="0"/>
              <a:t>Inverse relationship between bond prices and ‘yields’</a:t>
            </a:r>
            <a:endParaRPr lang="en-US" dirty="0"/>
          </a:p>
        </p:txBody>
      </p:sp>
      <p:pic>
        <p:nvPicPr>
          <p:cNvPr id="4" name="Picture 3"/>
          <p:cNvPicPr>
            <a:picLocks noChangeAspect="1"/>
          </p:cNvPicPr>
          <p:nvPr/>
        </p:nvPicPr>
        <p:blipFill>
          <a:blip r:embed="rId2"/>
          <a:stretch>
            <a:fillRect/>
          </a:stretch>
        </p:blipFill>
        <p:spPr>
          <a:xfrm>
            <a:off x="4252129" y="1877992"/>
            <a:ext cx="4019550" cy="4349188"/>
          </a:xfrm>
          <a:prstGeom prst="rect">
            <a:avLst/>
          </a:prstGeom>
        </p:spPr>
      </p:pic>
    </p:spTree>
    <p:extLst>
      <p:ext uri="{BB962C8B-B14F-4D97-AF65-F5344CB8AC3E}">
        <p14:creationId xmlns:p14="http://schemas.microsoft.com/office/powerpoint/2010/main" val="1553703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48" y="162770"/>
            <a:ext cx="8615962" cy="994172"/>
          </a:xfrm>
        </p:spPr>
        <p:txBody>
          <a:bodyPr/>
          <a:lstStyle/>
          <a:p>
            <a:r>
              <a:rPr lang="en-US" b="1" dirty="0" smtClean="0">
                <a:latin typeface="+mn-lt"/>
              </a:rPr>
              <a:t>THE BOND MARKET</a:t>
            </a:r>
            <a:endParaRPr lang="en-US" b="1" dirty="0">
              <a:latin typeface="+mn-lt"/>
            </a:endParaRPr>
          </a:p>
        </p:txBody>
      </p:sp>
      <p:sp>
        <p:nvSpPr>
          <p:cNvPr id="3" name="Content Placeholder 2"/>
          <p:cNvSpPr>
            <a:spLocks noGrp="1"/>
          </p:cNvSpPr>
          <p:nvPr>
            <p:ph idx="1"/>
          </p:nvPr>
        </p:nvSpPr>
        <p:spPr>
          <a:xfrm>
            <a:off x="157648" y="1293548"/>
            <a:ext cx="8854211" cy="4875757"/>
          </a:xfrm>
        </p:spPr>
        <p:txBody>
          <a:bodyPr>
            <a:noAutofit/>
          </a:bodyPr>
          <a:lstStyle/>
          <a:p>
            <a:pPr marL="0" indent="0">
              <a:spcBef>
                <a:spcPts val="0"/>
              </a:spcBef>
              <a:buNone/>
            </a:pPr>
            <a:r>
              <a:rPr lang="en-GB" sz="1600" b="1" dirty="0"/>
              <a:t>WHAT ARE BONDS?</a:t>
            </a:r>
          </a:p>
          <a:p>
            <a:pPr>
              <a:spcBef>
                <a:spcPts val="0"/>
              </a:spcBef>
            </a:pPr>
            <a:r>
              <a:rPr lang="en-US" sz="1600" dirty="0"/>
              <a:t>Bonds are ways of borrowing money by Governments (Treasury Bonds or ‘Gilts’ in the UK and Corporate Bonds (issued by firms)</a:t>
            </a:r>
            <a:endParaRPr lang="en-GB" sz="1600" dirty="0"/>
          </a:p>
          <a:p>
            <a:pPr marL="0" indent="0">
              <a:spcBef>
                <a:spcPts val="0"/>
              </a:spcBef>
              <a:buNone/>
            </a:pPr>
            <a:endParaRPr lang="en-GB" sz="1600" b="1" dirty="0"/>
          </a:p>
          <a:p>
            <a:pPr marL="0" indent="0">
              <a:spcBef>
                <a:spcPts val="0"/>
              </a:spcBef>
              <a:buNone/>
            </a:pPr>
            <a:r>
              <a:rPr lang="en-US" sz="1600" b="1" dirty="0"/>
              <a:t>HOW DO THEY WORK</a:t>
            </a:r>
            <a:endParaRPr lang="en-GB" sz="1600" b="1" dirty="0"/>
          </a:p>
          <a:p>
            <a:pPr>
              <a:spcBef>
                <a:spcPts val="0"/>
              </a:spcBef>
            </a:pPr>
            <a:r>
              <a:rPr lang="en-US" sz="1600" dirty="0"/>
              <a:t>Government wants to borrow £1000.  So it issues a 10 year bond (or ‘Gilt’).</a:t>
            </a:r>
            <a:endParaRPr lang="en-GB" sz="1600" dirty="0"/>
          </a:p>
          <a:p>
            <a:pPr>
              <a:spcBef>
                <a:spcPts val="0"/>
              </a:spcBef>
            </a:pPr>
            <a:r>
              <a:rPr lang="en-US" sz="1600" dirty="0"/>
              <a:t>A saver is someone with excess money they haven’t used for consumption.  Sometimes they can be misleadingly called investors.  A saver may decide to buy a bond (so the Government gets £1000) rather than save their money using alternatives (e.g. buy a </a:t>
            </a:r>
            <a:r>
              <a:rPr lang="en-US" sz="1600" dirty="0" smtClean="0"/>
              <a:t>share)</a:t>
            </a:r>
            <a:endParaRPr lang="en-GB" sz="1600" dirty="0"/>
          </a:p>
          <a:p>
            <a:pPr>
              <a:spcBef>
                <a:spcPts val="0"/>
              </a:spcBef>
            </a:pPr>
            <a:r>
              <a:rPr lang="en-US" sz="1600" dirty="0"/>
              <a:t>The saver will require the money back in say 10 years.  Because the bond ties up the savers money, they will want compensation for this lack of liquidity. The yield also compensates for risk.  If the Government is a strong one, then the yield might be lower than a riskier Government where the yield would be higher.</a:t>
            </a:r>
            <a:endParaRPr lang="en-GB" sz="1600" dirty="0"/>
          </a:p>
          <a:p>
            <a:pPr>
              <a:spcBef>
                <a:spcPts val="0"/>
              </a:spcBef>
            </a:pPr>
            <a:r>
              <a:rPr lang="en-US" sz="1600" dirty="0"/>
              <a:t>Therefore the Government also agrees to pay a ‘yield’ of say 5%.  So every year, the saver receives an annual £50 as compensation for not seeing their money again for 10 years.  At the end of the process the saver will have made £500.</a:t>
            </a:r>
            <a:endParaRPr lang="en-GB" sz="1600" dirty="0"/>
          </a:p>
          <a:p>
            <a:pPr>
              <a:spcBef>
                <a:spcPts val="0"/>
              </a:spcBef>
            </a:pPr>
            <a:r>
              <a:rPr lang="en-US" sz="1600" dirty="0"/>
              <a:t>However the original saver (saver 1) might decide to sell their bond to someone else (saver 2) at a price (probably higher than £1000 but not necessarily).  Then the income stream from the Government and the final bond would now be transferred to saver 2 until the bond finishes.</a:t>
            </a:r>
            <a:endParaRPr lang="en-GB" sz="1600" dirty="0"/>
          </a:p>
          <a:p>
            <a:pPr marL="0" indent="0">
              <a:spcBef>
                <a:spcPts val="0"/>
              </a:spcBef>
              <a:buNone/>
            </a:pPr>
            <a:r>
              <a:rPr lang="en-US" sz="1600" dirty="0"/>
              <a:t>.</a:t>
            </a:r>
          </a:p>
          <a:p>
            <a:pPr marL="0" indent="0">
              <a:buNone/>
            </a:pPr>
            <a:endParaRPr lang="en-US" sz="1400" dirty="0"/>
          </a:p>
        </p:txBody>
      </p:sp>
    </p:spTree>
    <p:extLst>
      <p:ext uri="{BB962C8B-B14F-4D97-AF65-F5344CB8AC3E}">
        <p14:creationId xmlns:p14="http://schemas.microsoft.com/office/powerpoint/2010/main" val="349343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1347</TotalTime>
  <Words>4172</Words>
  <Application>Microsoft Office PowerPoint</Application>
  <PresentationFormat>On-screen Show (4:3)</PresentationFormat>
  <Paragraphs>714</Paragraphs>
  <Slides>41</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Times New Roman</vt:lpstr>
      <vt:lpstr>Wingdings</vt:lpstr>
      <vt:lpstr>Office Theme</vt:lpstr>
      <vt:lpstr>PowerPoint Presentation</vt:lpstr>
      <vt:lpstr>RWS 15 (Macro): Financial Markets</vt:lpstr>
      <vt:lpstr>Revision Worksheet 15 (MACRO)</vt:lpstr>
      <vt:lpstr>What is Money? ECONOMIC CONTROVERSIES</vt:lpstr>
      <vt:lpstr>PowerPoint Presentation</vt:lpstr>
      <vt:lpstr>Financial Markets IN REALITY</vt:lpstr>
      <vt:lpstr>Financial Markets AGENTS IN THE MARKETS</vt:lpstr>
      <vt:lpstr>Financial Markets THE IMPORTANCE OF INTEREST RATES</vt:lpstr>
      <vt:lpstr>THE BOND MARKET</vt:lpstr>
      <vt:lpstr>THE BOND MARKET</vt:lpstr>
      <vt:lpstr>The Role of Banks TRADITIONAL v MODERN BANKING </vt:lpstr>
      <vt:lpstr>Banks Create Money……</vt:lpstr>
      <vt:lpstr>Global Finance GLOBALISATION</vt:lpstr>
      <vt:lpstr>Market Failure in Financial Markets FINANCIAL CRASHES AND FRAUDULENT BEHAVIOUR</vt:lpstr>
      <vt:lpstr>PowerPoint Presentation</vt:lpstr>
      <vt:lpstr>PowerPoint Presentation</vt:lpstr>
      <vt:lpstr>1-2-1’s</vt:lpstr>
      <vt:lpstr>PowerPoint Presentation</vt:lpstr>
      <vt:lpstr>PowerPoint Presentation</vt:lpstr>
      <vt:lpstr>RWS15: Financial Markets and Banking Final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Market Failure: Financial Crash 2007/8</vt:lpstr>
      <vt:lpstr>PowerPoint Presentation</vt:lpstr>
      <vt:lpstr>PowerPoint Presentation</vt:lpstr>
      <vt:lpstr>Stage 2: Bank Basics - Magic Money! The importance of credit: Why is banking so important to the economy</vt:lpstr>
      <vt:lpstr>Stage 2: Bank Basics - Magic Money! The importance of credit: Why is banking so important to the economy</vt:lpstr>
      <vt:lpstr>Stage 2: Bank Basics - Magic Money The importance of credit: Why is banking so important to the economy</vt:lpstr>
      <vt:lpstr>PowerPoint Presentation</vt:lpstr>
      <vt:lpstr>Stage 2: Bank Basics How do banks work?</vt:lpstr>
      <vt:lpstr>Stage 2: Bank Basics The Overall Banking System: The Role of the Central Bank and the UK Banking Market</vt:lpstr>
      <vt:lpstr>Stage 3: Banks Advanced Bank Balance Sheets, Leverage and Zombie Banks</vt:lpstr>
    </vt:vector>
  </TitlesOfParts>
  <Company>Godalming Sixth Form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130</cp:revision>
  <cp:lastPrinted>2017-11-14T12:48:24Z</cp:lastPrinted>
  <dcterms:created xsi:type="dcterms:W3CDTF">2017-10-29T08:13:12Z</dcterms:created>
  <dcterms:modified xsi:type="dcterms:W3CDTF">2017-11-16T12:15:17Z</dcterms:modified>
</cp:coreProperties>
</file>