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5"/>
  </p:handout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70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17E82-14EE-4152-9F73-E315C085C39A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C5D53-D49C-430A-8A6F-6EB7833E0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44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5861006?lite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mentsofcinema.com/editing/types-of-transitio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HRLX8jRjq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rtofthetitle.com/title/arlington-road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mentsofcinema.com/editing/parallel-editing/" TargetMode="External"/><Relationship Id="rId2" Type="http://schemas.openxmlformats.org/officeDocument/2006/relationships/hyperlink" Target="http://elementsofcinema.com/editing/ellipsi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Ychi2zIYvGg&amp;feature=player_embedd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CAE0t6KwJ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EDITING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AS Media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68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Non-Continuity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Montage</a:t>
            </a:r>
            <a:r>
              <a:rPr lang="en-GB" dirty="0" smtClean="0"/>
              <a:t> – giving information in compressed form – can come under…</a:t>
            </a:r>
          </a:p>
          <a:p>
            <a:r>
              <a:rPr lang="en-GB" b="1" dirty="0" smtClean="0"/>
              <a:t>Non-continuity editing </a:t>
            </a:r>
            <a:r>
              <a:rPr lang="en-GB" dirty="0" smtClean="0"/>
              <a:t>– continuity is broken and construction is more apparent. Meaning often created through juxtaposition and metaphor shot inserts.</a:t>
            </a:r>
          </a:p>
          <a:p>
            <a:r>
              <a:rPr lang="en-GB" dirty="0" smtClean="0"/>
              <a:t>For example the </a:t>
            </a:r>
            <a:r>
              <a:rPr lang="en-GB" i="1" dirty="0" smtClean="0"/>
              <a:t>Six Feet Under </a:t>
            </a:r>
            <a:r>
              <a:rPr lang="en-GB" dirty="0" smtClean="0"/>
              <a:t>opening sequence.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881535"/>
            <a:ext cx="3477208" cy="26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Transitions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process of cutting from one shot to another usually involves a simple </a:t>
            </a:r>
            <a:r>
              <a:rPr lang="en-GB" b="1" dirty="0" smtClean="0"/>
              <a:t>straight cut</a:t>
            </a:r>
            <a:r>
              <a:rPr lang="en-GB" dirty="0" smtClean="0"/>
              <a:t>. However, there are other means of transition available to film editors such as:</a:t>
            </a:r>
          </a:p>
          <a:p>
            <a:pPr lvl="1"/>
            <a:r>
              <a:rPr lang="en-GB" dirty="0" smtClean="0"/>
              <a:t>Fade to black</a:t>
            </a:r>
          </a:p>
          <a:p>
            <a:pPr lvl="1"/>
            <a:r>
              <a:rPr lang="en-GB" dirty="0" smtClean="0"/>
              <a:t>Dissolve/cross fade</a:t>
            </a:r>
          </a:p>
          <a:p>
            <a:pPr lvl="1"/>
            <a:r>
              <a:rPr lang="en-GB" dirty="0" smtClean="0"/>
              <a:t>Wipe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16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09" y="116632"/>
            <a:ext cx="8826759" cy="66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7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30628"/>
            <a:ext cx="8969829" cy="67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15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4" y="46652"/>
            <a:ext cx="9081796" cy="68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9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88" y="88640"/>
            <a:ext cx="9025812" cy="67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7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32656"/>
            <a:ext cx="9100457" cy="68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3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4" y="46652"/>
            <a:ext cx="9081796" cy="68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Transitions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meaning could be created by the use of the transitions we have just looked 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9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Transitions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well as simply moving to another shot, transitions can:</a:t>
            </a:r>
          </a:p>
          <a:p>
            <a:pPr lvl="1"/>
            <a:r>
              <a:rPr lang="en-GB" dirty="0" smtClean="0"/>
              <a:t>Imply a passage of time</a:t>
            </a:r>
          </a:p>
          <a:p>
            <a:pPr lvl="1"/>
            <a:r>
              <a:rPr lang="en-GB" dirty="0" smtClean="0"/>
              <a:t>Connote a change in location</a:t>
            </a:r>
          </a:p>
          <a:p>
            <a:pPr lvl="1"/>
            <a:r>
              <a:rPr lang="en-GB" dirty="0" smtClean="0"/>
              <a:t>Emphasise a connection, perhaps what a character is thinking, remembering or dreaming about (dissolve/cross fade).</a:t>
            </a:r>
          </a:p>
          <a:p>
            <a:pPr lvl="1"/>
            <a:endParaRPr lang="en-GB" dirty="0" smtClean="0"/>
          </a:p>
          <a:p>
            <a:pPr lvl="1"/>
            <a:endParaRPr lang="en-GB" i="0" dirty="0">
              <a:hlinkClick r:id="rId2"/>
            </a:endParaRPr>
          </a:p>
          <a:p>
            <a:pPr lvl="1"/>
            <a:r>
              <a:rPr lang="en-GB" i="0" dirty="0" smtClean="0">
                <a:hlinkClick r:id="rId2"/>
              </a:rPr>
              <a:t>Click here for more information on transitions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24267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do we mean by the term: </a:t>
            </a:r>
            <a:r>
              <a:rPr lang="en-GB" altLang="en-US" b="1" dirty="0"/>
              <a:t>Editing</a:t>
            </a:r>
            <a:r>
              <a:rPr lang="en-GB" altLang="en-US" dirty="0"/>
              <a:t>?</a:t>
            </a:r>
            <a:br>
              <a:rPr lang="en-GB" alt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15440"/>
            <a:ext cx="9601200" cy="4815840"/>
          </a:xfrm>
        </p:spPr>
        <p:txBody>
          <a:bodyPr/>
          <a:lstStyle/>
          <a:p>
            <a:pPr>
              <a:buNone/>
            </a:pPr>
            <a:r>
              <a:rPr lang="en-GB" altLang="en-US" dirty="0">
                <a:solidFill>
                  <a:schemeClr val="bg2"/>
                </a:solidFill>
              </a:rPr>
              <a:t>When someone refers to the editing in a film, what do they mean?</a:t>
            </a:r>
          </a:p>
          <a:p>
            <a:pPr>
              <a:buNone/>
            </a:pPr>
            <a:endParaRPr lang="en-GB" altLang="en-US" dirty="0"/>
          </a:p>
          <a:p>
            <a:pPr>
              <a:buNone/>
            </a:pPr>
            <a:endParaRPr lang="en-GB" altLang="en-US" dirty="0"/>
          </a:p>
          <a:p>
            <a:pPr>
              <a:buNone/>
            </a:pPr>
            <a:r>
              <a:rPr lang="en-GB" altLang="en-US" dirty="0"/>
              <a:t>Take 2 minutes to discuss it with the person next to you.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71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Shot Duration/Pace &amp; Rhythm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duration of a shot will usually reflect the narrative context.</a:t>
            </a:r>
          </a:p>
          <a:p>
            <a:r>
              <a:rPr lang="en-GB" dirty="0" smtClean="0"/>
              <a:t>Generally speaking short shot duration conveys action and urgency (say in a chase sequence) such as this one from </a:t>
            </a:r>
            <a:r>
              <a:rPr lang="en-GB" dirty="0" smtClean="0">
                <a:hlinkClick r:id="rId2"/>
              </a:rPr>
              <a:t>Skyfall</a:t>
            </a:r>
            <a:r>
              <a:rPr lang="en-GB" dirty="0" smtClean="0"/>
              <a:t>. See if you can count the number of shots!</a:t>
            </a:r>
          </a:p>
          <a:p>
            <a:r>
              <a:rPr lang="en-GB" dirty="0" smtClean="0"/>
              <a:t>Long shot duration creates a slower pace and conveys intensity and intimacy within the narrative, it allows us to focus upon facial expression and other aspects of mise-en-scene which would otherwise be missed.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53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Special Effects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Special effects can be used to further manipulate the mise-en-scene of a sequence.</a:t>
            </a:r>
          </a:p>
          <a:p>
            <a:r>
              <a:rPr lang="en-GB" dirty="0" smtClean="0"/>
              <a:t>Look at this example from </a:t>
            </a:r>
            <a:r>
              <a:rPr lang="en-GB" i="1" dirty="0" smtClean="0"/>
              <a:t>Arlington Road</a:t>
            </a:r>
            <a:endParaRPr lang="en-GB" i="1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526" y="2840005"/>
            <a:ext cx="2540552" cy="37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25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Editing controls what information we get and when we get it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36720"/>
          </a:xfrm>
        </p:spPr>
        <p:txBody>
          <a:bodyPr>
            <a:normAutofit/>
          </a:bodyPr>
          <a:lstStyle/>
          <a:p>
            <a:r>
              <a:rPr lang="en-GB" dirty="0" smtClean="0"/>
              <a:t>When analysing a clip it is also useful to consider how editing techniques are used to control what information is revealed to or hidden from: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) the characters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) the audience</a:t>
            </a:r>
          </a:p>
          <a:p>
            <a:pPr lvl="1"/>
            <a:endParaRPr lang="en-GB" dirty="0"/>
          </a:p>
          <a:p>
            <a:pPr marL="530352" lvl="1" indent="0">
              <a:buNone/>
            </a:pPr>
            <a:r>
              <a:rPr lang="en-GB" i="0" dirty="0" smtClean="0"/>
              <a:t>If you, as the audience, know more than the character(s) then it can help provoke an emotional reaction, For example, a film may be </a:t>
            </a:r>
            <a:r>
              <a:rPr lang="en-GB" b="1" i="0" dirty="0" smtClean="0"/>
              <a:t>cross cutting </a:t>
            </a:r>
            <a:r>
              <a:rPr lang="en-GB" i="0" dirty="0" smtClean="0"/>
              <a:t>between shots of a character and shots that suggest impending danger. The character does not see this but the audience do and so may feel anxiety or tension in anticipation of something horrible happening – the element of suspense is being built up for the audience. 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688772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More editing devices &amp; terminology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936480" cy="4572000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Ellipsis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Parallel editing</a:t>
            </a:r>
            <a:r>
              <a:rPr lang="en-GB" dirty="0" smtClean="0"/>
              <a:t>: cross cutting or intercutting between different locations can connote that two or more events are occurring simultaneously. This is often used to build tension.</a:t>
            </a:r>
          </a:p>
          <a:p>
            <a:r>
              <a:rPr lang="en-GB" dirty="0" smtClean="0"/>
              <a:t>Split screen: where the frame is split into sections so that we can see different events occurring at the same time. This technique was used on the TV series </a:t>
            </a:r>
            <a:r>
              <a:rPr lang="en-GB" i="1" dirty="0" smtClean="0"/>
              <a:t>24</a:t>
            </a:r>
            <a:r>
              <a:rPr lang="en-GB" dirty="0" smtClean="0"/>
              <a:t> and in the opening sequence to the film </a:t>
            </a:r>
            <a:r>
              <a:rPr lang="en-GB" i="1" dirty="0" smtClean="0"/>
              <a:t>Mesrine: Killer Instinct</a:t>
            </a:r>
          </a:p>
          <a:p>
            <a:endParaRPr lang="en-GB" dirty="0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358" y="4850498"/>
            <a:ext cx="2781689" cy="17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8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Editing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dirty="0"/>
              <a:t>The unedited footage is known as </a:t>
            </a:r>
            <a:r>
              <a:rPr lang="en-GB" altLang="en-US" dirty="0" smtClean="0"/>
              <a:t>‘the rushes’. </a:t>
            </a:r>
            <a:endParaRPr lang="en-US" altLang="en-US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bg2"/>
                </a:solidFill>
              </a:rPr>
              <a:t>Film editing</a:t>
            </a:r>
            <a:r>
              <a:rPr lang="en-US" altLang="en-US" dirty="0">
                <a:solidFill>
                  <a:schemeClr val="bg2"/>
                </a:solidFill>
              </a:rPr>
              <a:t> is part of the post-production process of filmmaking.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It involves the </a:t>
            </a:r>
            <a:r>
              <a:rPr lang="en-US" altLang="en-US" b="1" dirty="0"/>
              <a:t>selecting</a:t>
            </a:r>
            <a:r>
              <a:rPr lang="en-US" altLang="en-US" dirty="0"/>
              <a:t> and </a:t>
            </a:r>
            <a:r>
              <a:rPr lang="en-US" altLang="en-US" b="1" dirty="0"/>
              <a:t>joining</a:t>
            </a:r>
            <a:r>
              <a:rPr lang="en-US" altLang="en-US" dirty="0"/>
              <a:t> together of </a:t>
            </a:r>
            <a:r>
              <a:rPr lang="en-US" altLang="en-US" i="1" dirty="0"/>
              <a:t>shots</a:t>
            </a:r>
            <a:r>
              <a:rPr lang="en-US" altLang="en-US" dirty="0"/>
              <a:t>, connecting the resulting </a:t>
            </a:r>
            <a:r>
              <a:rPr lang="en-US" altLang="en-US" i="1" dirty="0"/>
              <a:t>scenes</a:t>
            </a:r>
            <a:r>
              <a:rPr lang="en-US" altLang="en-US" dirty="0"/>
              <a:t>, </a:t>
            </a:r>
            <a:r>
              <a:rPr lang="en-US" altLang="en-US" i="1" dirty="0"/>
              <a:t>sequences</a:t>
            </a:r>
            <a:r>
              <a:rPr lang="en-US" altLang="en-US" dirty="0"/>
              <a:t>, and ultimately creating a </a:t>
            </a:r>
            <a:r>
              <a:rPr lang="en-US" altLang="en-US" i="1" dirty="0"/>
              <a:t>finished film</a:t>
            </a:r>
            <a:r>
              <a:rPr lang="en-US" altLang="en-US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15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are we looking for when analysing editing in a clip?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 1: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Write down as many elements that you can think of that may come under 	editing (2 mins)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12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0" y="2285999"/>
            <a:ext cx="3402106" cy="2272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are we looking for when analysing editing in a clip?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Order of shots/shot choices</a:t>
            </a:r>
          </a:p>
          <a:p>
            <a:r>
              <a:rPr lang="en-GB" dirty="0" smtClean="0"/>
              <a:t>Continuity</a:t>
            </a:r>
          </a:p>
          <a:p>
            <a:r>
              <a:rPr lang="en-GB" dirty="0" smtClean="0"/>
              <a:t>Transitions			</a:t>
            </a:r>
          </a:p>
          <a:p>
            <a:r>
              <a:rPr lang="en-GB" dirty="0" smtClean="0"/>
              <a:t>Shot duration</a:t>
            </a:r>
          </a:p>
          <a:p>
            <a:r>
              <a:rPr lang="en-GB" dirty="0" smtClean="0"/>
              <a:t>Pace and rhythm</a:t>
            </a:r>
          </a:p>
          <a:p>
            <a:r>
              <a:rPr lang="en-GB" dirty="0" smtClean="0"/>
              <a:t>Special  effects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2272551"/>
            <a:ext cx="3402495" cy="2286002"/>
          </a:xfrm>
        </p:spPr>
        <p:txBody>
          <a:bodyPr/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You need to be able to discuss how these technical elements help create meaning.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6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Order of shots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meaning of a clip can change depending on the order the shots are cut together</a:t>
            </a:r>
          </a:p>
          <a:p>
            <a:r>
              <a:rPr lang="en-GB" i="1" dirty="0" smtClean="0"/>
              <a:t>Hitchcock Loves Bikinis </a:t>
            </a:r>
            <a:r>
              <a:rPr lang="en-GB" i="1" dirty="0">
                <a:hlinkClick r:id="rId2"/>
              </a:rPr>
              <a:t>https://</a:t>
            </a:r>
            <a:r>
              <a:rPr lang="en-GB" i="1" dirty="0" smtClean="0">
                <a:hlinkClick r:id="rId2"/>
              </a:rPr>
              <a:t>www.youtube.com/watch?v=hCAE0t6KwJY</a:t>
            </a:r>
            <a:endParaRPr lang="en-GB" i="1" dirty="0" smtClean="0"/>
          </a:p>
          <a:p>
            <a:r>
              <a:rPr lang="en-GB" dirty="0" smtClean="0"/>
              <a:t>Putting two shots together can suggest a connection or emphasise contrast (juxtaposition).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Order of shots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order of shots can reveal who motivates the edit.</a:t>
            </a:r>
          </a:p>
          <a:p>
            <a:r>
              <a:rPr lang="en-GB" dirty="0" smtClean="0"/>
              <a:t>Which character’s </a:t>
            </a:r>
            <a:r>
              <a:rPr lang="en-GB" b="1" dirty="0" smtClean="0"/>
              <a:t>perspective is privileged</a:t>
            </a:r>
            <a:r>
              <a:rPr lang="en-GB" dirty="0" smtClean="0"/>
              <a:t>? For example, who do we start or end with or cut to most often in a conversation/scene? Who do we see eye-line matches for, etc.</a:t>
            </a:r>
          </a:p>
          <a:p>
            <a:r>
              <a:rPr lang="en-GB" b="1" dirty="0" smtClean="0"/>
              <a:t>Screen time </a:t>
            </a:r>
            <a:r>
              <a:rPr lang="en-GB" dirty="0" smtClean="0"/>
              <a:t>is also part of this – which character do we see most, or which character do we see the perspective of most, i.e. point-of-view shots.</a:t>
            </a:r>
          </a:p>
          <a:p>
            <a:r>
              <a:rPr lang="en-GB" dirty="0" smtClean="0"/>
              <a:t>This tells us which characters are most important in a scene or at a particular point in the narrative.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2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Continuity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Continuity editing:</a:t>
            </a:r>
          </a:p>
          <a:p>
            <a:pPr lvl="1"/>
            <a:r>
              <a:rPr lang="en-GB" sz="2400" i="0" dirty="0" smtClean="0"/>
              <a:t>Cutting shots to tell a </a:t>
            </a:r>
            <a:r>
              <a:rPr lang="en-GB" sz="2400" b="1" i="0" dirty="0" smtClean="0"/>
              <a:t>story with narrative continuity</a:t>
            </a:r>
          </a:p>
          <a:p>
            <a:pPr lvl="1"/>
            <a:r>
              <a:rPr lang="en-GB" sz="2400" i="0" dirty="0" smtClean="0"/>
              <a:t>Helping the viewer make sense of the action by </a:t>
            </a:r>
            <a:r>
              <a:rPr lang="en-GB" sz="2400" b="1" i="0" dirty="0" smtClean="0"/>
              <a:t>implying spatial relationships </a:t>
            </a:r>
            <a:r>
              <a:rPr lang="en-GB" sz="2400" i="0" dirty="0" smtClean="0"/>
              <a:t>and </a:t>
            </a:r>
            <a:r>
              <a:rPr lang="en-GB" sz="2400" b="1" i="0" dirty="0" smtClean="0"/>
              <a:t>ensuring smooth flow from shot to shot</a:t>
            </a:r>
            <a:r>
              <a:rPr lang="en-GB" sz="2400" i="0" dirty="0" smtClean="0"/>
              <a:t>.</a:t>
            </a:r>
          </a:p>
          <a:p>
            <a:pPr lvl="1"/>
            <a:r>
              <a:rPr lang="en-GB" sz="2400" i="0" dirty="0" smtClean="0"/>
              <a:t>Creates </a:t>
            </a:r>
            <a:r>
              <a:rPr lang="en-GB" sz="2400" b="1" i="0" dirty="0" smtClean="0"/>
              <a:t>realism</a:t>
            </a:r>
            <a:r>
              <a:rPr lang="en-GB" sz="2400" i="0" dirty="0" smtClean="0"/>
              <a:t> – edit is invisible so action appears real rather than constructed</a:t>
            </a:r>
            <a:endParaRPr lang="en-GB" sz="2400" i="0" dirty="0"/>
          </a:p>
        </p:txBody>
      </p:sp>
    </p:spTree>
    <p:extLst>
      <p:ext uri="{BB962C8B-B14F-4D97-AF65-F5344CB8AC3E}">
        <p14:creationId xmlns:p14="http://schemas.microsoft.com/office/powerpoint/2010/main" val="32913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Continuity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Continuity techniques:</a:t>
            </a:r>
          </a:p>
          <a:p>
            <a:pPr lvl="1"/>
            <a:r>
              <a:rPr lang="en-GB" b="1" i="0" dirty="0" smtClean="0"/>
              <a:t>Establishing shot </a:t>
            </a:r>
            <a:r>
              <a:rPr lang="en-GB" i="0" dirty="0" smtClean="0"/>
              <a:t>(establishes the space in which action is to happen)</a:t>
            </a:r>
          </a:p>
          <a:p>
            <a:pPr lvl="1"/>
            <a:r>
              <a:rPr lang="en-GB" b="1" i="0" dirty="0" smtClean="0"/>
              <a:t>The 180</a:t>
            </a:r>
            <a:r>
              <a:rPr lang="en-GB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̊  rule </a:t>
            </a:r>
            <a:r>
              <a:rPr lang="en-GB" i="0" dirty="0" smtClean="0">
                <a:latin typeface="Arial" panose="020B0604020202020204" pitchFamily="34" charset="0"/>
                <a:cs typeface="Arial" panose="020B0604020202020204" pitchFamily="34" charset="0"/>
              </a:rPr>
              <a:t>(ensures that the same space is described in each shot)</a:t>
            </a:r>
          </a:p>
          <a:p>
            <a:pPr lvl="1"/>
            <a:r>
              <a:rPr lang="en-GB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Shot/reverse shot</a:t>
            </a:r>
          </a:p>
          <a:p>
            <a:pPr lvl="1"/>
            <a:r>
              <a:rPr lang="en-GB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Eye-line match </a:t>
            </a:r>
            <a:r>
              <a:rPr lang="en-GB" i="0" dirty="0" smtClean="0">
                <a:latin typeface="Arial" panose="020B0604020202020204" pitchFamily="34" charset="0"/>
                <a:cs typeface="Arial" panose="020B0604020202020204" pitchFamily="34" charset="0"/>
              </a:rPr>
              <a:t>(e.g. character looks off-screen, next shot shows us what they see)</a:t>
            </a:r>
          </a:p>
          <a:p>
            <a:pPr lvl="1"/>
            <a:r>
              <a:rPr lang="en-GB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Match on action </a:t>
            </a:r>
            <a:r>
              <a:rPr lang="en-GB" i="0" dirty="0" smtClean="0">
                <a:latin typeface="Arial" panose="020B0604020202020204" pitchFamily="34" charset="0"/>
                <a:cs typeface="Arial" panose="020B0604020202020204" pitchFamily="34" charset="0"/>
              </a:rPr>
              <a:t>(character begins to move in one shot, we see continuation of the same movement in the next shot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652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235</TotalTime>
  <Words>853</Words>
  <Application>Microsoft Office PowerPoint</Application>
  <PresentationFormat>Widescreen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Book</vt:lpstr>
      <vt:lpstr>Wingdings</vt:lpstr>
      <vt:lpstr>Crop</vt:lpstr>
      <vt:lpstr>EDITING</vt:lpstr>
      <vt:lpstr>What do we mean by the term: Editing? </vt:lpstr>
      <vt:lpstr>Editing</vt:lpstr>
      <vt:lpstr>What are we looking for when analysing editing in a clip?</vt:lpstr>
      <vt:lpstr>What are we looking for when analysing editing in a clip?</vt:lpstr>
      <vt:lpstr> Order of shots</vt:lpstr>
      <vt:lpstr>Order of shots</vt:lpstr>
      <vt:lpstr>Continuity</vt:lpstr>
      <vt:lpstr>Continuity</vt:lpstr>
      <vt:lpstr>Non-Continuity</vt:lpstr>
      <vt:lpstr>Transitions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Transitions</vt:lpstr>
      <vt:lpstr>Transitions</vt:lpstr>
      <vt:lpstr>Shot Duration/Pace &amp; Rhythm</vt:lpstr>
      <vt:lpstr>Special Effects</vt:lpstr>
      <vt:lpstr>Editing controls what information we get and when we get it</vt:lpstr>
      <vt:lpstr>More editing devices &amp; terminology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EDITING</dc:title>
  <dc:creator>Tina Donnelly</dc:creator>
  <cp:lastModifiedBy>Tina Donnelly</cp:lastModifiedBy>
  <cp:revision>17</cp:revision>
  <cp:lastPrinted>2016-06-21T14:00:27Z</cp:lastPrinted>
  <dcterms:created xsi:type="dcterms:W3CDTF">2016-06-20T13:26:12Z</dcterms:created>
  <dcterms:modified xsi:type="dcterms:W3CDTF">2017-10-30T11:28:03Z</dcterms:modified>
</cp:coreProperties>
</file>