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395" r:id="rId5"/>
    <p:sldId id="310" r:id="rId6"/>
    <p:sldId id="436" r:id="rId7"/>
    <p:sldId id="311" r:id="rId8"/>
    <p:sldId id="313" r:id="rId9"/>
    <p:sldId id="314" r:id="rId10"/>
    <p:sldId id="315" r:id="rId11"/>
    <p:sldId id="317" r:id="rId12"/>
    <p:sldId id="397" r:id="rId13"/>
    <p:sldId id="322" r:id="rId14"/>
    <p:sldId id="323" r:id="rId15"/>
    <p:sldId id="324" r:id="rId16"/>
    <p:sldId id="325" r:id="rId17"/>
    <p:sldId id="326" r:id="rId18"/>
    <p:sldId id="329" r:id="rId19"/>
    <p:sldId id="431" r:id="rId20"/>
    <p:sldId id="437" r:id="rId21"/>
    <p:sldId id="330" r:id="rId22"/>
    <p:sldId id="331" r:id="rId23"/>
    <p:sldId id="332" r:id="rId24"/>
    <p:sldId id="333" r:id="rId25"/>
    <p:sldId id="336" r:id="rId26"/>
    <p:sldId id="438" r:id="rId27"/>
    <p:sldId id="337" r:id="rId28"/>
    <p:sldId id="439" r:id="rId29"/>
    <p:sldId id="445"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878"/>
    <a:srgbClr val="325F78"/>
    <a:srgbClr val="6464A0"/>
    <a:srgbClr val="3273AF"/>
    <a:srgbClr val="783C2D"/>
    <a:srgbClr val="DC7D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3639" autoAdjust="0"/>
  </p:normalViewPr>
  <p:slideViewPr>
    <p:cSldViewPr snapToGrid="0" snapToObjects="1" showGuides="1">
      <p:cViewPr varScale="1">
        <p:scale>
          <a:sx n="52" d="100"/>
          <a:sy n="52" d="100"/>
        </p:scale>
        <p:origin x="1704" y="29"/>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66" d="100"/>
          <a:sy n="66" d="100"/>
        </p:scale>
        <p:origin x="-1642" y="23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9E7B5-6C9A-7645-A93F-2B6534C0E826}"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61984038-CD26-5B4C-945B-6124686E148C}">
      <dgm:prSet phldrT="[Text]" custT="1"/>
      <dgm:spPr/>
      <dgm:t>
        <a:bodyPr/>
        <a:lstStyle/>
        <a:p>
          <a:r>
            <a:rPr lang="en-US" sz="2000" dirty="0" smtClean="0">
              <a:solidFill>
                <a:srgbClr val="FF0000"/>
              </a:solidFill>
            </a:rPr>
            <a:t>What am I agreeing with?</a:t>
          </a:r>
        </a:p>
        <a:p>
          <a:r>
            <a:rPr lang="en-US" sz="2000" dirty="0" smtClean="0"/>
            <a:t> - Nervous</a:t>
          </a:r>
        </a:p>
        <a:p>
          <a:r>
            <a:rPr lang="en-US" sz="2000" dirty="0" smtClean="0"/>
            <a:t> - Unsafe</a:t>
          </a:r>
        </a:p>
        <a:p>
          <a:r>
            <a:rPr lang="en-US" sz="2000" i="1" dirty="0" smtClean="0"/>
            <a:t>‘Hale knew …that they meant to murder him?’ </a:t>
          </a:r>
          <a:endParaRPr lang="en-US" sz="2000" i="1" dirty="0"/>
        </a:p>
      </dgm:t>
    </dgm:pt>
    <dgm:pt modelId="{9D431C92-EF36-3643-9410-A0B0616DDD89}" type="parTrans" cxnId="{675DACCB-A848-7E4D-8E1C-CBBEE72438B8}">
      <dgm:prSet/>
      <dgm:spPr/>
      <dgm:t>
        <a:bodyPr/>
        <a:lstStyle/>
        <a:p>
          <a:endParaRPr lang="en-US"/>
        </a:p>
      </dgm:t>
    </dgm:pt>
    <dgm:pt modelId="{9DADDCEA-5D0E-1140-9E02-F1594C4FFE01}" type="sibTrans" cxnId="{675DACCB-A848-7E4D-8E1C-CBBEE72438B8}">
      <dgm:prSet/>
      <dgm:spPr/>
      <dgm:t>
        <a:bodyPr/>
        <a:lstStyle/>
        <a:p>
          <a:endParaRPr lang="en-US"/>
        </a:p>
      </dgm:t>
    </dgm:pt>
    <dgm:pt modelId="{ACC0F616-947A-EA4D-8F60-495EAE0CE470}">
      <dgm:prSet phldrT="[Text]" custT="1"/>
      <dgm:spPr/>
      <dgm:t>
        <a:bodyPr/>
        <a:lstStyle/>
        <a:p>
          <a:r>
            <a:rPr lang="en-US" sz="1600" dirty="0" smtClean="0"/>
            <a:t>Idea 1: He seems to be in a rush. He wants to get out of the bar and keep moving</a:t>
          </a:r>
          <a:endParaRPr lang="en-US" sz="1600" dirty="0"/>
        </a:p>
      </dgm:t>
    </dgm:pt>
    <dgm:pt modelId="{2C42446D-464D-644C-B05B-852CFFA39A66}" type="parTrans" cxnId="{FC373DEF-B73B-1340-B6CA-2DFAED62EAB3}">
      <dgm:prSet/>
      <dgm:spPr/>
      <dgm:t>
        <a:bodyPr/>
        <a:lstStyle/>
        <a:p>
          <a:endParaRPr lang="en-US"/>
        </a:p>
      </dgm:t>
    </dgm:pt>
    <dgm:pt modelId="{64E23BC4-5F0B-2746-AA62-01EA94B6CBC6}" type="sibTrans" cxnId="{FC373DEF-B73B-1340-B6CA-2DFAED62EAB3}">
      <dgm:prSet/>
      <dgm:spPr/>
      <dgm:t>
        <a:bodyPr/>
        <a:lstStyle/>
        <a:p>
          <a:endParaRPr lang="en-US"/>
        </a:p>
      </dgm:t>
    </dgm:pt>
    <dgm:pt modelId="{73BCABDA-DA2D-774D-AB53-F6371EC4D3DD}">
      <dgm:prSet phldrT="[Text]" custT="1"/>
      <dgm:spPr/>
      <dgm:t>
        <a:bodyPr/>
        <a:lstStyle/>
        <a:p>
          <a:r>
            <a:rPr lang="en-US" sz="1600" dirty="0" smtClean="0"/>
            <a:t>Idea 3: He wants to be found quickly by a member of the public </a:t>
          </a:r>
          <a:endParaRPr lang="en-US" sz="1600" dirty="0"/>
        </a:p>
      </dgm:t>
    </dgm:pt>
    <dgm:pt modelId="{AE1F9D51-9E10-6848-8C30-F475CA729721}" type="parTrans" cxnId="{77B09AC2-A556-3A4E-99BD-9AE410AAB7F2}">
      <dgm:prSet/>
      <dgm:spPr/>
      <dgm:t>
        <a:bodyPr/>
        <a:lstStyle/>
        <a:p>
          <a:endParaRPr lang="en-US"/>
        </a:p>
      </dgm:t>
    </dgm:pt>
    <dgm:pt modelId="{EFB11186-A387-A740-89E0-5BE457D1A025}" type="sibTrans" cxnId="{77B09AC2-A556-3A4E-99BD-9AE410AAB7F2}">
      <dgm:prSet/>
      <dgm:spPr/>
      <dgm:t>
        <a:bodyPr/>
        <a:lstStyle/>
        <a:p>
          <a:endParaRPr lang="en-US"/>
        </a:p>
      </dgm:t>
    </dgm:pt>
    <dgm:pt modelId="{CBB80E83-E3C1-494F-8466-3D279412ACD4}">
      <dgm:prSet phldrT="[Text]" custT="1"/>
      <dgm:spPr/>
      <dgm:t>
        <a:bodyPr/>
        <a:lstStyle/>
        <a:p>
          <a:r>
            <a:rPr lang="en-US" sz="1600" dirty="0" smtClean="0"/>
            <a:t>Idea 2: He seems compelled to do his job. Dutiful but feels vulnerable in Brighton</a:t>
          </a:r>
          <a:endParaRPr lang="en-US" sz="1600" dirty="0"/>
        </a:p>
      </dgm:t>
    </dgm:pt>
    <dgm:pt modelId="{7FF8DF5D-6656-6F42-9511-6CA1B6D894A7}" type="parTrans" cxnId="{1E32B7FD-5B48-9A4E-BFB2-2B2277DB36C8}">
      <dgm:prSet/>
      <dgm:spPr/>
      <dgm:t>
        <a:bodyPr/>
        <a:lstStyle/>
        <a:p>
          <a:endParaRPr lang="en-US"/>
        </a:p>
      </dgm:t>
    </dgm:pt>
    <dgm:pt modelId="{842BA2FE-A16F-B04E-9ED5-AFEB4669D72D}" type="sibTrans" cxnId="{1E32B7FD-5B48-9A4E-BFB2-2B2277DB36C8}">
      <dgm:prSet/>
      <dgm:spPr/>
      <dgm:t>
        <a:bodyPr/>
        <a:lstStyle/>
        <a:p>
          <a:endParaRPr lang="en-US"/>
        </a:p>
      </dgm:t>
    </dgm:pt>
    <dgm:pt modelId="{BB9FCA03-CACC-E146-83F5-9489BBA1BEFE}" type="pres">
      <dgm:prSet presAssocID="{E5D9E7B5-6C9A-7645-A93F-2B6534C0E826}" presName="composite" presStyleCnt="0">
        <dgm:presLayoutVars>
          <dgm:chMax val="1"/>
          <dgm:dir/>
          <dgm:resizeHandles val="exact"/>
        </dgm:presLayoutVars>
      </dgm:prSet>
      <dgm:spPr/>
      <dgm:t>
        <a:bodyPr/>
        <a:lstStyle/>
        <a:p>
          <a:endParaRPr lang="en-US"/>
        </a:p>
      </dgm:t>
    </dgm:pt>
    <dgm:pt modelId="{7D298459-4CA9-1544-811C-719D78620630}" type="pres">
      <dgm:prSet presAssocID="{E5D9E7B5-6C9A-7645-A93F-2B6534C0E826}" presName="radial" presStyleCnt="0">
        <dgm:presLayoutVars>
          <dgm:animLvl val="ctr"/>
        </dgm:presLayoutVars>
      </dgm:prSet>
      <dgm:spPr/>
      <dgm:t>
        <a:bodyPr/>
        <a:lstStyle/>
        <a:p>
          <a:endParaRPr lang="en-US"/>
        </a:p>
      </dgm:t>
    </dgm:pt>
    <dgm:pt modelId="{77323905-5297-B84B-99E9-897AB3AE16D0}" type="pres">
      <dgm:prSet presAssocID="{61984038-CD26-5B4C-945B-6124686E148C}" presName="centerShape" presStyleLbl="vennNode1" presStyleIdx="0" presStyleCnt="4" custLinFactNeighborX="-621" custLinFactNeighborY="6213"/>
      <dgm:spPr/>
      <dgm:t>
        <a:bodyPr/>
        <a:lstStyle/>
        <a:p>
          <a:endParaRPr lang="en-US"/>
        </a:p>
      </dgm:t>
    </dgm:pt>
    <dgm:pt modelId="{45AF11DB-B582-A64B-BAC3-7781EDCF5F0D}" type="pres">
      <dgm:prSet presAssocID="{ACC0F616-947A-EA4D-8F60-495EAE0CE470}" presName="node" presStyleLbl="vennNode1" presStyleIdx="1" presStyleCnt="4" custAng="0" custScaleX="186153" custScaleY="113061" custRadScaleRad="101471" custRadScaleInc="2926">
        <dgm:presLayoutVars>
          <dgm:bulletEnabled val="1"/>
        </dgm:presLayoutVars>
      </dgm:prSet>
      <dgm:spPr/>
      <dgm:t>
        <a:bodyPr/>
        <a:lstStyle/>
        <a:p>
          <a:endParaRPr lang="en-US"/>
        </a:p>
      </dgm:t>
    </dgm:pt>
    <dgm:pt modelId="{7A7252E7-30EC-1B40-BF63-A5B154D889E1}" type="pres">
      <dgm:prSet presAssocID="{73BCABDA-DA2D-774D-AB53-F6371EC4D3DD}" presName="node" presStyleLbl="vennNode1" presStyleIdx="2" presStyleCnt="4" custScaleX="142627" custScaleY="138728" custRadScaleRad="121245" custRadScaleInc="-3895">
        <dgm:presLayoutVars>
          <dgm:bulletEnabled val="1"/>
        </dgm:presLayoutVars>
      </dgm:prSet>
      <dgm:spPr/>
      <dgm:t>
        <a:bodyPr/>
        <a:lstStyle/>
        <a:p>
          <a:endParaRPr lang="en-US"/>
        </a:p>
      </dgm:t>
    </dgm:pt>
    <dgm:pt modelId="{C53C1F69-0C1D-EF45-BA38-44ECD2676C5D}" type="pres">
      <dgm:prSet presAssocID="{CBB80E83-E3C1-494F-8466-3D279412ACD4}" presName="node" presStyleLbl="vennNode1" presStyleIdx="3" presStyleCnt="4" custScaleX="152355" custScaleY="141109" custRadScaleRad="123714" custRadScaleInc="9256">
        <dgm:presLayoutVars>
          <dgm:bulletEnabled val="1"/>
        </dgm:presLayoutVars>
      </dgm:prSet>
      <dgm:spPr/>
      <dgm:t>
        <a:bodyPr/>
        <a:lstStyle/>
        <a:p>
          <a:endParaRPr lang="en-US"/>
        </a:p>
      </dgm:t>
    </dgm:pt>
  </dgm:ptLst>
  <dgm:cxnLst>
    <dgm:cxn modelId="{914E4ABE-6FC2-4FA7-AC44-DB27FFB33180}" type="presOf" srcId="{ACC0F616-947A-EA4D-8F60-495EAE0CE470}" destId="{45AF11DB-B582-A64B-BAC3-7781EDCF5F0D}" srcOrd="0" destOrd="0" presId="urn:microsoft.com/office/officeart/2005/8/layout/radial3"/>
    <dgm:cxn modelId="{CC7A1795-8F10-478A-82DD-3666C6BAD2A4}" type="presOf" srcId="{CBB80E83-E3C1-494F-8466-3D279412ACD4}" destId="{C53C1F69-0C1D-EF45-BA38-44ECD2676C5D}" srcOrd="0" destOrd="0" presId="urn:microsoft.com/office/officeart/2005/8/layout/radial3"/>
    <dgm:cxn modelId="{F06BD60D-C165-4E72-A419-18763529C2F0}" type="presOf" srcId="{73BCABDA-DA2D-774D-AB53-F6371EC4D3DD}" destId="{7A7252E7-30EC-1B40-BF63-A5B154D889E1}" srcOrd="0" destOrd="0" presId="urn:microsoft.com/office/officeart/2005/8/layout/radial3"/>
    <dgm:cxn modelId="{675DACCB-A848-7E4D-8E1C-CBBEE72438B8}" srcId="{E5D9E7B5-6C9A-7645-A93F-2B6534C0E826}" destId="{61984038-CD26-5B4C-945B-6124686E148C}" srcOrd="0" destOrd="0" parTransId="{9D431C92-EF36-3643-9410-A0B0616DDD89}" sibTransId="{9DADDCEA-5D0E-1140-9E02-F1594C4FFE01}"/>
    <dgm:cxn modelId="{00179F5D-2FB3-4354-B031-8A39007A6B34}" type="presOf" srcId="{E5D9E7B5-6C9A-7645-A93F-2B6534C0E826}" destId="{BB9FCA03-CACC-E146-83F5-9489BBA1BEFE}" srcOrd="0" destOrd="0" presId="urn:microsoft.com/office/officeart/2005/8/layout/radial3"/>
    <dgm:cxn modelId="{77B09AC2-A556-3A4E-99BD-9AE410AAB7F2}" srcId="{61984038-CD26-5B4C-945B-6124686E148C}" destId="{73BCABDA-DA2D-774D-AB53-F6371EC4D3DD}" srcOrd="1" destOrd="0" parTransId="{AE1F9D51-9E10-6848-8C30-F475CA729721}" sibTransId="{EFB11186-A387-A740-89E0-5BE457D1A025}"/>
    <dgm:cxn modelId="{FC373DEF-B73B-1340-B6CA-2DFAED62EAB3}" srcId="{61984038-CD26-5B4C-945B-6124686E148C}" destId="{ACC0F616-947A-EA4D-8F60-495EAE0CE470}" srcOrd="0" destOrd="0" parTransId="{2C42446D-464D-644C-B05B-852CFFA39A66}" sibTransId="{64E23BC4-5F0B-2746-AA62-01EA94B6CBC6}"/>
    <dgm:cxn modelId="{223DB9FF-9DB8-4FD0-A997-B0539695AE62}" type="presOf" srcId="{61984038-CD26-5B4C-945B-6124686E148C}" destId="{77323905-5297-B84B-99E9-897AB3AE16D0}" srcOrd="0" destOrd="0" presId="urn:microsoft.com/office/officeart/2005/8/layout/radial3"/>
    <dgm:cxn modelId="{1E32B7FD-5B48-9A4E-BFB2-2B2277DB36C8}" srcId="{61984038-CD26-5B4C-945B-6124686E148C}" destId="{CBB80E83-E3C1-494F-8466-3D279412ACD4}" srcOrd="2" destOrd="0" parTransId="{7FF8DF5D-6656-6F42-9511-6CA1B6D894A7}" sibTransId="{842BA2FE-A16F-B04E-9ED5-AFEB4669D72D}"/>
    <dgm:cxn modelId="{6B5C582A-AF27-4C19-B9A3-00E4924C6313}" type="presParOf" srcId="{BB9FCA03-CACC-E146-83F5-9489BBA1BEFE}" destId="{7D298459-4CA9-1544-811C-719D78620630}" srcOrd="0" destOrd="0" presId="urn:microsoft.com/office/officeart/2005/8/layout/radial3"/>
    <dgm:cxn modelId="{BDDC84CB-89E5-417B-AB17-3A377CB808A4}" type="presParOf" srcId="{7D298459-4CA9-1544-811C-719D78620630}" destId="{77323905-5297-B84B-99E9-897AB3AE16D0}" srcOrd="0" destOrd="0" presId="urn:microsoft.com/office/officeart/2005/8/layout/radial3"/>
    <dgm:cxn modelId="{F4AB85B4-02F8-4630-A77D-D27532F17423}" type="presParOf" srcId="{7D298459-4CA9-1544-811C-719D78620630}" destId="{45AF11DB-B582-A64B-BAC3-7781EDCF5F0D}" srcOrd="1" destOrd="0" presId="urn:microsoft.com/office/officeart/2005/8/layout/radial3"/>
    <dgm:cxn modelId="{097814BF-86A9-4FFC-9349-89EF21FA82F0}" type="presParOf" srcId="{7D298459-4CA9-1544-811C-719D78620630}" destId="{7A7252E7-30EC-1B40-BF63-A5B154D889E1}" srcOrd="2" destOrd="0" presId="urn:microsoft.com/office/officeart/2005/8/layout/radial3"/>
    <dgm:cxn modelId="{D8086496-9102-424B-A61D-D6B8D5305FE3}" type="presParOf" srcId="{7D298459-4CA9-1544-811C-719D78620630}" destId="{C53C1F69-0C1D-EF45-BA38-44ECD2676C5D}"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9E7B5-6C9A-7645-A93F-2B6534C0E826}"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61984038-CD26-5B4C-945B-6124686E148C}">
      <dgm:prSet phldrT="[Text]" custT="1"/>
      <dgm:spPr/>
      <dgm:t>
        <a:bodyPr/>
        <a:lstStyle/>
        <a:p>
          <a:r>
            <a:rPr lang="en-US" sz="2000" dirty="0" smtClean="0">
              <a:solidFill>
                <a:srgbClr val="FF0000"/>
              </a:solidFill>
            </a:rPr>
            <a:t>How does the writer make use of that first line?</a:t>
          </a:r>
        </a:p>
        <a:p>
          <a:r>
            <a:rPr lang="en-US" sz="2000" dirty="0" smtClean="0"/>
            <a:t> - </a:t>
          </a:r>
          <a:r>
            <a:rPr lang="en-US" sz="2000" i="1" dirty="0" smtClean="0"/>
            <a:t>‘Hale knew …that they meant to murder him.’ </a:t>
          </a:r>
          <a:endParaRPr lang="en-US" sz="2000" i="1" dirty="0"/>
        </a:p>
      </dgm:t>
    </dgm:pt>
    <dgm:pt modelId="{9D431C92-EF36-3643-9410-A0B0616DDD89}" type="parTrans" cxnId="{675DACCB-A848-7E4D-8E1C-CBBEE72438B8}">
      <dgm:prSet/>
      <dgm:spPr/>
      <dgm:t>
        <a:bodyPr/>
        <a:lstStyle/>
        <a:p>
          <a:endParaRPr lang="en-US"/>
        </a:p>
      </dgm:t>
    </dgm:pt>
    <dgm:pt modelId="{9DADDCEA-5D0E-1140-9E02-F1594C4FFE01}" type="sibTrans" cxnId="{675DACCB-A848-7E4D-8E1C-CBBEE72438B8}">
      <dgm:prSet/>
      <dgm:spPr/>
      <dgm:t>
        <a:bodyPr/>
        <a:lstStyle/>
        <a:p>
          <a:endParaRPr lang="en-US"/>
        </a:p>
      </dgm:t>
    </dgm:pt>
    <dgm:pt modelId="{ACC0F616-947A-EA4D-8F60-495EAE0CE470}">
      <dgm:prSet phldrT="[Text]" custT="1"/>
      <dgm:spPr/>
      <dgm:t>
        <a:bodyPr/>
        <a:lstStyle/>
        <a:p>
          <a:r>
            <a:rPr lang="en-US" sz="1600" dirty="0" smtClean="0"/>
            <a:t>Idea 1: </a:t>
          </a:r>
          <a:endParaRPr lang="en-US" sz="1600" dirty="0"/>
        </a:p>
      </dgm:t>
    </dgm:pt>
    <dgm:pt modelId="{2C42446D-464D-644C-B05B-852CFFA39A66}" type="parTrans" cxnId="{FC373DEF-B73B-1340-B6CA-2DFAED62EAB3}">
      <dgm:prSet/>
      <dgm:spPr/>
      <dgm:t>
        <a:bodyPr/>
        <a:lstStyle/>
        <a:p>
          <a:endParaRPr lang="en-US"/>
        </a:p>
      </dgm:t>
    </dgm:pt>
    <dgm:pt modelId="{64E23BC4-5F0B-2746-AA62-01EA94B6CBC6}" type="sibTrans" cxnId="{FC373DEF-B73B-1340-B6CA-2DFAED62EAB3}">
      <dgm:prSet/>
      <dgm:spPr/>
      <dgm:t>
        <a:bodyPr/>
        <a:lstStyle/>
        <a:p>
          <a:endParaRPr lang="en-US"/>
        </a:p>
      </dgm:t>
    </dgm:pt>
    <dgm:pt modelId="{73BCABDA-DA2D-774D-AB53-F6371EC4D3DD}">
      <dgm:prSet phldrT="[Text]" custT="1"/>
      <dgm:spPr/>
      <dgm:t>
        <a:bodyPr/>
        <a:lstStyle/>
        <a:p>
          <a:r>
            <a:rPr lang="en-US" sz="1600" dirty="0" smtClean="0"/>
            <a:t>Idea 3: </a:t>
          </a:r>
          <a:endParaRPr lang="en-US" sz="1600" dirty="0"/>
        </a:p>
      </dgm:t>
    </dgm:pt>
    <dgm:pt modelId="{AE1F9D51-9E10-6848-8C30-F475CA729721}" type="parTrans" cxnId="{77B09AC2-A556-3A4E-99BD-9AE410AAB7F2}">
      <dgm:prSet/>
      <dgm:spPr/>
      <dgm:t>
        <a:bodyPr/>
        <a:lstStyle/>
        <a:p>
          <a:endParaRPr lang="en-US"/>
        </a:p>
      </dgm:t>
    </dgm:pt>
    <dgm:pt modelId="{EFB11186-A387-A740-89E0-5BE457D1A025}" type="sibTrans" cxnId="{77B09AC2-A556-3A4E-99BD-9AE410AAB7F2}">
      <dgm:prSet/>
      <dgm:spPr/>
      <dgm:t>
        <a:bodyPr/>
        <a:lstStyle/>
        <a:p>
          <a:endParaRPr lang="en-US"/>
        </a:p>
      </dgm:t>
    </dgm:pt>
    <dgm:pt modelId="{CBB80E83-E3C1-494F-8466-3D279412ACD4}">
      <dgm:prSet phldrT="[Text]" custT="1"/>
      <dgm:spPr/>
      <dgm:t>
        <a:bodyPr/>
        <a:lstStyle/>
        <a:p>
          <a:r>
            <a:rPr lang="en-US" sz="1600" dirty="0" smtClean="0"/>
            <a:t>Idea 2: </a:t>
          </a:r>
          <a:endParaRPr lang="en-US" sz="1600" dirty="0"/>
        </a:p>
      </dgm:t>
    </dgm:pt>
    <dgm:pt modelId="{7FF8DF5D-6656-6F42-9511-6CA1B6D894A7}" type="parTrans" cxnId="{1E32B7FD-5B48-9A4E-BFB2-2B2277DB36C8}">
      <dgm:prSet/>
      <dgm:spPr/>
      <dgm:t>
        <a:bodyPr/>
        <a:lstStyle/>
        <a:p>
          <a:endParaRPr lang="en-US"/>
        </a:p>
      </dgm:t>
    </dgm:pt>
    <dgm:pt modelId="{842BA2FE-A16F-B04E-9ED5-AFEB4669D72D}" type="sibTrans" cxnId="{1E32B7FD-5B48-9A4E-BFB2-2B2277DB36C8}">
      <dgm:prSet/>
      <dgm:spPr/>
      <dgm:t>
        <a:bodyPr/>
        <a:lstStyle/>
        <a:p>
          <a:endParaRPr lang="en-US"/>
        </a:p>
      </dgm:t>
    </dgm:pt>
    <dgm:pt modelId="{BB9FCA03-CACC-E146-83F5-9489BBA1BEFE}" type="pres">
      <dgm:prSet presAssocID="{E5D9E7B5-6C9A-7645-A93F-2B6534C0E826}" presName="composite" presStyleCnt="0">
        <dgm:presLayoutVars>
          <dgm:chMax val="1"/>
          <dgm:dir/>
          <dgm:resizeHandles val="exact"/>
        </dgm:presLayoutVars>
      </dgm:prSet>
      <dgm:spPr/>
      <dgm:t>
        <a:bodyPr/>
        <a:lstStyle/>
        <a:p>
          <a:endParaRPr lang="en-US"/>
        </a:p>
      </dgm:t>
    </dgm:pt>
    <dgm:pt modelId="{7D298459-4CA9-1544-811C-719D78620630}" type="pres">
      <dgm:prSet presAssocID="{E5D9E7B5-6C9A-7645-A93F-2B6534C0E826}" presName="radial" presStyleCnt="0">
        <dgm:presLayoutVars>
          <dgm:animLvl val="ctr"/>
        </dgm:presLayoutVars>
      </dgm:prSet>
      <dgm:spPr/>
      <dgm:t>
        <a:bodyPr/>
        <a:lstStyle/>
        <a:p>
          <a:endParaRPr lang="en-US"/>
        </a:p>
      </dgm:t>
    </dgm:pt>
    <dgm:pt modelId="{77323905-5297-B84B-99E9-897AB3AE16D0}" type="pres">
      <dgm:prSet presAssocID="{61984038-CD26-5B4C-945B-6124686E148C}" presName="centerShape" presStyleLbl="vennNode1" presStyleIdx="0" presStyleCnt="4" custLinFactNeighborX="-621" custLinFactNeighborY="10426"/>
      <dgm:spPr/>
      <dgm:t>
        <a:bodyPr/>
        <a:lstStyle/>
        <a:p>
          <a:endParaRPr lang="en-US"/>
        </a:p>
      </dgm:t>
    </dgm:pt>
    <dgm:pt modelId="{45AF11DB-B582-A64B-BAC3-7781EDCF5F0D}" type="pres">
      <dgm:prSet presAssocID="{ACC0F616-947A-EA4D-8F60-495EAE0CE470}" presName="node" presStyleLbl="vennNode1" presStyleIdx="1" presStyleCnt="4" custAng="0" custScaleX="186153" custScaleY="113061" custRadScaleRad="101471" custRadScaleInc="2926">
        <dgm:presLayoutVars>
          <dgm:bulletEnabled val="1"/>
        </dgm:presLayoutVars>
      </dgm:prSet>
      <dgm:spPr/>
      <dgm:t>
        <a:bodyPr/>
        <a:lstStyle/>
        <a:p>
          <a:endParaRPr lang="en-US"/>
        </a:p>
      </dgm:t>
    </dgm:pt>
    <dgm:pt modelId="{7A7252E7-30EC-1B40-BF63-A5B154D889E1}" type="pres">
      <dgm:prSet presAssocID="{73BCABDA-DA2D-774D-AB53-F6371EC4D3DD}" presName="node" presStyleLbl="vennNode1" presStyleIdx="2" presStyleCnt="4" custScaleX="142627" custScaleY="138728" custRadScaleRad="121245" custRadScaleInc="-3895">
        <dgm:presLayoutVars>
          <dgm:bulletEnabled val="1"/>
        </dgm:presLayoutVars>
      </dgm:prSet>
      <dgm:spPr/>
      <dgm:t>
        <a:bodyPr/>
        <a:lstStyle/>
        <a:p>
          <a:endParaRPr lang="en-US"/>
        </a:p>
      </dgm:t>
    </dgm:pt>
    <dgm:pt modelId="{C53C1F69-0C1D-EF45-BA38-44ECD2676C5D}" type="pres">
      <dgm:prSet presAssocID="{CBB80E83-E3C1-494F-8466-3D279412ACD4}" presName="node" presStyleLbl="vennNode1" presStyleIdx="3" presStyleCnt="4" custScaleX="152355" custScaleY="141109" custRadScaleRad="123714" custRadScaleInc="9256">
        <dgm:presLayoutVars>
          <dgm:bulletEnabled val="1"/>
        </dgm:presLayoutVars>
      </dgm:prSet>
      <dgm:spPr/>
      <dgm:t>
        <a:bodyPr/>
        <a:lstStyle/>
        <a:p>
          <a:endParaRPr lang="en-US"/>
        </a:p>
      </dgm:t>
    </dgm:pt>
  </dgm:ptLst>
  <dgm:cxnLst>
    <dgm:cxn modelId="{1EE35613-9508-45CE-B5E1-74B6917DAD79}" type="presOf" srcId="{CBB80E83-E3C1-494F-8466-3D279412ACD4}" destId="{C53C1F69-0C1D-EF45-BA38-44ECD2676C5D}" srcOrd="0" destOrd="0" presId="urn:microsoft.com/office/officeart/2005/8/layout/radial3"/>
    <dgm:cxn modelId="{675DACCB-A848-7E4D-8E1C-CBBEE72438B8}" srcId="{E5D9E7B5-6C9A-7645-A93F-2B6534C0E826}" destId="{61984038-CD26-5B4C-945B-6124686E148C}" srcOrd="0" destOrd="0" parTransId="{9D431C92-EF36-3643-9410-A0B0616DDD89}" sibTransId="{9DADDCEA-5D0E-1140-9E02-F1594C4FFE01}"/>
    <dgm:cxn modelId="{F5964168-1769-4DC0-821C-8A32E1E4D4E6}" type="presOf" srcId="{ACC0F616-947A-EA4D-8F60-495EAE0CE470}" destId="{45AF11DB-B582-A64B-BAC3-7781EDCF5F0D}" srcOrd="0" destOrd="0" presId="urn:microsoft.com/office/officeart/2005/8/layout/radial3"/>
    <dgm:cxn modelId="{29C8EB86-ED2F-4FE6-9F31-C7096D236558}" type="presOf" srcId="{73BCABDA-DA2D-774D-AB53-F6371EC4D3DD}" destId="{7A7252E7-30EC-1B40-BF63-A5B154D889E1}" srcOrd="0" destOrd="0" presId="urn:microsoft.com/office/officeart/2005/8/layout/radial3"/>
    <dgm:cxn modelId="{4EC1653C-E604-4F9E-8A1F-69ECBAA0C962}" type="presOf" srcId="{E5D9E7B5-6C9A-7645-A93F-2B6534C0E826}" destId="{BB9FCA03-CACC-E146-83F5-9489BBA1BEFE}" srcOrd="0" destOrd="0" presId="urn:microsoft.com/office/officeart/2005/8/layout/radial3"/>
    <dgm:cxn modelId="{7906CE8B-72FD-4412-93E2-5D5461CCD0DD}" type="presOf" srcId="{61984038-CD26-5B4C-945B-6124686E148C}" destId="{77323905-5297-B84B-99E9-897AB3AE16D0}" srcOrd="0" destOrd="0" presId="urn:microsoft.com/office/officeart/2005/8/layout/radial3"/>
    <dgm:cxn modelId="{77B09AC2-A556-3A4E-99BD-9AE410AAB7F2}" srcId="{61984038-CD26-5B4C-945B-6124686E148C}" destId="{73BCABDA-DA2D-774D-AB53-F6371EC4D3DD}" srcOrd="1" destOrd="0" parTransId="{AE1F9D51-9E10-6848-8C30-F475CA729721}" sibTransId="{EFB11186-A387-A740-89E0-5BE457D1A025}"/>
    <dgm:cxn modelId="{FC373DEF-B73B-1340-B6CA-2DFAED62EAB3}" srcId="{61984038-CD26-5B4C-945B-6124686E148C}" destId="{ACC0F616-947A-EA4D-8F60-495EAE0CE470}" srcOrd="0" destOrd="0" parTransId="{2C42446D-464D-644C-B05B-852CFFA39A66}" sibTransId="{64E23BC4-5F0B-2746-AA62-01EA94B6CBC6}"/>
    <dgm:cxn modelId="{1E32B7FD-5B48-9A4E-BFB2-2B2277DB36C8}" srcId="{61984038-CD26-5B4C-945B-6124686E148C}" destId="{CBB80E83-E3C1-494F-8466-3D279412ACD4}" srcOrd="2" destOrd="0" parTransId="{7FF8DF5D-6656-6F42-9511-6CA1B6D894A7}" sibTransId="{842BA2FE-A16F-B04E-9ED5-AFEB4669D72D}"/>
    <dgm:cxn modelId="{E38B6725-1E9A-4345-8E60-FB97E1EB29D6}" type="presParOf" srcId="{BB9FCA03-CACC-E146-83F5-9489BBA1BEFE}" destId="{7D298459-4CA9-1544-811C-719D78620630}" srcOrd="0" destOrd="0" presId="urn:microsoft.com/office/officeart/2005/8/layout/radial3"/>
    <dgm:cxn modelId="{68CB0F1D-151C-4469-80AA-5DCCE86ACAFB}" type="presParOf" srcId="{7D298459-4CA9-1544-811C-719D78620630}" destId="{77323905-5297-B84B-99E9-897AB3AE16D0}" srcOrd="0" destOrd="0" presId="urn:microsoft.com/office/officeart/2005/8/layout/radial3"/>
    <dgm:cxn modelId="{F02743B1-1795-4F1B-AA96-668A03B32988}" type="presParOf" srcId="{7D298459-4CA9-1544-811C-719D78620630}" destId="{45AF11DB-B582-A64B-BAC3-7781EDCF5F0D}" srcOrd="1" destOrd="0" presId="urn:microsoft.com/office/officeart/2005/8/layout/radial3"/>
    <dgm:cxn modelId="{09BAEE8E-80CA-499C-811B-9E51CC7170F9}" type="presParOf" srcId="{7D298459-4CA9-1544-811C-719D78620630}" destId="{7A7252E7-30EC-1B40-BF63-A5B154D889E1}" srcOrd="2" destOrd="0" presId="urn:microsoft.com/office/officeart/2005/8/layout/radial3"/>
    <dgm:cxn modelId="{514B1C45-9B72-42CD-A623-8EA8C7AFA3C4}" type="presParOf" srcId="{7D298459-4CA9-1544-811C-719D78620630}" destId="{C53C1F69-0C1D-EF45-BA38-44ECD2676C5D}"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23905-5297-B84B-99E9-897AB3AE16D0}">
      <dsp:nvSpPr>
        <dsp:cNvPr id="0" name=""/>
        <dsp:cNvSpPr/>
      </dsp:nvSpPr>
      <dsp:spPr>
        <a:xfrm>
          <a:off x="2736087" y="1452388"/>
          <a:ext cx="2780108" cy="27801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0000"/>
              </a:solidFill>
            </a:rPr>
            <a:t>What am I agreeing with?</a:t>
          </a:r>
        </a:p>
        <a:p>
          <a:pPr lvl="0" algn="ctr" defTabSz="889000">
            <a:lnSpc>
              <a:spcPct val="90000"/>
            </a:lnSpc>
            <a:spcBef>
              <a:spcPct val="0"/>
            </a:spcBef>
            <a:spcAft>
              <a:spcPct val="35000"/>
            </a:spcAft>
          </a:pPr>
          <a:r>
            <a:rPr lang="en-US" sz="2000" kern="1200" dirty="0" smtClean="0"/>
            <a:t> - Nervous</a:t>
          </a:r>
        </a:p>
        <a:p>
          <a:pPr lvl="0" algn="ctr" defTabSz="889000">
            <a:lnSpc>
              <a:spcPct val="90000"/>
            </a:lnSpc>
            <a:spcBef>
              <a:spcPct val="0"/>
            </a:spcBef>
            <a:spcAft>
              <a:spcPct val="35000"/>
            </a:spcAft>
          </a:pPr>
          <a:r>
            <a:rPr lang="en-US" sz="2000" kern="1200" dirty="0" smtClean="0"/>
            <a:t> - Unsafe</a:t>
          </a:r>
        </a:p>
        <a:p>
          <a:pPr lvl="0" algn="ctr" defTabSz="889000">
            <a:lnSpc>
              <a:spcPct val="90000"/>
            </a:lnSpc>
            <a:spcBef>
              <a:spcPct val="0"/>
            </a:spcBef>
            <a:spcAft>
              <a:spcPct val="35000"/>
            </a:spcAft>
          </a:pPr>
          <a:r>
            <a:rPr lang="en-US" sz="2000" i="1" kern="1200" dirty="0" smtClean="0"/>
            <a:t>‘Hale knew …that they meant to murder him?’ </a:t>
          </a:r>
          <a:endParaRPr lang="en-US" sz="2000" i="1" kern="1200" dirty="0"/>
        </a:p>
      </dsp:txBody>
      <dsp:txXfrm>
        <a:off x="3143224" y="1859525"/>
        <a:ext cx="1965834" cy="1965834"/>
      </dsp:txXfrm>
    </dsp:sp>
    <dsp:sp modelId="{45AF11DB-B582-A64B-BAC3-7781EDCF5F0D}">
      <dsp:nvSpPr>
        <dsp:cNvPr id="0" name=""/>
        <dsp:cNvSpPr/>
      </dsp:nvSpPr>
      <dsp:spPr>
        <a:xfrm>
          <a:off x="2967194" y="5"/>
          <a:ext cx="2587627" cy="15716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Idea 1: He seems to be in a rush. He wants to get out of the bar and keep moving</a:t>
          </a:r>
          <a:endParaRPr lang="en-US" sz="1600" kern="1200" dirty="0"/>
        </a:p>
      </dsp:txBody>
      <dsp:txXfrm>
        <a:off x="3346143" y="230162"/>
        <a:ext cx="1829729" cy="1111295"/>
      </dsp:txXfrm>
    </dsp:sp>
    <dsp:sp modelId="{7A7252E7-30EC-1B40-BF63-A5B154D889E1}">
      <dsp:nvSpPr>
        <dsp:cNvPr id="0" name=""/>
        <dsp:cNvSpPr/>
      </dsp:nvSpPr>
      <dsp:spPr>
        <a:xfrm>
          <a:off x="5139521" y="2591581"/>
          <a:ext cx="1982592" cy="192839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Idea 3: He wants to be found quickly by a member of the public </a:t>
          </a:r>
          <a:endParaRPr lang="en-US" sz="1600" kern="1200" dirty="0"/>
        </a:p>
      </dsp:txBody>
      <dsp:txXfrm>
        <a:off x="5429865" y="2873988"/>
        <a:ext cx="1401904" cy="1363580"/>
      </dsp:txXfrm>
    </dsp:sp>
    <dsp:sp modelId="{C53C1F69-0C1D-EF45-BA38-44ECD2676C5D}">
      <dsp:nvSpPr>
        <dsp:cNvPr id="0" name=""/>
        <dsp:cNvSpPr/>
      </dsp:nvSpPr>
      <dsp:spPr>
        <a:xfrm>
          <a:off x="972608" y="2361489"/>
          <a:ext cx="2117816" cy="196149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Idea 2: He seems compelled to do his job. Dutiful but feels vulnerable in Brighton</a:t>
          </a:r>
          <a:endParaRPr lang="en-US" sz="1600" kern="1200" dirty="0"/>
        </a:p>
      </dsp:txBody>
      <dsp:txXfrm>
        <a:off x="1282755" y="2648743"/>
        <a:ext cx="1497522" cy="1386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23905-5297-B84B-99E9-897AB3AE16D0}">
      <dsp:nvSpPr>
        <dsp:cNvPr id="0" name=""/>
        <dsp:cNvSpPr/>
      </dsp:nvSpPr>
      <dsp:spPr>
        <a:xfrm>
          <a:off x="2736087" y="1604791"/>
          <a:ext cx="2780108" cy="27801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0000"/>
              </a:solidFill>
            </a:rPr>
            <a:t>How does the writer make use of that first line?</a:t>
          </a:r>
        </a:p>
        <a:p>
          <a:pPr lvl="0" algn="ctr" defTabSz="889000">
            <a:lnSpc>
              <a:spcPct val="90000"/>
            </a:lnSpc>
            <a:spcBef>
              <a:spcPct val="0"/>
            </a:spcBef>
            <a:spcAft>
              <a:spcPct val="35000"/>
            </a:spcAft>
          </a:pPr>
          <a:r>
            <a:rPr lang="en-US" sz="2000" kern="1200" dirty="0" smtClean="0"/>
            <a:t> - </a:t>
          </a:r>
          <a:r>
            <a:rPr lang="en-US" sz="2000" i="1" kern="1200" dirty="0" smtClean="0"/>
            <a:t>‘Hale knew …that they meant to murder him.’ </a:t>
          </a:r>
          <a:endParaRPr lang="en-US" sz="2000" i="1" kern="1200" dirty="0"/>
        </a:p>
      </dsp:txBody>
      <dsp:txXfrm>
        <a:off x="3143224" y="2011928"/>
        <a:ext cx="1965834" cy="1965834"/>
      </dsp:txXfrm>
    </dsp:sp>
    <dsp:sp modelId="{45AF11DB-B582-A64B-BAC3-7781EDCF5F0D}">
      <dsp:nvSpPr>
        <dsp:cNvPr id="0" name=""/>
        <dsp:cNvSpPr/>
      </dsp:nvSpPr>
      <dsp:spPr>
        <a:xfrm>
          <a:off x="2967194" y="5"/>
          <a:ext cx="2587627" cy="15716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Idea 1: </a:t>
          </a:r>
          <a:endParaRPr lang="en-US" sz="1600" kern="1200" dirty="0"/>
        </a:p>
      </dsp:txBody>
      <dsp:txXfrm>
        <a:off x="3346143" y="230162"/>
        <a:ext cx="1829729" cy="1111295"/>
      </dsp:txXfrm>
    </dsp:sp>
    <dsp:sp modelId="{7A7252E7-30EC-1B40-BF63-A5B154D889E1}">
      <dsp:nvSpPr>
        <dsp:cNvPr id="0" name=""/>
        <dsp:cNvSpPr/>
      </dsp:nvSpPr>
      <dsp:spPr>
        <a:xfrm>
          <a:off x="5139521" y="2591581"/>
          <a:ext cx="1982592" cy="192839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Idea 3: </a:t>
          </a:r>
          <a:endParaRPr lang="en-US" sz="1600" kern="1200" dirty="0"/>
        </a:p>
      </dsp:txBody>
      <dsp:txXfrm>
        <a:off x="5429865" y="2873988"/>
        <a:ext cx="1401904" cy="1363580"/>
      </dsp:txXfrm>
    </dsp:sp>
    <dsp:sp modelId="{C53C1F69-0C1D-EF45-BA38-44ECD2676C5D}">
      <dsp:nvSpPr>
        <dsp:cNvPr id="0" name=""/>
        <dsp:cNvSpPr/>
      </dsp:nvSpPr>
      <dsp:spPr>
        <a:xfrm>
          <a:off x="972608" y="2361489"/>
          <a:ext cx="2117816" cy="196149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Idea 2: </a:t>
          </a:r>
          <a:endParaRPr lang="en-US" sz="1600" kern="1200" dirty="0"/>
        </a:p>
      </dsp:txBody>
      <dsp:txXfrm>
        <a:off x="1282755" y="2648743"/>
        <a:ext cx="1497522" cy="138698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dirty="0"/>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050" kern="1200">
        <a:solidFill>
          <a:schemeClr val="tx1"/>
        </a:solidFill>
        <a:latin typeface="+mn-lt"/>
        <a:ea typeface="+mn-ea"/>
        <a:cs typeface="+mn-cs"/>
      </a:defRPr>
    </a:lvl2pPr>
    <a:lvl3pPr marL="914400" algn="l" defTabSz="457200" rtl="0" eaLnBrk="1" latinLnBrk="0" hangingPunct="1">
      <a:defRPr sz="1050" kern="1200">
        <a:solidFill>
          <a:schemeClr val="tx1"/>
        </a:solidFill>
        <a:latin typeface="+mn-lt"/>
        <a:ea typeface="+mn-ea"/>
        <a:cs typeface="+mn-cs"/>
      </a:defRPr>
    </a:lvl3pPr>
    <a:lvl4pPr marL="1371600" algn="l" defTabSz="457200" rtl="0" eaLnBrk="1" latinLnBrk="0" hangingPunct="1">
      <a:defRPr sz="1050" kern="1200">
        <a:solidFill>
          <a:schemeClr val="tx1"/>
        </a:solidFill>
        <a:latin typeface="+mn-lt"/>
        <a:ea typeface="+mn-ea"/>
        <a:cs typeface="+mn-cs"/>
      </a:defRPr>
    </a:lvl4pPr>
    <a:lvl5pPr marL="1828800" algn="l" defTabSz="457200" rtl="0" eaLnBrk="1" latinLnBrk="0" hangingPunct="1">
      <a:defRPr sz="105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Each paper has a distinct identity:</a:t>
            </a:r>
          </a:p>
          <a:p>
            <a:endParaRPr lang="en-GB" dirty="0"/>
          </a:p>
          <a:p>
            <a:pPr marL="171450" indent="-171450">
              <a:buFont typeface="Arial" panose="020B0604020202020204" pitchFamily="34" charset="0"/>
              <a:buChar char="•"/>
            </a:pPr>
            <a:r>
              <a:rPr lang="en-GB" dirty="0" smtClean="0"/>
              <a:t>Paper 1	Explorations in Creative Reading and Writing</a:t>
            </a:r>
          </a:p>
          <a:p>
            <a:pPr marL="171450" indent="-171450">
              <a:buFont typeface="Arial" panose="020B0604020202020204" pitchFamily="34" charset="0"/>
              <a:buChar char="•"/>
            </a:pPr>
            <a:r>
              <a:rPr lang="en-GB" dirty="0" smtClean="0"/>
              <a:t>Paper 2	Writers’ Viewpoints and Perspectives</a:t>
            </a:r>
          </a:p>
          <a:p>
            <a:endParaRPr lang="en-GB" dirty="0" smtClean="0"/>
          </a:p>
          <a:p>
            <a:pPr marL="171450" indent="-171450">
              <a:buFont typeface="Arial" panose="020B0604020202020204" pitchFamily="34" charset="0"/>
              <a:buChar char="•"/>
            </a:pPr>
            <a:r>
              <a:rPr lang="en-GB" dirty="0" smtClean="0"/>
              <a:t>The </a:t>
            </a:r>
            <a:r>
              <a:rPr lang="en-GB" dirty="0"/>
              <a:t>total time allowed for each paper is 1 hour 45 minutes.</a:t>
            </a:r>
          </a:p>
          <a:p>
            <a:pPr marL="171450" indent="-171450">
              <a:buFont typeface="Arial" panose="020B0604020202020204" pitchFamily="34" charset="0"/>
              <a:buChar char="•"/>
            </a:pPr>
            <a:r>
              <a:rPr lang="en-GB" dirty="0"/>
              <a:t>This includes (a notional) allowance for reading time, estimated to require about 15 minutes.</a:t>
            </a:r>
          </a:p>
          <a:p>
            <a:pPr marL="171450" indent="-171450">
              <a:buFont typeface="Arial" panose="020B0604020202020204" pitchFamily="34" charset="0"/>
              <a:buChar char="•"/>
            </a:pPr>
            <a:r>
              <a:rPr lang="en-GB" dirty="0"/>
              <a:t>The front cover of each paper, under the heading of </a:t>
            </a:r>
            <a:r>
              <a:rPr lang="en-GB" dirty="0" smtClean="0"/>
              <a:t>“Advice”, </a:t>
            </a:r>
            <a:r>
              <a:rPr lang="en-GB" dirty="0"/>
              <a:t>states that students are “advised to spend about 15 minutes reading through the source and all five questions that you have to answer”.</a:t>
            </a:r>
          </a:p>
          <a:p>
            <a:pPr marL="171450" indent="-171450">
              <a:buFont typeface="Arial" panose="020B0604020202020204" pitchFamily="34" charset="0"/>
              <a:buChar char="•"/>
            </a:pPr>
            <a:r>
              <a:rPr lang="en-GB" dirty="0"/>
              <a:t>As such, the reading time is guidance and not statutory. Students can begin writing at the very start of the examination should they wish to do so. </a:t>
            </a:r>
          </a:p>
          <a:p>
            <a:endParaRPr lang="en-GB" dirty="0" smtClean="0"/>
          </a:p>
          <a:p>
            <a:r>
              <a:rPr lang="en-GB" dirty="0" smtClean="0"/>
              <a:t>Both </a:t>
            </a:r>
            <a:r>
              <a:rPr lang="en-GB" dirty="0"/>
              <a:t>papers are equally weighted, each worth 50% of the </a:t>
            </a:r>
            <a:r>
              <a:rPr lang="en-GB" dirty="0" smtClean="0"/>
              <a:t>GCSE.</a:t>
            </a:r>
            <a:r>
              <a:rPr lang="en-GB" dirty="0"/>
              <a:t/>
            </a:r>
            <a:br>
              <a:rPr lang="en-GB" dirty="0"/>
            </a:br>
            <a:endParaRPr lang="en-GB" dirty="0"/>
          </a:p>
          <a:p>
            <a:r>
              <a:rPr lang="en-GB" dirty="0"/>
              <a:t>They have the same structure:</a:t>
            </a:r>
            <a:br>
              <a:rPr lang="en-GB" dirty="0"/>
            </a:br>
            <a:endParaRPr lang="en-GB" dirty="0"/>
          </a:p>
          <a:p>
            <a:pPr marL="171450" indent="-171450">
              <a:buFont typeface="Arial" panose="020B0604020202020204" pitchFamily="34" charset="0"/>
              <a:buChar char="•"/>
            </a:pPr>
            <a:r>
              <a:rPr lang="en-GB" dirty="0"/>
              <a:t>Section A -	Reading 25%</a:t>
            </a:r>
          </a:p>
          <a:p>
            <a:pPr marL="171450" indent="-171450">
              <a:buFont typeface="Arial" panose="020B0604020202020204" pitchFamily="34" charset="0"/>
              <a:buChar char="•"/>
            </a:pPr>
            <a:r>
              <a:rPr lang="en-GB" dirty="0"/>
              <a:t>Section B -	 Writing 25%</a:t>
            </a:r>
          </a:p>
          <a:p>
            <a:endParaRPr lang="en-GB" dirty="0"/>
          </a:p>
          <a:p>
            <a:r>
              <a:rPr lang="en-GB" dirty="0"/>
              <a:t>Questions on Section A and B are thematically </a:t>
            </a:r>
            <a:r>
              <a:rPr lang="en-GB" dirty="0" smtClean="0"/>
              <a:t>linked.</a:t>
            </a:r>
          </a:p>
          <a:p>
            <a:r>
              <a:rPr lang="en-GB" dirty="0"/>
              <a:t>Each paper starts the assessment journey with short form questions, building up </a:t>
            </a:r>
            <a:r>
              <a:rPr lang="en-GB" dirty="0" smtClean="0"/>
              <a:t>to extended response questions</a:t>
            </a:r>
            <a:r>
              <a:rPr lang="en-GB" dirty="0"/>
              <a:t>.</a:t>
            </a:r>
          </a:p>
          <a:p>
            <a:endParaRPr lang="en-GB" dirty="0"/>
          </a:p>
          <a:p>
            <a:endParaRPr lang="en-GB" dirty="0" smtClean="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0E2A0676-299B-498F-8086-134F79B94B6C}" type="slidenum">
              <a:rPr lang="en-GB" smtClean="0"/>
              <a:pPr/>
              <a:t>1</a:t>
            </a:fld>
            <a:endParaRPr lang="en-GB" dirty="0"/>
          </a:p>
        </p:txBody>
      </p:sp>
    </p:spTree>
    <p:extLst>
      <p:ext uri="{BB962C8B-B14F-4D97-AF65-F5344CB8AC3E}">
        <p14:creationId xmlns:p14="http://schemas.microsoft.com/office/powerpoint/2010/main" val="3022279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a:t>
            </a:r>
            <a:r>
              <a:rPr lang="en-GB" baseline="0" dirty="0" smtClean="0"/>
              <a:t> the </a:t>
            </a:r>
            <a:r>
              <a:rPr lang="en-GB" dirty="0" smtClean="0"/>
              <a:t>component parts of the question that are key design attributes.</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That the</a:t>
            </a:r>
            <a:r>
              <a:rPr lang="en-GB" baseline="0" dirty="0" smtClean="0"/>
              <a:t> response needs to be f</a:t>
            </a:r>
            <a:r>
              <a:rPr lang="en-GB" dirty="0" smtClean="0"/>
              <a:t>rom a specified section of</a:t>
            </a:r>
            <a:r>
              <a:rPr lang="en-GB" baseline="0" dirty="0" smtClean="0"/>
              <a:t> the text – deliberately so to avoid risk of students duplicating responses from previous questions on the paper.</a:t>
            </a:r>
          </a:p>
          <a:p>
            <a:pPr marL="171450" indent="-171450">
              <a:buFont typeface="Arial" panose="020B0604020202020204" pitchFamily="34" charset="0"/>
              <a:buChar char="•"/>
            </a:pPr>
            <a:r>
              <a:rPr lang="en-GB" baseline="0" dirty="0" smtClean="0"/>
              <a:t>That the statement helps to position students to have a sense of how someone else has responded, in order to have a sense of their own response – a degree of criticality.</a:t>
            </a:r>
          </a:p>
          <a:p>
            <a:pPr marL="171450" indent="-171450">
              <a:buFont typeface="Arial" panose="020B0604020202020204" pitchFamily="34" charset="0"/>
              <a:buChar char="•"/>
            </a:pPr>
            <a:r>
              <a:rPr lang="en-GB" baseline="0" dirty="0" smtClean="0"/>
              <a:t>The statement can be responded to at different levels – for example, at a broad-brush level that suggests agreement. Equally, a student might contest the assumption or response in the statement. At a more discriminating level, there will be something in the wording of the statement that allows more able readers to explore increasingly perceptive insights – for example in this case, the ability of a student to consider the significance of the first line and how it can shape or determine a reader’s response. </a:t>
            </a:r>
          </a:p>
          <a:p>
            <a:pPr marL="171450" indent="-171450">
              <a:buFont typeface="Arial" panose="020B0604020202020204" pitchFamily="34" charset="0"/>
              <a:buChar char="•"/>
            </a:pPr>
            <a:r>
              <a:rPr lang="en-GB" baseline="0" dirty="0" smtClean="0"/>
              <a:t>The prompt “To what extent…” is there to help the students to ask themselves an important internal question that is in effect, their critical response to what they have read. It is designed to go beyond them thinking about answering questions on an exam paper, to helping them explore their developing insights as a reader to (in this case) prose fiction.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10</a:t>
            </a:fld>
            <a:endParaRPr lang="en-US" dirty="0"/>
          </a:p>
        </p:txBody>
      </p:sp>
    </p:spTree>
    <p:extLst>
      <p:ext uri="{BB962C8B-B14F-4D97-AF65-F5344CB8AC3E}">
        <p14:creationId xmlns:p14="http://schemas.microsoft.com/office/powerpoint/2010/main" val="234365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smtClean="0"/>
              <a:t>This final reading task on the paper should not be</a:t>
            </a:r>
            <a:r>
              <a:rPr lang="en-GB" baseline="0" dirty="0" smtClean="0"/>
              <a:t> seen in isolation. </a:t>
            </a:r>
          </a:p>
          <a:p>
            <a:pPr marL="171450" indent="-171450">
              <a:buFont typeface="Arial"/>
              <a:buChar char="•"/>
            </a:pPr>
            <a:r>
              <a:rPr lang="en-GB" baseline="0" dirty="0" smtClean="0"/>
              <a:t>Rather it is the culmination of the ‘assessment journey’ and the investigative work that students have followed through Questions 1, 2 and 3. </a:t>
            </a:r>
          </a:p>
          <a:p>
            <a:pPr marL="171450" indent="-171450">
              <a:buFont typeface="Arial"/>
              <a:buChar char="•"/>
            </a:pPr>
            <a:r>
              <a:rPr lang="en-GB" baseline="0" dirty="0" smtClean="0"/>
              <a:t>The bullet points within the task itself invite a blend of those AO1 and AO2 skills – the ‘what’ and the ‘how’.</a:t>
            </a:r>
          </a:p>
          <a:p>
            <a:pPr marL="171450" indent="-171450">
              <a:buFont typeface="Arial"/>
              <a:buChar char="•"/>
            </a:pPr>
            <a:r>
              <a:rPr lang="en-GB" baseline="0" dirty="0" smtClean="0"/>
              <a:t>It is here that a student’s ability to self question really becomes important.</a:t>
            </a:r>
          </a:p>
          <a:p>
            <a:pPr marL="171450" indent="-171450">
              <a:buFont typeface="Arial"/>
              <a:buChar char="•"/>
            </a:pPr>
            <a:r>
              <a:rPr lang="en-GB" baseline="0" dirty="0" smtClean="0"/>
              <a:t>In straight forward terms – they are presented with a critical view of the text in the positioning statement, and then invited to take a stance on it. The “To what extent” stem of the question makes this clear.</a:t>
            </a:r>
          </a:p>
          <a:p>
            <a:pPr marL="171450" indent="-171450">
              <a:buFont typeface="Arial"/>
              <a:buChar char="•"/>
            </a:pPr>
            <a:r>
              <a:rPr lang="en-GB" baseline="0" dirty="0" smtClean="0"/>
              <a:t>Note clear connections with skills being developed through the writing task on P2 and through the Literature questions that commonly ask students to consider “How far” they agree with interpretations suggested by questions.</a:t>
            </a:r>
          </a:p>
          <a:p>
            <a:pPr marL="0" indent="0">
              <a:buFont typeface="Arial"/>
              <a:buNone/>
            </a:pPr>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11</a:t>
            </a:fld>
            <a:endParaRPr lang="en-US" dirty="0"/>
          </a:p>
        </p:txBody>
      </p:sp>
    </p:spTree>
    <p:extLst>
      <p:ext uri="{BB962C8B-B14F-4D97-AF65-F5344CB8AC3E}">
        <p14:creationId xmlns:p14="http://schemas.microsoft.com/office/powerpoint/2010/main" val="3440221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Helping students to visualise and either work together or individually in building</a:t>
            </a:r>
            <a:r>
              <a:rPr lang="en-US" baseline="0" dirty="0" smtClean="0"/>
              <a:t> up a series of interrogative questions about a text might be a useful starting point.</a:t>
            </a:r>
          </a:p>
          <a:p>
            <a:pPr marL="171450" indent="-171450">
              <a:buFont typeface="Arial"/>
              <a:buChar char="•"/>
            </a:pPr>
            <a:r>
              <a:rPr lang="en-US" dirty="0" smtClean="0"/>
              <a:t>By taking the statement within the question, a student might consider what the stance of their response might be, what their interpretation(s) of the text is,</a:t>
            </a:r>
            <a:r>
              <a:rPr lang="en-US" baseline="0" dirty="0" smtClean="0"/>
              <a:t> and what they are agreeing with/and or contesting.</a:t>
            </a:r>
          </a:p>
          <a:p>
            <a:pPr marL="171450" indent="-171450">
              <a:buFont typeface="Arial"/>
              <a:buChar char="•"/>
            </a:pPr>
            <a:r>
              <a:rPr lang="en-US" baseline="0" dirty="0" smtClean="0"/>
              <a:t>Isolating the key words within the question will help a student to construct two to three thinking prompts (or ideas) on which to base their interpretation(s). </a:t>
            </a:r>
          </a:p>
          <a:p>
            <a:pPr marL="171450" indent="-171450">
              <a:buFont typeface="Arial"/>
              <a:buChar char="•"/>
            </a:pPr>
            <a:r>
              <a:rPr lang="en-US" baseline="0" dirty="0" smtClean="0"/>
              <a:t>The next step is to think about how a student might support these key questions in terms of which aspects of textual evidence from the source support each idea.</a:t>
            </a:r>
          </a:p>
          <a:p>
            <a:pPr marL="171450" indent="-171450">
              <a:buFont typeface="Arial"/>
              <a:buChar char="•"/>
            </a:pPr>
            <a:r>
              <a:rPr lang="en-US" baseline="0" dirty="0" smtClean="0"/>
              <a:t>It is hoped that by building on from these key questions and ideas, students will be able to draw a number of inferences – inferences which will show their own understanding and interpretation(s) of the text. </a:t>
            </a:r>
          </a:p>
          <a:p>
            <a:pPr marL="0" indent="0">
              <a:buFont typeface="Arial"/>
              <a:buNone/>
            </a:pPr>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12</a:t>
            </a:fld>
            <a:endParaRPr lang="en-US" dirty="0"/>
          </a:p>
        </p:txBody>
      </p:sp>
    </p:spTree>
    <p:extLst>
      <p:ext uri="{BB962C8B-B14F-4D97-AF65-F5344CB8AC3E}">
        <p14:creationId xmlns:p14="http://schemas.microsoft.com/office/powerpoint/2010/main" val="2247323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These next set of prompts lead students to evaluate</a:t>
            </a:r>
            <a:r>
              <a:rPr lang="en-US" baseline="0" dirty="0" smtClean="0"/>
              <a:t> as part of their analysis – as they ask themselves the key “How” questions. </a:t>
            </a:r>
          </a:p>
          <a:p>
            <a:pPr marL="171450" indent="-171450">
              <a:buFont typeface="Arial" panose="020B0604020202020204" pitchFamily="34" charset="0"/>
              <a:buChar char="•"/>
            </a:pPr>
            <a:r>
              <a:rPr lang="en-US" baseline="0" dirty="0" smtClean="0"/>
              <a:t>It can almost be seen as a mystery, with students looking to bring together a set of clues within the text to solve how they have come to the response that they have.</a:t>
            </a:r>
          </a:p>
          <a:p>
            <a:pPr marL="171450" indent="-171450">
              <a:buFont typeface="Arial" panose="020B0604020202020204" pitchFamily="34" charset="0"/>
              <a:buChar char="•"/>
            </a:pPr>
            <a:r>
              <a:rPr lang="en-US" baseline="0" dirty="0" smtClean="0"/>
              <a:t>A third set of prompts that usefully asked questions around “Why” a writer chooses to elicit such a response really helps students to secure the ability to be critical and evaluative.</a:t>
            </a:r>
          </a:p>
          <a:p>
            <a:pPr marL="171450" indent="-171450">
              <a:buFont typeface="Arial" panose="020B0604020202020204" pitchFamily="34" charset="0"/>
              <a:buChar char="•"/>
            </a:pPr>
            <a:r>
              <a:rPr lang="en-US" baseline="0" dirty="0" smtClean="0"/>
              <a:t>It is the last stage of the synoptic reading journey, progressing through: What is my response? How has the writer helped to bring this about? Why might the writer have wanted to elicit or shape such a response in me? </a:t>
            </a:r>
          </a:p>
          <a:p>
            <a:endParaRPr lang="en-US" dirty="0" smtClean="0"/>
          </a:p>
          <a:p>
            <a:endParaRPr lang="en-US" dirty="0" smtClean="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13</a:t>
            </a:fld>
            <a:endParaRPr lang="en-US" dirty="0"/>
          </a:p>
        </p:txBody>
      </p:sp>
    </p:spTree>
    <p:extLst>
      <p:ext uri="{BB962C8B-B14F-4D97-AF65-F5344CB8AC3E}">
        <p14:creationId xmlns:p14="http://schemas.microsoft.com/office/powerpoint/2010/main" val="4139466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By placing the responses</a:t>
            </a:r>
            <a:r>
              <a:rPr lang="en-US" baseline="0" dirty="0" smtClean="0"/>
              <a:t> to the thinking prompts side by side, a student might plan a way to address all of the three bullet points in the question.</a:t>
            </a:r>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14</a:t>
            </a:fld>
            <a:endParaRPr lang="en-US" dirty="0"/>
          </a:p>
        </p:txBody>
      </p:sp>
    </p:spTree>
    <p:extLst>
      <p:ext uri="{BB962C8B-B14F-4D97-AF65-F5344CB8AC3E}">
        <p14:creationId xmlns:p14="http://schemas.microsoft.com/office/powerpoint/2010/main" val="549285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Note the possible</a:t>
            </a:r>
            <a:r>
              <a:rPr lang="en-GB" sz="1050" kern="1200" baseline="0" dirty="0" smtClean="0">
                <a:solidFill>
                  <a:schemeClr val="tx1"/>
                </a:solidFill>
                <a:effectLst/>
                <a:latin typeface="+mn-lt"/>
                <a:ea typeface="+mn-ea"/>
                <a:cs typeface="+mn-cs"/>
              </a:rPr>
              <a:t> three combinations that mean that all students every series should develop skills in description and narration.</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As</a:t>
            </a:r>
            <a:r>
              <a:rPr lang="en-GB" sz="1050" kern="1200" baseline="0" dirty="0" smtClean="0">
                <a:solidFill>
                  <a:schemeClr val="tx1"/>
                </a:solidFill>
                <a:effectLst/>
                <a:latin typeface="+mn-lt"/>
                <a:ea typeface="+mn-ea"/>
                <a:cs typeface="+mn-cs"/>
              </a:rPr>
              <a:t> </a:t>
            </a:r>
            <a:r>
              <a:rPr lang="en-GB" sz="1050" kern="1200" dirty="0" smtClean="0">
                <a:solidFill>
                  <a:schemeClr val="tx1"/>
                </a:solidFill>
                <a:effectLst/>
                <a:latin typeface="+mn-lt"/>
                <a:ea typeface="+mn-ea"/>
                <a:cs typeface="+mn-cs"/>
              </a:rPr>
              <a:t>a task, either the description and or narrative</a:t>
            </a:r>
            <a:r>
              <a:rPr lang="en-GB" sz="1050" kern="1200" baseline="0" dirty="0" smtClean="0">
                <a:solidFill>
                  <a:schemeClr val="tx1"/>
                </a:solidFill>
                <a:effectLst/>
                <a:latin typeface="+mn-lt"/>
                <a:ea typeface="+mn-ea"/>
                <a:cs typeface="+mn-cs"/>
              </a:rPr>
              <a:t> tasks</a:t>
            </a:r>
            <a:r>
              <a:rPr lang="en-GB" sz="1050" kern="1200" dirty="0" smtClean="0">
                <a:solidFill>
                  <a:schemeClr val="tx1"/>
                </a:solidFill>
                <a:effectLst/>
                <a:latin typeface="+mn-lt"/>
                <a:ea typeface="+mn-ea"/>
                <a:cs typeface="+mn-cs"/>
              </a:rPr>
              <a:t> provide scope for the student to develop content and organisation into their writing in a way that will create impact on the specified audience.</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In addition, as set out in the Section B rubric, students are instructed to ‘write in full sentences’.</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This points students towards writing in Standard English and the importance of maintaining control of their writing.</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We appreciate that producing an extended piece of writing under examination conditions can be challenging and needs a degree of stimulus for each student to have enough content and ideas to write about.</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We didn’t want to introduce more reading material to do this and instead, have designed the paper so that the reading source that has to be studied, acts as a bridge or stimulus for the writing task.</a:t>
            </a:r>
          </a:p>
          <a:p>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15</a:t>
            </a:fld>
            <a:endParaRPr lang="en-US" dirty="0"/>
          </a:p>
        </p:txBody>
      </p:sp>
    </p:spTree>
    <p:extLst>
      <p:ext uri="{BB962C8B-B14F-4D97-AF65-F5344CB8AC3E}">
        <p14:creationId xmlns:p14="http://schemas.microsoft.com/office/powerpoint/2010/main" val="2880065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Refer</a:t>
            </a:r>
            <a:r>
              <a:rPr lang="en-GB" baseline="0" dirty="0" smtClean="0"/>
              <a:t> to Source A and Source B in the Resources booklet.</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 total time allowed for each</a:t>
            </a:r>
            <a:r>
              <a:rPr lang="en-GB" baseline="0" dirty="0" smtClean="0"/>
              <a:t> paper is 1 hour 45 minutes.</a:t>
            </a:r>
          </a:p>
          <a:p>
            <a:pPr marL="171450" indent="-171450">
              <a:buFont typeface="Arial" panose="020B0604020202020204" pitchFamily="34" charset="0"/>
              <a:buChar char="•"/>
            </a:pPr>
            <a:r>
              <a:rPr lang="en-GB" baseline="0" dirty="0" smtClean="0"/>
              <a:t>This includes (a notional) allowance for reading time, estimated to require about 15 minutes.</a:t>
            </a:r>
          </a:p>
          <a:p>
            <a:pPr marL="171450" indent="-171450">
              <a:buFont typeface="Arial" panose="020B0604020202020204" pitchFamily="34" charset="0"/>
              <a:buChar char="•"/>
            </a:pPr>
            <a:r>
              <a:rPr lang="en-GB" baseline="0" dirty="0" smtClean="0"/>
              <a:t>The </a:t>
            </a:r>
            <a:r>
              <a:rPr lang="en-GB" dirty="0" smtClean="0"/>
              <a:t>front cover of each paper, under the heading of “Advice” states that students are “advised to spend about 15 minutes reading through the source and all five questions that you have to answer”.</a:t>
            </a:r>
          </a:p>
          <a:p>
            <a:pPr marL="171450" indent="-171450">
              <a:buFont typeface="Arial" panose="020B0604020202020204" pitchFamily="34" charset="0"/>
              <a:buChar char="•"/>
            </a:pPr>
            <a:r>
              <a:rPr lang="en-GB" dirty="0" smtClean="0"/>
              <a:t>As</a:t>
            </a:r>
            <a:r>
              <a:rPr lang="en-GB" baseline="0" dirty="0" smtClean="0"/>
              <a:t> such, the reading time is guidance and not statutory. Students can begin writing at the very start of the examination should they wish to do so. </a:t>
            </a:r>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16</a:t>
            </a:fld>
            <a:endParaRPr lang="en-US" dirty="0"/>
          </a:p>
        </p:txBody>
      </p:sp>
    </p:spTree>
    <p:extLst>
      <p:ext uri="{BB962C8B-B14F-4D97-AF65-F5344CB8AC3E}">
        <p14:creationId xmlns:p14="http://schemas.microsoft.com/office/powerpoint/2010/main" val="1040489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690563"/>
            <a:ext cx="4962525" cy="3722687"/>
          </a:xfrm>
        </p:spPr>
      </p:sp>
      <p:sp>
        <p:nvSpPr>
          <p:cNvPr id="3" name="Notes Placeholder 2"/>
          <p:cNvSpPr>
            <a:spLocks noGrp="1"/>
          </p:cNvSpPr>
          <p:nvPr>
            <p:ph type="body" idx="1"/>
          </p:nvPr>
        </p:nvSpPr>
        <p:spPr/>
        <p:txBody>
          <a:bodyPr/>
          <a:lstStyle/>
          <a:p>
            <a:r>
              <a:rPr lang="en-GB" b="1" dirty="0" smtClean="0"/>
              <a:t>Key Attributes</a:t>
            </a:r>
          </a:p>
          <a:p>
            <a:pPr marL="171450" indent="-171450">
              <a:buFont typeface="Arial" panose="020B0604020202020204" pitchFamily="34" charset="0"/>
              <a:buChar char="•"/>
            </a:pPr>
            <a:r>
              <a:rPr lang="en-GB" dirty="0" smtClean="0"/>
              <a:t>As with Q1, P1, this assesses AO1 at the start of Paper 2 to establish a degree of comprehension and understanding.</a:t>
            </a:r>
          </a:p>
          <a:p>
            <a:pPr marL="171450" indent="-171450">
              <a:buFont typeface="Arial" panose="020B0604020202020204" pitchFamily="34" charset="0"/>
              <a:buChar char="•"/>
            </a:pPr>
            <a:r>
              <a:rPr lang="en-GB" dirty="0" smtClean="0"/>
              <a:t>It newly introduces auto-marking.</a:t>
            </a:r>
          </a:p>
          <a:p>
            <a:pPr marL="171450" indent="-171450">
              <a:buFont typeface="Arial" panose="020B0604020202020204" pitchFamily="34" charset="0"/>
              <a:buChar char="•"/>
            </a:pPr>
            <a:r>
              <a:rPr lang="en-GB" dirty="0" smtClean="0"/>
              <a:t>It uses a format that allows a response to reading without a requiring a written response.</a:t>
            </a:r>
          </a:p>
          <a:p>
            <a:pPr marL="171450" indent="-171450">
              <a:buFont typeface="Arial" panose="020B0604020202020204" pitchFamily="34" charset="0"/>
              <a:buChar char="•"/>
            </a:pPr>
            <a:r>
              <a:rPr lang="en-GB" dirty="0" smtClean="0"/>
              <a:t>It helps students to manage their time at the start of the examination by reducing the risk of them over writing and losing time on a fairly low tariff question.</a:t>
            </a:r>
          </a:p>
          <a:p>
            <a:endParaRPr lang="en-GB" dirty="0"/>
          </a:p>
          <a:p>
            <a:r>
              <a:rPr lang="en-GB" b="1" dirty="0" smtClean="0"/>
              <a:t>Points to Note</a:t>
            </a:r>
          </a:p>
          <a:p>
            <a:pPr marL="171450" indent="-171450">
              <a:buFont typeface="Arial" panose="020B0604020202020204" pitchFamily="34" charset="0"/>
              <a:buChar char="•"/>
            </a:pPr>
            <a:r>
              <a:rPr lang="en-GB" dirty="0" smtClean="0"/>
              <a:t>If  students shade more than 4 statements, then they will still be given credit for correct answers in the first 4 statements shaded. </a:t>
            </a:r>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17</a:t>
            </a:fld>
            <a:endParaRPr lang="en-US" dirty="0"/>
          </a:p>
        </p:txBody>
      </p:sp>
    </p:spTree>
    <p:extLst>
      <p:ext uri="{BB962C8B-B14F-4D97-AF65-F5344CB8AC3E}">
        <p14:creationId xmlns:p14="http://schemas.microsoft.com/office/powerpoint/2010/main" val="1040489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This question builds on the previous assessment of AO1 in question 1, requiring students to synthesise information and ideas – both explicit and implicit.</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In addition, the summarising task looks to act as a forward pointer to Paper 2 Q4.</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It is designed to help students prepare skills for comparison, but in a more straightforward and defined way at this stage in the paper.</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A student might prepare for this by marking differences (or similarities on other occasions), or listing them for themselves. </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In writing the summary, the student has the flexibility to intertwine differences, or more simply begin with one set of textual</a:t>
            </a:r>
            <a:r>
              <a:rPr lang="en-GB" sz="1050" kern="1200" baseline="0" dirty="0" smtClean="0">
                <a:solidFill>
                  <a:schemeClr val="tx1"/>
                </a:solidFill>
                <a:effectLst/>
                <a:latin typeface="+mn-lt"/>
                <a:ea typeface="+mn-ea"/>
                <a:cs typeface="+mn-cs"/>
              </a:rPr>
              <a:t> detail followed by the other, connected by relevant discourse markers. </a:t>
            </a:r>
          </a:p>
          <a:p>
            <a:pPr marL="171450" indent="-171450">
              <a:buFont typeface="Arial" panose="020B0604020202020204" pitchFamily="34" charset="0"/>
              <a:buChar char="•"/>
            </a:pPr>
            <a:r>
              <a:rPr lang="en-GB" sz="1050" dirty="0" smtClean="0"/>
              <a:t>Note</a:t>
            </a:r>
            <a:r>
              <a:rPr lang="en-GB" sz="1050" baseline="0" dirty="0" smtClean="0"/>
              <a:t> </a:t>
            </a:r>
            <a:r>
              <a:rPr lang="en-GB" sz="1050" dirty="0" smtClean="0"/>
              <a:t>the additional</a:t>
            </a:r>
            <a:r>
              <a:rPr lang="en-GB" sz="1050" baseline="0" dirty="0" smtClean="0"/>
              <a:t> skills </a:t>
            </a:r>
            <a:r>
              <a:rPr lang="en-GB" sz="1050" dirty="0" smtClean="0"/>
              <a:t>required for effective comparison in the follow-up Q4 – these </a:t>
            </a:r>
            <a:r>
              <a:rPr lang="en-GB" sz="1050" baseline="0" dirty="0" smtClean="0"/>
              <a:t>go beyond interpretation to analysis of </a:t>
            </a:r>
            <a:r>
              <a:rPr lang="en-GB" sz="1050" i="1" u="none" baseline="0" dirty="0" smtClean="0"/>
              <a:t>how methods </a:t>
            </a:r>
            <a:r>
              <a:rPr lang="en-GB" sz="1050" baseline="0" dirty="0" smtClean="0"/>
              <a:t>are used by each writer </a:t>
            </a:r>
            <a:r>
              <a:rPr lang="en-GB" sz="1050" i="1" u="none" baseline="0" dirty="0" smtClean="0"/>
              <a:t>to convey </a:t>
            </a:r>
            <a:r>
              <a:rPr lang="en-GB" sz="1050" baseline="0" dirty="0" smtClean="0"/>
              <a:t>their ideas, perspectives and view-points. </a:t>
            </a:r>
            <a:endParaRPr lang="en-GB" sz="1050"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18</a:t>
            </a:fld>
            <a:endParaRPr lang="en-US" dirty="0"/>
          </a:p>
        </p:txBody>
      </p:sp>
    </p:spTree>
    <p:extLst>
      <p:ext uri="{BB962C8B-B14F-4D97-AF65-F5344CB8AC3E}">
        <p14:creationId xmlns:p14="http://schemas.microsoft.com/office/powerpoint/2010/main" val="3430419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part of the</a:t>
            </a:r>
            <a:r>
              <a:rPr lang="en-GB" baseline="0" dirty="0" smtClean="0"/>
              <a:t> question marked in red – is the focus for the question that connects both texts – and will require the student to make statements about the things that are (in this case) different.</a:t>
            </a:r>
          </a:p>
          <a:p>
            <a:pPr marL="171450" indent="-171450">
              <a:buFont typeface="Arial" panose="020B0604020202020204" pitchFamily="34" charset="0"/>
              <a:buChar char="•"/>
            </a:pPr>
            <a:r>
              <a:rPr lang="en-GB" baseline="0" dirty="0" smtClean="0"/>
              <a:t>The part of the question marked in blue – is the reminder for students to use textual detail from both texts.</a:t>
            </a:r>
          </a:p>
          <a:p>
            <a:pPr marL="171450" indent="-171450">
              <a:buFont typeface="Arial" panose="020B0604020202020204" pitchFamily="34" charset="0"/>
              <a:buChar char="•"/>
            </a:pPr>
            <a:r>
              <a:rPr lang="en-GB" baseline="0" dirty="0" smtClean="0"/>
              <a:t>The part of the question marked in green – is the bringing together – leading to the overall inference that the student chooses to make about what it is they have read (in this case, about the different things to see and do). </a:t>
            </a:r>
          </a:p>
          <a:p>
            <a:pPr marL="171450" indent="-171450">
              <a:buFont typeface="Arial" panose="020B0604020202020204" pitchFamily="34" charset="0"/>
              <a:buChar char="•"/>
            </a:pPr>
            <a:r>
              <a:rPr lang="en-GB" baseline="0" dirty="0" smtClean="0"/>
              <a:t>Note: the colours relate directly to the SQI method set out in a later slide. </a:t>
            </a:r>
          </a:p>
          <a:p>
            <a:pPr marL="171450" indent="-171450">
              <a:buFont typeface="Arial" panose="020B0604020202020204" pitchFamily="34" charset="0"/>
              <a:buChar char="•"/>
            </a:pPr>
            <a:r>
              <a:rPr lang="en-GB" baseline="0" dirty="0" smtClean="0"/>
              <a:t>The form for the task, in this case a summary does not require a student to adhere to any specific or generic features of a summary – rather it exists as a word that prompts the student to bring together (or synthesise) the textual detail required from each source. </a:t>
            </a:r>
          </a:p>
          <a:p>
            <a:endParaRPr lang="en-GB" dirty="0"/>
          </a:p>
          <a:p>
            <a:r>
              <a:rPr lang="en-US" dirty="0" smtClean="0"/>
              <a:t>Following </a:t>
            </a:r>
            <a:r>
              <a:rPr lang="en-US" dirty="0"/>
              <a:t>the feedback from previous </a:t>
            </a:r>
            <a:r>
              <a:rPr lang="en-US" dirty="0" smtClean="0"/>
              <a:t> prepare to teach sessions</a:t>
            </a:r>
            <a:r>
              <a:rPr lang="en-US" dirty="0"/>
              <a:t>, to provide further guidance and clarification on question </a:t>
            </a:r>
            <a:r>
              <a:rPr lang="en-US" dirty="0" smtClean="0"/>
              <a:t>2, we </a:t>
            </a:r>
            <a:r>
              <a:rPr lang="en-US" dirty="0"/>
              <a:t>have produced a series of resources called Further Insights Series one of which is a 10 point plan for teaching </a:t>
            </a:r>
            <a:r>
              <a:rPr lang="en-US" dirty="0" smtClean="0"/>
              <a:t>synthesis.  This is now available </a:t>
            </a:r>
            <a:r>
              <a:rPr lang="en-US" dirty="0"/>
              <a:t>on the </a:t>
            </a:r>
            <a:r>
              <a:rPr lang="en-US" dirty="0" smtClean="0"/>
              <a:t>main AQA website. (English Language 8700 specification web page under ‘Teaching’ resources.) </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19</a:t>
            </a:fld>
            <a:endParaRPr lang="en-US" dirty="0"/>
          </a:p>
        </p:txBody>
      </p:sp>
    </p:spTree>
    <p:extLst>
      <p:ext uri="{BB962C8B-B14F-4D97-AF65-F5344CB8AC3E}">
        <p14:creationId xmlns:p14="http://schemas.microsoft.com/office/powerpoint/2010/main" val="219403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a:t>The regulatory requirement is to assess three unseen extracts, and from the time periods of the 19</a:t>
            </a:r>
            <a:r>
              <a:rPr lang="en-GB" sz="1050" baseline="30000" dirty="0"/>
              <a:t>th</a:t>
            </a:r>
            <a:r>
              <a:rPr lang="en-GB" sz="1050" dirty="0"/>
              <a:t>, 20</a:t>
            </a:r>
            <a:r>
              <a:rPr lang="en-GB" sz="1050" baseline="30000" dirty="0"/>
              <a:t>th</a:t>
            </a:r>
            <a:r>
              <a:rPr lang="en-GB" sz="1050" dirty="0"/>
              <a:t> and 21</a:t>
            </a:r>
            <a:r>
              <a:rPr lang="en-GB" sz="1050" baseline="30000" dirty="0"/>
              <a:t>st</a:t>
            </a:r>
            <a:r>
              <a:rPr lang="en-GB" sz="1050" dirty="0"/>
              <a:t> centuries each series.</a:t>
            </a:r>
          </a:p>
          <a:p>
            <a:endParaRPr lang="en-GB"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This symmetry grid shows how</a:t>
            </a:r>
            <a:r>
              <a:rPr lang="en-GB" sz="1050" kern="1200" baseline="0" dirty="0" smtClean="0">
                <a:solidFill>
                  <a:schemeClr val="tx1"/>
                </a:solidFill>
                <a:effectLst/>
                <a:latin typeface="+mn-lt"/>
                <a:ea typeface="+mn-ea"/>
                <a:cs typeface="+mn-cs"/>
              </a:rPr>
              <a:t> each assessment focus develops progression through each paper.</a:t>
            </a:r>
            <a:endParaRPr lang="en-GB"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Each question targets a specific reading AO and that it follows a pattern of AO1, AO2, and AO3 or AO4 (where appropriate).</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AO5 and AO6 for writing are covered equally in the Section</a:t>
            </a:r>
            <a:r>
              <a:rPr lang="en-GB" sz="1050" kern="1200" baseline="0" dirty="0" smtClean="0">
                <a:solidFill>
                  <a:schemeClr val="tx1"/>
                </a:solidFill>
                <a:effectLst/>
                <a:latin typeface="+mn-lt"/>
                <a:ea typeface="+mn-ea"/>
                <a:cs typeface="+mn-cs"/>
              </a:rPr>
              <a:t> B </a:t>
            </a:r>
            <a:r>
              <a:rPr lang="en-GB" sz="1050" kern="1200" dirty="0" smtClean="0">
                <a:solidFill>
                  <a:schemeClr val="tx1"/>
                </a:solidFill>
                <a:effectLst/>
                <a:latin typeface="+mn-lt"/>
                <a:ea typeface="+mn-ea"/>
                <a:cs typeface="+mn-cs"/>
              </a:rPr>
              <a:t>task on each paper.</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Reading</a:t>
            </a:r>
            <a:r>
              <a:rPr lang="en-GB" sz="1050" kern="1200" baseline="0" dirty="0" smtClean="0">
                <a:solidFill>
                  <a:schemeClr val="tx1"/>
                </a:solidFill>
                <a:effectLst/>
                <a:latin typeface="+mn-lt"/>
                <a:ea typeface="+mn-ea"/>
                <a:cs typeface="+mn-cs"/>
              </a:rPr>
              <a:t> q</a:t>
            </a:r>
            <a:r>
              <a:rPr lang="en-GB" sz="1050" kern="1200" dirty="0" smtClean="0">
                <a:solidFill>
                  <a:schemeClr val="tx1"/>
                </a:solidFill>
                <a:effectLst/>
                <a:latin typeface="+mn-lt"/>
                <a:ea typeface="+mn-ea"/>
                <a:cs typeface="+mn-cs"/>
              </a:rPr>
              <a:t>uestions at the start of both papers assess AO1 and require students to demonstrate inference and information retrieval skills. Our assessment strategy then progresses to more demanding reading skills, such as AO2, AO3 and AO4.</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Alongside this, is the requirement for students to progress from consideration of a section of text, to a response to the whole of the source.</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The requirements of the subject criteria mean that comparison of texts can only be achieved on the paper that covers two texts and hence has an impact on the question types and AOs assessed on each paper.  </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Whilst the questions follow a footprint model with earlier questions setting developing progression in terms of the reading skill that a student needs to apply, it is important to note that the questions are not co-dependent.  Success in response to a later question is not determined by successfully responding to an earlier question.</a:t>
            </a:r>
          </a:p>
          <a:p>
            <a:endParaRPr lang="en-GB" dirty="0" smtClean="0"/>
          </a:p>
          <a:p>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2</a:t>
            </a:fld>
            <a:endParaRPr lang="en-US" dirty="0"/>
          </a:p>
        </p:txBody>
      </p:sp>
    </p:spTree>
    <p:extLst>
      <p:ext uri="{BB962C8B-B14F-4D97-AF65-F5344CB8AC3E}">
        <p14:creationId xmlns:p14="http://schemas.microsoft.com/office/powerpoint/2010/main" val="531811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mark scheme – taking Level 3 as an</a:t>
            </a:r>
            <a:r>
              <a:rPr lang="en-US" baseline="0" dirty="0" smtClean="0"/>
              <a:t> </a:t>
            </a:r>
            <a:r>
              <a:rPr lang="en-US" dirty="0" smtClean="0"/>
              <a:t>example – helps ‘unpack’ the core skills.</a:t>
            </a:r>
          </a:p>
          <a:p>
            <a:pPr marL="171450" indent="-171450">
              <a:buFont typeface="Arial" panose="020B0604020202020204" pitchFamily="34" charset="0"/>
              <a:buChar char="•"/>
            </a:pPr>
            <a:r>
              <a:rPr lang="en-US" baseline="0" dirty="0" smtClean="0"/>
              <a:t>The descriptors act as a ‘ladder’ that students can climb, setting out a step by step progression. </a:t>
            </a:r>
          </a:p>
          <a:p>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20</a:t>
            </a:fld>
            <a:endParaRPr lang="en-US" dirty="0"/>
          </a:p>
        </p:txBody>
      </p:sp>
    </p:spTree>
    <p:extLst>
      <p:ext uri="{BB962C8B-B14F-4D97-AF65-F5344CB8AC3E}">
        <p14:creationId xmlns:p14="http://schemas.microsoft.com/office/powerpoint/2010/main" val="1287611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This SQI method is presented here as </a:t>
            </a:r>
            <a:r>
              <a:rPr lang="en-GB" b="0" baseline="0" dirty="0" smtClean="0"/>
              <a:t>one</a:t>
            </a:r>
            <a:r>
              <a:rPr lang="en-GB" baseline="0" dirty="0" smtClean="0"/>
              <a:t> helpful way to approach questions of this type.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It looks to provide students with a scaffold to build their response.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Statements, Quotations and Inferential reading can form the basis of a response – either as a single, or in separate paragraphs.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Remember the key skill is how students can synthesise information from two sources.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It is assessment of AO1 (not AO3 comparison).</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21</a:t>
            </a:fld>
            <a:endParaRPr lang="en-US" dirty="0"/>
          </a:p>
        </p:txBody>
      </p:sp>
    </p:spTree>
    <p:extLst>
      <p:ext uri="{BB962C8B-B14F-4D97-AF65-F5344CB8AC3E}">
        <p14:creationId xmlns:p14="http://schemas.microsoft.com/office/powerpoint/2010/main" val="3148588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Here we have a possible opening to a response. </a:t>
            </a:r>
          </a:p>
          <a:p>
            <a:pPr marL="171450" indent="-171450">
              <a:buFont typeface="Arial" panose="020B0604020202020204" pitchFamily="34" charset="0"/>
              <a:buChar char="•"/>
            </a:pPr>
            <a:r>
              <a:rPr lang="en-GB" dirty="0" smtClean="0"/>
              <a:t>It shows how the key ideas in response to the task (in red) have been supported with details from both texts (in blue) and the students own inferences and interpretations are a measure of their understanding (in green).</a:t>
            </a:r>
            <a:r>
              <a:rPr lang="en-GB" baseline="0" dirty="0" smtClean="0"/>
              <a:t> </a:t>
            </a:r>
          </a:p>
          <a:p>
            <a:pPr marL="171450" indent="-171450">
              <a:buFont typeface="Arial" panose="020B0604020202020204" pitchFamily="34" charset="0"/>
              <a:buChar char="•"/>
            </a:pPr>
            <a:r>
              <a:rPr lang="en-GB" baseline="0" dirty="0" smtClean="0"/>
              <a:t>This methodology can be applied and used as preparation for learning and developing aspects of comparison, assessed in Q4 on Paper 2.</a:t>
            </a:r>
            <a:endParaRPr lang="en-GB" dirty="0" smtClean="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22</a:t>
            </a:fld>
            <a:endParaRPr lang="en-US" dirty="0"/>
          </a:p>
        </p:txBody>
      </p:sp>
    </p:spTree>
    <p:extLst>
      <p:ext uri="{BB962C8B-B14F-4D97-AF65-F5344CB8AC3E}">
        <p14:creationId xmlns:p14="http://schemas.microsoft.com/office/powerpoint/2010/main" val="3533047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690563"/>
            <a:ext cx="4962525" cy="3722687"/>
          </a:xfrm>
        </p:spPr>
      </p:sp>
      <p:sp>
        <p:nvSpPr>
          <p:cNvPr id="3" name="Notes Placeholder 2"/>
          <p:cNvSpPr>
            <a:spLocks noGrp="1"/>
          </p:cNvSpPr>
          <p:nvPr>
            <p:ph type="body" idx="1"/>
          </p:nvPr>
        </p:nvSpPr>
        <p:spPr/>
        <p:txBody>
          <a:bodyPr/>
          <a:lstStyle/>
          <a:p>
            <a:r>
              <a:rPr lang="en-GB" b="1" dirty="0" smtClean="0"/>
              <a:t>Key Attributes</a:t>
            </a:r>
          </a:p>
          <a:p>
            <a:pPr marL="171450" indent="-171450">
              <a:buFont typeface="Arial" panose="020B0604020202020204" pitchFamily="34" charset="0"/>
              <a:buChar char="•"/>
            </a:pPr>
            <a:r>
              <a:rPr lang="en-GB" dirty="0" smtClean="0"/>
              <a:t>It balances the similar analysis question on P1, (Q2) with more opportunity to self-select language features from </a:t>
            </a:r>
            <a:r>
              <a:rPr lang="en-GB" b="1" dirty="0" smtClean="0"/>
              <a:t>one</a:t>
            </a:r>
            <a:r>
              <a:rPr lang="en-GB" dirty="0" smtClean="0"/>
              <a:t> of the sources.</a:t>
            </a:r>
          </a:p>
          <a:p>
            <a:endParaRPr lang="en-GB" dirty="0"/>
          </a:p>
          <a:p>
            <a:r>
              <a:rPr lang="en-GB" b="1" dirty="0" smtClean="0"/>
              <a:t>Points to Note</a:t>
            </a:r>
          </a:p>
          <a:p>
            <a:pPr marL="171450" indent="-171450">
              <a:buFont typeface="Arial" panose="020B0604020202020204" pitchFamily="34" charset="0"/>
              <a:buChar char="•"/>
            </a:pPr>
            <a:r>
              <a:rPr lang="en-GB" dirty="0" smtClean="0"/>
              <a:t>The assessment strategy for this questions allows the focus of the question to be on either  resource A or B (modern or 19</a:t>
            </a:r>
            <a:r>
              <a:rPr lang="en-GB" baseline="30000" dirty="0" smtClean="0"/>
              <a:t>th</a:t>
            </a:r>
            <a:r>
              <a:rPr lang="en-GB" dirty="0" smtClean="0"/>
              <a:t> century text) so that we can select the more appropriate one for language analysis.</a:t>
            </a:r>
          </a:p>
          <a:p>
            <a:pPr marL="171450" indent="-171450">
              <a:buFont typeface="Arial" panose="020B0604020202020204" pitchFamily="34" charset="0"/>
              <a:buChar char="•"/>
            </a:pPr>
            <a:r>
              <a:rPr lang="en-GB" dirty="0" smtClean="0"/>
              <a:t>The </a:t>
            </a:r>
            <a:r>
              <a:rPr lang="en-GB" dirty="0"/>
              <a:t>three skills within the AO: </a:t>
            </a:r>
            <a:r>
              <a:rPr lang="en-GB" dirty="0" smtClean="0"/>
              <a:t> </a:t>
            </a:r>
            <a:r>
              <a:rPr lang="en-GB" dirty="0"/>
              <a:t>comment </a:t>
            </a:r>
            <a:r>
              <a:rPr lang="en-GB" dirty="0" smtClean="0"/>
              <a:t>on, explain </a:t>
            </a:r>
            <a:r>
              <a:rPr lang="en-GB" dirty="0"/>
              <a:t>and analyse suggest an internal hierarchy of progression, with the ability to analyse being the highest order, and hence its reference in the </a:t>
            </a:r>
            <a:r>
              <a:rPr lang="en-GB" dirty="0" smtClean="0"/>
              <a:t>mark scheme </a:t>
            </a:r>
            <a:r>
              <a:rPr lang="en-GB" dirty="0"/>
              <a:t>at Level </a:t>
            </a:r>
            <a:r>
              <a:rPr lang="en-GB" dirty="0" smtClean="0"/>
              <a:t>4.</a:t>
            </a:r>
            <a:endParaRPr lang="en-GB" dirty="0"/>
          </a:p>
          <a:p>
            <a:pPr marL="171450" indent="-171450">
              <a:buFont typeface="Arial" panose="020B0604020202020204" pitchFamily="34" charset="0"/>
              <a:buChar char="•"/>
            </a:pPr>
            <a:r>
              <a:rPr lang="en-GB" dirty="0"/>
              <a:t>It is the quality of a student’s analysis that is credited – where language terminology is used, it is how well the student makes use of this to improve the quality of the response that is </a:t>
            </a:r>
            <a:r>
              <a:rPr lang="en-GB" dirty="0" smtClean="0"/>
              <a:t>important.</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23</a:t>
            </a:fld>
            <a:endParaRPr lang="en-US" dirty="0"/>
          </a:p>
        </p:txBody>
      </p:sp>
    </p:spTree>
    <p:extLst>
      <p:ext uri="{BB962C8B-B14F-4D97-AF65-F5344CB8AC3E}">
        <p14:creationId xmlns:p14="http://schemas.microsoft.com/office/powerpoint/2010/main" val="104048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This extended-form answer will enable students to compare the different attitudes or viewpoints, perspectives and ideas as an umbrella term to capture what a writer is writing about and how they present it to the reader – either their intended reader in the time period in which it is written or the student as reader of the source.</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The scope of the question will always provide the student, at all levels of ability, to consider in their comparison how the writers use form, structure and language – referenced in the bullet point as ‘methods’.</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As the final reading question on this paper, it signals the end of the assessment journey and as such requires the student to be synoptic in bringing together their learning.</a:t>
            </a:r>
          </a:p>
          <a:p>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24</a:t>
            </a:fld>
            <a:endParaRPr lang="en-US" dirty="0"/>
          </a:p>
        </p:txBody>
      </p:sp>
    </p:spTree>
    <p:extLst>
      <p:ext uri="{BB962C8B-B14F-4D97-AF65-F5344CB8AC3E}">
        <p14:creationId xmlns:p14="http://schemas.microsoft.com/office/powerpoint/2010/main" val="2109239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690563"/>
            <a:ext cx="4962525" cy="3722687"/>
          </a:xfrm>
        </p:spPr>
      </p:sp>
      <p:sp>
        <p:nvSpPr>
          <p:cNvPr id="3" name="Notes Placeholder 2"/>
          <p:cNvSpPr>
            <a:spLocks noGrp="1"/>
          </p:cNvSpPr>
          <p:nvPr>
            <p:ph type="body" idx="1"/>
          </p:nvPr>
        </p:nvSpPr>
        <p:spPr/>
        <p:txBody>
          <a:bodyPr/>
          <a:lstStyle/>
          <a:p>
            <a:r>
              <a:rPr lang="en-GB" b="1" dirty="0" smtClean="0"/>
              <a:t>Key Attributes</a:t>
            </a:r>
          </a:p>
          <a:p>
            <a:pPr marL="171450" indent="-171450">
              <a:buFont typeface="Arial" panose="020B0604020202020204" pitchFamily="34" charset="0"/>
              <a:buChar char="•"/>
            </a:pPr>
            <a:r>
              <a:rPr lang="en-GB" dirty="0" smtClean="0"/>
              <a:t> It retains a similar and successful format.</a:t>
            </a:r>
          </a:p>
          <a:p>
            <a:pPr marL="171450" indent="-171450">
              <a:buFont typeface="Arial" panose="020B0604020202020204" pitchFamily="34" charset="0"/>
              <a:buChar char="•"/>
            </a:pPr>
            <a:r>
              <a:rPr lang="en-GB" dirty="0" smtClean="0"/>
              <a:t>The topic or theme relates to the reading material in Section A.</a:t>
            </a:r>
          </a:p>
          <a:p>
            <a:pPr marL="171450" indent="-171450">
              <a:buFont typeface="Arial" panose="020B0604020202020204" pitchFamily="34" charset="0"/>
              <a:buChar char="•"/>
            </a:pPr>
            <a:r>
              <a:rPr lang="en-GB" dirty="0" smtClean="0"/>
              <a:t>You have had a chance to read about a topic or issue from a modern and 19</a:t>
            </a:r>
            <a:r>
              <a:rPr lang="en-GB" baseline="30000" dirty="0" smtClean="0"/>
              <a:t>th</a:t>
            </a:r>
            <a:r>
              <a:rPr lang="en-GB" dirty="0" smtClean="0"/>
              <a:t> century perspective, now tell us what your own perspective or viewpoint is.</a:t>
            </a:r>
          </a:p>
          <a:p>
            <a:pPr marL="171450" indent="-171450">
              <a:buFont typeface="Arial" panose="020B0604020202020204" pitchFamily="34" charset="0"/>
              <a:buChar char="•"/>
            </a:pPr>
            <a:r>
              <a:rPr lang="en-GB" dirty="0" smtClean="0"/>
              <a:t>The statement acts to provoke a response.</a:t>
            </a:r>
          </a:p>
          <a:p>
            <a:pPr marL="171450" indent="-171450">
              <a:buFont typeface="Arial" panose="020B0604020202020204" pitchFamily="34" charset="0"/>
              <a:buChar char="•"/>
            </a:pPr>
            <a:r>
              <a:rPr lang="en-GB" dirty="0" smtClean="0"/>
              <a:t>The question provides a clear sense of form, audience and purpose to the writing.</a:t>
            </a:r>
          </a:p>
          <a:p>
            <a:endParaRPr lang="en-GB" dirty="0"/>
          </a:p>
          <a:p>
            <a:r>
              <a:rPr lang="en-GB" b="1" dirty="0" smtClean="0"/>
              <a:t>Points to Note</a:t>
            </a:r>
          </a:p>
          <a:p>
            <a:pPr marL="171450" indent="-171450">
              <a:buFont typeface="Arial" panose="020B0604020202020204" pitchFamily="34" charset="0"/>
              <a:buChar char="•"/>
            </a:pPr>
            <a:r>
              <a:rPr lang="en-GB" dirty="0" smtClean="0"/>
              <a:t>It is the same levels of response mark scheme as for P1, Q5.</a:t>
            </a:r>
            <a:endParaRPr lang="en-GB" dirty="0"/>
          </a:p>
          <a:p>
            <a:pPr marL="171450" indent="-171450">
              <a:buFont typeface="Arial" panose="020B0604020202020204" pitchFamily="34" charset="0"/>
              <a:buChar char="•"/>
            </a:pPr>
            <a:r>
              <a:rPr lang="en-GB" dirty="0" smtClean="0"/>
              <a:t>The number of marks for writing is equal on the paper to the number of marks for the 4 reading questions.</a:t>
            </a:r>
          </a:p>
          <a:p>
            <a:pPr marL="171450" indent="-171450">
              <a:buFont typeface="Arial" panose="020B0604020202020204" pitchFamily="34" charset="0"/>
              <a:buChar char="•"/>
            </a:pPr>
            <a:r>
              <a:rPr lang="en-GB" dirty="0" smtClean="0"/>
              <a:t>AO6 marks for technical accuracy are allocated in a way that rewards ambition in the writing – making use of a best-fit approach to be transparent and fair for all students.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25</a:t>
            </a:fld>
            <a:endParaRPr lang="en-US" dirty="0"/>
          </a:p>
        </p:txBody>
      </p:sp>
    </p:spTree>
    <p:extLst>
      <p:ext uri="{BB962C8B-B14F-4D97-AF65-F5344CB8AC3E}">
        <p14:creationId xmlns:p14="http://schemas.microsoft.com/office/powerpoint/2010/main" val="10404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690563"/>
            <a:ext cx="4962525" cy="3722687"/>
          </a:xfrm>
        </p:spPr>
      </p:sp>
      <p:sp>
        <p:nvSpPr>
          <p:cNvPr id="3" name="Notes Placeholder 2"/>
          <p:cNvSpPr>
            <a:spLocks noGrp="1"/>
          </p:cNvSpPr>
          <p:nvPr>
            <p:ph type="body" idx="1"/>
          </p:nvPr>
        </p:nvSpPr>
        <p:spPr/>
        <p:txBody>
          <a:bodyPr/>
          <a:lstStyle/>
          <a:p>
            <a:r>
              <a:rPr lang="en-GB" dirty="0" smtClean="0"/>
              <a:t>Refer to the extract from</a:t>
            </a:r>
            <a:r>
              <a:rPr lang="en-GB" baseline="0" dirty="0" smtClean="0"/>
              <a:t> Brighton Rock in the Resources booklet.</a:t>
            </a:r>
          </a:p>
          <a:p>
            <a:endParaRPr lang="en-GB" dirty="0" smtClean="0"/>
          </a:p>
          <a:p>
            <a:r>
              <a:rPr lang="en-GB" b="1" dirty="0" smtClean="0"/>
              <a:t>Key Attributes</a:t>
            </a:r>
          </a:p>
          <a:p>
            <a:pPr marL="171450" indent="-171450">
              <a:buFont typeface="Arial" panose="020B0604020202020204" pitchFamily="34" charset="0"/>
              <a:buChar char="•"/>
            </a:pPr>
            <a:r>
              <a:rPr lang="en-GB" dirty="0" smtClean="0"/>
              <a:t>Designed to be lead-in questions.</a:t>
            </a:r>
          </a:p>
          <a:p>
            <a:pPr marL="171450" indent="-171450">
              <a:buFont typeface="Arial" panose="020B0604020202020204" pitchFamily="34" charset="0"/>
              <a:buChar char="•"/>
            </a:pPr>
            <a:r>
              <a:rPr lang="en-GB" dirty="0" smtClean="0"/>
              <a:t>Straightforward retrieval task designed to help all abilities of student gain marks and gain confidence at the start of the exam.</a:t>
            </a:r>
          </a:p>
          <a:p>
            <a:pPr marL="171450" indent="-171450">
              <a:buFont typeface="Arial" panose="020B0604020202020204" pitchFamily="34" charset="0"/>
              <a:buChar char="•"/>
            </a:pPr>
            <a:r>
              <a:rPr lang="en-GB" dirty="0" smtClean="0"/>
              <a:t>It begins with an assessment of AO1 to help establish an opening degree of comprehension and inference.</a:t>
            </a:r>
          </a:p>
          <a:p>
            <a:pPr marL="171450" indent="-171450">
              <a:buFont typeface="Arial" panose="020B0604020202020204" pitchFamily="34" charset="0"/>
              <a:buChar char="•"/>
            </a:pPr>
            <a:r>
              <a:rPr lang="en-GB" dirty="0" smtClean="0"/>
              <a:t>It supports a ‘chunking up’ of the text by helping students to read shorter sections in preparation for each response.</a:t>
            </a:r>
          </a:p>
          <a:p>
            <a:pPr marL="171450" indent="-171450">
              <a:buFont typeface="Arial" panose="020B0604020202020204" pitchFamily="34" charset="0"/>
              <a:buChar char="•"/>
            </a:pPr>
            <a:r>
              <a:rPr lang="en-GB" dirty="0" smtClean="0"/>
              <a:t>Helpful addition of line references – students could be advised to underline the cut-off point so that they remain within the set number of each response.</a:t>
            </a:r>
          </a:p>
          <a:p>
            <a:pPr marL="171450" indent="-171450">
              <a:buFont typeface="Arial" panose="020B0604020202020204" pitchFamily="34" charset="0"/>
              <a:buChar char="•"/>
            </a:pPr>
            <a:r>
              <a:rPr lang="en-GB" dirty="0" smtClean="0"/>
              <a:t>Helps students to manage time at the start of the examination.</a:t>
            </a:r>
          </a:p>
          <a:p>
            <a:endParaRPr lang="en-GB" dirty="0" smtClean="0"/>
          </a:p>
          <a:p>
            <a:r>
              <a:rPr lang="en-GB" b="1" dirty="0" smtClean="0"/>
              <a:t>Points to note:</a:t>
            </a:r>
            <a:endParaRPr lang="en-GB" dirty="0" smtClean="0"/>
          </a:p>
          <a:p>
            <a:pPr marL="171450" indent="-171450">
              <a:buFont typeface="Arial" panose="020B0604020202020204" pitchFamily="34" charset="0"/>
              <a:buChar char="•"/>
            </a:pPr>
            <a:r>
              <a:rPr lang="en-GB" dirty="0"/>
              <a:t>P1, Q1 is a short form question worth 4 </a:t>
            </a:r>
            <a:r>
              <a:rPr lang="en-GB" dirty="0" smtClean="0"/>
              <a:t>marks.</a:t>
            </a:r>
            <a:endParaRPr lang="en-GB" dirty="0"/>
          </a:p>
          <a:p>
            <a:pPr marL="171450" indent="-171450">
              <a:buFont typeface="Arial" panose="020B0604020202020204" pitchFamily="34" charset="0"/>
              <a:buChar char="•"/>
            </a:pPr>
            <a:r>
              <a:rPr lang="en-GB" dirty="0" smtClean="0"/>
              <a:t>Responses must be drawn from the set lines only (not outside them).</a:t>
            </a:r>
          </a:p>
          <a:p>
            <a:pPr marL="171450" indent="-171450">
              <a:buFont typeface="Arial" panose="020B0604020202020204" pitchFamily="34" charset="0"/>
              <a:buChar char="•"/>
            </a:pPr>
            <a:r>
              <a:rPr lang="en-GB" dirty="0" smtClean="0"/>
              <a:t>Students may quote directly, use their own words or paraphrase.</a:t>
            </a:r>
          </a:p>
          <a:p>
            <a:pPr marL="171450" indent="-171450">
              <a:buFont typeface="Arial" panose="020B0604020202020204" pitchFamily="34" charset="0"/>
              <a:buChar char="•"/>
            </a:pPr>
            <a:r>
              <a:rPr lang="en-GB" dirty="0" smtClean="0"/>
              <a:t>Indicative content in the mark scheme is not exhaustive and makes it clear to markers that “other valid responses that can be verified by checking the source” are acceptable.</a:t>
            </a:r>
          </a:p>
          <a:p>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3</a:t>
            </a:fld>
            <a:endParaRPr lang="en-US" dirty="0"/>
          </a:p>
        </p:txBody>
      </p:sp>
    </p:spTree>
    <p:extLst>
      <p:ext uri="{BB962C8B-B14F-4D97-AF65-F5344CB8AC3E}">
        <p14:creationId xmlns:p14="http://schemas.microsoft.com/office/powerpoint/2010/main" val="104048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530225"/>
            <a:ext cx="4962525" cy="3722688"/>
          </a:xfrm>
        </p:spPr>
      </p:sp>
      <p:sp>
        <p:nvSpPr>
          <p:cNvPr id="3" name="Notes Placeholder 2"/>
          <p:cNvSpPr>
            <a:spLocks noGrp="1"/>
          </p:cNvSpPr>
          <p:nvPr>
            <p:ph type="body" idx="1"/>
          </p:nvPr>
        </p:nvSpPr>
        <p:spPr/>
        <p:txBody>
          <a:bodyPr/>
          <a:lstStyle/>
          <a:p>
            <a:r>
              <a:rPr lang="en-GB" b="1" dirty="0" smtClean="0"/>
              <a:t>Key attributes:</a:t>
            </a:r>
          </a:p>
          <a:p>
            <a:pPr marL="171450" indent="-171450">
              <a:buFont typeface="Arial" panose="020B0604020202020204" pitchFamily="34" charset="0"/>
              <a:buChar char="•"/>
            </a:pPr>
            <a:r>
              <a:rPr lang="en-GB" dirty="0" smtClean="0"/>
              <a:t>Assesses AO2:  comment on, explain and analyse.</a:t>
            </a:r>
          </a:p>
          <a:p>
            <a:pPr marL="171450" indent="-171450">
              <a:buFont typeface="Arial" panose="020B0604020202020204" pitchFamily="34" charset="0"/>
              <a:buChar char="•"/>
            </a:pPr>
            <a:r>
              <a:rPr lang="en-GB" dirty="0" smtClean="0"/>
              <a:t>Directs students to a key section of the extract and provides this within the question paper itself to help all students to focus on the features of language.</a:t>
            </a:r>
          </a:p>
          <a:p>
            <a:pPr marL="171450" indent="-171450">
              <a:buFont typeface="Arial" panose="020B0604020202020204" pitchFamily="34" charset="0"/>
              <a:buChar char="•"/>
            </a:pPr>
            <a:r>
              <a:rPr lang="en-GB" dirty="0" smtClean="0"/>
              <a:t>The set lines move the student on through the extract to continue the chunking-up of the text into more manageable sections.</a:t>
            </a:r>
          </a:p>
          <a:p>
            <a:pPr marL="171450" indent="-171450">
              <a:buFont typeface="Arial" panose="020B0604020202020204" pitchFamily="34" charset="0"/>
              <a:buChar char="•"/>
            </a:pPr>
            <a:r>
              <a:rPr lang="en-GB" dirty="0" smtClean="0"/>
              <a:t>The question makes clear the focus for the language analysis within the designated number of lines.</a:t>
            </a:r>
          </a:p>
          <a:p>
            <a:pPr marL="171450" indent="-171450">
              <a:buFont typeface="Arial" panose="020B0604020202020204" pitchFamily="34" charset="0"/>
              <a:buChar char="•"/>
            </a:pPr>
            <a:r>
              <a:rPr lang="en-GB" dirty="0" smtClean="0"/>
              <a:t>The questions wording and use of supporting bullet points as a scaffold is designed to ensure that the main strand of the AO is addressed. </a:t>
            </a:r>
          </a:p>
          <a:p>
            <a:pPr marL="171450" indent="-171450">
              <a:buFont typeface="Arial" panose="020B0604020202020204" pitchFamily="34" charset="0"/>
              <a:buChar char="•"/>
            </a:pPr>
            <a:r>
              <a:rPr lang="en-GB" dirty="0" smtClean="0"/>
              <a:t>Although the bullet points provide a helpful reminder of the sort of features that students can build into their response, students will be credited for any worthy response that addresses AO2.</a:t>
            </a:r>
          </a:p>
          <a:p>
            <a:pPr marL="171450" indent="-171450">
              <a:buFont typeface="Arial" panose="020B0604020202020204" pitchFamily="34" charset="0"/>
              <a:buChar char="•"/>
            </a:pPr>
            <a:endParaRPr lang="en-GB" dirty="0" smtClean="0"/>
          </a:p>
          <a:p>
            <a:r>
              <a:rPr lang="en-GB" b="1" dirty="0" smtClean="0"/>
              <a:t>Points to note:</a:t>
            </a:r>
          </a:p>
          <a:p>
            <a:pPr marL="171450" indent="-171450">
              <a:buFont typeface="Arial" panose="020B0604020202020204" pitchFamily="34" charset="0"/>
              <a:buChar char="•"/>
            </a:pPr>
            <a:r>
              <a:rPr lang="en-GB" dirty="0" smtClean="0"/>
              <a:t>The three skills within the AO: comment on, explain and analyse suggest an internal hierarchy of progression, with the ability to analyse being the highest order, and hence its reference in the mark</a:t>
            </a:r>
            <a:r>
              <a:rPr lang="en-GB" baseline="0" dirty="0" smtClean="0"/>
              <a:t> scheme</a:t>
            </a:r>
            <a:r>
              <a:rPr lang="en-GB" dirty="0" smtClean="0"/>
              <a:t> at Level 4.</a:t>
            </a:r>
          </a:p>
          <a:p>
            <a:pPr marL="171450" indent="-171450">
              <a:buFont typeface="Arial" panose="020B0604020202020204" pitchFamily="34" charset="0"/>
              <a:buChar char="•"/>
            </a:pPr>
            <a:r>
              <a:rPr lang="en-GB" dirty="0" smtClean="0"/>
              <a:t>It is the quality of a student’s analysis that is credited – where language terminology is used, it is how well the student makes use of this to improve the quality of the response that is important.</a:t>
            </a:r>
          </a:p>
          <a:p>
            <a:pPr marL="171450" indent="-171450">
              <a:buFont typeface="Arial" panose="020B0604020202020204" pitchFamily="34" charset="0"/>
              <a:buChar char="•"/>
            </a:pPr>
            <a:r>
              <a:rPr lang="en-GB" dirty="0" smtClean="0"/>
              <a:t>The focus for analysis needs to stay within the set section of text.</a:t>
            </a:r>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4</a:t>
            </a:fld>
            <a:endParaRPr lang="en-US" dirty="0"/>
          </a:p>
        </p:txBody>
      </p:sp>
    </p:spTree>
    <p:extLst>
      <p:ext uri="{BB962C8B-B14F-4D97-AF65-F5344CB8AC3E}">
        <p14:creationId xmlns:p14="http://schemas.microsoft.com/office/powerpoint/2010/main" val="104048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This</a:t>
            </a:r>
            <a:r>
              <a:rPr lang="en-GB" sz="1050" kern="1200" baseline="0" dirty="0" smtClean="0">
                <a:solidFill>
                  <a:schemeClr val="tx1"/>
                </a:solidFill>
                <a:effectLst/>
                <a:latin typeface="+mn-lt"/>
                <a:ea typeface="+mn-ea"/>
                <a:cs typeface="+mn-cs"/>
              </a:rPr>
              <a:t> question is covered in detail in the examiner’s commentary available for download on our website.</a:t>
            </a:r>
          </a:p>
          <a:p>
            <a:pPr marL="171450" indent="-171450">
              <a:buFont typeface="Arial" panose="020B0604020202020204" pitchFamily="34" charset="0"/>
              <a:buChar char="•"/>
            </a:pPr>
            <a:r>
              <a:rPr lang="en-GB" sz="1050" kern="1200" baseline="0" dirty="0" smtClean="0">
                <a:solidFill>
                  <a:schemeClr val="tx1"/>
                </a:solidFill>
                <a:effectLst/>
                <a:latin typeface="+mn-lt"/>
                <a:ea typeface="+mn-ea"/>
                <a:cs typeface="+mn-cs"/>
              </a:rPr>
              <a:t>The question </a:t>
            </a:r>
            <a:r>
              <a:rPr lang="en-GB" sz="1050" kern="1200" dirty="0" smtClean="0">
                <a:solidFill>
                  <a:schemeClr val="tx1"/>
                </a:solidFill>
                <a:effectLst/>
                <a:latin typeface="+mn-lt"/>
                <a:ea typeface="+mn-ea"/>
                <a:cs typeface="+mn-cs"/>
              </a:rPr>
              <a:t>requires the student to consider the whole source.</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The opening provides a relevant context for the student, in this case informing them that the extract is from the opening of a novel – the</a:t>
            </a:r>
            <a:r>
              <a:rPr lang="en-GB" sz="1050" kern="1200" baseline="0" dirty="0" smtClean="0">
                <a:solidFill>
                  <a:schemeClr val="tx1"/>
                </a:solidFill>
                <a:effectLst/>
                <a:latin typeface="+mn-lt"/>
                <a:ea typeface="+mn-ea"/>
                <a:cs typeface="+mn-cs"/>
              </a:rPr>
              <a:t> specification sets out the other possibilities for assessment, such as the endings of novels/short stories, or pivotal moments etc.</a:t>
            </a:r>
            <a:endParaRPr lang="en-GB"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The question stem requires students to reflect on how the structure helps to interest them – this can be interpreted in any number of ways depending on what each student sees in each extract.</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The bullet points provide a helpful guide and prompt the student to concentrate on how the writer leads the reader through the text.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smtClean="0">
                <a:solidFill>
                  <a:schemeClr val="tx1"/>
                </a:solidFill>
                <a:effectLst/>
                <a:latin typeface="+mn-lt"/>
                <a:ea typeface="+mn-ea"/>
                <a:cs typeface="+mn-cs"/>
              </a:rPr>
              <a:t>The final bullet point intentionally prompts students to go beyond the guide in the previous two, and bring in any features that they feel are relevant to the task.</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We have looked to build on the analysis in Q2 in order to now look at structure as a sequence of paragraphs and the writer’s influence on the reader as part of a reading experience. </a:t>
            </a:r>
          </a:p>
          <a:p>
            <a:r>
              <a:rPr lang="en-GB" sz="1050" kern="1200" dirty="0" smtClean="0">
                <a:solidFill>
                  <a:schemeClr val="tx1"/>
                </a:solidFill>
                <a:effectLst/>
                <a:latin typeface="+mn-lt"/>
                <a:ea typeface="+mn-ea"/>
                <a:cs typeface="+mn-cs"/>
              </a:rPr>
              <a:t>Possible areas for students to develop understanding in could include:</a:t>
            </a:r>
          </a:p>
          <a:p>
            <a:r>
              <a:rPr lang="en-GB" sz="1050" kern="1200" dirty="0" smtClean="0">
                <a:solidFill>
                  <a:schemeClr val="tx1"/>
                </a:solidFill>
                <a:effectLst/>
                <a:latin typeface="+mn-lt"/>
                <a:ea typeface="+mn-ea"/>
                <a:cs typeface="+mn-cs"/>
              </a:rPr>
              <a:t>-</a:t>
            </a:r>
            <a:r>
              <a:rPr lang="en-GB" sz="1050" kern="1200" baseline="0" dirty="0" smtClean="0">
                <a:solidFill>
                  <a:schemeClr val="tx1"/>
                </a:solidFill>
                <a:effectLst/>
                <a:latin typeface="+mn-lt"/>
                <a:ea typeface="+mn-ea"/>
                <a:cs typeface="+mn-cs"/>
              </a:rPr>
              <a:t>  s</a:t>
            </a:r>
            <a:r>
              <a:rPr lang="en-GB" sz="1050" kern="1200" dirty="0" smtClean="0">
                <a:solidFill>
                  <a:schemeClr val="tx1"/>
                </a:solidFill>
                <a:effectLst/>
                <a:latin typeface="+mn-lt"/>
                <a:ea typeface="+mn-ea"/>
                <a:cs typeface="+mn-cs"/>
              </a:rPr>
              <a:t>equence through a passage</a:t>
            </a:r>
          </a:p>
          <a:p>
            <a:pPr marL="171450" marR="0" lvl="8" indent="-171450" algn="l" defTabSz="457200" rtl="0" eaLnBrk="1" fontAlgn="auto" latinLnBrk="0" hangingPunct="1">
              <a:lnSpc>
                <a:spcPct val="100000"/>
              </a:lnSpc>
              <a:spcBef>
                <a:spcPts val="0"/>
              </a:spcBef>
              <a:spcAft>
                <a:spcPts val="0"/>
              </a:spcAft>
              <a:buClrTx/>
              <a:buSzTx/>
              <a:buFontTx/>
              <a:buChar char="-"/>
              <a:tabLst/>
              <a:defRPr/>
            </a:pPr>
            <a:r>
              <a:rPr lang="en-GB" sz="1050" kern="1200" dirty="0" smtClean="0">
                <a:solidFill>
                  <a:schemeClr val="tx1"/>
                </a:solidFill>
                <a:effectLst/>
                <a:latin typeface="+mn-lt"/>
                <a:ea typeface="+mn-ea"/>
                <a:cs typeface="+mn-cs"/>
              </a:rPr>
              <a:t>movement from big to small – ideas or perspectives</a:t>
            </a:r>
          </a:p>
          <a:p>
            <a:pPr marL="171450" marR="0" lvl="8" indent="-171450" algn="l" defTabSz="457200" rtl="0" eaLnBrk="1" fontAlgn="auto" latinLnBrk="0" hangingPunct="1">
              <a:lnSpc>
                <a:spcPct val="100000"/>
              </a:lnSpc>
              <a:spcBef>
                <a:spcPts val="0"/>
              </a:spcBef>
              <a:spcAft>
                <a:spcPts val="0"/>
              </a:spcAft>
              <a:buClrTx/>
              <a:buSzTx/>
              <a:buFontTx/>
              <a:buChar char="-"/>
              <a:tabLst/>
              <a:defRPr/>
            </a:pPr>
            <a:r>
              <a:rPr lang="en-GB" sz="1050" kern="1200" dirty="0" smtClean="0">
                <a:solidFill>
                  <a:schemeClr val="tx1"/>
                </a:solidFill>
                <a:effectLst/>
                <a:latin typeface="+mn-lt"/>
                <a:ea typeface="+mn-ea"/>
                <a:cs typeface="+mn-cs"/>
              </a:rPr>
              <a:t>internal cohesion and topic sentences</a:t>
            </a:r>
          </a:p>
          <a:p>
            <a:pPr marL="171450" indent="-171450">
              <a:buFontTx/>
              <a:buChar char="-"/>
            </a:pPr>
            <a:r>
              <a:rPr lang="en-GB" sz="1050" kern="1200" dirty="0" smtClean="0">
                <a:solidFill>
                  <a:schemeClr val="tx1"/>
                </a:solidFill>
                <a:effectLst/>
                <a:latin typeface="+mn-lt"/>
                <a:ea typeface="+mn-ea"/>
                <a:cs typeface="+mn-cs"/>
              </a:rPr>
              <a:t>taking an outside to inward perspective, or vice versa</a:t>
            </a:r>
          </a:p>
          <a:p>
            <a:pPr marL="171450" indent="-171450">
              <a:buFontTx/>
              <a:buChar char="-"/>
            </a:pPr>
            <a:r>
              <a:rPr lang="en-GB" sz="1050" kern="1200" dirty="0" smtClean="0">
                <a:solidFill>
                  <a:schemeClr val="tx1"/>
                </a:solidFill>
                <a:effectLst/>
                <a:latin typeface="+mn-lt"/>
                <a:ea typeface="+mn-ea"/>
                <a:cs typeface="+mn-cs"/>
              </a:rPr>
              <a:t>introductions and developments</a:t>
            </a:r>
          </a:p>
          <a:p>
            <a:pPr marL="171450" marR="0" lvl="8" indent="-171450" algn="l" defTabSz="457200" rtl="0" eaLnBrk="1" fontAlgn="auto" latinLnBrk="0" hangingPunct="1">
              <a:lnSpc>
                <a:spcPct val="100000"/>
              </a:lnSpc>
              <a:spcBef>
                <a:spcPts val="0"/>
              </a:spcBef>
              <a:spcAft>
                <a:spcPts val="0"/>
              </a:spcAft>
              <a:buClrTx/>
              <a:buSzTx/>
              <a:buFontTx/>
              <a:buChar char="-"/>
              <a:tabLst/>
              <a:defRPr/>
            </a:pPr>
            <a:r>
              <a:rPr lang="en-GB" sz="1050" kern="1200" dirty="0" smtClean="0">
                <a:solidFill>
                  <a:schemeClr val="tx1"/>
                </a:solidFill>
                <a:effectLst/>
                <a:latin typeface="+mn-lt"/>
                <a:ea typeface="+mn-ea"/>
                <a:cs typeface="+mn-cs"/>
              </a:rPr>
              <a:t>reiterations,</a:t>
            </a:r>
            <a:r>
              <a:rPr lang="en-GB" sz="1050" kern="1200" baseline="0" dirty="0" smtClean="0">
                <a:solidFill>
                  <a:schemeClr val="tx1"/>
                </a:solidFill>
                <a:effectLst/>
                <a:latin typeface="+mn-lt"/>
                <a:ea typeface="+mn-ea"/>
                <a:cs typeface="+mn-cs"/>
              </a:rPr>
              <a:t> r</a:t>
            </a:r>
            <a:r>
              <a:rPr lang="en-GB" sz="1050" kern="1200" dirty="0" smtClean="0">
                <a:solidFill>
                  <a:schemeClr val="tx1"/>
                </a:solidFill>
                <a:effectLst/>
                <a:latin typeface="+mn-lt"/>
                <a:ea typeface="+mn-ea"/>
                <a:cs typeface="+mn-cs"/>
              </a:rPr>
              <a:t>epetitions, threads, patterns or motifs					</a:t>
            </a:r>
          </a:p>
          <a:p>
            <a:pPr marL="171450" marR="0" lvl="8" indent="-171450" algn="l" defTabSz="457200" rtl="0" eaLnBrk="1" fontAlgn="auto" latinLnBrk="0" hangingPunct="1">
              <a:lnSpc>
                <a:spcPct val="100000"/>
              </a:lnSpc>
              <a:spcBef>
                <a:spcPts val="0"/>
              </a:spcBef>
              <a:spcAft>
                <a:spcPts val="0"/>
              </a:spcAft>
              <a:buClrTx/>
              <a:buSzTx/>
              <a:buFontTx/>
              <a:buChar char="-"/>
              <a:tabLst/>
              <a:defRPr/>
            </a:pPr>
            <a:r>
              <a:rPr lang="en-GB" sz="1050" kern="1200" dirty="0" smtClean="0">
                <a:solidFill>
                  <a:schemeClr val="tx1"/>
                </a:solidFill>
                <a:effectLst/>
                <a:latin typeface="+mn-lt"/>
                <a:ea typeface="+mn-ea"/>
                <a:cs typeface="+mn-cs"/>
              </a:rPr>
              <a:t>connections and links across paragraphs		</a:t>
            </a:r>
          </a:p>
          <a:p>
            <a:pPr marL="171450" marR="0" lvl="8" indent="-171450" algn="l" defTabSz="457200" rtl="0" eaLnBrk="1" fontAlgn="auto" latinLnBrk="0" hangingPunct="1">
              <a:lnSpc>
                <a:spcPct val="100000"/>
              </a:lnSpc>
              <a:spcBef>
                <a:spcPts val="0"/>
              </a:spcBef>
              <a:spcAft>
                <a:spcPts val="0"/>
              </a:spcAft>
              <a:buClrTx/>
              <a:buSzTx/>
              <a:buFontTx/>
              <a:buChar char="-"/>
              <a:tabLst/>
              <a:defRPr/>
            </a:pPr>
            <a:r>
              <a:rPr lang="en-GB" sz="1050" kern="1200" dirty="0" smtClean="0">
                <a:solidFill>
                  <a:schemeClr val="tx1"/>
                </a:solidFill>
                <a:effectLst/>
                <a:latin typeface="+mn-lt"/>
                <a:ea typeface="+mn-ea"/>
                <a:cs typeface="+mn-cs"/>
              </a:rPr>
              <a:t>summaries and conclusions	</a:t>
            </a:r>
            <a:endParaRPr lang="en-GB" dirty="0" smtClean="0"/>
          </a:p>
          <a:p>
            <a:pPr marL="171450" marR="0" lvl="8" indent="-171450" algn="l" defTabSz="457200" rtl="0" eaLnBrk="1" fontAlgn="auto" latinLnBrk="0" hangingPunct="1">
              <a:lnSpc>
                <a:spcPct val="100000"/>
              </a:lnSpc>
              <a:spcBef>
                <a:spcPts val="0"/>
              </a:spcBef>
              <a:spcAft>
                <a:spcPts val="0"/>
              </a:spcAft>
              <a:buClrTx/>
              <a:buSzTx/>
              <a:buFontTx/>
              <a:buChar char="-"/>
              <a:tabLst/>
              <a:defRPr/>
            </a:pPr>
            <a:r>
              <a:rPr lang="en-GB" sz="1050" kern="1200" dirty="0" smtClean="0">
                <a:solidFill>
                  <a:schemeClr val="tx1"/>
                </a:solidFill>
                <a:effectLst/>
                <a:latin typeface="+mn-lt"/>
                <a:ea typeface="+mn-ea"/>
                <a:cs typeface="+mn-cs"/>
              </a:rPr>
              <a:t>narrative perspective</a:t>
            </a:r>
          </a:p>
          <a:p>
            <a:pPr marL="171450" marR="0" lvl="8" indent="-171450" algn="l" defTabSz="457200" rtl="0" eaLnBrk="1" fontAlgn="auto" latinLnBrk="0" hangingPunct="1">
              <a:lnSpc>
                <a:spcPct val="100000"/>
              </a:lnSpc>
              <a:spcBef>
                <a:spcPts val="0"/>
              </a:spcBef>
              <a:spcAft>
                <a:spcPts val="0"/>
              </a:spcAft>
              <a:buClrTx/>
              <a:buSzTx/>
              <a:buFontTx/>
              <a:buChar char="-"/>
              <a:tabLst/>
              <a:defRPr/>
            </a:pPr>
            <a:r>
              <a:rPr lang="en-GB" sz="1050" kern="1200" dirty="0" smtClean="0">
                <a:solidFill>
                  <a:schemeClr val="tx1"/>
                </a:solidFill>
                <a:effectLst/>
                <a:latin typeface="+mn-lt"/>
                <a:ea typeface="+mn-ea"/>
                <a:cs typeface="+mn-cs"/>
              </a:rPr>
              <a:t>shifts of focus.</a:t>
            </a:r>
          </a:p>
          <a:p>
            <a:pPr marL="171450" marR="0" lvl="8" indent="-171450" algn="l" defTabSz="457200" rtl="0" eaLnBrk="1" fontAlgn="auto" latinLnBrk="0" hangingPunct="1">
              <a:lnSpc>
                <a:spcPct val="100000"/>
              </a:lnSpc>
              <a:spcBef>
                <a:spcPts val="0"/>
              </a:spcBef>
              <a:spcAft>
                <a:spcPts val="0"/>
              </a:spcAft>
              <a:buClrTx/>
              <a:buSzTx/>
              <a:buFontTx/>
              <a:buChar char="-"/>
              <a:tabLst/>
              <a:defRPr/>
            </a:pPr>
            <a:endParaRPr lang="en-GB" sz="105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5</a:t>
            </a:fld>
            <a:endParaRPr lang="en-US" dirty="0"/>
          </a:p>
        </p:txBody>
      </p:sp>
    </p:spTree>
    <p:extLst>
      <p:ext uri="{BB962C8B-B14F-4D97-AF65-F5344CB8AC3E}">
        <p14:creationId xmlns:p14="http://schemas.microsoft.com/office/powerpoint/2010/main" val="377586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AO2</a:t>
            </a:r>
            <a:r>
              <a:rPr lang="en-GB" baseline="0" dirty="0" smtClean="0"/>
              <a:t> sets out a notional </a:t>
            </a:r>
            <a:r>
              <a:rPr lang="en-GB" dirty="0" smtClean="0"/>
              <a:t>hierarchy – offers simple statements of comment,  through</a:t>
            </a:r>
            <a:r>
              <a:rPr lang="en-GB" baseline="0" dirty="0" smtClean="0"/>
              <a:t> to clear explanations </a:t>
            </a:r>
            <a:r>
              <a:rPr lang="en-GB" dirty="0" smtClean="0"/>
              <a:t>elaborated with reference to how they work, and finally to analysis</a:t>
            </a:r>
            <a:r>
              <a:rPr lang="en-GB" baseline="0" dirty="0" smtClean="0"/>
              <a:t> of language or structure and the key </a:t>
            </a:r>
            <a:r>
              <a:rPr lang="en-GB" dirty="0" smtClean="0"/>
              <a:t>linkages between the writing and its results/impact on the reader.</a:t>
            </a:r>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6</a:t>
            </a:fld>
            <a:endParaRPr lang="en-US" dirty="0"/>
          </a:p>
        </p:txBody>
      </p:sp>
    </p:spTree>
    <p:extLst>
      <p:ext uri="{BB962C8B-B14F-4D97-AF65-F5344CB8AC3E}">
        <p14:creationId xmlns:p14="http://schemas.microsoft.com/office/powerpoint/2010/main" val="120313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smtClean="0"/>
              <a:t>By looking at each</a:t>
            </a:r>
            <a:r>
              <a:rPr lang="en-GB" baseline="0" dirty="0" smtClean="0"/>
              <a:t> level within the mark scheme, it is possible to see the core descriptors pertaining to the AO. </a:t>
            </a:r>
          </a:p>
          <a:p>
            <a:pPr marL="171450" indent="-171450">
              <a:buFont typeface="Arial"/>
              <a:buChar char="•"/>
            </a:pPr>
            <a:r>
              <a:rPr lang="en-GB" baseline="0" dirty="0" smtClean="0"/>
              <a:t>These descriptors help students to understand what core skills they need to demonstrate. </a:t>
            </a:r>
          </a:p>
          <a:p>
            <a:pPr marL="171450" indent="-171450">
              <a:buFont typeface="Arial"/>
              <a:buChar char="•"/>
            </a:pPr>
            <a:r>
              <a:rPr lang="en-GB" baseline="0" dirty="0" smtClean="0"/>
              <a:t>These are collated into what markers are encouraged to see as a ‘ladder’ of skills. This can also be very useful for students to help them remember the core skills they should show in each type of task on the assessment journey. </a:t>
            </a:r>
          </a:p>
          <a:p>
            <a:pPr marL="171450" indent="-171450">
              <a:buFont typeface="Arial"/>
              <a:buChar char="•"/>
            </a:pPr>
            <a:r>
              <a:rPr lang="en-GB" baseline="0" dirty="0" smtClean="0"/>
              <a:t>The different ways that skills are described (level by level) help us to differentiate between the different ability levels of students. </a:t>
            </a:r>
          </a:p>
          <a:p>
            <a:pPr marL="171450" indent="-171450">
              <a:buFont typeface="Arial"/>
              <a:buChar char="•"/>
            </a:pPr>
            <a:r>
              <a:rPr lang="en-GB" baseline="0" dirty="0" smtClean="0"/>
              <a:t>In this example we are able to ‘unpack’ the requirements for a Level 3 response. </a:t>
            </a:r>
          </a:p>
          <a:p>
            <a:pPr marL="171450" indent="-171450">
              <a:buFont typeface="Arial"/>
              <a:buChar char="•"/>
            </a:pPr>
            <a:r>
              <a:rPr lang="en-GB" baseline="0" dirty="0" smtClean="0"/>
              <a:t>This can be a useful way of putting together a ‘student–friendly’ mark scheme for use in classroom contexts. </a:t>
            </a:r>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7</a:t>
            </a:fld>
            <a:endParaRPr lang="en-US" dirty="0"/>
          </a:p>
        </p:txBody>
      </p:sp>
    </p:spTree>
    <p:extLst>
      <p:ext uri="{BB962C8B-B14F-4D97-AF65-F5344CB8AC3E}">
        <p14:creationId xmlns:p14="http://schemas.microsoft.com/office/powerpoint/2010/main" val="62276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Thinking about the different structural features a writer may employ can lead students to come up with key questions about a text. </a:t>
            </a:r>
          </a:p>
          <a:p>
            <a:pPr marL="171450" indent="-171450">
              <a:buFont typeface="Arial" panose="020B0604020202020204" pitchFamily="34" charset="0"/>
              <a:buChar char="•"/>
            </a:pPr>
            <a:r>
              <a:rPr lang="en-US" dirty="0" smtClean="0"/>
              <a:t>For example,</a:t>
            </a:r>
            <a:r>
              <a:rPr lang="en-US" baseline="0" dirty="0" smtClean="0"/>
              <a:t> </a:t>
            </a:r>
            <a:r>
              <a:rPr lang="en-US" dirty="0" smtClean="0"/>
              <a:t>the first bullet point on</a:t>
            </a:r>
            <a:r>
              <a:rPr lang="en-US" baseline="0" dirty="0" smtClean="0"/>
              <a:t> this slide </a:t>
            </a:r>
            <a:r>
              <a:rPr lang="en-US" dirty="0" smtClean="0"/>
              <a:t>invites questions about first or third person, and how a writer might use this perspective to structure narrative. </a:t>
            </a:r>
          </a:p>
          <a:p>
            <a:pPr marL="171450" indent="-171450">
              <a:buFont typeface="Arial" panose="020B0604020202020204" pitchFamily="34" charset="0"/>
              <a:buChar char="•"/>
            </a:pPr>
            <a:r>
              <a:rPr lang="en-US" dirty="0" smtClean="0"/>
              <a:t>By encouraging</a:t>
            </a:r>
            <a:r>
              <a:rPr lang="en-US" baseline="0" dirty="0" smtClean="0"/>
              <a:t> students to ask questions of the text, they are gaining key skills to begin to use subject vocabulary meaningfully – and just as importantly, are beginning to develop a critical stance, something that the follow-up Q4 on P1 assesses more specifically. </a:t>
            </a:r>
            <a:endParaRPr lang="en-US" dirty="0" smtClean="0"/>
          </a:p>
          <a:p>
            <a:pPr marL="0" indent="0">
              <a:buFont typeface="Arial"/>
              <a:buNone/>
            </a:pPr>
            <a:endParaRPr lang="en-US" dirty="0" smtClean="0"/>
          </a:p>
          <a:p>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8</a:t>
            </a:fld>
            <a:endParaRPr lang="en-US" dirty="0"/>
          </a:p>
        </p:txBody>
      </p:sp>
    </p:spTree>
    <p:extLst>
      <p:ext uri="{BB962C8B-B14F-4D97-AF65-F5344CB8AC3E}">
        <p14:creationId xmlns:p14="http://schemas.microsoft.com/office/powerpoint/2010/main" val="2689602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rPr>
              <a:t>The notion of a structure jigsaw may help students to see how a writer “fits” different aspects of structure together.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rPr>
              <a:t>The different steps outlined here are one possible framework that students might make use of to analyse the features of a text, as well as be able to better understand and appreciate how they contribute to possible meanings of texts.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rPr>
              <a:t>It helps students to use subject specific vocabulary in a way that is not simply feature spotting.</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rPr>
              <a:t>This ability to self question provides meaningful material for responses and also stimulates more of an insight into the effects that writers may be seeking to have on the reader.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rPr>
              <a:t>It can also be a way of building confidence in students of all abilities in that a concept which may at first seem difficult or vague becomes more tangible and accessible to learners. </a:t>
            </a:r>
          </a:p>
          <a:p>
            <a:endParaRPr lang="en-GB"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a:lstStyle/>
          <a:p>
            <a:fld id="{3F34A5FC-3944-2443-A9BC-88BC4528ED38}" type="slidenum">
              <a:rPr lang="en-US" smtClean="0"/>
              <a:t>9</a:t>
            </a:fld>
            <a:endParaRPr lang="en-US" dirty="0"/>
          </a:p>
        </p:txBody>
      </p:sp>
    </p:spTree>
    <p:extLst>
      <p:ext uri="{BB962C8B-B14F-4D97-AF65-F5344CB8AC3E}">
        <p14:creationId xmlns:p14="http://schemas.microsoft.com/office/powerpoint/2010/main" val="2689602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t>Copyright © AQA and its licensors. All rights reserved.</a:t>
            </a:r>
            <a:endParaRPr lang="en-US" dirty="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endParaRPr lang="en-GB"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B279622-80BA-F840-86B5-56170C14F517}" type="datetimeFigureOut">
              <a:rPr lang="en-US" smtClean="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DA90E8F-3CCC-B843-9D81-ED95137CCFDA}" type="slidenum">
              <a:rPr lang="en-US" smtClean="0"/>
              <a:t>‹#›</a:t>
            </a:fld>
            <a:endParaRPr lang="en-US" dirty="0"/>
          </a:p>
        </p:txBody>
      </p:sp>
    </p:spTree>
    <p:extLst>
      <p:ext uri="{BB962C8B-B14F-4D97-AF65-F5344CB8AC3E}">
        <p14:creationId xmlns:p14="http://schemas.microsoft.com/office/powerpoint/2010/main" val="329596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0001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3440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endParaRPr lang="en-GB" dirty="0"/>
          </a:p>
        </p:txBody>
      </p:sp>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379288"/>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76438" y="645907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7" r:id="rId3"/>
    <p:sldLayoutId id="2147483668" r:id="rId4"/>
    <p:sldLayoutId id="2147483667" r:id="rId5"/>
    <p:sldLayoutId id="2147483662" r:id="rId6"/>
    <p:sldLayoutId id="2147483664" r:id="rId7"/>
    <p:sldLayoutId id="2147483665" r:id="rId8"/>
    <p:sldLayoutId id="2147483678" r:id="rId9"/>
    <p:sldLayoutId id="2147483669" r:id="rId10"/>
    <p:sldLayoutId id="2147483670" r:id="rId11"/>
    <p:sldLayoutId id="2147483671" r:id="rId12"/>
    <p:sldLayoutId id="2147483672" r:id="rId13"/>
    <p:sldLayoutId id="2147483674" r:id="rId14"/>
    <p:sldLayoutId id="2147483673" r:id="rId15"/>
    <p:sldLayoutId id="2147483675" r:id="rId16"/>
    <p:sldLayoutId id="2147483676" r:id="rId17"/>
    <p:sldLayoutId id="2147483680" r:id="rId18"/>
  </p:sldLayoutIdLst>
  <p:timing>
    <p:tnLst>
      <p:par>
        <p:cTn id="1" dur="indefinite" restart="never" nodeType="tmRoot"/>
      </p:par>
    </p:tnLst>
  </p:timing>
  <p:hf sldNum="0"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solidFill>
                  <a:srgbClr val="412878"/>
                </a:solidFill>
                <a:latin typeface="AQA Chevin Pro Light" panose="020F0303030000060003" pitchFamily="34" charset="0"/>
              </a:rPr>
              <a:t>English Language specification at a glance</a:t>
            </a:r>
            <a:endParaRPr lang="en-GB" dirty="0">
              <a:solidFill>
                <a:srgbClr val="412878"/>
              </a:solidFill>
              <a:latin typeface="AQA Chevin Pro Light" panose="020F0303030000060003" pitchFamily="34" charset="0"/>
            </a:endParaRPr>
          </a:p>
        </p:txBody>
      </p:sp>
      <p:sp>
        <p:nvSpPr>
          <p:cNvPr id="4" name="Text Placeholder 6"/>
          <p:cNvSpPr txBox="1">
            <a:spLocks/>
          </p:cNvSpPr>
          <p:nvPr/>
        </p:nvSpPr>
        <p:spPr>
          <a:xfrm>
            <a:off x="448574" y="1076325"/>
            <a:ext cx="8238227" cy="4475785"/>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buFont typeface="Arial" charset="0"/>
              <a:buChar char="•"/>
            </a:pPr>
            <a:endParaRPr lang="en-GB" sz="1800" dirty="0">
              <a:cs typeface="Arial" charset="0"/>
            </a:endParaRPr>
          </a:p>
          <a:p>
            <a:pPr marL="355600" indent="-355600">
              <a:buNone/>
            </a:pPr>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11</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1247776"/>
            <a:ext cx="4924425" cy="458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543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normAutofit/>
          </a:bodyPr>
          <a:lstStyle/>
          <a:p>
            <a:pPr algn="l"/>
            <a:r>
              <a:rPr lang="en-US" dirty="0" smtClean="0">
                <a:latin typeface="AQA Chevin Pro Light" panose="020F0303030000060003" pitchFamily="34" charset="0"/>
              </a:rPr>
              <a:t>Paper 1 Question 4: AO4 (Critical evaluation)</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t>For this question you need to focus on the second part of the text only, </a:t>
            </a:r>
            <a:r>
              <a:rPr lang="en-US" i="1" dirty="0" smtClean="0"/>
              <a:t>from line 16 to the end</a:t>
            </a:r>
            <a:r>
              <a:rPr lang="en-US" dirty="0" smtClean="0"/>
              <a:t>.</a:t>
            </a:r>
          </a:p>
          <a:p>
            <a:pPr marL="0" indent="0">
              <a:buNone/>
            </a:pPr>
            <a:endParaRPr lang="en-US" dirty="0" smtClean="0"/>
          </a:p>
          <a:p>
            <a:pPr marL="0" indent="0">
              <a:buNone/>
            </a:pPr>
            <a:r>
              <a:rPr lang="en-US" dirty="0" smtClean="0"/>
              <a:t>A student, having read this section of the text, said: </a:t>
            </a:r>
            <a:r>
              <a:rPr lang="en-US" i="1" dirty="0" smtClean="0"/>
              <a:t>“This part of the text, explaining what Hale is doing, shows how nervous and unsafe he feels. It reminds me of the first line.”</a:t>
            </a:r>
          </a:p>
          <a:p>
            <a:pPr marL="0" indent="0">
              <a:buNone/>
            </a:pPr>
            <a:endParaRPr lang="en-US" u="sng" dirty="0" smtClean="0"/>
          </a:p>
          <a:p>
            <a:pPr marL="0" indent="0">
              <a:buNone/>
            </a:pPr>
            <a:r>
              <a:rPr lang="en-US" i="1" dirty="0" smtClean="0"/>
              <a:t>To what extent do you agree?</a:t>
            </a:r>
          </a:p>
          <a:p>
            <a:pPr marL="0" indent="0">
              <a:buNone/>
            </a:pPr>
            <a:endParaRPr lang="en-US" dirty="0" smtClean="0"/>
          </a:p>
          <a:p>
            <a:pPr marL="0" indent="0">
              <a:buNone/>
            </a:pPr>
            <a:r>
              <a:rPr lang="en-US" dirty="0" smtClean="0"/>
              <a:t>In your response, you could:</a:t>
            </a:r>
          </a:p>
          <a:p>
            <a:r>
              <a:rPr lang="en-US" dirty="0"/>
              <a:t>c</a:t>
            </a:r>
            <a:r>
              <a:rPr lang="en-US" dirty="0" smtClean="0"/>
              <a:t>onsider your own impressions of how Hale feels </a:t>
            </a:r>
          </a:p>
          <a:p>
            <a:r>
              <a:rPr lang="en-US" dirty="0"/>
              <a:t>e</a:t>
            </a:r>
            <a:r>
              <a:rPr lang="en-US" dirty="0" smtClean="0"/>
              <a:t>valuate how the writer creates an unsafe atmosphere </a:t>
            </a:r>
          </a:p>
          <a:p>
            <a:r>
              <a:rPr lang="en-US" dirty="0"/>
              <a:t>s</a:t>
            </a:r>
            <a:r>
              <a:rPr lang="en-US" dirty="0" smtClean="0"/>
              <a:t>upport your own opinions with quotations from the text.</a:t>
            </a:r>
          </a:p>
          <a:p>
            <a:endParaRPr lang="en-US" dirty="0"/>
          </a:p>
        </p:txBody>
      </p:sp>
    </p:spTree>
    <p:extLst>
      <p:ext uri="{BB962C8B-B14F-4D97-AF65-F5344CB8AC3E}">
        <p14:creationId xmlns:p14="http://schemas.microsoft.com/office/powerpoint/2010/main" val="879631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latin typeface="AQA Chevin Pro Light" panose="020F0303030000060003" pitchFamily="34" charset="0"/>
              </a:rPr>
              <a:t>Being critical and evaluative</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200" y="1600200"/>
            <a:ext cx="8500820" cy="4525963"/>
          </a:xfrm>
        </p:spPr>
        <p:txBody>
          <a:bodyPr>
            <a:normAutofit/>
          </a:bodyPr>
          <a:lstStyle/>
          <a:p>
            <a:pPr marL="0" indent="0">
              <a:buNone/>
            </a:pPr>
            <a:r>
              <a:rPr lang="en-US" dirty="0" smtClean="0"/>
              <a:t>The question itself is a culmination of the ‘footprint’ of skills: AO1       AO2       AO4</a:t>
            </a:r>
          </a:p>
          <a:p>
            <a:pPr marL="0" indent="0">
              <a:buNone/>
            </a:pPr>
            <a:endParaRPr lang="en-US" dirty="0" smtClean="0"/>
          </a:p>
          <a:p>
            <a:pPr marL="0" indent="0">
              <a:buNone/>
            </a:pPr>
            <a:r>
              <a:rPr lang="en-US" dirty="0" smtClean="0"/>
              <a:t>The key for students is to:</a:t>
            </a:r>
          </a:p>
          <a:p>
            <a:pPr marL="0" indent="0">
              <a:buNone/>
            </a:pPr>
            <a:endParaRPr lang="en-US" dirty="0" smtClean="0"/>
          </a:p>
          <a:p>
            <a:r>
              <a:rPr lang="en-US" dirty="0"/>
              <a:t>h</a:t>
            </a:r>
            <a:r>
              <a:rPr lang="en-US" dirty="0" smtClean="0"/>
              <a:t>ave </a:t>
            </a:r>
            <a:r>
              <a:rPr lang="en-US" b="1" dirty="0" smtClean="0"/>
              <a:t>a sense</a:t>
            </a:r>
            <a:r>
              <a:rPr lang="en-US" dirty="0" smtClean="0"/>
              <a:t> of their own response</a:t>
            </a:r>
            <a:endParaRPr lang="en-US" i="1" dirty="0" smtClean="0"/>
          </a:p>
          <a:p>
            <a:r>
              <a:rPr lang="en-US" dirty="0"/>
              <a:t>d</a:t>
            </a:r>
            <a:r>
              <a:rPr lang="en-US" dirty="0" smtClean="0"/>
              <a:t>evelop the ability to </a:t>
            </a:r>
            <a:r>
              <a:rPr lang="en-US" b="1" dirty="0" smtClean="0"/>
              <a:t>ask questions </a:t>
            </a:r>
            <a:r>
              <a:rPr lang="en-US" dirty="0" smtClean="0"/>
              <a:t>independently about texts to enable them to interrogate, contest and have a response to what they read </a:t>
            </a:r>
          </a:p>
          <a:p>
            <a:r>
              <a:rPr lang="en-US" dirty="0"/>
              <a:t>u</a:t>
            </a:r>
            <a:r>
              <a:rPr lang="en-US" dirty="0" smtClean="0"/>
              <a:t>se the statement in the question to help inform their </a:t>
            </a:r>
            <a:r>
              <a:rPr lang="en-US" b="1" dirty="0" smtClean="0"/>
              <a:t>interpretation and evaluation of it.</a:t>
            </a:r>
            <a:endParaRPr lang="en-US" b="1" dirty="0"/>
          </a:p>
        </p:txBody>
      </p:sp>
      <p:cxnSp>
        <p:nvCxnSpPr>
          <p:cNvPr id="9" name="Straight Arrow Connector 8"/>
          <p:cNvCxnSpPr/>
          <p:nvPr/>
        </p:nvCxnSpPr>
        <p:spPr>
          <a:xfrm>
            <a:off x="7881338" y="1728109"/>
            <a:ext cx="3265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045488" y="1699756"/>
            <a:ext cx="30238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679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QA Chevin Pro Light" panose="020F0303030000060003" pitchFamily="34" charset="0"/>
              </a:rPr>
              <a:t>Thinking Prompts: </a:t>
            </a:r>
            <a:r>
              <a:rPr lang="en-US" dirty="0" smtClean="0">
                <a:solidFill>
                  <a:srgbClr val="FF0000"/>
                </a:solidFill>
                <a:latin typeface="AQA Chevin Pro Light" panose="020F0303030000060003" pitchFamily="34" charset="0"/>
              </a:rPr>
              <a:t>What? </a:t>
            </a:r>
            <a:endParaRPr lang="en-US" dirty="0">
              <a:solidFill>
                <a:srgbClr val="FF0000"/>
              </a:solidFill>
              <a:latin typeface="AQA Chevin Pro Light" panose="020F0303030000060003"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9212609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4765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QA Chevin Pro Light" panose="020F0303030000060003" pitchFamily="34" charset="0"/>
              </a:rPr>
              <a:t>Thinking Prompts: </a:t>
            </a:r>
            <a:r>
              <a:rPr lang="en-US" dirty="0" smtClean="0">
                <a:solidFill>
                  <a:srgbClr val="FF0000"/>
                </a:solidFill>
                <a:latin typeface="AQA Chevin Pro Light" panose="020F0303030000060003" pitchFamily="34" charset="0"/>
              </a:rPr>
              <a:t>How? </a:t>
            </a:r>
            <a:endParaRPr lang="en-US" dirty="0">
              <a:solidFill>
                <a:srgbClr val="FF0000"/>
              </a:solidFill>
              <a:latin typeface="AQA Chevin Pro Light" panose="020F0303030000060003"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9171050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578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4" name="Title 3"/>
          <p:cNvSpPr>
            <a:spLocks noGrp="1"/>
          </p:cNvSpPr>
          <p:nvPr>
            <p:ph type="title"/>
          </p:nvPr>
        </p:nvSpPr>
        <p:spPr/>
        <p:txBody>
          <a:bodyPr/>
          <a:lstStyle/>
          <a:p>
            <a:pPr algn="l"/>
            <a:r>
              <a:rPr lang="en-US" dirty="0" smtClean="0"/>
              <a:t>Thinking Prompts: What and How</a:t>
            </a:r>
            <a:endParaRPr lang="en-US" dirty="0"/>
          </a:p>
        </p:txBody>
      </p:sp>
      <p:sp>
        <p:nvSpPr>
          <p:cNvPr id="5" name="Text Placeholder 4"/>
          <p:cNvSpPr>
            <a:spLocks noGrp="1"/>
          </p:cNvSpPr>
          <p:nvPr>
            <p:ph type="body" idx="1"/>
          </p:nvPr>
        </p:nvSpPr>
        <p:spPr>
          <a:xfrm>
            <a:off x="457200" y="1215232"/>
            <a:ext cx="4040188" cy="639762"/>
          </a:xfrm>
        </p:spPr>
        <p:txBody>
          <a:bodyPr/>
          <a:lstStyle/>
          <a:p>
            <a:r>
              <a:rPr lang="en-US" dirty="0" smtClean="0"/>
              <a:t>What? </a:t>
            </a:r>
            <a:endParaRPr lang="en-US" dirty="0"/>
          </a:p>
        </p:txBody>
      </p:sp>
      <p:sp>
        <p:nvSpPr>
          <p:cNvPr id="6" name="Content Placeholder 5"/>
          <p:cNvSpPr>
            <a:spLocks noGrp="1"/>
          </p:cNvSpPr>
          <p:nvPr>
            <p:ph sz="half" idx="2"/>
          </p:nvPr>
        </p:nvSpPr>
        <p:spPr>
          <a:xfrm>
            <a:off x="457200" y="1946275"/>
            <a:ext cx="4040188" cy="3951288"/>
          </a:xfrm>
        </p:spPr>
        <p:txBody>
          <a:bodyPr>
            <a:normAutofit/>
          </a:bodyPr>
          <a:lstStyle/>
          <a:p>
            <a:pPr lvl="0"/>
            <a:r>
              <a:rPr lang="en-US" sz="1900" dirty="0" smtClean="0"/>
              <a:t>He seems to be in a rush. He wants to get out of the bar and keep moving.</a:t>
            </a:r>
          </a:p>
          <a:p>
            <a:r>
              <a:rPr lang="en-US" sz="1900" dirty="0" smtClean="0"/>
              <a:t>He seems compelled to do his job. Dutiful but feels vulnerable in Brighton.</a:t>
            </a:r>
          </a:p>
          <a:p>
            <a:r>
              <a:rPr lang="en-US" sz="1900" dirty="0" smtClean="0"/>
              <a:t>He wants to be found quickly by a member of the public. He seems to be hiding in plain sight but seems tense and conscious of the underlying threat potentially lurking in the crowd. </a:t>
            </a:r>
          </a:p>
          <a:p>
            <a:pPr lvl="0"/>
            <a:endParaRPr lang="en-US" dirty="0" smtClean="0"/>
          </a:p>
          <a:p>
            <a:endParaRPr lang="en-US" dirty="0"/>
          </a:p>
        </p:txBody>
      </p:sp>
      <p:sp>
        <p:nvSpPr>
          <p:cNvPr id="7" name="Text Placeholder 6"/>
          <p:cNvSpPr>
            <a:spLocks noGrp="1"/>
          </p:cNvSpPr>
          <p:nvPr>
            <p:ph type="body" sz="quarter" idx="3"/>
          </p:nvPr>
        </p:nvSpPr>
        <p:spPr>
          <a:xfrm>
            <a:off x="4645025" y="1215232"/>
            <a:ext cx="4041775" cy="639762"/>
          </a:xfrm>
        </p:spPr>
        <p:txBody>
          <a:bodyPr/>
          <a:lstStyle/>
          <a:p>
            <a:r>
              <a:rPr lang="en-US" dirty="0" smtClean="0"/>
              <a:t>How? </a:t>
            </a:r>
            <a:endParaRPr lang="en-US" dirty="0"/>
          </a:p>
        </p:txBody>
      </p:sp>
      <p:sp>
        <p:nvSpPr>
          <p:cNvPr id="8" name="Content Placeholder 7"/>
          <p:cNvSpPr>
            <a:spLocks noGrp="1"/>
          </p:cNvSpPr>
          <p:nvPr>
            <p:ph sz="quarter" idx="4"/>
          </p:nvPr>
        </p:nvSpPr>
        <p:spPr>
          <a:xfrm>
            <a:off x="4645025" y="1946275"/>
            <a:ext cx="4041775" cy="3951288"/>
          </a:xfrm>
        </p:spPr>
        <p:txBody>
          <a:bodyPr>
            <a:normAutofit/>
          </a:bodyPr>
          <a:lstStyle/>
          <a:p>
            <a:r>
              <a:rPr lang="en-US" sz="1800" dirty="0" smtClean="0"/>
              <a:t>Writer uses time references ‘clock struck eleven’ and adverb ‘hastily’.</a:t>
            </a:r>
          </a:p>
          <a:p>
            <a:r>
              <a:rPr lang="en-US" sz="1800" dirty="0" smtClean="0"/>
              <a:t>Repetition of ‘always on time’ ‘always’ ‘always’.</a:t>
            </a:r>
          </a:p>
          <a:p>
            <a:r>
              <a:rPr lang="en-US" sz="1800" dirty="0" smtClean="0"/>
              <a:t>The reference to the ‘Whitsun crowd’, the hint from ‘his inclination’, the irony of the references to ‘challenge/challenger’, the insidious description of the crowd as a ‘twisted piece of wire’. </a:t>
            </a:r>
            <a:endParaRPr lang="en-US" sz="1800" dirty="0"/>
          </a:p>
        </p:txBody>
      </p:sp>
    </p:spTree>
    <p:extLst>
      <p:ext uri="{BB962C8B-B14F-4D97-AF65-F5344CB8AC3E}">
        <p14:creationId xmlns:p14="http://schemas.microsoft.com/office/powerpoint/2010/main" val="2577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latin typeface="AQA Chevin Pro Light" panose="020F0303030000060003" pitchFamily="34" charset="0"/>
              </a:rPr>
              <a:t>Paper 1 – Question 5 : AO5/AO6</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a:buClr>
                <a:schemeClr val="tx1"/>
              </a:buClr>
            </a:pPr>
            <a:r>
              <a:rPr lang="en-GB" dirty="0"/>
              <a:t>Always a choice of written prompt and visual image that is linked to the topic of the reading text in section A.</a:t>
            </a:r>
          </a:p>
          <a:p>
            <a:pPr>
              <a:buClr>
                <a:schemeClr val="tx1"/>
              </a:buClr>
            </a:pPr>
            <a:endParaRPr lang="en-GB" dirty="0"/>
          </a:p>
          <a:p>
            <a:pPr>
              <a:buClr>
                <a:schemeClr val="tx1"/>
              </a:buClr>
            </a:pPr>
            <a:r>
              <a:rPr lang="en-GB" dirty="0"/>
              <a:t>Always a creative task focusing on narrative </a:t>
            </a:r>
            <a:r>
              <a:rPr lang="en-GB" b="1" dirty="0"/>
              <a:t>and, or </a:t>
            </a:r>
            <a:r>
              <a:rPr lang="en-GB" dirty="0"/>
              <a:t>descriptive writing skills: </a:t>
            </a:r>
            <a:r>
              <a:rPr lang="en-GB" b="1" dirty="0"/>
              <a:t>one</a:t>
            </a:r>
            <a:r>
              <a:rPr lang="en-GB" dirty="0"/>
              <a:t> </a:t>
            </a:r>
            <a:r>
              <a:rPr lang="en-GB" b="1" dirty="0"/>
              <a:t>narration and one description, or two description, or two narration.</a:t>
            </a:r>
          </a:p>
          <a:p>
            <a:pPr marL="0" indent="0">
              <a:buClr>
                <a:schemeClr val="tx1"/>
              </a:buClr>
              <a:buNone/>
            </a:pPr>
            <a:endParaRPr lang="en-GB" dirty="0"/>
          </a:p>
          <a:p>
            <a:pPr>
              <a:buClr>
                <a:schemeClr val="tx1"/>
              </a:buClr>
            </a:pPr>
            <a:r>
              <a:rPr lang="en-GB" dirty="0"/>
              <a:t>Marks for content and organisation as well as for technical accuracy.</a:t>
            </a:r>
          </a:p>
          <a:p>
            <a:pPr marL="0" indent="0">
              <a:buClr>
                <a:schemeClr val="tx1"/>
              </a:buClr>
              <a:buNone/>
            </a:pPr>
            <a:endParaRPr lang="en-GB" dirty="0"/>
          </a:p>
          <a:p>
            <a:pPr>
              <a:buClr>
                <a:schemeClr val="tx1"/>
              </a:buClr>
            </a:pPr>
            <a:r>
              <a:rPr lang="en-GB" dirty="0" smtClean="0"/>
              <a:t>Section </a:t>
            </a:r>
            <a:r>
              <a:rPr lang="en-GB" dirty="0"/>
              <a:t>B will be allocated 40 marks to give an equal weighting to the reading and writing tasks.</a:t>
            </a:r>
          </a:p>
          <a:p>
            <a:pPr marL="0" indent="0">
              <a:buNone/>
            </a:pPr>
            <a:endParaRPr lang="en-US" dirty="0"/>
          </a:p>
        </p:txBody>
      </p:sp>
    </p:spTree>
    <p:extLst>
      <p:ext uri="{BB962C8B-B14F-4D97-AF65-F5344CB8AC3E}">
        <p14:creationId xmlns:p14="http://schemas.microsoft.com/office/powerpoint/2010/main" val="1434154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600200"/>
            <a:ext cx="8146800" cy="4883727"/>
          </a:xfrm>
        </p:spPr>
        <p:txBody>
          <a:bodyPr>
            <a:normAutofit/>
          </a:bodyPr>
          <a:lstStyle/>
          <a:p>
            <a:pPr marL="0" indent="0">
              <a:buNone/>
            </a:pPr>
            <a:endParaRPr lang="en-US" dirty="0" smtClean="0"/>
          </a:p>
          <a:p>
            <a:pPr marL="0" indent="0">
              <a:buNone/>
            </a:pPr>
            <a:r>
              <a:rPr lang="en-US" dirty="0" smtClean="0"/>
              <a:t>Refer to source A and B</a:t>
            </a:r>
          </a:p>
          <a:p>
            <a:endParaRPr lang="en-US" dirty="0" smtClean="0"/>
          </a:p>
          <a:p>
            <a:r>
              <a:rPr lang="en-US" dirty="0" smtClean="0"/>
              <a:t> Source A – 21</a:t>
            </a:r>
            <a:r>
              <a:rPr lang="en-US" baseline="30000" dirty="0" smtClean="0"/>
              <a:t>st</a:t>
            </a:r>
            <a:r>
              <a:rPr lang="en-US" dirty="0" smtClean="0"/>
              <a:t> Century non-fiction*</a:t>
            </a:r>
          </a:p>
          <a:p>
            <a:pPr marL="0" indent="0">
              <a:buNone/>
            </a:pPr>
            <a:r>
              <a:rPr lang="en-US" dirty="0" smtClean="0"/>
              <a:t>	‘Are we having fun yet?’</a:t>
            </a:r>
            <a:br>
              <a:rPr lang="en-US" dirty="0" smtClean="0"/>
            </a:br>
            <a:endParaRPr lang="en-US" dirty="0" smtClean="0"/>
          </a:p>
          <a:p>
            <a:r>
              <a:rPr lang="en-US" dirty="0" smtClean="0"/>
              <a:t>Source B-19</a:t>
            </a:r>
            <a:r>
              <a:rPr lang="en-US" baseline="30000" dirty="0" smtClean="0"/>
              <a:t>th</a:t>
            </a:r>
            <a:r>
              <a:rPr lang="en-US" dirty="0" smtClean="0"/>
              <a:t> Century non-fiction</a:t>
            </a:r>
          </a:p>
          <a:p>
            <a:pPr marL="0" indent="0">
              <a:buNone/>
            </a:pPr>
            <a:r>
              <a:rPr lang="en-US" dirty="0" smtClean="0"/>
              <a:t>	Greenwich Fair: Where Dickens let his hair down</a:t>
            </a:r>
          </a:p>
          <a:p>
            <a:endParaRPr lang="en-US" sz="2000" dirty="0">
              <a:solidFill>
                <a:srgbClr val="412878"/>
              </a:solidFill>
              <a:latin typeface="AQA Chevin Pro Medium" panose="020F0603030000060003" pitchFamily="34" charset="0"/>
            </a:endParaRPr>
          </a:p>
          <a:p>
            <a:endParaRPr lang="en-US" sz="2000" dirty="0" smtClean="0">
              <a:solidFill>
                <a:srgbClr val="412878"/>
              </a:solidFill>
              <a:latin typeface="AQA Chevin Pro Medium" panose="020F0603030000060003" pitchFamily="34" charset="0"/>
            </a:endParaRPr>
          </a:p>
          <a:p>
            <a:endParaRPr lang="en-US" sz="2000" dirty="0">
              <a:solidFill>
                <a:srgbClr val="412878"/>
              </a:solidFill>
              <a:latin typeface="AQA Chevin Pro Medium" panose="020F0603030000060003" pitchFamily="34" charset="0"/>
            </a:endParaRPr>
          </a:p>
          <a:p>
            <a:endParaRPr lang="en-US" sz="2000" dirty="0" smtClean="0">
              <a:solidFill>
                <a:srgbClr val="412878"/>
              </a:solidFill>
              <a:latin typeface="AQA Chevin Pro Medium" panose="020F0603030000060003" pitchFamily="34" charset="0"/>
            </a:endParaRPr>
          </a:p>
          <a:p>
            <a:pPr marL="0" indent="0">
              <a:buNone/>
            </a:pPr>
            <a:r>
              <a:rPr lang="en-US" dirty="0" smtClean="0">
                <a:latin typeface="AQA Chevin Pro Medium" panose="020F0603030000060003" pitchFamily="34" charset="0"/>
              </a:rPr>
              <a:t>* Source could be 20</a:t>
            </a:r>
            <a:r>
              <a:rPr lang="en-US" baseline="30000" dirty="0" smtClean="0">
                <a:latin typeface="AQA Chevin Pro Medium" panose="020F0603030000060003" pitchFamily="34" charset="0"/>
              </a:rPr>
              <a:t>th</a:t>
            </a:r>
            <a:r>
              <a:rPr lang="en-US" dirty="0" smtClean="0">
                <a:latin typeface="AQA Chevin Pro Medium" panose="020F0603030000060003" pitchFamily="34" charset="0"/>
              </a:rPr>
              <a:t> Century non-fiction depending on source used in Paper 1.</a:t>
            </a:r>
            <a:endParaRPr lang="en-US" sz="2000" dirty="0" smtClean="0">
              <a:solidFill>
                <a:srgbClr val="412878"/>
              </a:solidFill>
              <a:latin typeface="AQA Chevin Pro Medium" panose="020F0603030000060003" pitchFamily="34" charset="0"/>
            </a:endParaRPr>
          </a:p>
          <a:p>
            <a:endParaRPr lang="en-US" dirty="0" smtClean="0"/>
          </a:p>
        </p:txBody>
      </p:sp>
      <p:sp>
        <p:nvSpPr>
          <p:cNvPr id="4" name="Title 3"/>
          <p:cNvSpPr>
            <a:spLocks noGrp="1"/>
          </p:cNvSpPr>
          <p:nvPr>
            <p:ph type="title"/>
          </p:nvPr>
        </p:nvSpPr>
        <p:spPr/>
        <p:txBody>
          <a:bodyPr/>
          <a:lstStyle/>
          <a:p>
            <a:r>
              <a:rPr lang="en-GB" dirty="0" smtClean="0">
                <a:latin typeface="AQA Chevin Pro Light" panose="020F0303030000060003" pitchFamily="34" charset="0"/>
              </a:rPr>
              <a:t>Paper 2 – Writers’ viewpoints and perspectives</a:t>
            </a:r>
            <a:endParaRPr lang="en-GB" dirty="0">
              <a:latin typeface="AQA Chevin Pro Light" panose="020F0303030000060003" pitchFamily="34" charset="0"/>
            </a:endParaRPr>
          </a:p>
        </p:txBody>
      </p:sp>
    </p:spTree>
    <p:extLst>
      <p:ext uri="{BB962C8B-B14F-4D97-AF65-F5344CB8AC3E}">
        <p14:creationId xmlns:p14="http://schemas.microsoft.com/office/powerpoint/2010/main" val="4106934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9" name="Title 8"/>
          <p:cNvSpPr>
            <a:spLocks noGrp="1"/>
          </p:cNvSpPr>
          <p:nvPr>
            <p:ph type="title"/>
          </p:nvPr>
        </p:nvSpPr>
        <p:spPr/>
        <p:txBody>
          <a:bodyPr/>
          <a:lstStyle/>
          <a:p>
            <a:r>
              <a:rPr lang="en-US" sz="2800" b="1" dirty="0">
                <a:solidFill>
                  <a:srgbClr val="412878"/>
                </a:solidFill>
                <a:latin typeface="AQA Chevin Pro Light" panose="020F0303030000060003" pitchFamily="34" charset="0"/>
              </a:rPr>
              <a:t>Paper </a:t>
            </a:r>
            <a:r>
              <a:rPr lang="en-US" sz="2800" b="1" dirty="0" smtClean="0">
                <a:solidFill>
                  <a:srgbClr val="412878"/>
                </a:solidFill>
                <a:latin typeface="AQA Chevin Pro Light" panose="020F0303030000060003" pitchFamily="34" charset="0"/>
              </a:rPr>
              <a:t>2 </a:t>
            </a:r>
            <a:r>
              <a:rPr lang="en-US" sz="2800" b="1" dirty="0">
                <a:solidFill>
                  <a:srgbClr val="412878"/>
                </a:solidFill>
                <a:latin typeface="AQA Chevin Pro Light" panose="020F0303030000060003" pitchFamily="34" charset="0"/>
              </a:rPr>
              <a:t>- Question </a:t>
            </a:r>
            <a:r>
              <a:rPr lang="en-US" sz="2800" b="1" dirty="0" smtClean="0">
                <a:solidFill>
                  <a:srgbClr val="412878"/>
                </a:solidFill>
                <a:latin typeface="AQA Chevin Pro Light" panose="020F0303030000060003" pitchFamily="34" charset="0"/>
              </a:rPr>
              <a:t>1</a:t>
            </a:r>
            <a:r>
              <a:rPr lang="en-US" sz="2800" dirty="0">
                <a:solidFill>
                  <a:srgbClr val="412878"/>
                </a:solidFill>
                <a:latin typeface="AQA Chevin Pro Medium" panose="020F0603030000060003" pitchFamily="34" charset="0"/>
              </a:rPr>
              <a:t/>
            </a:r>
            <a:br>
              <a:rPr lang="en-US" sz="2800" dirty="0">
                <a:solidFill>
                  <a:srgbClr val="412878"/>
                </a:solidFill>
                <a:latin typeface="AQA Chevin Pro Medium" panose="020F0603030000060003" pitchFamily="34" charset="0"/>
              </a:rPr>
            </a:br>
            <a:endParaRPr lang="en-GB" dirty="0"/>
          </a:p>
        </p:txBody>
      </p:sp>
      <p:sp>
        <p:nvSpPr>
          <p:cNvPr id="3" name="Content Placeholder 2"/>
          <p:cNvSpPr>
            <a:spLocks noGrp="1"/>
          </p:cNvSpPr>
          <p:nvPr>
            <p:ph sz="half" idx="2"/>
          </p:nvPr>
        </p:nvSpPr>
        <p:spPr>
          <a:xfrm>
            <a:off x="457200" y="1687512"/>
            <a:ext cx="4040188" cy="4652543"/>
          </a:xfrm>
        </p:spPr>
        <p:txBody>
          <a:bodyPr>
            <a:normAutofit/>
          </a:bodyPr>
          <a:lstStyle/>
          <a:p>
            <a:pPr marL="0" indent="0">
              <a:buNone/>
            </a:pPr>
            <a:r>
              <a:rPr lang="en-US" i="1" dirty="0" smtClean="0">
                <a:solidFill>
                  <a:srgbClr val="412878"/>
                </a:solidFill>
                <a:latin typeface="AQA Chevin Pro Medium" panose="020F0603030000060003" pitchFamily="34" charset="0"/>
              </a:rPr>
              <a:t/>
            </a:r>
            <a:br>
              <a:rPr lang="en-US" i="1" dirty="0" smtClean="0">
                <a:solidFill>
                  <a:srgbClr val="412878"/>
                </a:solidFill>
                <a:latin typeface="AQA Chevin Pro Medium" panose="020F0603030000060003" pitchFamily="34" charset="0"/>
              </a:rPr>
            </a:br>
            <a:r>
              <a:rPr lang="en-US" sz="2100" i="1" dirty="0" smtClean="0"/>
              <a:t>Paper 2, Q1</a:t>
            </a:r>
          </a:p>
          <a:p>
            <a:pPr marL="0" indent="0">
              <a:buNone/>
            </a:pPr>
            <a:r>
              <a:rPr lang="en-US" sz="2100" i="1" dirty="0" smtClean="0"/>
              <a:t>Read again the first part of source A, lines 1 to 14.</a:t>
            </a:r>
          </a:p>
          <a:p>
            <a:pPr marL="0" indent="0">
              <a:buNone/>
            </a:pPr>
            <a:r>
              <a:rPr lang="en-US" sz="2100" i="1" dirty="0" smtClean="0"/>
              <a:t>Choose four statements below which are TRUE.</a:t>
            </a:r>
          </a:p>
          <a:p>
            <a:r>
              <a:rPr lang="en-US" sz="2100" i="1" dirty="0" smtClean="0"/>
              <a:t>Shade the boxes of the ones that you think are true.</a:t>
            </a:r>
          </a:p>
          <a:p>
            <a:r>
              <a:rPr lang="en-US" sz="2100" i="1" dirty="0" smtClean="0"/>
              <a:t>Choose a maximum of four statements.</a:t>
            </a:r>
          </a:p>
          <a:p>
            <a:endParaRPr lang="en-US" sz="2100" i="1" dirty="0"/>
          </a:p>
          <a:p>
            <a:pPr marL="0" indent="0">
              <a:buNone/>
            </a:pPr>
            <a:r>
              <a:rPr lang="en-US" sz="2100" i="1" dirty="0" smtClean="0"/>
              <a:t>(8 statements given with boxes to shade)</a:t>
            </a:r>
            <a:endParaRPr lang="en-US" sz="2100" i="1" dirty="0"/>
          </a:p>
          <a:p>
            <a:pPr marL="0" indent="0">
              <a:buNone/>
            </a:pPr>
            <a:endParaRPr lang="en-US" sz="2100" i="1" dirty="0" smtClean="0"/>
          </a:p>
          <a:p>
            <a:pPr marL="0" indent="0">
              <a:buNone/>
            </a:pPr>
            <a:r>
              <a:rPr lang="en-US" sz="2100" i="1" dirty="0" smtClean="0"/>
              <a:t> 						(4 marks)</a:t>
            </a:r>
          </a:p>
          <a:p>
            <a:pPr marL="0" indent="0">
              <a:buNone/>
            </a:pPr>
            <a:r>
              <a:rPr lang="en-US" sz="2000" dirty="0" smtClean="0">
                <a:solidFill>
                  <a:srgbClr val="412878"/>
                </a:solidFill>
                <a:latin typeface="AQA Chevin Pro Medium" panose="020F0603030000060003" pitchFamily="34" charset="0"/>
              </a:rPr>
              <a:t> </a:t>
            </a:r>
            <a:endParaRPr lang="en-GB" sz="2000" dirty="0"/>
          </a:p>
          <a:p>
            <a:endParaRPr lang="en-US" sz="2000" dirty="0" smtClean="0">
              <a:solidFill>
                <a:srgbClr val="412878"/>
              </a:solidFill>
              <a:latin typeface="AQA Chevin Pro Medium" panose="020F0603030000060003" pitchFamily="34" charset="0"/>
            </a:endParaRPr>
          </a:p>
          <a:p>
            <a:endParaRPr lang="en-US" dirty="0" smtClean="0"/>
          </a:p>
        </p:txBody>
      </p:sp>
      <p:sp>
        <p:nvSpPr>
          <p:cNvPr id="6" name="Content Placeholder 5"/>
          <p:cNvSpPr>
            <a:spLocks noGrp="1"/>
          </p:cNvSpPr>
          <p:nvPr>
            <p:ph sz="quarter" idx="4"/>
          </p:nvPr>
        </p:nvSpPr>
        <p:spPr>
          <a:xfrm>
            <a:off x="4645025" y="2071868"/>
            <a:ext cx="4041775" cy="4054295"/>
          </a:xfrm>
        </p:spPr>
        <p:txBody>
          <a:bodyPr/>
          <a:lstStyle/>
          <a:p>
            <a:endParaRPr lang="en-GB" dirty="0" smtClean="0">
              <a:solidFill>
                <a:srgbClr val="412878"/>
              </a:solidFill>
              <a:latin typeface="AQA Chevin Pro Medium" panose="020F0603030000060003" pitchFamily="34" charset="0"/>
            </a:endParaRPr>
          </a:p>
          <a:p>
            <a:r>
              <a:rPr lang="en-GB" sz="1800" dirty="0" smtClean="0"/>
              <a:t>Lead-in question</a:t>
            </a:r>
          </a:p>
          <a:p>
            <a:r>
              <a:rPr lang="en-GB" sz="1800" dirty="0" smtClean="0"/>
              <a:t>True/false statements</a:t>
            </a:r>
          </a:p>
          <a:p>
            <a:r>
              <a:rPr lang="en-GB" sz="1800" dirty="0" smtClean="0"/>
              <a:t>Thinking scaffold</a:t>
            </a:r>
          </a:p>
          <a:p>
            <a:r>
              <a:rPr lang="en-GB" sz="1800" dirty="0" smtClean="0"/>
              <a:t>A response to reading without writing</a:t>
            </a:r>
          </a:p>
          <a:p>
            <a:r>
              <a:rPr lang="en-GB" sz="1800" dirty="0" smtClean="0"/>
              <a:t>Supports “chunking-up”</a:t>
            </a:r>
          </a:p>
          <a:p>
            <a:r>
              <a:rPr lang="en-GB" sz="1800" dirty="0" smtClean="0"/>
              <a:t>Use of line references</a:t>
            </a:r>
          </a:p>
          <a:p>
            <a:r>
              <a:rPr lang="en-GB" sz="1800" dirty="0" smtClean="0"/>
              <a:t>Help manage time</a:t>
            </a:r>
          </a:p>
          <a:p>
            <a:endParaRPr lang="en-GB" dirty="0" smtClean="0">
              <a:solidFill>
                <a:srgbClr val="412878"/>
              </a:solidFill>
              <a:latin typeface="AQA Chevin Pro Medium" panose="020F0603030000060003" pitchFamily="34" charset="0"/>
            </a:endParaRPr>
          </a:p>
          <a:p>
            <a:endParaRPr lang="en-GB" dirty="0" smtClean="0"/>
          </a:p>
          <a:p>
            <a:endParaRPr lang="en-GB" dirty="0"/>
          </a:p>
        </p:txBody>
      </p:sp>
      <p:sp>
        <p:nvSpPr>
          <p:cNvPr id="8" name="Text Placeholder 4"/>
          <p:cNvSpPr>
            <a:spLocks noGrp="1"/>
          </p:cNvSpPr>
          <p:nvPr>
            <p:ph type="body" sz="quarter" idx="3"/>
          </p:nvPr>
        </p:nvSpPr>
        <p:spPr>
          <a:xfrm>
            <a:off x="474452" y="1047751"/>
            <a:ext cx="8341146" cy="639762"/>
          </a:xfrm>
        </p:spPr>
        <p:txBody>
          <a:bodyPr/>
          <a:lstStyle/>
          <a:p>
            <a:endParaRPr lang="en-GB" dirty="0" smtClean="0">
              <a:solidFill>
                <a:srgbClr val="412878"/>
              </a:solidFill>
              <a:latin typeface="AQA Chevin Pro Medium" panose="020F0603030000060003" pitchFamily="34" charset="0"/>
            </a:endParaRPr>
          </a:p>
          <a:p>
            <a:endParaRPr lang="en-US" dirty="0" smtClean="0"/>
          </a:p>
          <a:p>
            <a:r>
              <a:rPr lang="en-GB" b="0" dirty="0" smtClean="0">
                <a:solidFill>
                  <a:srgbClr val="412878"/>
                </a:solidFill>
              </a:rPr>
              <a:t>A01   Identify and interpret explicit and implicit information 			and ideas</a:t>
            </a:r>
            <a:endParaRPr lang="en-GB" b="0" dirty="0">
              <a:solidFill>
                <a:srgbClr val="412878"/>
              </a:solidFill>
            </a:endParaRPr>
          </a:p>
        </p:txBody>
      </p:sp>
    </p:spTree>
    <p:extLst>
      <p:ext uri="{BB962C8B-B14F-4D97-AF65-F5344CB8AC3E}">
        <p14:creationId xmlns:p14="http://schemas.microsoft.com/office/powerpoint/2010/main" val="1118704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normAutofit/>
          </a:bodyPr>
          <a:lstStyle/>
          <a:p>
            <a:pPr algn="l"/>
            <a:r>
              <a:rPr lang="en-US" dirty="0" smtClean="0">
                <a:latin typeface="AQA Chevin Pro Light" panose="020F0303030000060003" pitchFamily="34" charset="0"/>
              </a:rPr>
              <a:t>Paper 2 – Question 2: AO1 and Q4: AO3</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199" y="1600200"/>
            <a:ext cx="8454325" cy="4525963"/>
          </a:xfrm>
        </p:spPr>
        <p:txBody>
          <a:bodyPr>
            <a:normAutofit/>
          </a:bodyPr>
          <a:lstStyle/>
          <a:p>
            <a:pPr marL="0" indent="0">
              <a:buNone/>
            </a:pPr>
            <a:r>
              <a:rPr lang="en-US" dirty="0" smtClean="0"/>
              <a:t>Paper 2 Q2 tests AO1 skills using two texts. To be successful at the top level of the mark scheme, students need to:</a:t>
            </a:r>
          </a:p>
          <a:p>
            <a:pPr marL="0" indent="0">
              <a:buNone/>
            </a:pPr>
            <a:endParaRPr lang="en-US" dirty="0" smtClean="0">
              <a:solidFill>
                <a:srgbClr val="FF0000"/>
              </a:solidFill>
            </a:endParaRPr>
          </a:p>
          <a:p>
            <a:r>
              <a:rPr lang="en-US" dirty="0">
                <a:solidFill>
                  <a:srgbClr val="FF0000"/>
                </a:solidFill>
              </a:rPr>
              <a:t>m</a:t>
            </a:r>
            <a:r>
              <a:rPr lang="en-US" dirty="0" smtClean="0">
                <a:solidFill>
                  <a:srgbClr val="FF0000"/>
                </a:solidFill>
              </a:rPr>
              <a:t>ake perceptive inferences from both texts</a:t>
            </a:r>
          </a:p>
          <a:p>
            <a:r>
              <a:rPr lang="en-US" dirty="0">
                <a:solidFill>
                  <a:srgbClr val="FF0000"/>
                </a:solidFill>
              </a:rPr>
              <a:t>m</a:t>
            </a:r>
            <a:r>
              <a:rPr lang="en-US" dirty="0" smtClean="0">
                <a:solidFill>
                  <a:srgbClr val="FF0000"/>
                </a:solidFill>
              </a:rPr>
              <a:t>ake judicious references/use of textual detail – relevant to the focus of the question</a:t>
            </a:r>
          </a:p>
          <a:p>
            <a:r>
              <a:rPr lang="en-US" dirty="0">
                <a:solidFill>
                  <a:srgbClr val="FF0000"/>
                </a:solidFill>
              </a:rPr>
              <a:t>s</a:t>
            </a:r>
            <a:r>
              <a:rPr lang="en-US" dirty="0" smtClean="0">
                <a:solidFill>
                  <a:srgbClr val="FF0000"/>
                </a:solidFill>
              </a:rPr>
              <a:t>how perceptive differences between texts.</a:t>
            </a:r>
          </a:p>
          <a:p>
            <a:pPr marL="0" indent="0">
              <a:buNone/>
            </a:pPr>
            <a:endParaRPr lang="en-US" dirty="0" smtClean="0"/>
          </a:p>
          <a:p>
            <a:pPr marL="0" indent="0">
              <a:buNone/>
            </a:pPr>
            <a:r>
              <a:rPr lang="en-US" dirty="0"/>
              <a:t>A</a:t>
            </a:r>
            <a:r>
              <a:rPr lang="en-US" dirty="0" smtClean="0"/>
              <a:t> ‘stepping stone’ to Paper 2 Q4 which tests AO3 comparison. Students need to </a:t>
            </a:r>
            <a:r>
              <a:rPr lang="en-US" b="1" dirty="0" smtClean="0"/>
              <a:t>additionally</a:t>
            </a:r>
            <a:r>
              <a:rPr lang="en-US" dirty="0" smtClean="0"/>
              <a:t>:</a:t>
            </a:r>
          </a:p>
          <a:p>
            <a:pPr marL="0" indent="0">
              <a:buNone/>
            </a:pPr>
            <a:endParaRPr lang="en-US" dirty="0" smtClean="0"/>
          </a:p>
          <a:p>
            <a:r>
              <a:rPr lang="en-US" dirty="0"/>
              <a:t>c</a:t>
            </a:r>
            <a:r>
              <a:rPr lang="en-US" dirty="0" smtClean="0"/>
              <a:t>ompare </a:t>
            </a:r>
            <a:r>
              <a:rPr lang="en-US" i="1" dirty="0" smtClean="0"/>
              <a:t>how</a:t>
            </a:r>
            <a:r>
              <a:rPr lang="en-US" dirty="0" smtClean="0"/>
              <a:t> ideas are conveyed</a:t>
            </a:r>
            <a:endParaRPr lang="en-US" dirty="0"/>
          </a:p>
          <a:p>
            <a:r>
              <a:rPr lang="en-US" dirty="0"/>
              <a:t>a</a:t>
            </a:r>
            <a:r>
              <a:rPr lang="en-US" dirty="0" smtClean="0"/>
              <a:t>nalyse the methods used.</a:t>
            </a:r>
          </a:p>
          <a:p>
            <a:endParaRPr lang="en-US" dirty="0" smtClean="0"/>
          </a:p>
        </p:txBody>
      </p:sp>
    </p:spTree>
    <p:extLst>
      <p:ext uri="{BB962C8B-B14F-4D97-AF65-F5344CB8AC3E}">
        <p14:creationId xmlns:p14="http://schemas.microsoft.com/office/powerpoint/2010/main" val="1005919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latin typeface="AQA Chevin Pro Light" panose="020F0303030000060003" pitchFamily="34" charset="0"/>
              </a:rPr>
              <a:t>Paper 2 Question 2: AO1 (synthesis)</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lstStyle/>
          <a:p>
            <a:pPr marL="0" indent="0">
              <a:buNone/>
            </a:pPr>
            <a:r>
              <a:rPr lang="en-US" dirty="0" smtClean="0"/>
              <a:t>You need to refer to source A and source B for this question.</a:t>
            </a:r>
          </a:p>
          <a:p>
            <a:pPr marL="0" indent="0">
              <a:buNone/>
            </a:pPr>
            <a:endParaRPr lang="en-US" dirty="0" smtClean="0">
              <a:solidFill>
                <a:srgbClr val="0070C0"/>
              </a:solidFill>
            </a:endParaRPr>
          </a:p>
          <a:p>
            <a:pPr marL="0" indent="0">
              <a:buNone/>
            </a:pPr>
            <a:r>
              <a:rPr lang="en-US" dirty="0" smtClean="0">
                <a:solidFill>
                  <a:srgbClr val="FF0000"/>
                </a:solidFill>
              </a:rPr>
              <a:t>The things to see and do </a:t>
            </a:r>
            <a:r>
              <a:rPr lang="en-US" dirty="0" smtClean="0"/>
              <a:t>at Glastonbury Festival and Greenwich Fair</a:t>
            </a:r>
            <a:r>
              <a:rPr lang="en-US" dirty="0" smtClean="0">
                <a:solidFill>
                  <a:srgbClr val="0070C0"/>
                </a:solidFill>
              </a:rPr>
              <a:t> </a:t>
            </a:r>
            <a:r>
              <a:rPr lang="en-US" dirty="0" smtClean="0">
                <a:solidFill>
                  <a:srgbClr val="FF0000"/>
                </a:solidFill>
              </a:rPr>
              <a:t>are different</a:t>
            </a:r>
            <a:r>
              <a:rPr lang="en-US" dirty="0" smtClean="0"/>
              <a:t>.</a:t>
            </a:r>
          </a:p>
          <a:p>
            <a:pPr marL="0" indent="0">
              <a:buNone/>
            </a:pPr>
            <a:endParaRPr lang="en-US" dirty="0" smtClean="0">
              <a:solidFill>
                <a:srgbClr val="0070C0"/>
              </a:solidFill>
            </a:endParaRPr>
          </a:p>
          <a:p>
            <a:pPr marL="0" indent="0">
              <a:buNone/>
            </a:pPr>
            <a:r>
              <a:rPr lang="en-US" dirty="0" smtClean="0"/>
              <a:t>Use</a:t>
            </a:r>
            <a:r>
              <a:rPr lang="en-US" dirty="0" smtClean="0">
                <a:solidFill>
                  <a:srgbClr val="0070C0"/>
                </a:solidFill>
              </a:rPr>
              <a:t> details </a:t>
            </a:r>
            <a:r>
              <a:rPr lang="en-US" dirty="0" smtClean="0"/>
              <a:t>from</a:t>
            </a:r>
            <a:r>
              <a:rPr lang="en-US" dirty="0" smtClean="0">
                <a:solidFill>
                  <a:srgbClr val="0070C0"/>
                </a:solidFill>
              </a:rPr>
              <a:t> both </a:t>
            </a:r>
            <a:r>
              <a:rPr lang="en-US" dirty="0" smtClean="0"/>
              <a:t>sources to write a </a:t>
            </a:r>
            <a:r>
              <a:rPr lang="en-US" dirty="0" smtClean="0">
                <a:solidFill>
                  <a:srgbClr val="00B050"/>
                </a:solidFill>
              </a:rPr>
              <a:t>summary</a:t>
            </a:r>
            <a:r>
              <a:rPr lang="en-US" dirty="0" smtClean="0"/>
              <a:t> of the differences. </a:t>
            </a:r>
            <a:endParaRPr lang="en-US" dirty="0"/>
          </a:p>
        </p:txBody>
      </p:sp>
    </p:spTree>
    <p:extLst>
      <p:ext uri="{BB962C8B-B14F-4D97-AF65-F5344CB8AC3E}">
        <p14:creationId xmlns:p14="http://schemas.microsoft.com/office/powerpoint/2010/main" val="3592337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73" y="196770"/>
            <a:ext cx="8831484" cy="603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820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normAutofit/>
          </a:bodyPr>
          <a:lstStyle/>
          <a:p>
            <a:pPr algn="l"/>
            <a:r>
              <a:rPr lang="en-US" dirty="0" smtClean="0">
                <a:latin typeface="AQA Chevin Pro Light" panose="020F0303030000060003" pitchFamily="34" charset="0"/>
              </a:rPr>
              <a:t>The mark scheme: Level of response 3</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200" y="1787236"/>
            <a:ext cx="8229600" cy="4338927"/>
          </a:xfrm>
        </p:spPr>
        <p:txBody>
          <a:bodyPr>
            <a:normAutofit/>
          </a:bodyPr>
          <a:lstStyle/>
          <a:p>
            <a:r>
              <a:rPr lang="en-US" dirty="0" smtClean="0"/>
              <a:t>Makes clear </a:t>
            </a:r>
            <a:r>
              <a:rPr lang="en-US" b="1" dirty="0" smtClean="0"/>
              <a:t>inferences</a:t>
            </a:r>
            <a:r>
              <a:rPr lang="en-US" dirty="0" smtClean="0"/>
              <a:t> from </a:t>
            </a:r>
            <a:r>
              <a:rPr lang="en-US" b="1" dirty="0" smtClean="0"/>
              <a:t>both texts.</a:t>
            </a:r>
          </a:p>
          <a:p>
            <a:r>
              <a:rPr lang="en-US" dirty="0" smtClean="0"/>
              <a:t>Selects clear </a:t>
            </a:r>
            <a:r>
              <a:rPr lang="en-US" b="1" dirty="0" smtClean="0"/>
              <a:t>references</a:t>
            </a:r>
            <a:r>
              <a:rPr lang="en-US" dirty="0" smtClean="0"/>
              <a:t> /</a:t>
            </a:r>
            <a:r>
              <a:rPr lang="en-US" b="1" dirty="0" smtClean="0"/>
              <a:t>textual detail </a:t>
            </a:r>
            <a:r>
              <a:rPr lang="en-US" dirty="0" smtClean="0"/>
              <a:t>relevant to the focus of the question.</a:t>
            </a:r>
          </a:p>
          <a:p>
            <a:r>
              <a:rPr lang="en-US" dirty="0" smtClean="0"/>
              <a:t>Statements show clear </a:t>
            </a:r>
            <a:r>
              <a:rPr lang="en-US" b="1" dirty="0" smtClean="0"/>
              <a:t>differences</a:t>
            </a:r>
            <a:r>
              <a:rPr lang="en-US" dirty="0" smtClean="0"/>
              <a:t> between texts.</a:t>
            </a:r>
          </a:p>
          <a:p>
            <a:endParaRPr lang="en-US" dirty="0" smtClean="0"/>
          </a:p>
          <a:p>
            <a:pPr marL="0" indent="0">
              <a:buNone/>
            </a:pPr>
            <a:r>
              <a:rPr lang="en-US" dirty="0" smtClean="0"/>
              <a:t>This leads to:</a:t>
            </a:r>
          </a:p>
          <a:p>
            <a:pPr>
              <a:buFont typeface="Wingdings" panose="05000000000000000000" pitchFamily="2" charset="2"/>
              <a:buChar char="ü"/>
            </a:pPr>
            <a:r>
              <a:rPr lang="en-US" dirty="0" smtClean="0"/>
              <a:t>Showing a clear understanding of the </a:t>
            </a:r>
            <a:r>
              <a:rPr lang="en-US" dirty="0" smtClean="0">
                <a:solidFill>
                  <a:srgbClr val="FF0000"/>
                </a:solidFill>
              </a:rPr>
              <a:t>differences.</a:t>
            </a:r>
          </a:p>
          <a:p>
            <a:pPr marL="0" indent="0">
              <a:buNone/>
            </a:pPr>
            <a:endParaRPr lang="en-US" dirty="0"/>
          </a:p>
        </p:txBody>
      </p:sp>
    </p:spTree>
    <p:extLst>
      <p:ext uri="{BB962C8B-B14F-4D97-AF65-F5344CB8AC3E}">
        <p14:creationId xmlns:p14="http://schemas.microsoft.com/office/powerpoint/2010/main" val="349454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latin typeface="AQA Chevin Pro Light" panose="020F0303030000060003" pitchFamily="34" charset="0"/>
              </a:rPr>
              <a:t>The</a:t>
            </a:r>
            <a:r>
              <a:rPr lang="en-US" dirty="0" smtClean="0">
                <a:solidFill>
                  <a:srgbClr val="7030A0"/>
                </a:solidFill>
                <a:latin typeface="AQA Chevin Pro Light" panose="020F0303030000060003" pitchFamily="34" charset="0"/>
              </a:rPr>
              <a:t> </a:t>
            </a:r>
            <a:r>
              <a:rPr lang="en-US" dirty="0" smtClean="0">
                <a:solidFill>
                  <a:srgbClr val="FF0000"/>
                </a:solidFill>
                <a:latin typeface="AQA Chevin Pro Light" panose="020F0303030000060003" pitchFamily="34" charset="0"/>
              </a:rPr>
              <a:t>S</a:t>
            </a:r>
            <a:r>
              <a:rPr lang="en-US" dirty="0" smtClean="0">
                <a:latin typeface="AQA Chevin Pro Light" panose="020F0303030000060003" pitchFamily="34" charset="0"/>
              </a:rPr>
              <a:t>.</a:t>
            </a:r>
            <a:r>
              <a:rPr lang="en-US" dirty="0" smtClean="0">
                <a:solidFill>
                  <a:srgbClr val="0070C0"/>
                </a:solidFill>
                <a:latin typeface="AQA Chevin Pro Light" panose="020F0303030000060003" pitchFamily="34" charset="0"/>
              </a:rPr>
              <a:t>Q</a:t>
            </a:r>
            <a:r>
              <a:rPr lang="en-US" dirty="0" smtClean="0">
                <a:latin typeface="AQA Chevin Pro Light" panose="020F0303030000060003" pitchFamily="34" charset="0"/>
              </a:rPr>
              <a:t>.</a:t>
            </a:r>
            <a:r>
              <a:rPr lang="en-US" dirty="0" smtClean="0">
                <a:solidFill>
                  <a:srgbClr val="00B050"/>
                </a:solidFill>
                <a:latin typeface="AQA Chevin Pro Light" panose="020F0303030000060003" pitchFamily="34" charset="0"/>
              </a:rPr>
              <a:t>I</a:t>
            </a:r>
            <a:r>
              <a:rPr lang="en-US" dirty="0" smtClean="0">
                <a:solidFill>
                  <a:srgbClr val="7030A0"/>
                </a:solidFill>
                <a:latin typeface="AQA Chevin Pro Light" panose="020F0303030000060003" pitchFamily="34" charset="0"/>
              </a:rPr>
              <a:t> </a:t>
            </a:r>
            <a:r>
              <a:rPr lang="en-US" dirty="0" smtClean="0">
                <a:latin typeface="AQA Chevin Pro Light" panose="020F0303030000060003" pitchFamily="34" charset="0"/>
              </a:rPr>
              <a:t>method</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marL="0" indent="0">
              <a:buNone/>
            </a:pPr>
            <a:r>
              <a:rPr lang="en-US" dirty="0"/>
              <a:t>T</a:t>
            </a:r>
            <a:r>
              <a:rPr lang="en-US" dirty="0" smtClean="0"/>
              <a:t>ext mark or list details from both texts – to cover the requirement for details (in this question about different things to see and do). Then:</a:t>
            </a:r>
          </a:p>
          <a:p>
            <a:pPr marL="0" indent="0">
              <a:buNone/>
            </a:pPr>
            <a:endParaRPr lang="en-US" dirty="0" smtClean="0"/>
          </a:p>
          <a:p>
            <a:r>
              <a:rPr lang="en-US" dirty="0"/>
              <a:t>m</a:t>
            </a:r>
            <a:r>
              <a:rPr lang="en-US" dirty="0" smtClean="0"/>
              <a:t>ake clear </a:t>
            </a:r>
            <a:r>
              <a:rPr lang="en-US" dirty="0" smtClean="0">
                <a:solidFill>
                  <a:srgbClr val="FF0000"/>
                </a:solidFill>
              </a:rPr>
              <a:t>statements </a:t>
            </a:r>
            <a:r>
              <a:rPr lang="en-US" dirty="0" smtClean="0"/>
              <a:t>about the connections (in this case differences)</a:t>
            </a:r>
          </a:p>
          <a:p>
            <a:r>
              <a:rPr lang="en-US" dirty="0">
                <a:solidFill>
                  <a:srgbClr val="0070C0"/>
                </a:solidFill>
              </a:rPr>
              <a:t>q</a:t>
            </a:r>
            <a:r>
              <a:rPr lang="en-US" dirty="0" smtClean="0">
                <a:solidFill>
                  <a:srgbClr val="0070C0"/>
                </a:solidFill>
              </a:rPr>
              <a:t>uote</a:t>
            </a:r>
            <a:r>
              <a:rPr lang="en-US" dirty="0" smtClean="0">
                <a:solidFill>
                  <a:srgbClr val="FF0000"/>
                </a:solidFill>
              </a:rPr>
              <a:t> </a:t>
            </a:r>
            <a:r>
              <a:rPr lang="en-US" dirty="0" smtClean="0"/>
              <a:t>details</a:t>
            </a:r>
          </a:p>
          <a:p>
            <a:r>
              <a:rPr lang="en-US" dirty="0"/>
              <a:t>m</a:t>
            </a:r>
            <a:r>
              <a:rPr lang="en-US" dirty="0" smtClean="0"/>
              <a:t>ake an </a:t>
            </a:r>
            <a:r>
              <a:rPr lang="en-US" dirty="0" smtClean="0">
                <a:solidFill>
                  <a:srgbClr val="008000"/>
                </a:solidFill>
              </a:rPr>
              <a:t>inference </a:t>
            </a:r>
            <a:r>
              <a:rPr lang="en-US" dirty="0" smtClean="0"/>
              <a:t>from the quotation which shows understanding. </a:t>
            </a:r>
            <a:endParaRPr lang="en-US" dirty="0"/>
          </a:p>
        </p:txBody>
      </p:sp>
    </p:spTree>
    <p:extLst>
      <p:ext uri="{BB962C8B-B14F-4D97-AF65-F5344CB8AC3E}">
        <p14:creationId xmlns:p14="http://schemas.microsoft.com/office/powerpoint/2010/main" val="1837811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7" name="Title 6"/>
          <p:cNvSpPr>
            <a:spLocks noGrp="1"/>
          </p:cNvSpPr>
          <p:nvPr>
            <p:ph type="title"/>
          </p:nvPr>
        </p:nvSpPr>
        <p:spPr/>
        <p:txBody>
          <a:bodyPr/>
          <a:lstStyle/>
          <a:p>
            <a:pPr algn="l"/>
            <a:r>
              <a:rPr lang="en-US" dirty="0" smtClean="0">
                <a:latin typeface="AQA Chevin Pro Light" panose="020F0303030000060003" pitchFamily="34" charset="0"/>
              </a:rPr>
              <a:t>Put them together in summary</a:t>
            </a:r>
            <a:endParaRPr lang="en-US" dirty="0">
              <a:latin typeface="AQA Chevin Pro Light" panose="020F0303030000060003" pitchFamily="34" charset="0"/>
            </a:endParaRPr>
          </a:p>
        </p:txBody>
      </p:sp>
      <p:sp>
        <p:nvSpPr>
          <p:cNvPr id="8" name="Content Placeholder 7"/>
          <p:cNvSpPr>
            <a:spLocks noGrp="1"/>
          </p:cNvSpPr>
          <p:nvPr>
            <p:ph idx="1"/>
          </p:nvPr>
        </p:nvSpPr>
        <p:spPr>
          <a:xfrm>
            <a:off x="457200" y="1600200"/>
            <a:ext cx="8229600" cy="5022273"/>
          </a:xfrm>
        </p:spPr>
        <p:txBody>
          <a:bodyPr>
            <a:normAutofit/>
          </a:bodyPr>
          <a:lstStyle/>
          <a:p>
            <a:pPr marL="0" indent="0">
              <a:buNone/>
            </a:pPr>
            <a:r>
              <a:rPr lang="en-US" i="1" dirty="0" smtClean="0">
                <a:solidFill>
                  <a:srgbClr val="FF0000"/>
                </a:solidFill>
              </a:rPr>
              <a:t>Both</a:t>
            </a:r>
            <a:r>
              <a:rPr lang="en-US" dirty="0" smtClean="0">
                <a:solidFill>
                  <a:srgbClr val="FF0000"/>
                </a:solidFill>
              </a:rPr>
              <a:t> Glastonbury and Greenwich have a focus on outdoor fun, but whereas modern crowds can camp out at Glastonbury in </a:t>
            </a:r>
            <a:r>
              <a:rPr lang="en-US" dirty="0" smtClean="0">
                <a:solidFill>
                  <a:srgbClr val="0070C0"/>
                </a:solidFill>
              </a:rPr>
              <a:t>‘a series of tents …’ </a:t>
            </a:r>
            <a:r>
              <a:rPr lang="en-US" dirty="0" smtClean="0">
                <a:solidFill>
                  <a:srgbClr val="00B050"/>
                </a:solidFill>
              </a:rPr>
              <a:t>which could be chaotic</a:t>
            </a:r>
            <a:r>
              <a:rPr lang="en-US" dirty="0" smtClean="0">
                <a:solidFill>
                  <a:srgbClr val="0070C0"/>
                </a:solidFill>
              </a:rPr>
              <a:t> </a:t>
            </a:r>
            <a:r>
              <a:rPr lang="en-US" dirty="0" smtClean="0">
                <a:solidFill>
                  <a:srgbClr val="00B050"/>
                </a:solidFill>
              </a:rPr>
              <a:t>because</a:t>
            </a:r>
            <a:r>
              <a:rPr lang="en-US" dirty="0" smtClean="0">
                <a:solidFill>
                  <a:srgbClr val="0070C0"/>
                </a:solidFill>
              </a:rPr>
              <a:t> “some lose their moorings”  </a:t>
            </a:r>
            <a:r>
              <a:rPr lang="en-US" dirty="0" smtClean="0">
                <a:solidFill>
                  <a:srgbClr val="FF0000"/>
                </a:solidFill>
              </a:rPr>
              <a:t>and go there to see bands like </a:t>
            </a:r>
            <a:r>
              <a:rPr lang="en-US" dirty="0" smtClean="0">
                <a:solidFill>
                  <a:srgbClr val="0070C0"/>
                </a:solidFill>
              </a:rPr>
              <a:t>“Coldplay and The Killers”, </a:t>
            </a:r>
            <a:r>
              <a:rPr lang="en-US" dirty="0" smtClean="0">
                <a:solidFill>
                  <a:srgbClr val="FF0000"/>
                </a:solidFill>
              </a:rPr>
              <a:t>at Greenwich the crowd went for treats to eat</a:t>
            </a:r>
            <a:r>
              <a:rPr lang="en-US" dirty="0">
                <a:solidFill>
                  <a:srgbClr val="FF0000"/>
                </a:solidFill>
              </a:rPr>
              <a:t> </a:t>
            </a:r>
            <a:r>
              <a:rPr lang="en-US" dirty="0" smtClean="0">
                <a:solidFill>
                  <a:srgbClr val="FF0000"/>
                </a:solidFill>
              </a:rPr>
              <a:t>like </a:t>
            </a:r>
            <a:r>
              <a:rPr lang="en-US" dirty="0" smtClean="0">
                <a:solidFill>
                  <a:srgbClr val="0070C0"/>
                </a:solidFill>
              </a:rPr>
              <a:t>“spice nuts” and “pennyworths of pickled salmon”. </a:t>
            </a:r>
            <a:r>
              <a:rPr lang="en-US" dirty="0" smtClean="0">
                <a:solidFill>
                  <a:srgbClr val="00B050"/>
                </a:solidFill>
              </a:rPr>
              <a:t>This suggests people have more leisure time to spend at Glastonbury than the crowd at Greenwich who seem to be enjoying a rare day out…</a:t>
            </a:r>
            <a:endParaRPr lang="en-US" dirty="0">
              <a:solidFill>
                <a:srgbClr val="00B050"/>
              </a:solidFill>
            </a:endParaRPr>
          </a:p>
        </p:txBody>
      </p:sp>
    </p:spTree>
    <p:extLst>
      <p:ext uri="{BB962C8B-B14F-4D97-AF65-F5344CB8AC3E}">
        <p14:creationId xmlns:p14="http://schemas.microsoft.com/office/powerpoint/2010/main" val="2449515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9" name="Title 8"/>
          <p:cNvSpPr>
            <a:spLocks noGrp="1"/>
          </p:cNvSpPr>
          <p:nvPr>
            <p:ph type="title"/>
          </p:nvPr>
        </p:nvSpPr>
        <p:spPr/>
        <p:txBody>
          <a:bodyPr/>
          <a:lstStyle/>
          <a:p>
            <a:r>
              <a:rPr lang="en-US" sz="2800" b="1" dirty="0">
                <a:solidFill>
                  <a:srgbClr val="412878"/>
                </a:solidFill>
                <a:latin typeface="AQA Chevin Pro Light" panose="020F0303030000060003" pitchFamily="34" charset="0"/>
              </a:rPr>
              <a:t>Paper </a:t>
            </a:r>
            <a:r>
              <a:rPr lang="en-US" sz="2800" b="1" dirty="0" smtClean="0">
                <a:solidFill>
                  <a:srgbClr val="412878"/>
                </a:solidFill>
                <a:latin typeface="AQA Chevin Pro Light" panose="020F0303030000060003" pitchFamily="34" charset="0"/>
              </a:rPr>
              <a:t>2 </a:t>
            </a:r>
            <a:r>
              <a:rPr lang="en-US" sz="2800" b="1" dirty="0">
                <a:solidFill>
                  <a:srgbClr val="412878"/>
                </a:solidFill>
                <a:latin typeface="AQA Chevin Pro Light" panose="020F0303030000060003" pitchFamily="34" charset="0"/>
              </a:rPr>
              <a:t>- Question </a:t>
            </a:r>
            <a:r>
              <a:rPr lang="en-US" sz="2800" b="1" dirty="0" smtClean="0">
                <a:solidFill>
                  <a:srgbClr val="412878"/>
                </a:solidFill>
                <a:latin typeface="AQA Chevin Pro Light" panose="020F0303030000060003" pitchFamily="34" charset="0"/>
              </a:rPr>
              <a:t>3</a:t>
            </a:r>
            <a:r>
              <a:rPr lang="en-US" sz="2800" dirty="0">
                <a:solidFill>
                  <a:srgbClr val="412878"/>
                </a:solidFill>
                <a:latin typeface="AQA Chevin Pro Medium" panose="020F0603030000060003" pitchFamily="34" charset="0"/>
              </a:rPr>
              <a:t/>
            </a:r>
            <a:br>
              <a:rPr lang="en-US" sz="2800" dirty="0">
                <a:solidFill>
                  <a:srgbClr val="412878"/>
                </a:solidFill>
                <a:latin typeface="AQA Chevin Pro Medium" panose="020F0603030000060003" pitchFamily="34" charset="0"/>
              </a:rPr>
            </a:br>
            <a:endParaRPr lang="en-GB" dirty="0"/>
          </a:p>
        </p:txBody>
      </p:sp>
      <p:sp>
        <p:nvSpPr>
          <p:cNvPr id="3" name="Content Placeholder 2"/>
          <p:cNvSpPr>
            <a:spLocks noGrp="1"/>
          </p:cNvSpPr>
          <p:nvPr>
            <p:ph sz="half" idx="2"/>
          </p:nvPr>
        </p:nvSpPr>
        <p:spPr>
          <a:xfrm>
            <a:off x="457200" y="1687512"/>
            <a:ext cx="4040188" cy="4652543"/>
          </a:xfrm>
        </p:spPr>
        <p:txBody>
          <a:bodyPr>
            <a:normAutofit/>
          </a:bodyPr>
          <a:lstStyle/>
          <a:p>
            <a:pPr marL="0" indent="0">
              <a:buNone/>
            </a:pPr>
            <a:r>
              <a:rPr lang="en-US" sz="1800" i="1" dirty="0" smtClean="0"/>
              <a:t/>
            </a:r>
            <a:br>
              <a:rPr lang="en-US" sz="1800" i="1" dirty="0" smtClean="0"/>
            </a:br>
            <a:r>
              <a:rPr lang="en-US" sz="1800" i="1" dirty="0" smtClean="0"/>
              <a:t>Paper 2, Q3</a:t>
            </a:r>
          </a:p>
          <a:p>
            <a:pPr marL="0" indent="0">
              <a:buNone/>
            </a:pPr>
            <a:endParaRPr lang="en-US" sz="1800" i="1" dirty="0" smtClean="0"/>
          </a:p>
          <a:p>
            <a:pPr marL="0" indent="0">
              <a:buNone/>
            </a:pPr>
            <a:r>
              <a:rPr lang="en-US" sz="1800" i="1" dirty="0" smtClean="0"/>
              <a:t>You now need to refer only to source B, Dickens’ description of the fair itself (from line 19 onwards).</a:t>
            </a:r>
          </a:p>
          <a:p>
            <a:pPr marL="0" indent="0">
              <a:buNone/>
            </a:pPr>
            <a:endParaRPr lang="en-US" sz="1800" i="1" dirty="0" smtClean="0"/>
          </a:p>
          <a:p>
            <a:pPr marL="0" indent="0">
              <a:buNone/>
            </a:pPr>
            <a:r>
              <a:rPr lang="en-US" sz="1800" i="1" dirty="0" smtClean="0"/>
              <a:t>How does Dickens use language to make you, the reader, feel part of the fair?</a:t>
            </a:r>
          </a:p>
          <a:p>
            <a:pPr marL="0" indent="0">
              <a:buNone/>
            </a:pPr>
            <a:endParaRPr lang="en-US" sz="1800" i="1" dirty="0" smtClean="0"/>
          </a:p>
          <a:p>
            <a:pPr marL="0" indent="0">
              <a:buNone/>
            </a:pPr>
            <a:r>
              <a:rPr lang="en-US" sz="1800" i="1" dirty="0" smtClean="0"/>
              <a:t> 						(12 marks)</a:t>
            </a:r>
          </a:p>
          <a:p>
            <a:pPr marL="0" indent="0">
              <a:buNone/>
            </a:pPr>
            <a:r>
              <a:rPr lang="en-US" sz="2000" dirty="0" smtClean="0">
                <a:solidFill>
                  <a:srgbClr val="412878"/>
                </a:solidFill>
                <a:latin typeface="AQA Chevin Pro Medium" panose="020F0603030000060003" pitchFamily="34" charset="0"/>
              </a:rPr>
              <a:t> </a:t>
            </a:r>
            <a:endParaRPr lang="en-GB" sz="2000" dirty="0"/>
          </a:p>
          <a:p>
            <a:endParaRPr lang="en-US" sz="2000" dirty="0" smtClean="0">
              <a:solidFill>
                <a:srgbClr val="412878"/>
              </a:solidFill>
              <a:latin typeface="AQA Chevin Pro Medium" panose="020F0603030000060003" pitchFamily="34" charset="0"/>
            </a:endParaRPr>
          </a:p>
          <a:p>
            <a:endParaRPr lang="en-US" dirty="0" smtClean="0"/>
          </a:p>
        </p:txBody>
      </p:sp>
      <p:sp>
        <p:nvSpPr>
          <p:cNvPr id="6" name="Content Placeholder 5"/>
          <p:cNvSpPr>
            <a:spLocks noGrp="1"/>
          </p:cNvSpPr>
          <p:nvPr>
            <p:ph sz="quarter" idx="4"/>
          </p:nvPr>
        </p:nvSpPr>
        <p:spPr>
          <a:xfrm>
            <a:off x="4645025" y="2071868"/>
            <a:ext cx="4041775" cy="4054295"/>
          </a:xfrm>
        </p:spPr>
        <p:txBody>
          <a:bodyPr/>
          <a:lstStyle/>
          <a:p>
            <a:endParaRPr lang="en-GB" dirty="0" smtClean="0">
              <a:solidFill>
                <a:srgbClr val="412878"/>
              </a:solidFill>
              <a:latin typeface="AQA Chevin Pro Medium" panose="020F0603030000060003" pitchFamily="34" charset="0"/>
            </a:endParaRPr>
          </a:p>
          <a:p>
            <a:r>
              <a:rPr lang="en-GB" sz="1800" dirty="0" smtClean="0"/>
              <a:t>Self-select language features from one source.</a:t>
            </a:r>
          </a:p>
          <a:p>
            <a:r>
              <a:rPr lang="en-GB" sz="1800" dirty="0"/>
              <a:t>C</a:t>
            </a:r>
            <a:r>
              <a:rPr lang="en-GB" sz="1800" dirty="0" smtClean="0"/>
              <a:t>ould refer to either  Source A or B.</a:t>
            </a:r>
          </a:p>
          <a:p>
            <a:endParaRPr lang="en-GB" dirty="0" smtClean="0">
              <a:solidFill>
                <a:srgbClr val="412878"/>
              </a:solidFill>
              <a:latin typeface="AQA Chevin Pro Medium" panose="020F0603030000060003" pitchFamily="34" charset="0"/>
            </a:endParaRPr>
          </a:p>
          <a:p>
            <a:endParaRPr lang="en-GB" dirty="0" smtClean="0"/>
          </a:p>
          <a:p>
            <a:endParaRPr lang="en-GB" dirty="0"/>
          </a:p>
        </p:txBody>
      </p:sp>
      <p:sp>
        <p:nvSpPr>
          <p:cNvPr id="8" name="Text Placeholder 4"/>
          <p:cNvSpPr>
            <a:spLocks noGrp="1"/>
          </p:cNvSpPr>
          <p:nvPr>
            <p:ph type="body" sz="quarter" idx="3"/>
          </p:nvPr>
        </p:nvSpPr>
        <p:spPr>
          <a:xfrm>
            <a:off x="474452" y="1047751"/>
            <a:ext cx="8341146" cy="639762"/>
          </a:xfrm>
        </p:spPr>
        <p:txBody>
          <a:bodyPr/>
          <a:lstStyle/>
          <a:p>
            <a:endParaRPr lang="en-GB" dirty="0" smtClean="0">
              <a:solidFill>
                <a:srgbClr val="412878"/>
              </a:solidFill>
              <a:latin typeface="AQA Chevin Pro Medium" panose="020F0603030000060003" pitchFamily="34" charset="0"/>
            </a:endParaRPr>
          </a:p>
          <a:p>
            <a:endParaRPr lang="en-US" dirty="0" smtClean="0"/>
          </a:p>
          <a:p>
            <a:endParaRPr lang="en-GB" dirty="0">
              <a:solidFill>
                <a:srgbClr val="412878"/>
              </a:solidFill>
              <a:latin typeface="AQA Chevin Pro Medium" panose="020F0603030000060003" pitchFamily="34" charset="0"/>
            </a:endParaRPr>
          </a:p>
          <a:p>
            <a:endParaRPr lang="en-GB" dirty="0" smtClean="0">
              <a:solidFill>
                <a:srgbClr val="412878"/>
              </a:solidFill>
              <a:latin typeface="AQA Chevin Pro Medium" panose="020F0603030000060003" pitchFamily="34" charset="0"/>
            </a:endParaRPr>
          </a:p>
          <a:p>
            <a:endParaRPr lang="en-GB" dirty="0">
              <a:solidFill>
                <a:srgbClr val="412878"/>
              </a:solidFill>
              <a:latin typeface="AQA Chevin Pro Medium" panose="020F0603030000060003" pitchFamily="34" charset="0"/>
            </a:endParaRPr>
          </a:p>
          <a:p>
            <a:endParaRPr lang="en-GB" dirty="0">
              <a:solidFill>
                <a:srgbClr val="412878"/>
              </a:solidFill>
              <a:latin typeface="AQA Chevin Pro Medium" panose="020F0603030000060003" pitchFamily="34" charset="0"/>
            </a:endParaRPr>
          </a:p>
          <a:p>
            <a:endParaRPr lang="en-GB" dirty="0" smtClean="0">
              <a:solidFill>
                <a:srgbClr val="412878"/>
              </a:solidFill>
              <a:latin typeface="AQA Chevin Pro Medium" panose="020F0603030000060003" pitchFamily="34" charset="0"/>
            </a:endParaRPr>
          </a:p>
          <a:p>
            <a:endParaRPr lang="en-GB" dirty="0">
              <a:solidFill>
                <a:srgbClr val="412878"/>
              </a:solidFill>
              <a:latin typeface="AQA Chevin Pro Medium" panose="020F0603030000060003" pitchFamily="34" charset="0"/>
            </a:endParaRPr>
          </a:p>
          <a:p>
            <a:endParaRPr lang="en-GB" dirty="0" smtClean="0">
              <a:solidFill>
                <a:srgbClr val="412878"/>
              </a:solidFill>
              <a:latin typeface="AQA Chevin Pro Medium" panose="020F0603030000060003" pitchFamily="34" charset="0"/>
            </a:endParaRPr>
          </a:p>
          <a:p>
            <a:endParaRPr lang="en-GB" dirty="0">
              <a:solidFill>
                <a:srgbClr val="412878"/>
              </a:solidFill>
              <a:latin typeface="AQA Chevin Pro Medium" panose="020F0603030000060003" pitchFamily="34" charset="0"/>
            </a:endParaRPr>
          </a:p>
          <a:p>
            <a:r>
              <a:rPr lang="en-GB" dirty="0" smtClean="0">
                <a:solidFill>
                  <a:srgbClr val="412878"/>
                </a:solidFill>
              </a:rPr>
              <a:t>AO2 - </a:t>
            </a:r>
            <a:r>
              <a:rPr lang="en-GB" dirty="0">
                <a:solidFill>
                  <a:srgbClr val="412878"/>
                </a:solidFill>
              </a:rPr>
              <a:t>comment </a:t>
            </a:r>
            <a:r>
              <a:rPr lang="en-GB" dirty="0" smtClean="0">
                <a:solidFill>
                  <a:srgbClr val="412878"/>
                </a:solidFill>
              </a:rPr>
              <a:t>on, explain </a:t>
            </a:r>
            <a:r>
              <a:rPr lang="en-GB" dirty="0">
                <a:solidFill>
                  <a:srgbClr val="412878"/>
                </a:solidFill>
              </a:rPr>
              <a:t>and analyse (language)</a:t>
            </a:r>
          </a:p>
          <a:p>
            <a:endParaRPr lang="en-GB" dirty="0">
              <a:solidFill>
                <a:srgbClr val="412878"/>
              </a:solidFill>
              <a:latin typeface="AQA Chevin Pro Medium" panose="020F0603030000060003" pitchFamily="34" charset="0"/>
            </a:endParaRPr>
          </a:p>
        </p:txBody>
      </p:sp>
    </p:spTree>
    <p:extLst>
      <p:ext uri="{BB962C8B-B14F-4D97-AF65-F5344CB8AC3E}">
        <p14:creationId xmlns:p14="http://schemas.microsoft.com/office/powerpoint/2010/main" val="2721314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7" name="Title 6"/>
          <p:cNvSpPr>
            <a:spLocks noGrp="1"/>
          </p:cNvSpPr>
          <p:nvPr>
            <p:ph type="title"/>
          </p:nvPr>
        </p:nvSpPr>
        <p:spPr/>
        <p:txBody>
          <a:bodyPr/>
          <a:lstStyle/>
          <a:p>
            <a:pPr algn="l"/>
            <a:r>
              <a:rPr lang="en-US" dirty="0" smtClean="0">
                <a:latin typeface="AQA Chevin Pro Light" panose="020F0303030000060003" pitchFamily="34" charset="0"/>
              </a:rPr>
              <a:t>Paper 2 Question 4: AO3 (comparison)</a:t>
            </a:r>
            <a:endParaRPr lang="en-US" dirty="0">
              <a:latin typeface="AQA Chevin Pro Light" panose="020F0303030000060003" pitchFamily="34" charset="0"/>
            </a:endParaRPr>
          </a:p>
        </p:txBody>
      </p:sp>
      <p:sp>
        <p:nvSpPr>
          <p:cNvPr id="8" name="Content Placeholder 7"/>
          <p:cNvSpPr>
            <a:spLocks noGrp="1"/>
          </p:cNvSpPr>
          <p:nvPr>
            <p:ph idx="1"/>
          </p:nvPr>
        </p:nvSpPr>
        <p:spPr/>
        <p:txBody>
          <a:bodyPr>
            <a:normAutofit/>
          </a:bodyPr>
          <a:lstStyle/>
          <a:p>
            <a:pPr marL="0" indent="0">
              <a:buNone/>
            </a:pPr>
            <a:r>
              <a:rPr lang="en-US" dirty="0" smtClean="0"/>
              <a:t>For this question you need to refer </a:t>
            </a:r>
            <a:r>
              <a:rPr lang="en-US" i="1" dirty="0" smtClean="0"/>
              <a:t>to the </a:t>
            </a:r>
            <a:r>
              <a:rPr lang="en-US" b="1" i="1" dirty="0" smtClean="0"/>
              <a:t>whole</a:t>
            </a:r>
            <a:r>
              <a:rPr lang="en-US" i="1" dirty="0" smtClean="0"/>
              <a:t> of source A together with the </a:t>
            </a:r>
            <a:r>
              <a:rPr lang="en-US" b="1" i="1" dirty="0" smtClean="0"/>
              <a:t>whole</a:t>
            </a:r>
            <a:r>
              <a:rPr lang="en-US" i="1" dirty="0" smtClean="0"/>
              <a:t> of source B. </a:t>
            </a:r>
          </a:p>
          <a:p>
            <a:pPr marL="0" indent="0">
              <a:buNone/>
            </a:pPr>
            <a:endParaRPr lang="en-US" dirty="0" smtClean="0"/>
          </a:p>
          <a:p>
            <a:pPr marL="0" indent="0">
              <a:buNone/>
            </a:pPr>
            <a:r>
              <a:rPr lang="en-US" i="1" dirty="0" smtClean="0"/>
              <a:t>Compare how </a:t>
            </a:r>
            <a:r>
              <a:rPr lang="en-US" dirty="0" smtClean="0"/>
              <a:t>the writers have</a:t>
            </a:r>
            <a:r>
              <a:rPr lang="en-US" i="1" dirty="0" smtClean="0"/>
              <a:t> conveyed </a:t>
            </a:r>
            <a:r>
              <a:rPr lang="en-US" dirty="0" smtClean="0"/>
              <a:t>their different views and experiences of the festival and fair they describe.</a:t>
            </a:r>
          </a:p>
          <a:p>
            <a:pPr marL="0" indent="0">
              <a:buNone/>
            </a:pPr>
            <a:endParaRPr lang="en-US" dirty="0" smtClean="0"/>
          </a:p>
          <a:p>
            <a:pPr marL="0" indent="0">
              <a:buNone/>
            </a:pPr>
            <a:r>
              <a:rPr lang="en-US" dirty="0" smtClean="0"/>
              <a:t>In your answer, you could:</a:t>
            </a:r>
          </a:p>
          <a:p>
            <a:pPr marL="0" indent="0">
              <a:buNone/>
            </a:pPr>
            <a:endParaRPr lang="en-US" dirty="0" smtClean="0"/>
          </a:p>
          <a:p>
            <a:r>
              <a:rPr lang="en-US" dirty="0"/>
              <a:t>c</a:t>
            </a:r>
            <a:r>
              <a:rPr lang="en-US" dirty="0" smtClean="0"/>
              <a:t>ompare their different experiences</a:t>
            </a:r>
          </a:p>
          <a:p>
            <a:r>
              <a:rPr lang="en-US" dirty="0"/>
              <a:t>c</a:t>
            </a:r>
            <a:r>
              <a:rPr lang="en-US" dirty="0" smtClean="0"/>
              <a:t>ompare the </a:t>
            </a:r>
            <a:r>
              <a:rPr lang="en-US" dirty="0" smtClean="0"/>
              <a:t>methods (form, structure and language) </a:t>
            </a:r>
            <a:r>
              <a:rPr lang="en-US" dirty="0" smtClean="0"/>
              <a:t>they use to convey those experiences</a:t>
            </a:r>
          </a:p>
          <a:p>
            <a:r>
              <a:rPr lang="en-US" dirty="0"/>
              <a:t>s</a:t>
            </a:r>
            <a:r>
              <a:rPr lang="en-US" dirty="0" smtClean="0"/>
              <a:t>upport your ideas with quotations from both texts.</a:t>
            </a:r>
            <a:endParaRPr lang="en-US" dirty="0"/>
          </a:p>
        </p:txBody>
      </p:sp>
    </p:spTree>
    <p:extLst>
      <p:ext uri="{BB962C8B-B14F-4D97-AF65-F5344CB8AC3E}">
        <p14:creationId xmlns:p14="http://schemas.microsoft.com/office/powerpoint/2010/main" val="1306294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9" name="Title 8"/>
          <p:cNvSpPr>
            <a:spLocks noGrp="1"/>
          </p:cNvSpPr>
          <p:nvPr>
            <p:ph type="title"/>
          </p:nvPr>
        </p:nvSpPr>
        <p:spPr>
          <a:xfrm>
            <a:off x="674812" y="441132"/>
            <a:ext cx="7605588" cy="431181"/>
          </a:xfrm>
        </p:spPr>
        <p:txBody>
          <a:bodyPr/>
          <a:lstStyle/>
          <a:p>
            <a:r>
              <a:rPr lang="en-US" sz="2800" dirty="0">
                <a:solidFill>
                  <a:srgbClr val="412878"/>
                </a:solidFill>
                <a:latin typeface="AQA Chevin Pro Medium" panose="020F0603030000060003" pitchFamily="34" charset="0"/>
              </a:rPr>
              <a:t/>
            </a:r>
            <a:br>
              <a:rPr lang="en-US" sz="2800" dirty="0">
                <a:solidFill>
                  <a:srgbClr val="412878"/>
                </a:solidFill>
                <a:latin typeface="AQA Chevin Pro Medium" panose="020F0603030000060003" pitchFamily="34" charset="0"/>
              </a:rPr>
            </a:br>
            <a:endParaRPr lang="en-GB" dirty="0"/>
          </a:p>
        </p:txBody>
      </p:sp>
      <p:sp>
        <p:nvSpPr>
          <p:cNvPr id="3" name="Content Placeholder 2"/>
          <p:cNvSpPr>
            <a:spLocks noGrp="1"/>
          </p:cNvSpPr>
          <p:nvPr>
            <p:ph sz="half" idx="2"/>
          </p:nvPr>
        </p:nvSpPr>
        <p:spPr>
          <a:xfrm>
            <a:off x="674812" y="1673548"/>
            <a:ext cx="4040188" cy="4652543"/>
          </a:xfrm>
        </p:spPr>
        <p:txBody>
          <a:bodyPr>
            <a:normAutofit/>
          </a:bodyPr>
          <a:lstStyle/>
          <a:p>
            <a:pPr marL="0" indent="0">
              <a:buNone/>
            </a:pPr>
            <a:r>
              <a:rPr lang="en-US" sz="1800" i="1" dirty="0" smtClean="0"/>
              <a:t/>
            </a:r>
            <a:br>
              <a:rPr lang="en-US" sz="1800" i="1" dirty="0" smtClean="0"/>
            </a:br>
            <a:r>
              <a:rPr lang="en-US" sz="1800" i="1" dirty="0" smtClean="0"/>
              <a:t>Paper 2, Q5</a:t>
            </a:r>
          </a:p>
          <a:p>
            <a:pPr marL="0" indent="0">
              <a:buNone/>
            </a:pPr>
            <a:r>
              <a:rPr lang="en-US" sz="1800" i="1" dirty="0" smtClean="0"/>
              <a:t>‘Festivals and fairs should be banned. They encourage bad behaviour and are disruptive to local communities.’</a:t>
            </a:r>
          </a:p>
          <a:p>
            <a:pPr marL="0" indent="0">
              <a:buNone/>
            </a:pPr>
            <a:endParaRPr lang="en-US" sz="1800" i="1" dirty="0"/>
          </a:p>
          <a:p>
            <a:pPr marL="0" indent="0">
              <a:buNone/>
            </a:pPr>
            <a:r>
              <a:rPr lang="en-US" sz="1800" i="1" dirty="0" smtClean="0"/>
              <a:t>Write a letter to your local council in which you argue for or against this statement</a:t>
            </a:r>
          </a:p>
          <a:p>
            <a:pPr marL="0" indent="0">
              <a:buNone/>
            </a:pPr>
            <a:endParaRPr lang="en-US" sz="1800" i="1" dirty="0" smtClean="0"/>
          </a:p>
          <a:p>
            <a:pPr marL="0" indent="0">
              <a:buNone/>
            </a:pPr>
            <a:endParaRPr lang="en-US" sz="1800" i="1" dirty="0" smtClean="0"/>
          </a:p>
          <a:p>
            <a:pPr marL="0" indent="0">
              <a:buNone/>
            </a:pPr>
            <a:r>
              <a:rPr lang="en-US" sz="1800" i="1" dirty="0" smtClean="0"/>
              <a:t> 					(24 + 16 marks)</a:t>
            </a:r>
          </a:p>
          <a:p>
            <a:pPr marL="0" indent="0">
              <a:buNone/>
            </a:pPr>
            <a:r>
              <a:rPr lang="en-US" sz="2000" dirty="0" smtClean="0">
                <a:solidFill>
                  <a:srgbClr val="412878"/>
                </a:solidFill>
                <a:latin typeface="AQA Chevin Pro Medium" panose="020F0603030000060003" pitchFamily="34" charset="0"/>
              </a:rPr>
              <a:t> </a:t>
            </a:r>
            <a:endParaRPr lang="en-GB" sz="2000" dirty="0"/>
          </a:p>
          <a:p>
            <a:endParaRPr lang="en-US" sz="2000" dirty="0" smtClean="0">
              <a:solidFill>
                <a:srgbClr val="412878"/>
              </a:solidFill>
              <a:latin typeface="AQA Chevin Pro Medium" panose="020F0603030000060003" pitchFamily="34" charset="0"/>
            </a:endParaRPr>
          </a:p>
          <a:p>
            <a:endParaRPr lang="en-US" dirty="0" smtClean="0"/>
          </a:p>
        </p:txBody>
      </p:sp>
      <p:sp>
        <p:nvSpPr>
          <p:cNvPr id="6" name="Content Placeholder 5"/>
          <p:cNvSpPr>
            <a:spLocks noGrp="1"/>
          </p:cNvSpPr>
          <p:nvPr>
            <p:ph sz="quarter" idx="4"/>
          </p:nvPr>
        </p:nvSpPr>
        <p:spPr>
          <a:xfrm>
            <a:off x="4645025" y="2071868"/>
            <a:ext cx="4041775" cy="4054295"/>
          </a:xfrm>
        </p:spPr>
        <p:txBody>
          <a:bodyPr/>
          <a:lstStyle/>
          <a:p>
            <a:endParaRPr lang="en-GB" dirty="0" smtClean="0">
              <a:solidFill>
                <a:srgbClr val="412878"/>
              </a:solidFill>
              <a:latin typeface="AQA Chevin Pro Medium" panose="020F0603030000060003" pitchFamily="34" charset="0"/>
            </a:endParaRPr>
          </a:p>
          <a:p>
            <a:r>
              <a:rPr lang="en-GB" sz="1800" dirty="0" smtClean="0"/>
              <a:t>Topic / theme linked to reading material.</a:t>
            </a:r>
            <a:br>
              <a:rPr lang="en-GB" sz="1800" dirty="0" smtClean="0"/>
            </a:br>
            <a:endParaRPr lang="en-GB" sz="1800" dirty="0" smtClean="0"/>
          </a:p>
          <a:p>
            <a:endParaRPr lang="en-GB" sz="1800" dirty="0"/>
          </a:p>
          <a:p>
            <a:r>
              <a:rPr lang="en-GB" sz="1800" dirty="0" smtClean="0"/>
              <a:t>Clear sense of form, audience and purpose.</a:t>
            </a:r>
          </a:p>
          <a:p>
            <a:pPr marL="0" indent="0">
              <a:buNone/>
            </a:pPr>
            <a:endParaRPr lang="en-GB" dirty="0" smtClean="0">
              <a:solidFill>
                <a:srgbClr val="412878"/>
              </a:solidFill>
              <a:latin typeface="AQA Chevin Pro Medium" panose="020F0603030000060003" pitchFamily="34" charset="0"/>
            </a:endParaRPr>
          </a:p>
          <a:p>
            <a:endParaRPr lang="en-GB" dirty="0" smtClean="0">
              <a:solidFill>
                <a:srgbClr val="412878"/>
              </a:solidFill>
              <a:latin typeface="AQA Chevin Pro Medium" panose="020F0603030000060003" pitchFamily="34" charset="0"/>
            </a:endParaRPr>
          </a:p>
          <a:p>
            <a:endParaRPr lang="en-GB" dirty="0" smtClean="0"/>
          </a:p>
          <a:p>
            <a:endParaRPr lang="en-GB" dirty="0"/>
          </a:p>
        </p:txBody>
      </p:sp>
      <p:sp>
        <p:nvSpPr>
          <p:cNvPr id="8" name="Text Placeholder 4"/>
          <p:cNvSpPr>
            <a:spLocks noGrp="1"/>
          </p:cNvSpPr>
          <p:nvPr>
            <p:ph type="body" sz="quarter" idx="3"/>
          </p:nvPr>
        </p:nvSpPr>
        <p:spPr>
          <a:xfrm>
            <a:off x="692400" y="1047751"/>
            <a:ext cx="8123198" cy="639762"/>
          </a:xfrm>
        </p:spPr>
        <p:txBody>
          <a:bodyPr/>
          <a:lstStyle/>
          <a:p>
            <a:endParaRPr lang="en-GB" dirty="0" smtClean="0">
              <a:solidFill>
                <a:srgbClr val="412878"/>
              </a:solidFill>
              <a:latin typeface="AQA Chevin Pro Medium" panose="020F0603030000060003" pitchFamily="34" charset="0"/>
            </a:endParaRPr>
          </a:p>
          <a:p>
            <a:endParaRPr lang="en-US" dirty="0" smtClean="0"/>
          </a:p>
          <a:p>
            <a:endParaRPr lang="en-GB" dirty="0">
              <a:solidFill>
                <a:srgbClr val="412878"/>
              </a:solidFill>
              <a:latin typeface="AQA Chevin Pro Medium" panose="020F0603030000060003" pitchFamily="34" charset="0"/>
            </a:endParaRPr>
          </a:p>
          <a:p>
            <a:endParaRPr lang="en-GB" dirty="0" smtClean="0">
              <a:solidFill>
                <a:srgbClr val="412878"/>
              </a:solidFill>
              <a:latin typeface="AQA Chevin Pro Medium" panose="020F0603030000060003" pitchFamily="34" charset="0"/>
            </a:endParaRPr>
          </a:p>
          <a:p>
            <a:endParaRPr lang="en-GB" dirty="0">
              <a:solidFill>
                <a:srgbClr val="412878"/>
              </a:solidFill>
              <a:latin typeface="AQA Chevin Pro Medium" panose="020F0603030000060003" pitchFamily="34" charset="0"/>
            </a:endParaRPr>
          </a:p>
          <a:p>
            <a:endParaRPr lang="en-GB" dirty="0">
              <a:solidFill>
                <a:srgbClr val="412878"/>
              </a:solidFill>
              <a:latin typeface="AQA Chevin Pro Medium" panose="020F0603030000060003" pitchFamily="34" charset="0"/>
            </a:endParaRPr>
          </a:p>
          <a:p>
            <a:endParaRPr lang="en-GB" dirty="0" smtClean="0">
              <a:solidFill>
                <a:srgbClr val="412878"/>
              </a:solidFill>
              <a:latin typeface="AQA Chevin Pro Medium" panose="020F0603030000060003" pitchFamily="34" charset="0"/>
            </a:endParaRPr>
          </a:p>
          <a:p>
            <a:endParaRPr lang="en-GB" dirty="0">
              <a:solidFill>
                <a:srgbClr val="412878"/>
              </a:solidFill>
              <a:latin typeface="AQA Chevin Pro Medium" panose="020F0603030000060003" pitchFamily="34" charset="0"/>
            </a:endParaRPr>
          </a:p>
          <a:p>
            <a:endParaRPr lang="en-GB" dirty="0">
              <a:solidFill>
                <a:srgbClr val="412878"/>
              </a:solidFill>
              <a:latin typeface="AQA Chevin Pro Medium" panose="020F0603030000060003" pitchFamily="34" charset="0"/>
            </a:endParaRPr>
          </a:p>
          <a:p>
            <a:endParaRPr lang="en-GB" dirty="0" smtClean="0">
              <a:solidFill>
                <a:srgbClr val="412878"/>
              </a:solidFill>
              <a:latin typeface="AQA Chevin Pro Medium" panose="020F0603030000060003" pitchFamily="34" charset="0"/>
            </a:endParaRPr>
          </a:p>
          <a:p>
            <a:endParaRPr lang="en-GB" dirty="0">
              <a:solidFill>
                <a:srgbClr val="412878"/>
              </a:solidFill>
              <a:latin typeface="AQA Chevin Pro Medium" panose="020F0603030000060003" pitchFamily="34" charset="0"/>
            </a:endParaRPr>
          </a:p>
          <a:p>
            <a:endParaRPr lang="en-GB" dirty="0" smtClean="0">
              <a:solidFill>
                <a:srgbClr val="412878"/>
              </a:solidFill>
              <a:latin typeface="AQA Chevin Pro Medium" panose="020F0603030000060003" pitchFamily="34" charset="0"/>
            </a:endParaRPr>
          </a:p>
          <a:p>
            <a:endParaRPr lang="en-GB" dirty="0">
              <a:solidFill>
                <a:srgbClr val="412878"/>
              </a:solidFill>
              <a:latin typeface="AQA Chevin Pro Medium" panose="020F0603030000060003" pitchFamily="34" charset="0"/>
            </a:endParaRPr>
          </a:p>
          <a:p>
            <a:endParaRPr lang="en-GB" dirty="0" smtClean="0">
              <a:solidFill>
                <a:srgbClr val="412878"/>
              </a:solidFill>
              <a:latin typeface="AQA Chevin Pro Medium" panose="020F0603030000060003" pitchFamily="34" charset="0"/>
            </a:endParaRPr>
          </a:p>
          <a:p>
            <a:r>
              <a:rPr lang="en-GB" dirty="0" smtClean="0">
                <a:solidFill>
                  <a:srgbClr val="412878"/>
                </a:solidFill>
                <a:latin typeface="AQA Chevin Pro Medium" panose="020F0603030000060003" pitchFamily="34" charset="0"/>
              </a:rPr>
              <a:t>AO5/6   </a:t>
            </a:r>
            <a:endParaRPr lang="en-GB" dirty="0">
              <a:solidFill>
                <a:srgbClr val="412878"/>
              </a:solidFill>
              <a:latin typeface="AQA Chevin Pro Medium" panose="020F0603030000060003" pitchFamily="34" charset="0"/>
            </a:endParaRPr>
          </a:p>
          <a:p>
            <a:endParaRPr lang="en-GB" dirty="0">
              <a:solidFill>
                <a:srgbClr val="412878"/>
              </a:solidFill>
              <a:latin typeface="AQA Chevin Pro Medium" panose="020F0603030000060003" pitchFamily="34" charset="0"/>
            </a:endParaRPr>
          </a:p>
        </p:txBody>
      </p:sp>
      <p:sp>
        <p:nvSpPr>
          <p:cNvPr id="10" name="Title 1"/>
          <p:cNvSpPr txBox="1">
            <a:spLocks/>
          </p:cNvSpPr>
          <p:nvPr/>
        </p:nvSpPr>
        <p:spPr>
          <a:xfrm>
            <a:off x="692400" y="593532"/>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US" dirty="0" smtClean="0">
                <a:latin typeface="AQA Chevin Pro Light" panose="020F0303030000060003" pitchFamily="34" charset="0"/>
              </a:rPr>
              <a:t>Paper 2 – Question 5</a:t>
            </a:r>
            <a:endParaRPr lang="en-US" dirty="0">
              <a:latin typeface="AQA Chevin Pro Light" panose="020F0303030000060003" pitchFamily="34" charset="0"/>
            </a:endParaRPr>
          </a:p>
        </p:txBody>
      </p:sp>
    </p:spTree>
    <p:extLst>
      <p:ext uri="{BB962C8B-B14F-4D97-AF65-F5344CB8AC3E}">
        <p14:creationId xmlns:p14="http://schemas.microsoft.com/office/powerpoint/2010/main" val="4073131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Copyright © AQA and its licensors. All rights reserved.</a:t>
            </a:r>
            <a:endParaRPr lang="en-US" dirty="0"/>
          </a:p>
        </p:txBody>
      </p:sp>
      <p:sp>
        <p:nvSpPr>
          <p:cNvPr id="2" name="Date Placeholder 1"/>
          <p:cNvSpPr>
            <a:spLocks noGrp="1"/>
          </p:cNvSpPr>
          <p:nvPr>
            <p:ph type="dt" sz="half" idx="4294967295"/>
          </p:nvPr>
        </p:nvSpPr>
        <p:spPr>
          <a:xfrm>
            <a:off x="540000" y="6458400"/>
            <a:ext cx="1339600" cy="365125"/>
          </a:xfrm>
          <a:prstGeom prst="rect">
            <a:avLst/>
          </a:prstGeom>
        </p:spPr>
        <p:txBody>
          <a:bodyPr/>
          <a:lstStyle/>
          <a:p>
            <a:r>
              <a:rPr lang="en-US" dirty="0"/>
              <a:t>Slide </a:t>
            </a:r>
            <a:r>
              <a:rPr lang="en-US" dirty="0" smtClean="0"/>
              <a:t>30</a:t>
            </a:r>
            <a:endParaRPr lang="en-US" dirty="0"/>
          </a:p>
          <a:p>
            <a:r>
              <a:rPr lang="en-US" dirty="0" smtClean="0"/>
              <a:t>Version 3.0</a:t>
            </a:r>
            <a:endParaRPr lang="en-US" dirty="0"/>
          </a:p>
        </p:txBody>
      </p:sp>
      <p:sp>
        <p:nvSpPr>
          <p:cNvPr id="6" name="Title 4"/>
          <p:cNvSpPr txBox="1">
            <a:spLocks/>
          </p:cNvSpPr>
          <p:nvPr/>
        </p:nvSpPr>
        <p:spPr>
          <a:xfrm>
            <a:off x="540000" y="1256747"/>
            <a:ext cx="6813300" cy="494942"/>
          </a:xfrm>
          <a:prstGeom prst="rect">
            <a:avLst/>
          </a:prstGeom>
        </p:spPr>
        <p:txBody>
          <a:bodyPr vert="horz" lIns="0" tIns="0" rIns="0" bIns="0" rtlCol="0" anchor="t" anchorCtr="0">
            <a:noAutofit/>
          </a:bodyPr>
          <a:lstStyle>
            <a:lvl1pPr algn="l" defTabSz="457200" rtl="0" eaLnBrk="1" latinLnBrk="0" hangingPunct="1">
              <a:lnSpc>
                <a:spcPts val="3800"/>
              </a:lnSpc>
              <a:spcBef>
                <a:spcPct val="0"/>
              </a:spcBef>
              <a:buNone/>
              <a:defRPr sz="3600" b="0" i="0" kern="1200" baseline="0">
                <a:solidFill>
                  <a:schemeClr val="tx2"/>
                </a:solidFill>
                <a:latin typeface="AQA Chevin Pro Light"/>
                <a:ea typeface="+mj-ea"/>
                <a:cs typeface="AQA Chevin Pro Light"/>
              </a:defRPr>
            </a:lvl1pPr>
          </a:lstStyle>
          <a:p>
            <a:r>
              <a:rPr lang="en-US" sz="3200" dirty="0" smtClean="0">
                <a:latin typeface="+mn-lt"/>
              </a:rPr>
              <a:t>GOOD LUCK!</a:t>
            </a:r>
            <a:endParaRPr lang="en-US" sz="3200" dirty="0">
              <a:latin typeface="+mn-lt"/>
            </a:endParaRPr>
          </a:p>
        </p:txBody>
      </p:sp>
    </p:spTree>
    <p:extLst>
      <p:ext uri="{BB962C8B-B14F-4D97-AF65-F5344CB8AC3E}">
        <p14:creationId xmlns:p14="http://schemas.microsoft.com/office/powerpoint/2010/main" val="3692231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9" name="Title 8"/>
          <p:cNvSpPr>
            <a:spLocks noGrp="1"/>
          </p:cNvSpPr>
          <p:nvPr>
            <p:ph type="title"/>
          </p:nvPr>
        </p:nvSpPr>
        <p:spPr/>
        <p:txBody>
          <a:bodyPr/>
          <a:lstStyle/>
          <a:p>
            <a:r>
              <a:rPr lang="en-US" dirty="0">
                <a:solidFill>
                  <a:srgbClr val="412878"/>
                </a:solidFill>
                <a:latin typeface="AQA Chevin Pro Light" panose="020F0303030000060003" pitchFamily="34" charset="0"/>
              </a:rPr>
              <a:t>Paper 1 - Question </a:t>
            </a:r>
            <a:r>
              <a:rPr lang="en-US" dirty="0" smtClean="0">
                <a:solidFill>
                  <a:srgbClr val="412878"/>
                </a:solidFill>
                <a:latin typeface="AQA Chevin Pro Light" panose="020F0303030000060003" pitchFamily="34" charset="0"/>
              </a:rPr>
              <a:t>1</a:t>
            </a:r>
            <a:r>
              <a:rPr lang="en-US" sz="2800" dirty="0">
                <a:solidFill>
                  <a:srgbClr val="412878"/>
                </a:solidFill>
                <a:latin typeface="AQA Chevin Pro Medium" panose="020F0603030000060003" pitchFamily="34" charset="0"/>
              </a:rPr>
              <a:t/>
            </a:r>
            <a:br>
              <a:rPr lang="en-US" sz="2800" dirty="0">
                <a:solidFill>
                  <a:srgbClr val="412878"/>
                </a:solidFill>
                <a:latin typeface="AQA Chevin Pro Medium" panose="020F0603030000060003" pitchFamily="34" charset="0"/>
              </a:rPr>
            </a:br>
            <a:endParaRPr lang="en-GB" dirty="0"/>
          </a:p>
        </p:txBody>
      </p:sp>
      <p:sp>
        <p:nvSpPr>
          <p:cNvPr id="3" name="Content Placeholder 2"/>
          <p:cNvSpPr>
            <a:spLocks noGrp="1"/>
          </p:cNvSpPr>
          <p:nvPr>
            <p:ph sz="half" idx="2"/>
          </p:nvPr>
        </p:nvSpPr>
        <p:spPr>
          <a:xfrm>
            <a:off x="457200" y="2326511"/>
            <a:ext cx="4040188" cy="3799652"/>
          </a:xfrm>
        </p:spPr>
        <p:txBody>
          <a:bodyPr>
            <a:normAutofit/>
          </a:bodyPr>
          <a:lstStyle/>
          <a:p>
            <a:pPr marL="0" indent="0">
              <a:buNone/>
            </a:pPr>
            <a:r>
              <a:rPr lang="en-US" sz="1800" dirty="0" smtClean="0"/>
              <a:t>Paper 1, Q1</a:t>
            </a:r>
          </a:p>
          <a:p>
            <a:pPr marL="0" indent="0">
              <a:buNone/>
            </a:pPr>
            <a:r>
              <a:rPr lang="en-US" sz="1800" dirty="0" smtClean="0"/>
              <a:t>Read again the first part of the source, lines 1-3.</a:t>
            </a:r>
          </a:p>
          <a:p>
            <a:pPr marL="0" indent="0">
              <a:buNone/>
            </a:pPr>
            <a:r>
              <a:rPr lang="en-US" sz="1800" dirty="0" smtClean="0"/>
              <a:t>List four things from this part of the text about Hale.</a:t>
            </a:r>
          </a:p>
          <a:p>
            <a:pPr marL="0" indent="0">
              <a:buNone/>
            </a:pPr>
            <a:r>
              <a:rPr lang="en-US" sz="1800" dirty="0" smtClean="0"/>
              <a:t> 						(</a:t>
            </a:r>
            <a:r>
              <a:rPr lang="en-US" sz="1800" i="1" dirty="0" smtClean="0"/>
              <a:t>4 marks)</a:t>
            </a:r>
          </a:p>
          <a:p>
            <a:pPr marL="0" indent="0">
              <a:buNone/>
            </a:pPr>
            <a:r>
              <a:rPr lang="en-US" sz="2000" dirty="0" smtClean="0">
                <a:solidFill>
                  <a:srgbClr val="412878"/>
                </a:solidFill>
                <a:latin typeface="AQA Chevin Pro Medium" panose="020F0603030000060003" pitchFamily="34" charset="0"/>
              </a:rPr>
              <a:t> </a:t>
            </a:r>
            <a:endParaRPr lang="en-GB" sz="2000" dirty="0"/>
          </a:p>
          <a:p>
            <a:endParaRPr lang="en-US" sz="2000" dirty="0" smtClean="0">
              <a:solidFill>
                <a:srgbClr val="412878"/>
              </a:solidFill>
              <a:latin typeface="AQA Chevin Pro Medium" panose="020F0603030000060003" pitchFamily="34" charset="0"/>
            </a:endParaRPr>
          </a:p>
          <a:p>
            <a:endParaRPr lang="en-US" dirty="0" smtClean="0"/>
          </a:p>
        </p:txBody>
      </p:sp>
      <p:sp>
        <p:nvSpPr>
          <p:cNvPr id="6" name="Content Placeholder 5"/>
          <p:cNvSpPr>
            <a:spLocks noGrp="1"/>
          </p:cNvSpPr>
          <p:nvPr>
            <p:ph sz="quarter" idx="4"/>
          </p:nvPr>
        </p:nvSpPr>
        <p:spPr>
          <a:xfrm>
            <a:off x="4645025" y="2326511"/>
            <a:ext cx="4041775" cy="3799652"/>
          </a:xfrm>
        </p:spPr>
        <p:txBody>
          <a:bodyPr/>
          <a:lstStyle/>
          <a:p>
            <a:r>
              <a:rPr lang="en-GB" sz="1800" dirty="0" smtClean="0"/>
              <a:t>Lead-in question</a:t>
            </a:r>
          </a:p>
          <a:p>
            <a:r>
              <a:rPr lang="en-GB" sz="1800" dirty="0" smtClean="0"/>
              <a:t>Straightforward retrieval task</a:t>
            </a:r>
          </a:p>
          <a:p>
            <a:r>
              <a:rPr lang="en-GB" sz="1800" dirty="0" smtClean="0"/>
              <a:t>Supports “chunking-up”</a:t>
            </a:r>
          </a:p>
          <a:p>
            <a:r>
              <a:rPr lang="en-GB" sz="1800" dirty="0" smtClean="0"/>
              <a:t>Use of line references</a:t>
            </a:r>
          </a:p>
          <a:p>
            <a:r>
              <a:rPr lang="en-GB" sz="1800" dirty="0" smtClean="0"/>
              <a:t>Helps manage time</a:t>
            </a:r>
          </a:p>
          <a:p>
            <a:endParaRPr lang="en-GB" dirty="0" smtClean="0">
              <a:solidFill>
                <a:srgbClr val="412878"/>
              </a:solidFill>
              <a:latin typeface="AQA Chevin Pro Medium" panose="020F0603030000060003" pitchFamily="34" charset="0"/>
            </a:endParaRPr>
          </a:p>
          <a:p>
            <a:endParaRPr lang="en-GB" dirty="0" smtClean="0"/>
          </a:p>
          <a:p>
            <a:endParaRPr lang="en-GB" dirty="0"/>
          </a:p>
        </p:txBody>
      </p:sp>
      <p:sp>
        <p:nvSpPr>
          <p:cNvPr id="8" name="Text Placeholder 4"/>
          <p:cNvSpPr>
            <a:spLocks noGrp="1"/>
          </p:cNvSpPr>
          <p:nvPr>
            <p:ph type="body" sz="quarter" idx="3"/>
          </p:nvPr>
        </p:nvSpPr>
        <p:spPr>
          <a:xfrm>
            <a:off x="457200" y="1367632"/>
            <a:ext cx="5933612" cy="639762"/>
          </a:xfrm>
        </p:spPr>
        <p:txBody>
          <a:bodyPr/>
          <a:lstStyle/>
          <a:p>
            <a:endParaRPr lang="en-GB" dirty="0" smtClean="0">
              <a:solidFill>
                <a:srgbClr val="412878"/>
              </a:solidFill>
              <a:latin typeface="AQA Chevin Pro Medium" panose="020F0603030000060003" pitchFamily="34" charset="0"/>
            </a:endParaRPr>
          </a:p>
          <a:p>
            <a:endParaRPr lang="en-US" dirty="0" smtClean="0"/>
          </a:p>
          <a:p>
            <a:r>
              <a:rPr lang="en-GB" dirty="0" smtClean="0"/>
              <a:t>A01 - Identify explicit information</a:t>
            </a:r>
            <a:endParaRPr lang="en-GB" dirty="0"/>
          </a:p>
        </p:txBody>
      </p:sp>
    </p:spTree>
    <p:extLst>
      <p:ext uri="{BB962C8B-B14F-4D97-AF65-F5344CB8AC3E}">
        <p14:creationId xmlns:p14="http://schemas.microsoft.com/office/powerpoint/2010/main" val="1996589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9" name="Title 8"/>
          <p:cNvSpPr>
            <a:spLocks noGrp="1"/>
          </p:cNvSpPr>
          <p:nvPr>
            <p:ph type="title"/>
          </p:nvPr>
        </p:nvSpPr>
        <p:spPr/>
        <p:txBody>
          <a:bodyPr/>
          <a:lstStyle/>
          <a:p>
            <a:r>
              <a:rPr lang="en-US" dirty="0">
                <a:solidFill>
                  <a:srgbClr val="412878"/>
                </a:solidFill>
                <a:latin typeface="AQA Chevin Pro Light" panose="020F0303030000060003" pitchFamily="34" charset="0"/>
              </a:rPr>
              <a:t>Paper </a:t>
            </a:r>
            <a:r>
              <a:rPr lang="en-US" dirty="0" smtClean="0">
                <a:solidFill>
                  <a:srgbClr val="412878"/>
                </a:solidFill>
                <a:latin typeface="AQA Chevin Pro Light" panose="020F0303030000060003" pitchFamily="34" charset="0"/>
              </a:rPr>
              <a:t>1 </a:t>
            </a:r>
            <a:r>
              <a:rPr lang="en-US" dirty="0">
                <a:solidFill>
                  <a:srgbClr val="412878"/>
                </a:solidFill>
                <a:latin typeface="AQA Chevin Pro Light" panose="020F0303030000060003" pitchFamily="34" charset="0"/>
              </a:rPr>
              <a:t>- Question </a:t>
            </a:r>
            <a:r>
              <a:rPr lang="en-US" dirty="0" smtClean="0">
                <a:solidFill>
                  <a:srgbClr val="412878"/>
                </a:solidFill>
                <a:latin typeface="AQA Chevin Pro Light" panose="020F0303030000060003" pitchFamily="34" charset="0"/>
              </a:rPr>
              <a:t>2</a:t>
            </a:r>
            <a:r>
              <a:rPr lang="en-US" sz="2800" dirty="0">
                <a:solidFill>
                  <a:srgbClr val="412878"/>
                </a:solidFill>
                <a:latin typeface="AQA Chevin Pro Medium" panose="020F0603030000060003" pitchFamily="34" charset="0"/>
              </a:rPr>
              <a:t/>
            </a:r>
            <a:br>
              <a:rPr lang="en-US" sz="2800" dirty="0">
                <a:solidFill>
                  <a:srgbClr val="412878"/>
                </a:solidFill>
                <a:latin typeface="AQA Chevin Pro Medium" panose="020F0603030000060003" pitchFamily="34" charset="0"/>
              </a:rPr>
            </a:br>
            <a:endParaRPr lang="en-GB" dirty="0"/>
          </a:p>
        </p:txBody>
      </p:sp>
      <p:sp>
        <p:nvSpPr>
          <p:cNvPr id="3" name="Content Placeholder 2"/>
          <p:cNvSpPr>
            <a:spLocks noGrp="1"/>
          </p:cNvSpPr>
          <p:nvPr>
            <p:ph sz="half" idx="2"/>
          </p:nvPr>
        </p:nvSpPr>
        <p:spPr>
          <a:xfrm>
            <a:off x="457200" y="2326511"/>
            <a:ext cx="4040188" cy="3799652"/>
          </a:xfrm>
        </p:spPr>
        <p:txBody>
          <a:bodyPr>
            <a:normAutofit fontScale="70000" lnSpcReduction="20000"/>
          </a:bodyPr>
          <a:lstStyle/>
          <a:p>
            <a:pPr marL="0" indent="0">
              <a:buNone/>
            </a:pPr>
            <a:r>
              <a:rPr lang="en-US" sz="2600" i="1" dirty="0" smtClean="0"/>
              <a:t>Paper 1, Q2</a:t>
            </a:r>
          </a:p>
          <a:p>
            <a:pPr marL="0" indent="0">
              <a:buNone/>
            </a:pPr>
            <a:r>
              <a:rPr lang="en-US" sz="2600" i="1" dirty="0" smtClean="0"/>
              <a:t>Look in detail at this extract, lines 4 to 11 of the source.</a:t>
            </a:r>
          </a:p>
          <a:p>
            <a:pPr marL="0" indent="0">
              <a:buNone/>
            </a:pPr>
            <a:r>
              <a:rPr lang="en-US" sz="2600" i="1" dirty="0" smtClean="0"/>
              <a:t>How does the writer use language here to describe Brighton on that day? </a:t>
            </a:r>
          </a:p>
          <a:p>
            <a:pPr marL="0" indent="0">
              <a:buNone/>
            </a:pPr>
            <a:endParaRPr lang="en-US" sz="2600" i="1" dirty="0" smtClean="0"/>
          </a:p>
          <a:p>
            <a:pPr marL="0" indent="0">
              <a:buNone/>
            </a:pPr>
            <a:r>
              <a:rPr lang="en-US" sz="2600" i="1" dirty="0" smtClean="0"/>
              <a:t>You could include the writers’ choice of:</a:t>
            </a:r>
          </a:p>
          <a:p>
            <a:r>
              <a:rPr lang="en-US" sz="2600" i="1" dirty="0" smtClean="0"/>
              <a:t>words and phrases</a:t>
            </a:r>
          </a:p>
          <a:p>
            <a:r>
              <a:rPr lang="en-US" sz="2600" i="1" dirty="0" smtClean="0"/>
              <a:t>language features and techniques</a:t>
            </a:r>
          </a:p>
          <a:p>
            <a:r>
              <a:rPr lang="en-US" sz="2600" i="1" dirty="0"/>
              <a:t>s</a:t>
            </a:r>
            <a:r>
              <a:rPr lang="en-US" sz="2600" i="1" dirty="0" smtClean="0"/>
              <a:t>entence forms</a:t>
            </a:r>
          </a:p>
          <a:p>
            <a:pPr marL="0" indent="0">
              <a:buNone/>
            </a:pPr>
            <a:r>
              <a:rPr lang="en-US" sz="2600" i="1" dirty="0" smtClean="0"/>
              <a:t> 						(8 marks)</a:t>
            </a:r>
          </a:p>
          <a:p>
            <a:pPr marL="0" indent="0">
              <a:buNone/>
            </a:pPr>
            <a:endParaRPr lang="en-US" sz="2000" dirty="0" smtClean="0">
              <a:solidFill>
                <a:srgbClr val="412878"/>
              </a:solidFill>
              <a:latin typeface="AQA Chevin Pro Medium" panose="020F0603030000060003" pitchFamily="34" charset="0"/>
            </a:endParaRPr>
          </a:p>
          <a:p>
            <a:endParaRPr lang="en-US" dirty="0" smtClean="0"/>
          </a:p>
        </p:txBody>
      </p:sp>
      <p:sp>
        <p:nvSpPr>
          <p:cNvPr id="6" name="Content Placeholder 5"/>
          <p:cNvSpPr>
            <a:spLocks noGrp="1"/>
          </p:cNvSpPr>
          <p:nvPr>
            <p:ph sz="quarter" idx="4"/>
          </p:nvPr>
        </p:nvSpPr>
        <p:spPr>
          <a:xfrm>
            <a:off x="4645025" y="2326511"/>
            <a:ext cx="4041775" cy="3799652"/>
          </a:xfrm>
        </p:spPr>
        <p:txBody>
          <a:bodyPr/>
          <a:lstStyle/>
          <a:p>
            <a:endParaRPr lang="en-GB" dirty="0" smtClean="0">
              <a:solidFill>
                <a:srgbClr val="412878"/>
              </a:solidFill>
              <a:latin typeface="AQA Chevin Pro Medium" panose="020F0603030000060003" pitchFamily="34" charset="0"/>
            </a:endParaRPr>
          </a:p>
          <a:p>
            <a:r>
              <a:rPr lang="en-GB" sz="1800" dirty="0" smtClean="0"/>
              <a:t>Directs to a key section of the extract</a:t>
            </a:r>
          </a:p>
          <a:p>
            <a:r>
              <a:rPr lang="en-GB" sz="1800" dirty="0" smtClean="0"/>
              <a:t>‘chunking-up’ into manageable sections</a:t>
            </a:r>
          </a:p>
          <a:p>
            <a:r>
              <a:rPr lang="en-GB" sz="1800" dirty="0"/>
              <a:t>Use of line </a:t>
            </a:r>
            <a:r>
              <a:rPr lang="en-GB" sz="1800" dirty="0" smtClean="0"/>
              <a:t>references</a:t>
            </a:r>
          </a:p>
          <a:p>
            <a:r>
              <a:rPr lang="en-GB" sz="1800" dirty="0" smtClean="0"/>
              <a:t>Bullets points to scaffold</a:t>
            </a:r>
          </a:p>
          <a:p>
            <a:endParaRPr lang="en-GB" dirty="0" smtClean="0"/>
          </a:p>
          <a:p>
            <a:endParaRPr lang="en-GB" dirty="0"/>
          </a:p>
        </p:txBody>
      </p:sp>
      <p:sp>
        <p:nvSpPr>
          <p:cNvPr id="8" name="Text Placeholder 4"/>
          <p:cNvSpPr>
            <a:spLocks noGrp="1"/>
          </p:cNvSpPr>
          <p:nvPr>
            <p:ph type="body" sz="quarter" idx="3"/>
          </p:nvPr>
        </p:nvSpPr>
        <p:spPr>
          <a:xfrm>
            <a:off x="455613" y="1367632"/>
            <a:ext cx="7183678" cy="639762"/>
          </a:xfrm>
        </p:spPr>
        <p:txBody>
          <a:bodyPr/>
          <a:lstStyle/>
          <a:p>
            <a:endParaRPr lang="en-GB" dirty="0" smtClean="0">
              <a:solidFill>
                <a:srgbClr val="412878"/>
              </a:solidFill>
              <a:latin typeface="AQA Chevin Pro Medium" panose="020F0603030000060003" pitchFamily="34" charset="0"/>
            </a:endParaRPr>
          </a:p>
          <a:p>
            <a:endParaRPr lang="en-US" dirty="0" smtClean="0"/>
          </a:p>
          <a:p>
            <a:r>
              <a:rPr lang="en-GB" dirty="0" smtClean="0"/>
              <a:t>AO2 - comment on, explain and analyse (language)</a:t>
            </a:r>
            <a:endParaRPr lang="en-GB" dirty="0"/>
          </a:p>
        </p:txBody>
      </p:sp>
    </p:spTree>
    <p:extLst>
      <p:ext uri="{BB962C8B-B14F-4D97-AF65-F5344CB8AC3E}">
        <p14:creationId xmlns:p14="http://schemas.microsoft.com/office/powerpoint/2010/main" val="3455902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solidFill>
                  <a:srgbClr val="412878"/>
                </a:solidFill>
                <a:latin typeface="AQA Chevin Pro Light" panose="020F0303030000060003" pitchFamily="34" charset="0"/>
              </a:rPr>
              <a:t>Paper  1 -  Question 3: AO2   (Structure)</a:t>
            </a:r>
            <a:endParaRPr lang="en-US" dirty="0">
              <a:solidFill>
                <a:srgbClr val="412878"/>
              </a:solidFill>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t>You now need to think about the whole of the text.</a:t>
            </a:r>
          </a:p>
          <a:p>
            <a:pPr marL="0" indent="0">
              <a:buNone/>
            </a:pPr>
            <a:r>
              <a:rPr lang="en-US" dirty="0" smtClean="0"/>
              <a:t>This text is from the </a:t>
            </a:r>
            <a:r>
              <a:rPr lang="en-US" i="1" dirty="0" smtClean="0"/>
              <a:t>opening of a novel</a:t>
            </a:r>
            <a:r>
              <a:rPr lang="en-US" dirty="0" smtClean="0"/>
              <a:t>.</a:t>
            </a:r>
          </a:p>
          <a:p>
            <a:pPr marL="0" indent="0">
              <a:buNone/>
            </a:pPr>
            <a:endParaRPr lang="en-US" dirty="0" smtClean="0"/>
          </a:p>
          <a:p>
            <a:pPr marL="0" indent="0">
              <a:buNone/>
            </a:pPr>
            <a:r>
              <a:rPr lang="en-US" dirty="0" smtClean="0"/>
              <a:t>How has the writer structured the text to </a:t>
            </a:r>
            <a:r>
              <a:rPr lang="en-US" i="1" dirty="0" smtClean="0"/>
              <a:t>interest</a:t>
            </a:r>
            <a:r>
              <a:rPr lang="en-US" dirty="0" smtClean="0"/>
              <a:t> you as a reader?</a:t>
            </a:r>
          </a:p>
          <a:p>
            <a:pPr marL="0" indent="0">
              <a:buNone/>
            </a:pPr>
            <a:endParaRPr lang="en-US" dirty="0" smtClean="0"/>
          </a:p>
          <a:p>
            <a:pPr marL="0" indent="0">
              <a:buNone/>
            </a:pPr>
            <a:r>
              <a:rPr lang="en-US" dirty="0" smtClean="0"/>
              <a:t>You could write about:</a:t>
            </a:r>
          </a:p>
          <a:p>
            <a:pPr marL="0" indent="0">
              <a:buNone/>
            </a:pPr>
            <a:endParaRPr lang="en-US" dirty="0" smtClean="0"/>
          </a:p>
          <a:p>
            <a:r>
              <a:rPr lang="en-US" dirty="0" smtClean="0"/>
              <a:t>what the writer focuses your attention on at the beginning</a:t>
            </a:r>
          </a:p>
          <a:p>
            <a:r>
              <a:rPr lang="en-US" dirty="0"/>
              <a:t>h</a:t>
            </a:r>
            <a:r>
              <a:rPr lang="en-US" dirty="0" smtClean="0"/>
              <a:t>ow and why the writer changes the focus as the extract develops</a:t>
            </a:r>
          </a:p>
          <a:p>
            <a:r>
              <a:rPr lang="en-US" dirty="0"/>
              <a:t>a</a:t>
            </a:r>
            <a:r>
              <a:rPr lang="en-US" dirty="0" smtClean="0"/>
              <a:t>ny other structural features that interest you. </a:t>
            </a:r>
            <a:endParaRPr lang="en-US" dirty="0"/>
          </a:p>
        </p:txBody>
      </p:sp>
    </p:spTree>
    <p:extLst>
      <p:ext uri="{BB962C8B-B14F-4D97-AF65-F5344CB8AC3E}">
        <p14:creationId xmlns:p14="http://schemas.microsoft.com/office/powerpoint/2010/main" val="1902621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normAutofit/>
          </a:bodyPr>
          <a:lstStyle/>
          <a:p>
            <a:pPr algn="l"/>
            <a:r>
              <a:rPr lang="en-US" dirty="0" smtClean="0">
                <a:solidFill>
                  <a:srgbClr val="412878"/>
                </a:solidFill>
                <a:latin typeface="AQA Chevin Pro Light" panose="020F0303030000060003" pitchFamily="34" charset="0"/>
              </a:rPr>
              <a:t>A reminder about AO2</a:t>
            </a:r>
            <a:endParaRPr lang="en-US" dirty="0">
              <a:solidFill>
                <a:srgbClr val="412878"/>
              </a:solidFill>
              <a:latin typeface="AQA Chevin Pro Light" panose="020F0303030000060003" pitchFamily="34" charset="0"/>
            </a:endParaRPr>
          </a:p>
        </p:txBody>
      </p:sp>
      <p:sp>
        <p:nvSpPr>
          <p:cNvPr id="3" name="Content Placeholder 2"/>
          <p:cNvSpPr>
            <a:spLocks noGrp="1"/>
          </p:cNvSpPr>
          <p:nvPr>
            <p:ph idx="1"/>
          </p:nvPr>
        </p:nvSpPr>
        <p:spPr>
          <a:xfrm>
            <a:off x="540000" y="1379287"/>
            <a:ext cx="8045200" cy="4829783"/>
          </a:xfrm>
        </p:spPr>
        <p:txBody>
          <a:bodyPr>
            <a:normAutofit/>
          </a:bodyPr>
          <a:lstStyle/>
          <a:p>
            <a:pPr marL="0" indent="0">
              <a:buNone/>
            </a:pPr>
            <a:r>
              <a:rPr lang="en-US" dirty="0" smtClean="0"/>
              <a:t>AO2 sets out an internal hierarchy of progression:</a:t>
            </a:r>
          </a:p>
          <a:p>
            <a:pPr marL="0" indent="0">
              <a:buNone/>
            </a:pPr>
            <a:endParaRPr lang="en-US" dirty="0"/>
          </a:p>
          <a:p>
            <a:r>
              <a:rPr lang="en-US" dirty="0"/>
              <a:t>c</a:t>
            </a:r>
            <a:r>
              <a:rPr lang="en-US" dirty="0" smtClean="0"/>
              <a:t>omment on</a:t>
            </a:r>
          </a:p>
          <a:p>
            <a:r>
              <a:rPr lang="en-US" dirty="0"/>
              <a:t>e</a:t>
            </a:r>
            <a:r>
              <a:rPr lang="en-US" dirty="0" smtClean="0"/>
              <a:t>xplain</a:t>
            </a:r>
          </a:p>
          <a:p>
            <a:r>
              <a:rPr lang="en-US" dirty="0"/>
              <a:t>a</a:t>
            </a:r>
            <a:r>
              <a:rPr lang="en-US" dirty="0" smtClean="0"/>
              <a:t>nalyse.</a:t>
            </a:r>
          </a:p>
          <a:p>
            <a:pPr marL="0" indent="0">
              <a:buNone/>
            </a:pPr>
            <a:endParaRPr lang="en-US" dirty="0"/>
          </a:p>
          <a:p>
            <a:pPr marL="0" indent="0">
              <a:buNone/>
            </a:pPr>
            <a:r>
              <a:rPr lang="en-US" dirty="0"/>
              <a:t>T</a:t>
            </a:r>
            <a:r>
              <a:rPr lang="en-US" dirty="0" smtClean="0"/>
              <a:t>his </a:t>
            </a:r>
            <a:r>
              <a:rPr lang="en-US" dirty="0" smtClean="0"/>
              <a:t>rewards the skill of analysis at level 4. </a:t>
            </a:r>
          </a:p>
          <a:p>
            <a:pPr marL="0" indent="0">
              <a:buNone/>
            </a:pPr>
            <a:endParaRPr lang="en-US" sz="1400" dirty="0"/>
          </a:p>
          <a:p>
            <a:pPr marL="0" indent="0">
              <a:buNone/>
            </a:pPr>
            <a:r>
              <a:rPr lang="en-GB" sz="1400" dirty="0"/>
              <a:t>-  sequence through a passage</a:t>
            </a:r>
          </a:p>
          <a:p>
            <a:pPr marL="171450" lvl="8" indent="-171450">
              <a:spcBef>
                <a:spcPts val="0"/>
              </a:spcBef>
              <a:buFontTx/>
              <a:buChar char="-"/>
              <a:defRPr/>
            </a:pPr>
            <a:r>
              <a:rPr lang="en-GB" sz="1400" dirty="0"/>
              <a:t>movement from big to small – ideas or perspectives</a:t>
            </a:r>
          </a:p>
          <a:p>
            <a:pPr marL="171450" lvl="8" indent="-171450">
              <a:spcBef>
                <a:spcPts val="0"/>
              </a:spcBef>
              <a:buFontTx/>
              <a:buChar char="-"/>
              <a:defRPr/>
            </a:pPr>
            <a:r>
              <a:rPr lang="en-GB" sz="1400" dirty="0"/>
              <a:t>internal cohesion and topic sentences</a:t>
            </a:r>
          </a:p>
          <a:p>
            <a:pPr marL="171450" indent="-171450">
              <a:buFontTx/>
              <a:buChar char="-"/>
            </a:pPr>
            <a:r>
              <a:rPr lang="en-GB" sz="1400" dirty="0"/>
              <a:t>taking an outside to inward perspective, or vice versa</a:t>
            </a:r>
          </a:p>
          <a:p>
            <a:pPr marL="171450" indent="-171450">
              <a:buFontTx/>
              <a:buChar char="-"/>
            </a:pPr>
            <a:r>
              <a:rPr lang="en-GB" sz="1400" dirty="0"/>
              <a:t>introductions and developments</a:t>
            </a:r>
          </a:p>
          <a:p>
            <a:pPr marL="171450" lvl="8" indent="-171450">
              <a:spcBef>
                <a:spcPts val="0"/>
              </a:spcBef>
              <a:buFontTx/>
              <a:buChar char="-"/>
              <a:defRPr/>
            </a:pPr>
            <a:r>
              <a:rPr lang="en-GB" sz="1400" dirty="0"/>
              <a:t>reiterations, repetitions, threads, patterns or motifs					</a:t>
            </a:r>
          </a:p>
          <a:p>
            <a:pPr marL="171450" lvl="8" indent="-171450">
              <a:spcBef>
                <a:spcPts val="0"/>
              </a:spcBef>
              <a:buFontTx/>
              <a:buChar char="-"/>
              <a:defRPr/>
            </a:pPr>
            <a:r>
              <a:rPr lang="en-GB" sz="1400" dirty="0"/>
              <a:t>connections and links across paragraphs		</a:t>
            </a:r>
          </a:p>
          <a:p>
            <a:pPr marL="171450" lvl="8" indent="-171450">
              <a:spcBef>
                <a:spcPts val="0"/>
              </a:spcBef>
              <a:buFontTx/>
              <a:buChar char="-"/>
              <a:defRPr/>
            </a:pPr>
            <a:r>
              <a:rPr lang="en-GB" sz="1400" dirty="0"/>
              <a:t>summaries and conclusions	</a:t>
            </a:r>
          </a:p>
          <a:p>
            <a:pPr marL="171450" lvl="8" indent="-171450">
              <a:spcBef>
                <a:spcPts val="0"/>
              </a:spcBef>
              <a:buFontTx/>
              <a:buChar char="-"/>
              <a:defRPr/>
            </a:pPr>
            <a:r>
              <a:rPr lang="en-GB" sz="1400" dirty="0"/>
              <a:t>narrative perspective</a:t>
            </a:r>
          </a:p>
          <a:p>
            <a:pPr marL="171450" lvl="8" indent="-171450">
              <a:spcBef>
                <a:spcPts val="0"/>
              </a:spcBef>
              <a:buFontTx/>
              <a:buChar char="-"/>
              <a:defRPr/>
            </a:pPr>
            <a:r>
              <a:rPr lang="en-GB" sz="1400" dirty="0"/>
              <a:t>shifts of focus.</a:t>
            </a:r>
          </a:p>
          <a:p>
            <a:endParaRPr lang="en-US" dirty="0" smtClean="0"/>
          </a:p>
          <a:p>
            <a:endParaRPr lang="en-US" dirty="0"/>
          </a:p>
        </p:txBody>
      </p:sp>
    </p:spTree>
    <p:extLst>
      <p:ext uri="{BB962C8B-B14F-4D97-AF65-F5344CB8AC3E}">
        <p14:creationId xmlns:p14="http://schemas.microsoft.com/office/powerpoint/2010/main" val="1095813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a:xfrm>
            <a:off x="540000" y="241107"/>
            <a:ext cx="8045200" cy="431181"/>
          </a:xfrm>
        </p:spPr>
        <p:txBody>
          <a:bodyPr>
            <a:noAutofit/>
          </a:bodyPr>
          <a:lstStyle/>
          <a:p>
            <a:pPr algn="l"/>
            <a:r>
              <a:rPr lang="en-US" dirty="0" smtClean="0">
                <a:latin typeface="AQA Chevin Pro Light" panose="020F0303030000060003" pitchFamily="34" charset="0"/>
              </a:rPr>
              <a:t>Thinking about a ladder of skills progression: </a:t>
            </a:r>
            <a:br>
              <a:rPr lang="en-US" dirty="0" smtClean="0">
                <a:latin typeface="AQA Chevin Pro Light" panose="020F0303030000060003" pitchFamily="34" charset="0"/>
              </a:rPr>
            </a:br>
            <a:r>
              <a:rPr lang="en-US" dirty="0" smtClean="0">
                <a:latin typeface="AQA Chevin Pro Light" panose="020F0303030000060003" pitchFamily="34" charset="0"/>
              </a:rPr>
              <a:t>Level of response 3</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t>The mark scheme asks:</a:t>
            </a:r>
          </a:p>
          <a:p>
            <a:pPr marL="0" indent="0">
              <a:buNone/>
            </a:pPr>
            <a:endParaRPr lang="en-US" dirty="0" smtClean="0"/>
          </a:p>
          <a:p>
            <a:pPr>
              <a:buFont typeface="Wingdings" charset="2"/>
              <a:buChar char="ü"/>
            </a:pPr>
            <a:r>
              <a:rPr lang="en-US" dirty="0" smtClean="0"/>
              <a:t>To see some accurate subject terminology </a:t>
            </a:r>
          </a:p>
          <a:p>
            <a:pPr marL="0" indent="0">
              <a:buNone/>
            </a:pPr>
            <a:r>
              <a:rPr lang="en-US" dirty="0">
                <a:solidFill>
                  <a:srgbClr val="FF0000"/>
                </a:solidFill>
              </a:rPr>
              <a:t>	</a:t>
            </a:r>
            <a:r>
              <a:rPr lang="en-US" dirty="0" smtClean="0">
                <a:solidFill>
                  <a:srgbClr val="FF0000"/>
                </a:solidFill>
              </a:rPr>
              <a:t>(relating to structure)</a:t>
            </a:r>
          </a:p>
          <a:p>
            <a:pPr>
              <a:buFont typeface="Wingdings" charset="2"/>
              <a:buChar char="ü"/>
            </a:pPr>
            <a:r>
              <a:rPr lang="en-US" dirty="0" smtClean="0"/>
              <a:t>To see relevant exemplification </a:t>
            </a:r>
          </a:p>
          <a:p>
            <a:pPr marL="0" indent="0">
              <a:buNone/>
            </a:pPr>
            <a:r>
              <a:rPr lang="en-US" dirty="0">
                <a:solidFill>
                  <a:srgbClr val="FF0000"/>
                </a:solidFill>
              </a:rPr>
              <a:t>	</a:t>
            </a:r>
            <a:r>
              <a:rPr lang="en-US" dirty="0" smtClean="0">
                <a:solidFill>
                  <a:srgbClr val="FF0000"/>
                </a:solidFill>
              </a:rPr>
              <a:t>(textual reference)</a:t>
            </a:r>
          </a:p>
          <a:p>
            <a:pPr>
              <a:buFont typeface="Wingdings" charset="2"/>
              <a:buChar char="ü"/>
            </a:pPr>
            <a:r>
              <a:rPr lang="en-US" dirty="0" smtClean="0"/>
              <a:t>To have a clear explanation of the effects of some of the structural features </a:t>
            </a:r>
          </a:p>
          <a:p>
            <a:pPr marL="0" indent="0">
              <a:buNone/>
            </a:pPr>
            <a:r>
              <a:rPr lang="en-US" dirty="0">
                <a:solidFill>
                  <a:srgbClr val="FF0000"/>
                </a:solidFill>
              </a:rPr>
              <a:t>	</a:t>
            </a:r>
            <a:r>
              <a:rPr lang="en-US" dirty="0" smtClean="0">
                <a:solidFill>
                  <a:srgbClr val="FF0000"/>
                </a:solidFill>
              </a:rPr>
              <a:t>(effect and impact)</a:t>
            </a:r>
          </a:p>
          <a:p>
            <a:pPr marL="0" indent="0">
              <a:buNone/>
            </a:pPr>
            <a:endParaRPr lang="en-US" dirty="0" smtClean="0"/>
          </a:p>
          <a:p>
            <a:pPr marL="0" indent="0">
              <a:buNone/>
            </a:pPr>
            <a:r>
              <a:rPr lang="en-US" dirty="0" smtClean="0"/>
              <a:t>All of which will lead to a demonstration of:</a:t>
            </a:r>
          </a:p>
          <a:p>
            <a:pPr>
              <a:buFont typeface="Wingdings" charset="2"/>
              <a:buChar char="ü"/>
            </a:pPr>
            <a:r>
              <a:rPr lang="en-US" dirty="0" smtClean="0"/>
              <a:t>A clear understanding of structural features.</a:t>
            </a:r>
          </a:p>
          <a:p>
            <a:endParaRPr lang="en-US" dirty="0"/>
          </a:p>
        </p:txBody>
      </p:sp>
    </p:spTree>
    <p:extLst>
      <p:ext uri="{BB962C8B-B14F-4D97-AF65-F5344CB8AC3E}">
        <p14:creationId xmlns:p14="http://schemas.microsoft.com/office/powerpoint/2010/main" val="244342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normAutofit/>
          </a:bodyPr>
          <a:lstStyle/>
          <a:p>
            <a:pPr algn="l"/>
            <a:r>
              <a:rPr lang="en-US" dirty="0" smtClean="0">
                <a:latin typeface="AQA Chevin Pro Light" panose="020F0303030000060003" pitchFamily="34" charset="0"/>
              </a:rPr>
              <a:t>What can the structure of a text reveal?</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199" y="1856509"/>
            <a:ext cx="8562109" cy="4269654"/>
          </a:xfrm>
        </p:spPr>
        <p:txBody>
          <a:bodyPr/>
          <a:lstStyle/>
          <a:p>
            <a:r>
              <a:rPr lang="en-US" dirty="0" smtClean="0"/>
              <a:t>The (narrative) perspective of the text </a:t>
            </a:r>
            <a:r>
              <a:rPr lang="en-US" dirty="0" smtClean="0">
                <a:solidFill>
                  <a:srgbClr val="FF0000"/>
                </a:solidFill>
              </a:rPr>
              <a:t>(what?)</a:t>
            </a:r>
          </a:p>
          <a:p>
            <a:r>
              <a:rPr lang="en-US" dirty="0" smtClean="0"/>
              <a:t>The organisation and use of time </a:t>
            </a:r>
            <a:r>
              <a:rPr lang="en-US" dirty="0" smtClean="0">
                <a:solidFill>
                  <a:srgbClr val="FF0000"/>
                </a:solidFill>
              </a:rPr>
              <a:t>(when?)</a:t>
            </a:r>
          </a:p>
          <a:p>
            <a:r>
              <a:rPr lang="en-US" dirty="0" smtClean="0"/>
              <a:t>The location and setting</a:t>
            </a:r>
            <a:r>
              <a:rPr lang="en-US" dirty="0" smtClean="0">
                <a:solidFill>
                  <a:srgbClr val="FF0000"/>
                </a:solidFill>
              </a:rPr>
              <a:t> (where?)</a:t>
            </a:r>
          </a:p>
          <a:p>
            <a:r>
              <a:rPr lang="en-US" dirty="0"/>
              <a:t>C</a:t>
            </a:r>
            <a:r>
              <a:rPr lang="en-US" dirty="0" smtClean="0"/>
              <a:t>haracters and how they are introduced </a:t>
            </a:r>
            <a:r>
              <a:rPr lang="en-US" dirty="0" smtClean="0">
                <a:solidFill>
                  <a:srgbClr val="FF0000"/>
                </a:solidFill>
              </a:rPr>
              <a:t>(who?)</a:t>
            </a:r>
          </a:p>
          <a:p>
            <a:r>
              <a:rPr lang="en-US" dirty="0" smtClean="0"/>
              <a:t>The different patterns within the text, and elements </a:t>
            </a:r>
            <a:r>
              <a:rPr lang="en-US" dirty="0"/>
              <a:t>of </a:t>
            </a:r>
            <a:r>
              <a:rPr lang="en-US" dirty="0" smtClean="0"/>
              <a:t>syntax or cohesion that help to create (reinforce) meaning </a:t>
            </a:r>
            <a:r>
              <a:rPr lang="en-US" dirty="0" smtClean="0">
                <a:solidFill>
                  <a:srgbClr val="FF0000"/>
                </a:solidFill>
              </a:rPr>
              <a:t>(how?)</a:t>
            </a:r>
            <a:endParaRPr lang="en-US" dirty="0"/>
          </a:p>
        </p:txBody>
      </p:sp>
    </p:spTree>
    <p:extLst>
      <p:ext uri="{BB962C8B-B14F-4D97-AF65-F5344CB8AC3E}">
        <p14:creationId xmlns:p14="http://schemas.microsoft.com/office/powerpoint/2010/main" val="465571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QA Chevin Pro Light" panose="020F0303030000060003" pitchFamily="34" charset="0"/>
              </a:rPr>
              <a:t>For our students this might translate to …</a:t>
            </a:r>
          </a:p>
        </p:txBody>
      </p:sp>
      <p:grpSp>
        <p:nvGrpSpPr>
          <p:cNvPr id="5" name="Group 4"/>
          <p:cNvGrpSpPr/>
          <p:nvPr/>
        </p:nvGrpSpPr>
        <p:grpSpPr>
          <a:xfrm>
            <a:off x="634595" y="1160673"/>
            <a:ext cx="7715287" cy="4965201"/>
            <a:chOff x="298018" y="629287"/>
            <a:chExt cx="8055540" cy="6150070"/>
          </a:xfrm>
        </p:grpSpPr>
        <p:sp>
          <p:nvSpPr>
            <p:cNvPr id="6" name="Rectangle 5"/>
            <p:cNvSpPr/>
            <p:nvPr/>
          </p:nvSpPr>
          <p:spPr>
            <a:xfrm>
              <a:off x="298018" y="1046486"/>
              <a:ext cx="8055540" cy="5227877"/>
            </a:xfrm>
            <a:prstGeom prst="rect">
              <a:avLst/>
            </a:prstGeom>
            <a:gradFill flip="none" rotWithShape="1">
              <a:gsLst>
                <a:gs pos="100000">
                  <a:srgbClr val="EFF8FF"/>
                </a:gs>
                <a:gs pos="43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56594" y="1088291"/>
              <a:ext cx="5908655" cy="765528"/>
              <a:chOff x="205963" y="1255857"/>
              <a:chExt cx="5908655" cy="765528"/>
            </a:xfrm>
          </p:grpSpPr>
          <p:sp>
            <p:nvSpPr>
              <p:cNvPr id="45" name="TextBox 44"/>
              <p:cNvSpPr txBox="1"/>
              <p:nvPr/>
            </p:nvSpPr>
            <p:spPr>
              <a:xfrm>
                <a:off x="2032470" y="1255857"/>
                <a:ext cx="2094109" cy="457467"/>
              </a:xfrm>
              <a:prstGeom prst="rect">
                <a:avLst/>
              </a:prstGeom>
              <a:noFill/>
            </p:spPr>
            <p:txBody>
              <a:bodyPr wrap="square" rtlCol="0">
                <a:spAutoFit/>
              </a:bodyPr>
              <a:lstStyle/>
              <a:p>
                <a:pPr algn="ctr"/>
                <a:r>
                  <a:rPr lang="en-US" b="1" dirty="0" smtClean="0">
                    <a:cs typeface="Arial" pitchFamily="34" charset="0"/>
                  </a:rPr>
                  <a:t>Whose views?</a:t>
                </a:r>
                <a:endParaRPr lang="en-US" b="1" dirty="0"/>
              </a:p>
            </p:txBody>
          </p:sp>
          <p:grpSp>
            <p:nvGrpSpPr>
              <p:cNvPr id="46" name="Group 45"/>
              <p:cNvGrpSpPr/>
              <p:nvPr/>
            </p:nvGrpSpPr>
            <p:grpSpPr>
              <a:xfrm>
                <a:off x="205963" y="1259422"/>
                <a:ext cx="5908655" cy="761963"/>
                <a:chOff x="205963" y="1259422"/>
                <a:chExt cx="5908655" cy="761963"/>
              </a:xfrm>
            </p:grpSpPr>
            <p:sp>
              <p:nvSpPr>
                <p:cNvPr id="48" name="Rounded Rectangle 47"/>
                <p:cNvSpPr/>
                <p:nvPr/>
              </p:nvSpPr>
              <p:spPr>
                <a:xfrm>
                  <a:off x="344039" y="1259422"/>
                  <a:ext cx="5770579" cy="761963"/>
                </a:xfrm>
                <a:prstGeom prst="roundRect">
                  <a:avLst>
                    <a:gd name="adj" fmla="val 40104"/>
                  </a:avLst>
                </a:prstGeom>
                <a:noFill/>
                <a:ln>
                  <a:gradFill flip="none" rotWithShape="1">
                    <a:gsLst>
                      <a:gs pos="0">
                        <a:schemeClr val="accent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49" name="Oval 48"/>
                <p:cNvSpPr/>
                <p:nvPr/>
              </p:nvSpPr>
              <p:spPr>
                <a:xfrm>
                  <a:off x="205963" y="1460468"/>
                  <a:ext cx="377228" cy="373493"/>
                </a:xfrm>
                <a:prstGeom prst="ellipse">
                  <a:avLst/>
                </a:prstGeom>
                <a:gradFill flip="none" rotWithShape="1">
                  <a:gsLst>
                    <a:gs pos="75000">
                      <a:schemeClr val="accent1"/>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p:cNvSpPr/>
              <p:nvPr/>
            </p:nvSpPr>
            <p:spPr>
              <a:xfrm>
                <a:off x="598723" y="1625381"/>
                <a:ext cx="5312684" cy="381223"/>
              </a:xfrm>
              <a:prstGeom prst="rect">
                <a:avLst/>
              </a:prstGeom>
            </p:spPr>
            <p:txBody>
              <a:bodyPr wrap="square">
                <a:spAutoFit/>
              </a:bodyPr>
              <a:lstStyle/>
              <a:p>
                <a:pPr algn="ctr"/>
                <a:r>
                  <a:rPr lang="en-US" sz="1400" dirty="0" smtClean="0"/>
                  <a:t>Who is telling the story? What </a:t>
                </a:r>
                <a:r>
                  <a:rPr lang="en-US" sz="1400" i="1" dirty="0" smtClean="0"/>
                  <a:t>perspective</a:t>
                </a:r>
                <a:r>
                  <a:rPr lang="en-US" sz="1400" dirty="0" smtClean="0"/>
                  <a:t> is it from? </a:t>
                </a:r>
              </a:p>
            </p:txBody>
          </p:sp>
        </p:grpSp>
        <p:grpSp>
          <p:nvGrpSpPr>
            <p:cNvPr id="8" name="Group 7"/>
            <p:cNvGrpSpPr/>
            <p:nvPr/>
          </p:nvGrpSpPr>
          <p:grpSpPr>
            <a:xfrm>
              <a:off x="6570709" y="629287"/>
              <a:ext cx="1603762" cy="6150070"/>
              <a:chOff x="3770119" y="600905"/>
              <a:chExt cx="1603762" cy="6150070"/>
            </a:xfrm>
            <a:effectLst>
              <a:outerShdw blurRad="63500" sx="101000" sy="101000" algn="ctr" rotWithShape="0">
                <a:prstClr val="black">
                  <a:alpha val="25000"/>
                </a:prstClr>
              </a:outerShdw>
            </a:effectLst>
          </p:grpSpPr>
          <p:grpSp>
            <p:nvGrpSpPr>
              <p:cNvPr id="33" name="Group 32"/>
              <p:cNvGrpSpPr/>
              <p:nvPr/>
            </p:nvGrpSpPr>
            <p:grpSpPr>
              <a:xfrm>
                <a:off x="3770119" y="600905"/>
                <a:ext cx="1603762" cy="6150070"/>
                <a:chOff x="6034506" y="660368"/>
                <a:chExt cx="1800678" cy="6905200"/>
              </a:xfrm>
              <a:scene3d>
                <a:camera prst="orthographicFront"/>
                <a:lightRig rig="threePt" dir="t"/>
              </a:scene3d>
            </p:grpSpPr>
            <p:sp>
              <p:nvSpPr>
                <p:cNvPr id="40" name="Rectangle 5"/>
                <p:cNvSpPr/>
                <p:nvPr/>
              </p:nvSpPr>
              <p:spPr>
                <a:xfrm>
                  <a:off x="6206359" y="660368"/>
                  <a:ext cx="1447870" cy="1792218"/>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772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223" h="2561350">
                      <a:moveTo>
                        <a:pt x="1029052" y="3"/>
                      </a:moveTo>
                      <a:cubicBezTo>
                        <a:pt x="1198121" y="-691"/>
                        <a:pt x="1366104" y="120921"/>
                        <a:pt x="1243365" y="286050"/>
                      </a:cubicBezTo>
                      <a:cubicBezTo>
                        <a:pt x="1227255" y="315682"/>
                        <a:pt x="1215473" y="348101"/>
                        <a:pt x="1221229" y="389002"/>
                      </a:cubicBezTo>
                      <a:cubicBezTo>
                        <a:pt x="1226297" y="528261"/>
                        <a:pt x="1696392" y="461119"/>
                        <a:pt x="1960083" y="361648"/>
                      </a:cubicBezTo>
                      <a:cubicBezTo>
                        <a:pt x="2053938" y="496394"/>
                        <a:pt x="2071127" y="822506"/>
                        <a:pt x="2067846" y="961234"/>
                      </a:cubicBezTo>
                      <a:cubicBezTo>
                        <a:pt x="2071715" y="1080232"/>
                        <a:pt x="2015018" y="1106744"/>
                        <a:pt x="1881338" y="1030865"/>
                      </a:cubicBezTo>
                      <a:cubicBezTo>
                        <a:pt x="1484062" y="845572"/>
                        <a:pt x="1585310" y="1699608"/>
                        <a:pt x="1847663" y="1535481"/>
                      </a:cubicBezTo>
                      <a:cubicBezTo>
                        <a:pt x="1929415" y="1495441"/>
                        <a:pt x="2055329" y="1373504"/>
                        <a:pt x="2065360" y="1597847"/>
                      </a:cubicBezTo>
                      <a:cubicBezTo>
                        <a:pt x="2080367" y="1677957"/>
                        <a:pt x="2053974" y="2093695"/>
                        <a:pt x="1945162" y="2187725"/>
                      </a:cubicBezTo>
                      <a:cubicBezTo>
                        <a:pt x="1805733" y="2151252"/>
                        <a:pt x="1398565" y="2030230"/>
                        <a:pt x="1223492" y="2167002"/>
                      </a:cubicBezTo>
                      <a:cubicBezTo>
                        <a:pt x="1210011" y="2193452"/>
                        <a:pt x="1212813" y="2230274"/>
                        <a:pt x="1243365" y="2275300"/>
                      </a:cubicBezTo>
                      <a:cubicBezTo>
                        <a:pt x="1483871" y="2660267"/>
                        <a:pt x="591323" y="2652331"/>
                        <a:pt x="803256" y="2277680"/>
                      </a:cubicBezTo>
                      <a:cubicBezTo>
                        <a:pt x="852179" y="2213432"/>
                        <a:pt x="836244" y="2132321"/>
                        <a:pt x="723771" y="2109806"/>
                      </a:cubicBezTo>
                      <a:cubicBezTo>
                        <a:pt x="609542" y="2086940"/>
                        <a:pt x="401355" y="2119754"/>
                        <a:pt x="117884" y="2215080"/>
                      </a:cubicBezTo>
                      <a:cubicBezTo>
                        <a:pt x="25248" y="2145089"/>
                        <a:pt x="-7310" y="1771407"/>
                        <a:pt x="1340" y="1657531"/>
                      </a:cubicBezTo>
                      <a:cubicBezTo>
                        <a:pt x="24910" y="1416831"/>
                        <a:pt x="118063" y="1502066"/>
                        <a:pt x="271736" y="1561668"/>
                      </a:cubicBezTo>
                      <a:cubicBezTo>
                        <a:pt x="483918" y="1635999"/>
                        <a:pt x="591326" y="1022800"/>
                        <a:pt x="249462" y="1045298"/>
                      </a:cubicBezTo>
                      <a:cubicBezTo>
                        <a:pt x="168753" y="1050498"/>
                        <a:pt x="31973" y="1183628"/>
                        <a:pt x="8800" y="1018431"/>
                      </a:cubicBezTo>
                      <a:cubicBezTo>
                        <a:pt x="-14373" y="907943"/>
                        <a:pt x="14056" y="478572"/>
                        <a:pt x="110423" y="382371"/>
                      </a:cubicBezTo>
                      <a:cubicBezTo>
                        <a:pt x="506629" y="514999"/>
                        <a:pt x="790102" y="488473"/>
                        <a:pt x="828213" y="389002"/>
                      </a:cubicBezTo>
                      <a:cubicBezTo>
                        <a:pt x="838534" y="365427"/>
                        <a:pt x="828962" y="333342"/>
                        <a:pt x="793309" y="283670"/>
                      </a:cubicBezTo>
                      <a:cubicBezTo>
                        <a:pt x="687343" y="96344"/>
                        <a:pt x="859983" y="698"/>
                        <a:pt x="1029052" y="3"/>
                      </a:cubicBezTo>
                      <a:close/>
                    </a:path>
                  </a:pathLst>
                </a:custGeom>
                <a:gradFill flip="none" rotWithShape="1">
                  <a:gsLst>
                    <a:gs pos="94000">
                      <a:schemeClr val="accent1">
                        <a:lumMod val="75000"/>
                      </a:schemeClr>
                    </a:gs>
                    <a:gs pos="0">
                      <a:schemeClr val="accent1"/>
                    </a:gs>
                  </a:gsLst>
                  <a:lin ang="5400000" scaled="1"/>
                  <a:tileRect/>
                </a:gradFill>
                <a:ln>
                  <a:noFill/>
                </a:ln>
                <a:effectLst/>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5"/>
                <p:cNvSpPr/>
                <p:nvPr/>
              </p:nvSpPr>
              <p:spPr>
                <a:xfrm rot="5400000">
                  <a:off x="6216710" y="1947991"/>
                  <a:ext cx="1427811" cy="1792219"/>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0556" h="2561350">
                      <a:moveTo>
                        <a:pt x="1014747" y="3"/>
                      </a:moveTo>
                      <a:cubicBezTo>
                        <a:pt x="1183816" y="-691"/>
                        <a:pt x="1351799" y="120921"/>
                        <a:pt x="1229060" y="286050"/>
                      </a:cubicBezTo>
                      <a:cubicBezTo>
                        <a:pt x="1212950" y="315682"/>
                        <a:pt x="1201168" y="348101"/>
                        <a:pt x="1206924" y="389002"/>
                      </a:cubicBezTo>
                      <a:cubicBezTo>
                        <a:pt x="1211992" y="528261"/>
                        <a:pt x="1716654" y="452477"/>
                        <a:pt x="1954419" y="344364"/>
                      </a:cubicBezTo>
                      <a:cubicBezTo>
                        <a:pt x="1970498" y="474789"/>
                        <a:pt x="2061145" y="783619"/>
                        <a:pt x="2036260" y="926667"/>
                      </a:cubicBezTo>
                      <a:cubicBezTo>
                        <a:pt x="2027166" y="1024060"/>
                        <a:pt x="1970476" y="1153289"/>
                        <a:pt x="1849752" y="1060129"/>
                      </a:cubicBezTo>
                      <a:cubicBezTo>
                        <a:pt x="1475468" y="853624"/>
                        <a:pt x="1487545" y="1649324"/>
                        <a:pt x="1811756" y="1531159"/>
                      </a:cubicBezTo>
                      <a:cubicBezTo>
                        <a:pt x="1923754" y="1469515"/>
                        <a:pt x="1987209" y="1400411"/>
                        <a:pt x="2036129" y="1616113"/>
                      </a:cubicBezTo>
                      <a:cubicBezTo>
                        <a:pt x="2051136" y="1730790"/>
                        <a:pt x="1956393" y="2051666"/>
                        <a:pt x="1938318" y="2180265"/>
                      </a:cubicBezTo>
                      <a:cubicBezTo>
                        <a:pt x="1741694" y="2153739"/>
                        <a:pt x="1359392" y="2007849"/>
                        <a:pt x="1209187" y="2167002"/>
                      </a:cubicBezTo>
                      <a:cubicBezTo>
                        <a:pt x="1195706" y="2193452"/>
                        <a:pt x="1198508" y="2230274"/>
                        <a:pt x="1229060" y="2275300"/>
                      </a:cubicBezTo>
                      <a:cubicBezTo>
                        <a:pt x="1469566" y="2660267"/>
                        <a:pt x="567071" y="2652331"/>
                        <a:pt x="779004" y="2277680"/>
                      </a:cubicBezTo>
                      <a:cubicBezTo>
                        <a:pt x="817979" y="2223379"/>
                        <a:pt x="825787" y="2190096"/>
                        <a:pt x="808937" y="2167002"/>
                      </a:cubicBezTo>
                      <a:cubicBezTo>
                        <a:pt x="706169" y="2021111"/>
                        <a:pt x="364670" y="2147108"/>
                        <a:pt x="116012" y="2200159"/>
                      </a:cubicBezTo>
                      <a:cubicBezTo>
                        <a:pt x="57942" y="2073996"/>
                        <a:pt x="976" y="1794778"/>
                        <a:pt x="0" y="1657530"/>
                      </a:cubicBezTo>
                      <a:cubicBezTo>
                        <a:pt x="23569" y="1399547"/>
                        <a:pt x="142648" y="1475748"/>
                        <a:pt x="248790" y="1539671"/>
                      </a:cubicBezTo>
                      <a:cubicBezTo>
                        <a:pt x="563771" y="1555589"/>
                        <a:pt x="485163" y="925406"/>
                        <a:pt x="226518" y="1049619"/>
                      </a:cubicBezTo>
                      <a:cubicBezTo>
                        <a:pt x="150003" y="1086365"/>
                        <a:pt x="56561" y="1164379"/>
                        <a:pt x="16100" y="1005469"/>
                      </a:cubicBezTo>
                      <a:cubicBezTo>
                        <a:pt x="-32993" y="864734"/>
                        <a:pt x="47286" y="478570"/>
                        <a:pt x="87479" y="369408"/>
                      </a:cubicBezTo>
                      <a:cubicBezTo>
                        <a:pt x="483685" y="502036"/>
                        <a:pt x="775797" y="488473"/>
                        <a:pt x="813908" y="389002"/>
                      </a:cubicBezTo>
                      <a:cubicBezTo>
                        <a:pt x="824229" y="365427"/>
                        <a:pt x="814657" y="333342"/>
                        <a:pt x="779004" y="283670"/>
                      </a:cubicBezTo>
                      <a:cubicBezTo>
                        <a:pt x="673038" y="96344"/>
                        <a:pt x="845678" y="698"/>
                        <a:pt x="1014747" y="3"/>
                      </a:cubicBezTo>
                      <a:close/>
                    </a:path>
                  </a:pathLst>
                </a:custGeom>
                <a:gradFill flip="none" rotWithShape="1">
                  <a:gsLst>
                    <a:gs pos="100000">
                      <a:schemeClr val="accent2">
                        <a:lumMod val="75000"/>
                      </a:schemeClr>
                    </a:gs>
                    <a:gs pos="0">
                      <a:schemeClr val="accent2"/>
                    </a:gs>
                  </a:gsLst>
                  <a:lin ang="0" scaled="0"/>
                  <a:tileRect/>
                </a:gradFill>
                <a:ln>
                  <a:noFill/>
                </a:ln>
                <a:effectLst/>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5"/>
                <p:cNvSpPr/>
                <p:nvPr/>
              </p:nvSpPr>
              <p:spPr>
                <a:xfrm flipV="1">
                  <a:off x="6213670" y="3226986"/>
                  <a:ext cx="1448109" cy="1792218"/>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564" h="2561350">
                      <a:moveTo>
                        <a:pt x="1028762" y="3"/>
                      </a:moveTo>
                      <a:cubicBezTo>
                        <a:pt x="1197831" y="-691"/>
                        <a:pt x="1365814" y="120921"/>
                        <a:pt x="1243075" y="286050"/>
                      </a:cubicBezTo>
                      <a:cubicBezTo>
                        <a:pt x="1226965" y="315682"/>
                        <a:pt x="1215183" y="348101"/>
                        <a:pt x="1220939" y="389002"/>
                      </a:cubicBezTo>
                      <a:cubicBezTo>
                        <a:pt x="1226007" y="528261"/>
                        <a:pt x="1696102" y="461119"/>
                        <a:pt x="1959793" y="361648"/>
                      </a:cubicBezTo>
                      <a:cubicBezTo>
                        <a:pt x="2053648" y="496394"/>
                        <a:pt x="2070837" y="822506"/>
                        <a:pt x="2067556" y="961234"/>
                      </a:cubicBezTo>
                      <a:cubicBezTo>
                        <a:pt x="2071425" y="1080232"/>
                        <a:pt x="2014728" y="1106744"/>
                        <a:pt x="1881048" y="1030865"/>
                      </a:cubicBezTo>
                      <a:cubicBezTo>
                        <a:pt x="1483772" y="845572"/>
                        <a:pt x="1585020" y="1699608"/>
                        <a:pt x="1847373" y="1535481"/>
                      </a:cubicBezTo>
                      <a:cubicBezTo>
                        <a:pt x="1929125" y="1495441"/>
                        <a:pt x="2055039" y="1373504"/>
                        <a:pt x="2065070" y="1597847"/>
                      </a:cubicBezTo>
                      <a:cubicBezTo>
                        <a:pt x="2080077" y="1677957"/>
                        <a:pt x="2061145" y="2086235"/>
                        <a:pt x="1952333" y="2180265"/>
                      </a:cubicBezTo>
                      <a:cubicBezTo>
                        <a:pt x="1755709" y="2153739"/>
                        <a:pt x="1373407" y="2007849"/>
                        <a:pt x="1223202" y="2167002"/>
                      </a:cubicBezTo>
                      <a:cubicBezTo>
                        <a:pt x="1209721" y="2193452"/>
                        <a:pt x="1212523" y="2230274"/>
                        <a:pt x="1243075" y="2275300"/>
                      </a:cubicBezTo>
                      <a:cubicBezTo>
                        <a:pt x="1483581" y="2660267"/>
                        <a:pt x="581086" y="2652331"/>
                        <a:pt x="793019" y="2277680"/>
                      </a:cubicBezTo>
                      <a:cubicBezTo>
                        <a:pt x="831994" y="2223379"/>
                        <a:pt x="839802" y="2190096"/>
                        <a:pt x="822952" y="2167002"/>
                      </a:cubicBezTo>
                      <a:cubicBezTo>
                        <a:pt x="720184" y="2021111"/>
                        <a:pt x="378685" y="2147108"/>
                        <a:pt x="130027" y="2200159"/>
                      </a:cubicBezTo>
                      <a:cubicBezTo>
                        <a:pt x="37391" y="2130168"/>
                        <a:pt x="-7600" y="1771407"/>
                        <a:pt x="1050" y="1657531"/>
                      </a:cubicBezTo>
                      <a:cubicBezTo>
                        <a:pt x="24620" y="1416831"/>
                        <a:pt x="117773" y="1502066"/>
                        <a:pt x="271446" y="1561668"/>
                      </a:cubicBezTo>
                      <a:cubicBezTo>
                        <a:pt x="483628" y="1635999"/>
                        <a:pt x="591036" y="1022800"/>
                        <a:pt x="249172" y="1045298"/>
                      </a:cubicBezTo>
                      <a:cubicBezTo>
                        <a:pt x="168463" y="1050498"/>
                        <a:pt x="31683" y="1183628"/>
                        <a:pt x="8510" y="1018431"/>
                      </a:cubicBezTo>
                      <a:cubicBezTo>
                        <a:pt x="-14663" y="907943"/>
                        <a:pt x="13766" y="478572"/>
                        <a:pt x="110133" y="382371"/>
                      </a:cubicBezTo>
                      <a:cubicBezTo>
                        <a:pt x="506339" y="514999"/>
                        <a:pt x="789812" y="488473"/>
                        <a:pt x="827923" y="389002"/>
                      </a:cubicBezTo>
                      <a:cubicBezTo>
                        <a:pt x="838244" y="365427"/>
                        <a:pt x="828672" y="333342"/>
                        <a:pt x="793019" y="283670"/>
                      </a:cubicBezTo>
                      <a:cubicBezTo>
                        <a:pt x="687053" y="96344"/>
                        <a:pt x="859693" y="698"/>
                        <a:pt x="1028762" y="3"/>
                      </a:cubicBezTo>
                      <a:close/>
                    </a:path>
                  </a:pathLst>
                </a:custGeom>
                <a:gradFill flip="none" rotWithShape="1">
                  <a:gsLst>
                    <a:gs pos="0">
                      <a:schemeClr val="bg2"/>
                    </a:gs>
                    <a:gs pos="100000">
                      <a:schemeClr val="tx2"/>
                    </a:gs>
                  </a:gsLst>
                  <a:lin ang="5400000" scaled="1"/>
                  <a:tileRect/>
                </a:gradFill>
                <a:ln>
                  <a:noFill/>
                </a:ln>
                <a:effectLst/>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5"/>
                <p:cNvSpPr/>
                <p:nvPr/>
              </p:nvSpPr>
              <p:spPr>
                <a:xfrm rot="5400000">
                  <a:off x="6225169" y="4496805"/>
                  <a:ext cx="1427811" cy="1792219"/>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0556" h="2561350">
                      <a:moveTo>
                        <a:pt x="1014747" y="3"/>
                      </a:moveTo>
                      <a:cubicBezTo>
                        <a:pt x="1183816" y="-691"/>
                        <a:pt x="1351799" y="120921"/>
                        <a:pt x="1229060" y="286050"/>
                      </a:cubicBezTo>
                      <a:cubicBezTo>
                        <a:pt x="1212950" y="315682"/>
                        <a:pt x="1201168" y="348101"/>
                        <a:pt x="1206924" y="389002"/>
                      </a:cubicBezTo>
                      <a:cubicBezTo>
                        <a:pt x="1211992" y="528261"/>
                        <a:pt x="1716654" y="452477"/>
                        <a:pt x="1954419" y="344364"/>
                      </a:cubicBezTo>
                      <a:cubicBezTo>
                        <a:pt x="1970498" y="474789"/>
                        <a:pt x="2061145" y="783619"/>
                        <a:pt x="2036260" y="926667"/>
                      </a:cubicBezTo>
                      <a:cubicBezTo>
                        <a:pt x="2027166" y="1024060"/>
                        <a:pt x="1970476" y="1153289"/>
                        <a:pt x="1849752" y="1060129"/>
                      </a:cubicBezTo>
                      <a:cubicBezTo>
                        <a:pt x="1475468" y="853624"/>
                        <a:pt x="1487545" y="1649324"/>
                        <a:pt x="1811756" y="1531159"/>
                      </a:cubicBezTo>
                      <a:cubicBezTo>
                        <a:pt x="1923754" y="1469515"/>
                        <a:pt x="1987209" y="1400411"/>
                        <a:pt x="2036129" y="1616113"/>
                      </a:cubicBezTo>
                      <a:cubicBezTo>
                        <a:pt x="2051136" y="1730790"/>
                        <a:pt x="1956393" y="2051666"/>
                        <a:pt x="1938318" y="2180265"/>
                      </a:cubicBezTo>
                      <a:cubicBezTo>
                        <a:pt x="1741694" y="2153739"/>
                        <a:pt x="1359392" y="2007849"/>
                        <a:pt x="1209187" y="2167002"/>
                      </a:cubicBezTo>
                      <a:cubicBezTo>
                        <a:pt x="1195706" y="2193452"/>
                        <a:pt x="1198508" y="2230274"/>
                        <a:pt x="1229060" y="2275300"/>
                      </a:cubicBezTo>
                      <a:cubicBezTo>
                        <a:pt x="1469566" y="2660267"/>
                        <a:pt x="567071" y="2652331"/>
                        <a:pt x="779004" y="2277680"/>
                      </a:cubicBezTo>
                      <a:cubicBezTo>
                        <a:pt x="817979" y="2223379"/>
                        <a:pt x="825787" y="2190096"/>
                        <a:pt x="808937" y="2167002"/>
                      </a:cubicBezTo>
                      <a:cubicBezTo>
                        <a:pt x="706169" y="2021111"/>
                        <a:pt x="364670" y="2147108"/>
                        <a:pt x="116012" y="2200159"/>
                      </a:cubicBezTo>
                      <a:cubicBezTo>
                        <a:pt x="57942" y="2073996"/>
                        <a:pt x="976" y="1794778"/>
                        <a:pt x="0" y="1657530"/>
                      </a:cubicBezTo>
                      <a:cubicBezTo>
                        <a:pt x="23569" y="1399547"/>
                        <a:pt x="142648" y="1475748"/>
                        <a:pt x="248790" y="1539671"/>
                      </a:cubicBezTo>
                      <a:cubicBezTo>
                        <a:pt x="563771" y="1555589"/>
                        <a:pt x="485163" y="925406"/>
                        <a:pt x="226518" y="1049619"/>
                      </a:cubicBezTo>
                      <a:cubicBezTo>
                        <a:pt x="150003" y="1086365"/>
                        <a:pt x="56561" y="1164379"/>
                        <a:pt x="16100" y="1005469"/>
                      </a:cubicBezTo>
                      <a:cubicBezTo>
                        <a:pt x="-32993" y="864734"/>
                        <a:pt x="47286" y="478570"/>
                        <a:pt x="87479" y="369408"/>
                      </a:cubicBezTo>
                      <a:cubicBezTo>
                        <a:pt x="483685" y="502036"/>
                        <a:pt x="775797" y="488473"/>
                        <a:pt x="813908" y="389002"/>
                      </a:cubicBezTo>
                      <a:cubicBezTo>
                        <a:pt x="824229" y="365427"/>
                        <a:pt x="814657" y="333342"/>
                        <a:pt x="779004" y="283670"/>
                      </a:cubicBezTo>
                      <a:cubicBezTo>
                        <a:pt x="673038" y="96344"/>
                        <a:pt x="845678" y="698"/>
                        <a:pt x="1014747" y="3"/>
                      </a:cubicBezTo>
                      <a:close/>
                    </a:path>
                  </a:pathLst>
                </a:custGeom>
                <a:gradFill flip="none" rotWithShape="1">
                  <a:gsLst>
                    <a:gs pos="0">
                      <a:schemeClr val="accent4">
                        <a:lumMod val="50000"/>
                      </a:schemeClr>
                    </a:gs>
                    <a:gs pos="100000">
                      <a:schemeClr val="accent4"/>
                    </a:gs>
                  </a:gsLst>
                  <a:lin ang="10800000" scaled="1"/>
                  <a:tileRect/>
                </a:gradFill>
                <a:ln>
                  <a:noFill/>
                </a:ln>
                <a:effectLst/>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5"/>
                <p:cNvSpPr/>
                <p:nvPr/>
              </p:nvSpPr>
              <p:spPr>
                <a:xfrm flipV="1">
                  <a:off x="6213670" y="5773350"/>
                  <a:ext cx="1448109" cy="1792218"/>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564" h="2561350">
                      <a:moveTo>
                        <a:pt x="1028762" y="3"/>
                      </a:moveTo>
                      <a:cubicBezTo>
                        <a:pt x="1197831" y="-691"/>
                        <a:pt x="1365814" y="120921"/>
                        <a:pt x="1243075" y="286050"/>
                      </a:cubicBezTo>
                      <a:cubicBezTo>
                        <a:pt x="1226965" y="315682"/>
                        <a:pt x="1215183" y="348101"/>
                        <a:pt x="1220939" y="389002"/>
                      </a:cubicBezTo>
                      <a:cubicBezTo>
                        <a:pt x="1226007" y="528261"/>
                        <a:pt x="1696102" y="461119"/>
                        <a:pt x="1959793" y="361648"/>
                      </a:cubicBezTo>
                      <a:cubicBezTo>
                        <a:pt x="2053648" y="496394"/>
                        <a:pt x="2070837" y="822506"/>
                        <a:pt x="2067556" y="961234"/>
                      </a:cubicBezTo>
                      <a:cubicBezTo>
                        <a:pt x="2071425" y="1080232"/>
                        <a:pt x="2014728" y="1106744"/>
                        <a:pt x="1881048" y="1030865"/>
                      </a:cubicBezTo>
                      <a:cubicBezTo>
                        <a:pt x="1483772" y="845572"/>
                        <a:pt x="1585020" y="1699608"/>
                        <a:pt x="1847373" y="1535481"/>
                      </a:cubicBezTo>
                      <a:cubicBezTo>
                        <a:pt x="1929125" y="1495441"/>
                        <a:pt x="2055039" y="1373504"/>
                        <a:pt x="2065070" y="1597847"/>
                      </a:cubicBezTo>
                      <a:cubicBezTo>
                        <a:pt x="2080077" y="1677957"/>
                        <a:pt x="2061145" y="2086235"/>
                        <a:pt x="1952333" y="2180265"/>
                      </a:cubicBezTo>
                      <a:cubicBezTo>
                        <a:pt x="1755709" y="2153739"/>
                        <a:pt x="1373407" y="2007849"/>
                        <a:pt x="1223202" y="2167002"/>
                      </a:cubicBezTo>
                      <a:cubicBezTo>
                        <a:pt x="1209721" y="2193452"/>
                        <a:pt x="1212523" y="2230274"/>
                        <a:pt x="1243075" y="2275300"/>
                      </a:cubicBezTo>
                      <a:cubicBezTo>
                        <a:pt x="1483581" y="2660267"/>
                        <a:pt x="581086" y="2652331"/>
                        <a:pt x="793019" y="2277680"/>
                      </a:cubicBezTo>
                      <a:cubicBezTo>
                        <a:pt x="831994" y="2223379"/>
                        <a:pt x="839802" y="2190096"/>
                        <a:pt x="822952" y="2167002"/>
                      </a:cubicBezTo>
                      <a:cubicBezTo>
                        <a:pt x="720184" y="2021111"/>
                        <a:pt x="378685" y="2147108"/>
                        <a:pt x="130027" y="2200159"/>
                      </a:cubicBezTo>
                      <a:cubicBezTo>
                        <a:pt x="37391" y="2130168"/>
                        <a:pt x="-7600" y="1771407"/>
                        <a:pt x="1050" y="1657531"/>
                      </a:cubicBezTo>
                      <a:cubicBezTo>
                        <a:pt x="24620" y="1416831"/>
                        <a:pt x="117773" y="1502066"/>
                        <a:pt x="271446" y="1561668"/>
                      </a:cubicBezTo>
                      <a:cubicBezTo>
                        <a:pt x="483628" y="1635999"/>
                        <a:pt x="591036" y="1022800"/>
                        <a:pt x="249172" y="1045298"/>
                      </a:cubicBezTo>
                      <a:cubicBezTo>
                        <a:pt x="168463" y="1050498"/>
                        <a:pt x="31683" y="1183628"/>
                        <a:pt x="8510" y="1018431"/>
                      </a:cubicBezTo>
                      <a:cubicBezTo>
                        <a:pt x="-14663" y="907943"/>
                        <a:pt x="13766" y="478572"/>
                        <a:pt x="110133" y="382371"/>
                      </a:cubicBezTo>
                      <a:cubicBezTo>
                        <a:pt x="506339" y="514999"/>
                        <a:pt x="789812" y="488473"/>
                        <a:pt x="827923" y="389002"/>
                      </a:cubicBezTo>
                      <a:cubicBezTo>
                        <a:pt x="838244" y="365427"/>
                        <a:pt x="828672" y="333342"/>
                        <a:pt x="793019" y="283670"/>
                      </a:cubicBezTo>
                      <a:cubicBezTo>
                        <a:pt x="687053" y="96344"/>
                        <a:pt x="859693" y="698"/>
                        <a:pt x="1028762" y="3"/>
                      </a:cubicBezTo>
                      <a:close/>
                    </a:path>
                  </a:pathLst>
                </a:custGeom>
                <a:gradFill flip="none" rotWithShape="1">
                  <a:gsLst>
                    <a:gs pos="0">
                      <a:schemeClr val="accent5">
                        <a:lumMod val="50000"/>
                      </a:schemeClr>
                    </a:gs>
                    <a:gs pos="100000">
                      <a:schemeClr val="accent5"/>
                    </a:gs>
                  </a:gsLst>
                  <a:lin ang="5400000" scaled="1"/>
                  <a:tileRect/>
                </a:gradFill>
                <a:ln>
                  <a:noFill/>
                </a:ln>
                <a:effectLst/>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4388482" y="1097274"/>
                <a:ext cx="367037" cy="5126301"/>
                <a:chOff x="4388482" y="1097274"/>
                <a:chExt cx="367037" cy="5126301"/>
              </a:xfrm>
            </p:grpSpPr>
            <p:sp>
              <p:nvSpPr>
                <p:cNvPr id="35" name="TextBox 34"/>
                <p:cNvSpPr txBox="1"/>
                <p:nvPr/>
              </p:nvSpPr>
              <p:spPr>
                <a:xfrm>
                  <a:off x="4388482" y="1097274"/>
                  <a:ext cx="367037"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1</a:t>
                  </a:r>
                  <a:endParaRPr lang="en-US" sz="3200" b="1"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a:off x="4388482" y="2232656"/>
                  <a:ext cx="367037"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2</a:t>
                  </a:r>
                </a:p>
              </p:txBody>
            </p:sp>
            <p:sp>
              <p:nvSpPr>
                <p:cNvPr id="37" name="TextBox 36"/>
                <p:cNvSpPr txBox="1"/>
                <p:nvPr/>
              </p:nvSpPr>
              <p:spPr>
                <a:xfrm>
                  <a:off x="4388482" y="3368038"/>
                  <a:ext cx="367037"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3</a:t>
                  </a:r>
                </a:p>
              </p:txBody>
            </p:sp>
            <p:sp>
              <p:nvSpPr>
                <p:cNvPr id="38" name="TextBox 37"/>
                <p:cNvSpPr txBox="1"/>
                <p:nvPr/>
              </p:nvSpPr>
              <p:spPr>
                <a:xfrm>
                  <a:off x="4388482" y="4503420"/>
                  <a:ext cx="367037"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4</a:t>
                  </a:r>
                </a:p>
              </p:txBody>
            </p:sp>
            <p:sp>
              <p:nvSpPr>
                <p:cNvPr id="39" name="TextBox 38"/>
                <p:cNvSpPr txBox="1"/>
                <p:nvPr/>
              </p:nvSpPr>
              <p:spPr>
                <a:xfrm>
                  <a:off x="4388482" y="5638800"/>
                  <a:ext cx="367037"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5</a:t>
                  </a:r>
                </a:p>
              </p:txBody>
            </p:sp>
          </p:grpSp>
        </p:grpSp>
        <p:grpSp>
          <p:nvGrpSpPr>
            <p:cNvPr id="9" name="Group 8"/>
            <p:cNvGrpSpPr/>
            <p:nvPr/>
          </p:nvGrpSpPr>
          <p:grpSpPr>
            <a:xfrm>
              <a:off x="756594" y="2219906"/>
              <a:ext cx="5908655" cy="765528"/>
              <a:chOff x="205963" y="1255857"/>
              <a:chExt cx="5908655" cy="765528"/>
            </a:xfrm>
          </p:grpSpPr>
          <p:sp>
            <p:nvSpPr>
              <p:cNvPr id="28" name="TextBox 27"/>
              <p:cNvSpPr txBox="1"/>
              <p:nvPr/>
            </p:nvSpPr>
            <p:spPr>
              <a:xfrm>
                <a:off x="2032470" y="1255857"/>
                <a:ext cx="2094109" cy="457467"/>
              </a:xfrm>
              <a:prstGeom prst="rect">
                <a:avLst/>
              </a:prstGeom>
              <a:noFill/>
            </p:spPr>
            <p:txBody>
              <a:bodyPr wrap="square" rtlCol="0">
                <a:spAutoFit/>
              </a:bodyPr>
              <a:lstStyle/>
              <a:p>
                <a:pPr algn="ctr"/>
                <a:r>
                  <a:rPr lang="en-US" b="1" dirty="0" smtClean="0">
                    <a:cs typeface="Arial" pitchFamily="34" charset="0"/>
                  </a:rPr>
                  <a:t>What time is it? </a:t>
                </a:r>
                <a:endParaRPr lang="en-US" b="1" dirty="0"/>
              </a:p>
            </p:txBody>
          </p:sp>
          <p:grpSp>
            <p:nvGrpSpPr>
              <p:cNvPr id="29" name="Group 28"/>
              <p:cNvGrpSpPr/>
              <p:nvPr/>
            </p:nvGrpSpPr>
            <p:grpSpPr>
              <a:xfrm>
                <a:off x="205963" y="1259422"/>
                <a:ext cx="5908655" cy="761963"/>
                <a:chOff x="205963" y="1259422"/>
                <a:chExt cx="5908655" cy="761963"/>
              </a:xfrm>
            </p:grpSpPr>
            <p:sp>
              <p:nvSpPr>
                <p:cNvPr id="31" name="Rounded Rectangle 30"/>
                <p:cNvSpPr/>
                <p:nvPr/>
              </p:nvSpPr>
              <p:spPr>
                <a:xfrm>
                  <a:off x="344039" y="1259422"/>
                  <a:ext cx="5770579" cy="761963"/>
                </a:xfrm>
                <a:prstGeom prst="roundRect">
                  <a:avLst>
                    <a:gd name="adj" fmla="val 40104"/>
                  </a:avLst>
                </a:prstGeom>
                <a:noFill/>
                <a:ln>
                  <a:gradFill flip="none" rotWithShape="1">
                    <a:gsLst>
                      <a:gs pos="0">
                        <a:schemeClr val="accent2"/>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32" name="Oval 31"/>
                <p:cNvSpPr/>
                <p:nvPr/>
              </p:nvSpPr>
              <p:spPr>
                <a:xfrm>
                  <a:off x="205963" y="1460468"/>
                  <a:ext cx="377228" cy="373493"/>
                </a:xfrm>
                <a:prstGeom prst="ellipse">
                  <a:avLst/>
                </a:prstGeom>
                <a:gradFill flip="none" rotWithShape="1">
                  <a:gsLst>
                    <a:gs pos="75000">
                      <a:schemeClr val="accent2"/>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p:cNvSpPr/>
              <p:nvPr/>
            </p:nvSpPr>
            <p:spPr>
              <a:xfrm>
                <a:off x="598723" y="1625383"/>
                <a:ext cx="5421356" cy="381223"/>
              </a:xfrm>
              <a:prstGeom prst="rect">
                <a:avLst/>
              </a:prstGeom>
            </p:spPr>
            <p:txBody>
              <a:bodyPr wrap="square">
                <a:spAutoFit/>
              </a:bodyPr>
              <a:lstStyle/>
              <a:p>
                <a:pPr algn="ctr"/>
                <a:r>
                  <a:rPr lang="en-US" sz="1400" dirty="0" smtClean="0"/>
                  <a:t>How is time ordered in it? What sort of </a:t>
                </a:r>
                <a:r>
                  <a:rPr lang="en-US" sz="1400" i="1" dirty="0" smtClean="0"/>
                  <a:t>sequence</a:t>
                </a:r>
                <a:r>
                  <a:rPr lang="en-US" sz="1400" dirty="0" smtClean="0"/>
                  <a:t> do I see</a:t>
                </a:r>
                <a:r>
                  <a:rPr lang="en-US" sz="1400" dirty="0"/>
                  <a:t>?</a:t>
                </a:r>
                <a:r>
                  <a:rPr lang="en-US" sz="1400" dirty="0" smtClean="0"/>
                  <a:t> </a:t>
                </a:r>
              </a:p>
            </p:txBody>
          </p:sp>
        </p:grpSp>
        <p:grpSp>
          <p:nvGrpSpPr>
            <p:cNvPr id="10" name="Group 9"/>
            <p:cNvGrpSpPr/>
            <p:nvPr/>
          </p:nvGrpSpPr>
          <p:grpSpPr>
            <a:xfrm>
              <a:off x="756594" y="3348158"/>
              <a:ext cx="5908655" cy="765528"/>
              <a:chOff x="205963" y="1255857"/>
              <a:chExt cx="5908655" cy="765528"/>
            </a:xfrm>
          </p:grpSpPr>
          <p:sp>
            <p:nvSpPr>
              <p:cNvPr id="23" name="TextBox 22"/>
              <p:cNvSpPr txBox="1"/>
              <p:nvPr/>
            </p:nvSpPr>
            <p:spPr>
              <a:xfrm>
                <a:off x="2032470" y="1255857"/>
                <a:ext cx="2094109" cy="457468"/>
              </a:xfrm>
              <a:prstGeom prst="rect">
                <a:avLst/>
              </a:prstGeom>
              <a:noFill/>
            </p:spPr>
            <p:txBody>
              <a:bodyPr wrap="square" rtlCol="0">
                <a:spAutoFit/>
              </a:bodyPr>
              <a:lstStyle/>
              <a:p>
                <a:pPr algn="ctr"/>
                <a:r>
                  <a:rPr lang="en-US" b="1" dirty="0" smtClean="0">
                    <a:cs typeface="Arial" pitchFamily="34" charset="0"/>
                  </a:rPr>
                  <a:t>Where am I?</a:t>
                </a:r>
                <a:endParaRPr lang="en-US" b="1" dirty="0"/>
              </a:p>
            </p:txBody>
          </p:sp>
          <p:grpSp>
            <p:nvGrpSpPr>
              <p:cNvPr id="24" name="Group 23"/>
              <p:cNvGrpSpPr/>
              <p:nvPr/>
            </p:nvGrpSpPr>
            <p:grpSpPr>
              <a:xfrm>
                <a:off x="205963" y="1259422"/>
                <a:ext cx="5908655" cy="761963"/>
                <a:chOff x="205963" y="1259422"/>
                <a:chExt cx="5908655" cy="761963"/>
              </a:xfrm>
            </p:grpSpPr>
            <p:sp>
              <p:nvSpPr>
                <p:cNvPr id="26" name="Rounded Rectangle 25"/>
                <p:cNvSpPr/>
                <p:nvPr/>
              </p:nvSpPr>
              <p:spPr>
                <a:xfrm>
                  <a:off x="344039" y="1259422"/>
                  <a:ext cx="5770579" cy="761963"/>
                </a:xfrm>
                <a:prstGeom prst="roundRect">
                  <a:avLst>
                    <a:gd name="adj" fmla="val 40104"/>
                  </a:avLst>
                </a:prstGeom>
                <a:noFill/>
                <a:ln>
                  <a:gradFill flip="none" rotWithShape="1">
                    <a:gsLst>
                      <a:gs pos="0">
                        <a:schemeClr val="tx2"/>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27" name="Oval 26"/>
                <p:cNvSpPr/>
                <p:nvPr/>
              </p:nvSpPr>
              <p:spPr>
                <a:xfrm>
                  <a:off x="205963" y="1460468"/>
                  <a:ext cx="377228" cy="373493"/>
                </a:xfrm>
                <a:prstGeom prst="ellipse">
                  <a:avLst/>
                </a:prstGeom>
                <a:gradFill flip="none" rotWithShape="1">
                  <a:gsLst>
                    <a:gs pos="75000">
                      <a:schemeClr val="tx2"/>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598723" y="1625381"/>
                <a:ext cx="5312684" cy="381223"/>
              </a:xfrm>
              <a:prstGeom prst="rect">
                <a:avLst/>
              </a:prstGeom>
            </p:spPr>
            <p:txBody>
              <a:bodyPr wrap="square">
                <a:spAutoFit/>
              </a:bodyPr>
              <a:lstStyle/>
              <a:p>
                <a:pPr algn="ctr"/>
                <a:r>
                  <a:rPr lang="en-US" sz="1400" dirty="0" smtClean="0"/>
                  <a:t>What’s the place</a:t>
                </a:r>
                <a:r>
                  <a:rPr lang="en-US" sz="1400" i="1" dirty="0" smtClean="0"/>
                  <a:t>, location, setting</a:t>
                </a:r>
                <a:r>
                  <a:rPr lang="en-US" sz="1400" dirty="0" smtClean="0"/>
                  <a:t>? How did I find out? </a:t>
                </a:r>
              </a:p>
            </p:txBody>
          </p:sp>
        </p:grpSp>
        <p:grpSp>
          <p:nvGrpSpPr>
            <p:cNvPr id="11" name="Group 10"/>
            <p:cNvGrpSpPr/>
            <p:nvPr/>
          </p:nvGrpSpPr>
          <p:grpSpPr>
            <a:xfrm>
              <a:off x="756594" y="4487245"/>
              <a:ext cx="6126736" cy="765528"/>
              <a:chOff x="205963" y="1255857"/>
              <a:chExt cx="6126736" cy="765528"/>
            </a:xfrm>
          </p:grpSpPr>
          <p:sp>
            <p:nvSpPr>
              <p:cNvPr id="18" name="TextBox 17"/>
              <p:cNvSpPr txBox="1"/>
              <p:nvPr/>
            </p:nvSpPr>
            <p:spPr>
              <a:xfrm>
                <a:off x="2032470" y="1255857"/>
                <a:ext cx="2094109" cy="457467"/>
              </a:xfrm>
              <a:prstGeom prst="rect">
                <a:avLst/>
              </a:prstGeom>
              <a:noFill/>
            </p:spPr>
            <p:txBody>
              <a:bodyPr wrap="square" rtlCol="0">
                <a:spAutoFit/>
              </a:bodyPr>
              <a:lstStyle/>
              <a:p>
                <a:pPr algn="ctr"/>
                <a:r>
                  <a:rPr lang="en-US" b="1" dirty="0" smtClean="0">
                    <a:cs typeface="Arial" pitchFamily="34" charset="0"/>
                  </a:rPr>
                  <a:t>Who is here?</a:t>
                </a:r>
                <a:endParaRPr lang="en-US" b="1" dirty="0"/>
              </a:p>
            </p:txBody>
          </p:sp>
          <p:grpSp>
            <p:nvGrpSpPr>
              <p:cNvPr id="19" name="Group 18"/>
              <p:cNvGrpSpPr/>
              <p:nvPr/>
            </p:nvGrpSpPr>
            <p:grpSpPr>
              <a:xfrm>
                <a:off x="205963" y="1259422"/>
                <a:ext cx="5908655" cy="761963"/>
                <a:chOff x="205963" y="1259422"/>
                <a:chExt cx="5908655" cy="761963"/>
              </a:xfrm>
            </p:grpSpPr>
            <p:sp>
              <p:nvSpPr>
                <p:cNvPr id="21" name="Rounded Rectangle 20"/>
                <p:cNvSpPr/>
                <p:nvPr/>
              </p:nvSpPr>
              <p:spPr>
                <a:xfrm>
                  <a:off x="344039" y="1259422"/>
                  <a:ext cx="5770579" cy="761963"/>
                </a:xfrm>
                <a:prstGeom prst="roundRect">
                  <a:avLst>
                    <a:gd name="adj" fmla="val 40104"/>
                  </a:avLst>
                </a:prstGeom>
                <a:noFill/>
                <a:ln>
                  <a:gradFill flip="none" rotWithShape="1">
                    <a:gsLst>
                      <a:gs pos="0">
                        <a:schemeClr val="accent4"/>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22" name="Oval 21"/>
                <p:cNvSpPr/>
                <p:nvPr/>
              </p:nvSpPr>
              <p:spPr>
                <a:xfrm>
                  <a:off x="205963" y="1460468"/>
                  <a:ext cx="377228" cy="373493"/>
                </a:xfrm>
                <a:prstGeom prst="ellipse">
                  <a:avLst/>
                </a:prstGeom>
                <a:gradFill flip="none" rotWithShape="1">
                  <a:gsLst>
                    <a:gs pos="75000">
                      <a:schemeClr val="accent4"/>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286101" y="1625382"/>
                <a:ext cx="6046598" cy="381223"/>
              </a:xfrm>
              <a:prstGeom prst="rect">
                <a:avLst/>
              </a:prstGeom>
            </p:spPr>
            <p:txBody>
              <a:bodyPr wrap="square">
                <a:spAutoFit/>
              </a:bodyPr>
              <a:lstStyle/>
              <a:p>
                <a:pPr algn="ctr"/>
                <a:r>
                  <a:rPr lang="en-US" sz="1400" dirty="0" smtClean="0"/>
                  <a:t>What </a:t>
                </a:r>
                <a:r>
                  <a:rPr lang="en-US" sz="1400" i="1" dirty="0" smtClean="0"/>
                  <a:t>character</a:t>
                </a:r>
                <a:r>
                  <a:rPr lang="en-US" sz="1400" dirty="0" smtClean="0"/>
                  <a:t>(s) have I met and how were they introduced? </a:t>
                </a:r>
              </a:p>
            </p:txBody>
          </p:sp>
        </p:grpSp>
        <p:grpSp>
          <p:nvGrpSpPr>
            <p:cNvPr id="12" name="Group 11"/>
            <p:cNvGrpSpPr/>
            <p:nvPr/>
          </p:nvGrpSpPr>
          <p:grpSpPr>
            <a:xfrm>
              <a:off x="756594" y="5616950"/>
              <a:ext cx="5908655" cy="765528"/>
              <a:chOff x="205963" y="1255857"/>
              <a:chExt cx="5908655" cy="765528"/>
            </a:xfrm>
          </p:grpSpPr>
          <p:sp>
            <p:nvSpPr>
              <p:cNvPr id="13" name="TextBox 12"/>
              <p:cNvSpPr txBox="1"/>
              <p:nvPr/>
            </p:nvSpPr>
            <p:spPr>
              <a:xfrm>
                <a:off x="1703701" y="1255857"/>
                <a:ext cx="2844288" cy="457467"/>
              </a:xfrm>
              <a:prstGeom prst="rect">
                <a:avLst/>
              </a:prstGeom>
              <a:noFill/>
            </p:spPr>
            <p:txBody>
              <a:bodyPr wrap="square" rtlCol="0">
                <a:spAutoFit/>
              </a:bodyPr>
              <a:lstStyle/>
              <a:p>
                <a:pPr algn="ctr"/>
                <a:r>
                  <a:rPr lang="en-US" b="1" dirty="0" smtClean="0">
                    <a:cs typeface="Arial" pitchFamily="34" charset="0"/>
                  </a:rPr>
                  <a:t>What’s it made of?</a:t>
                </a:r>
                <a:endParaRPr lang="en-US" b="1" dirty="0"/>
              </a:p>
            </p:txBody>
          </p:sp>
          <p:grpSp>
            <p:nvGrpSpPr>
              <p:cNvPr id="14" name="Group 13"/>
              <p:cNvGrpSpPr/>
              <p:nvPr/>
            </p:nvGrpSpPr>
            <p:grpSpPr>
              <a:xfrm>
                <a:off x="205963" y="1259422"/>
                <a:ext cx="5908655" cy="761963"/>
                <a:chOff x="205963" y="1259422"/>
                <a:chExt cx="5908655" cy="761963"/>
              </a:xfrm>
            </p:grpSpPr>
            <p:sp>
              <p:nvSpPr>
                <p:cNvPr id="16" name="Rounded Rectangle 15"/>
                <p:cNvSpPr/>
                <p:nvPr/>
              </p:nvSpPr>
              <p:spPr>
                <a:xfrm>
                  <a:off x="344039" y="1259422"/>
                  <a:ext cx="5770579" cy="761963"/>
                </a:xfrm>
                <a:prstGeom prst="roundRect">
                  <a:avLst>
                    <a:gd name="adj" fmla="val 40104"/>
                  </a:avLst>
                </a:prstGeom>
                <a:noFill/>
                <a:ln>
                  <a:gradFill flip="none" rotWithShape="1">
                    <a:gsLst>
                      <a:gs pos="0">
                        <a:schemeClr val="accent5"/>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17" name="Oval 16"/>
                <p:cNvSpPr/>
                <p:nvPr/>
              </p:nvSpPr>
              <p:spPr>
                <a:xfrm>
                  <a:off x="205963" y="1460468"/>
                  <a:ext cx="377228" cy="373493"/>
                </a:xfrm>
                <a:prstGeom prst="ellipse">
                  <a:avLst/>
                </a:prstGeom>
                <a:gradFill flip="none" rotWithShape="1">
                  <a:gsLst>
                    <a:gs pos="75000">
                      <a:schemeClr val="accent5"/>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p:nvSpPr>
            <p:spPr>
              <a:xfrm>
                <a:off x="598723" y="1625382"/>
                <a:ext cx="5312684" cy="381223"/>
              </a:xfrm>
              <a:prstGeom prst="rect">
                <a:avLst/>
              </a:prstGeom>
            </p:spPr>
            <p:txBody>
              <a:bodyPr wrap="square">
                <a:spAutoFit/>
              </a:bodyPr>
              <a:lstStyle/>
              <a:p>
                <a:pPr algn="ctr"/>
                <a:r>
                  <a:rPr lang="en-US" sz="1400" dirty="0" smtClean="0"/>
                  <a:t>What shapes, styles and patterns can I see in the sentences?</a:t>
                </a:r>
              </a:p>
            </p:txBody>
          </p:sp>
        </p:grpSp>
      </p:grpSp>
    </p:spTree>
    <p:extLst>
      <p:ext uri="{BB962C8B-B14F-4D97-AF65-F5344CB8AC3E}">
        <p14:creationId xmlns:p14="http://schemas.microsoft.com/office/powerpoint/2010/main" val="3555899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EA90949D6391244A906844C304818D4E00923DA41A0B539C4DB8E4FDA8495B1390" ma:contentTypeVersion="1" ma:contentTypeDescription="Create a new PowerPoint document" ma:contentTypeScope="" ma:versionID="fc08398b802d00b3c1129a078ac8111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191087-071F-4DB6-B928-2B3B235AAE58}">
  <ds:schemaRefs>
    <ds:schemaRef ds:uri="http://schemas.microsoft.com/office/infopath/2007/PartnerControls"/>
    <ds:schemaRef ds:uri="http://purl.org/dc/dcmitype/"/>
    <ds:schemaRef ds:uri="http://schemas.openxmlformats.org/package/2006/metadata/core-properties"/>
    <ds:schemaRef ds:uri="http://purl.org/dc/elements/1.1/"/>
    <ds:schemaRef ds:uri="http://www.w3.org/XML/1998/namespace"/>
    <ds:schemaRef ds:uri="http://schemas.microsoft.com/office/2006/documentManagement/types"/>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21B6B5C2-F371-492C-AAAF-AFCC592A4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7C5912C-A7F7-4D20-A336-9566EE996F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3132</TotalTime>
  <Words>5048</Words>
  <Application>Microsoft Office PowerPoint</Application>
  <PresentationFormat>On-screen Show (4:3)</PresentationFormat>
  <Paragraphs>485</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AQA Chevin Pro Light</vt:lpstr>
      <vt:lpstr>AQA Chevin Pro Medium</vt:lpstr>
      <vt:lpstr>Arial</vt:lpstr>
      <vt:lpstr>Calibri</vt:lpstr>
      <vt:lpstr>Wingdings</vt:lpstr>
      <vt:lpstr>AQA Presentation</vt:lpstr>
      <vt:lpstr>English Language specification at a glance</vt:lpstr>
      <vt:lpstr>PowerPoint Presentation</vt:lpstr>
      <vt:lpstr>Paper 1 - Question 1 </vt:lpstr>
      <vt:lpstr>Paper 1 - Question 2 </vt:lpstr>
      <vt:lpstr>Paper  1 -  Question 3: AO2   (Structure)</vt:lpstr>
      <vt:lpstr>A reminder about AO2</vt:lpstr>
      <vt:lpstr>Thinking about a ladder of skills progression:  Level of response 3</vt:lpstr>
      <vt:lpstr>What can the structure of a text reveal?</vt:lpstr>
      <vt:lpstr>For our students this might translate to …</vt:lpstr>
      <vt:lpstr>Paper 1 Question 4: AO4 (Critical evaluation)</vt:lpstr>
      <vt:lpstr>Being critical and evaluative</vt:lpstr>
      <vt:lpstr>Thinking Prompts: What? </vt:lpstr>
      <vt:lpstr>Thinking Prompts: How? </vt:lpstr>
      <vt:lpstr>Thinking Prompts: What and How</vt:lpstr>
      <vt:lpstr>Paper 1 – Question 5 : AO5/AO6</vt:lpstr>
      <vt:lpstr>Paper 2 – Writers’ viewpoints and perspectives</vt:lpstr>
      <vt:lpstr>Paper 2 - Question 1 </vt:lpstr>
      <vt:lpstr>Paper 2 – Question 2: AO1 and Q4: AO3</vt:lpstr>
      <vt:lpstr>Paper 2 Question 2: AO1 (synthesis)</vt:lpstr>
      <vt:lpstr>The mark scheme: Level of response 3</vt:lpstr>
      <vt:lpstr>The S.Q.I method</vt:lpstr>
      <vt:lpstr>Put them together in summary</vt:lpstr>
      <vt:lpstr>Paper 2 - Question 3 </vt:lpstr>
      <vt:lpstr>Paper 2 Question 4: AO3 (comparison)</vt:lpstr>
      <vt:lpstr> </vt:lpstr>
      <vt:lpstr>PowerPoint Presentation</vt:lpstr>
    </vt:vector>
  </TitlesOfParts>
  <Company>AQA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hbarrett</dc:creator>
  <cp:lastModifiedBy>Jennifer Hunter-Phillips</cp:lastModifiedBy>
  <cp:revision>211</cp:revision>
  <cp:lastPrinted>2017-10-30T10:18:43Z</cp:lastPrinted>
  <dcterms:created xsi:type="dcterms:W3CDTF">2013-02-14T11:30:02Z</dcterms:created>
  <dcterms:modified xsi:type="dcterms:W3CDTF">2017-10-30T17:58:09Z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0x010100EA90949D6391244A906844C304818D4E00923DA41A0B539C4DB8E4FDA8495B1390</vt:lpwstr>
  </property>
</Properties>
</file>