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4"/>
  </p:sldMasterIdLst>
  <p:sldIdLst>
    <p:sldId id="265" r:id="rId5"/>
    <p:sldId id="262" r:id="rId6"/>
    <p:sldId id="275" r:id="rId7"/>
    <p:sldId id="263" r:id="rId8"/>
    <p:sldId id="307" r:id="rId9"/>
    <p:sldId id="295" r:id="rId10"/>
    <p:sldId id="292" r:id="rId11"/>
    <p:sldId id="296" r:id="rId12"/>
    <p:sldId id="298" r:id="rId13"/>
    <p:sldId id="294" r:id="rId14"/>
    <p:sldId id="304" r:id="rId15"/>
    <p:sldId id="299" r:id="rId16"/>
    <p:sldId id="308" r:id="rId17"/>
    <p:sldId id="300" r:id="rId18"/>
    <p:sldId id="301" r:id="rId19"/>
    <p:sldId id="302" r:id="rId20"/>
    <p:sldId id="30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F7AFFB9B-9FB8-469E-96F9-4D32314110B6}" type="datetimeFigureOut">
              <a:rPr lang="en-US" smtClean="0"/>
              <a:t>11/16/2020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2168449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305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7491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FBDC27-E420-4878-9EE6-7B9656D6442A}" type="datetimeFigureOut">
              <a:rPr lang="en-US" smtClean="0"/>
              <a:t>11/16/2020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9822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0F7F47CF-67C9-420C-80A5-E2069FF0C2DF}" type="datetimeFigureOut">
              <a:rPr lang="en-US" smtClean="0"/>
              <a:t>11/16/2020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5897605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05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11/16/2020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90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11/16/2020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0681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11/16/2020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3877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0C3BFE2-83B7-4B0A-B9D3-AB28331082B3}" type="datetimeFigureOut">
              <a:rPr lang="en-US" smtClean="0"/>
              <a:t>11/16/2020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D22F896-40B5-4ADD-8801-0D06FADFA095}" type="slidenum">
              <a:rPr lang="en-US" smtClean="0"/>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63306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2EF78E3-FDA3-4D28-AAA2-0B81F349A39D}" type="datetimeFigureOut">
              <a:rPr lang="en-US" smtClean="0"/>
              <a:t>11/16/2020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D22F896-40B5-4ADD-8801-0D06FADFA095}" type="slidenum">
              <a:rPr lang="en-US" smtClean="0"/>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83967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35BB1C6-BF8F-4481-8AB2-603A1C8A906A}" type="datetimeFigureOut">
              <a:rPr lang="en-US" smtClean="0"/>
              <a:t>11/16/2020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4081984"/>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8EA6A-2206-4693-B45E-37536389873D}"/>
              </a:ext>
            </a:extLst>
          </p:cNvPr>
          <p:cNvSpPr>
            <a:spLocks noGrp="1"/>
          </p:cNvSpPr>
          <p:nvPr>
            <p:ph type="title"/>
          </p:nvPr>
        </p:nvSpPr>
        <p:spPr>
          <a:xfrm>
            <a:off x="948267" y="1252194"/>
            <a:ext cx="10058400" cy="1371600"/>
          </a:xfrm>
        </p:spPr>
        <p:txBody>
          <a:bodyPr>
            <a:normAutofit fontScale="90000"/>
          </a:bodyPr>
          <a:lstStyle/>
          <a:p>
            <a:pPr algn="ctr"/>
            <a:r>
              <a:rPr lang="en-GB" dirty="0"/>
              <a:t>Lesson </a:t>
            </a:r>
            <a:r>
              <a:rPr lang="en-GB" dirty="0" smtClean="0"/>
              <a:t>2</a:t>
            </a:r>
            <a:br>
              <a:rPr lang="en-GB" dirty="0" smtClean="0"/>
            </a:br>
            <a:r>
              <a:rPr lang="en-GB" b="1" dirty="0" smtClean="0"/>
              <a:t>Un </a:t>
            </a:r>
            <a:r>
              <a:rPr lang="en-GB" b="1" dirty="0" err="1"/>
              <a:t>contexte</a:t>
            </a:r>
            <a:r>
              <a:rPr lang="en-GB" b="1" dirty="0"/>
              <a:t>, un regard: </a:t>
            </a:r>
            <a:r>
              <a:rPr lang="en-GB" b="1" dirty="0" err="1"/>
              <a:t>l’adolescence</a:t>
            </a:r>
            <a:endParaRPr lang="en-GB" dirty="0"/>
          </a:p>
        </p:txBody>
      </p:sp>
      <p:sp>
        <p:nvSpPr>
          <p:cNvPr id="3" name="Content Placeholder 2">
            <a:extLst>
              <a:ext uri="{FF2B5EF4-FFF2-40B4-BE49-F238E27FC236}">
                <a16:creationId xmlns:a16="http://schemas.microsoft.com/office/drawing/2014/main" id="{E595FBBE-BAFB-4F38-B709-EE3E562D1E6B}"/>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3926503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058400" cy="1371600"/>
          </a:xfrm>
        </p:spPr>
        <p:txBody>
          <a:bodyPr>
            <a:normAutofit/>
          </a:bodyPr>
          <a:lstStyle/>
          <a:p>
            <a:r>
              <a:rPr lang="fr-FR" b="1" dirty="0"/>
              <a:t>Le contexte du </a:t>
            </a:r>
            <a:r>
              <a:rPr lang="fr-FR" b="1" dirty="0" smtClean="0"/>
              <a:t>lycée</a:t>
            </a:r>
            <a:endParaRPr lang="en-GB" dirty="0"/>
          </a:p>
        </p:txBody>
      </p:sp>
      <p:sp>
        <p:nvSpPr>
          <p:cNvPr id="3" name="Content Placeholder 2"/>
          <p:cNvSpPr>
            <a:spLocks noGrp="1"/>
          </p:cNvSpPr>
          <p:nvPr>
            <p:ph idx="1"/>
          </p:nvPr>
        </p:nvSpPr>
        <p:spPr>
          <a:xfrm>
            <a:off x="406400" y="1151467"/>
            <a:ext cx="11461135" cy="5333999"/>
          </a:xfrm>
        </p:spPr>
        <p:txBody>
          <a:bodyPr>
            <a:normAutofit fontScale="92500" lnSpcReduction="10000"/>
          </a:bodyPr>
          <a:lstStyle/>
          <a:p>
            <a:pPr marL="0" lvl="0" indent="0">
              <a:buNone/>
            </a:pPr>
            <a:r>
              <a:rPr lang="fr-FR" b="1" u="sng" dirty="0" smtClean="0"/>
              <a:t>11. </a:t>
            </a:r>
            <a:r>
              <a:rPr lang="fr-FR" b="1" u="sng" dirty="0" smtClean="0"/>
              <a:t>Relisez </a:t>
            </a:r>
            <a:r>
              <a:rPr lang="fr-FR" b="1" u="sng" dirty="0"/>
              <a:t>le passage page 11-12 </a:t>
            </a:r>
            <a:r>
              <a:rPr lang="fr-FR" b="1" u="sng" dirty="0" smtClean="0"/>
              <a:t>qui introduit </a:t>
            </a:r>
            <a:r>
              <a:rPr lang="fr-FR" b="1" u="sng" dirty="0" smtClean="0">
                <a:solidFill>
                  <a:srgbClr val="FF0000"/>
                </a:solidFill>
              </a:rPr>
              <a:t>l’argument principal </a:t>
            </a:r>
            <a:r>
              <a:rPr lang="fr-FR" b="1" u="sng" dirty="0" smtClean="0"/>
              <a:t>du livre</a:t>
            </a:r>
          </a:p>
          <a:p>
            <a:pPr marL="274320" lvl="1" indent="0">
              <a:buNone/>
            </a:pPr>
            <a:r>
              <a:rPr lang="fr-FR" sz="2200" dirty="0" smtClean="0"/>
              <a:t>«-  Quel est votre sujet?</a:t>
            </a:r>
          </a:p>
          <a:p>
            <a:pPr marL="274320" lvl="1" indent="0">
              <a:buNone/>
            </a:pPr>
            <a:r>
              <a:rPr lang="fr-FR" sz="2200" dirty="0" smtClean="0"/>
              <a:t>- Les sans-abri.</a:t>
            </a:r>
          </a:p>
          <a:p>
            <a:pPr marL="274320" lvl="1" indent="0">
              <a:buNone/>
            </a:pPr>
            <a:r>
              <a:rPr lang="fr-FR" sz="2200" dirty="0" smtClean="0"/>
              <a:t>- C’est un peu général, pouvez-vous préciser?</a:t>
            </a:r>
          </a:p>
          <a:p>
            <a:pPr marL="274320" lvl="1" indent="0">
              <a:buNone/>
            </a:pPr>
            <a:r>
              <a:rPr lang="fr-FR" sz="2200" dirty="0" smtClean="0"/>
              <a:t>(…)</a:t>
            </a:r>
          </a:p>
          <a:p>
            <a:pPr marL="274320" lvl="1" indent="0">
              <a:buNone/>
            </a:pPr>
            <a:r>
              <a:rPr lang="fr-FR" sz="2200" dirty="0" smtClean="0"/>
              <a:t>- Je vais retracer l’itinéraire d’une jeune femme sans abri, sa  vie, enfin… son histoire. Je veux dire… comment elle se retrouve dans la rue. (…) Je vais interviewer une jeune femme SDF. Je l’ai rencontrée hier, elle a accepté »</a:t>
            </a:r>
            <a:endParaRPr lang="fr-FR" b="1" u="sng" dirty="0" smtClean="0"/>
          </a:p>
          <a:p>
            <a:pPr marL="0" lvl="0" indent="0">
              <a:buNone/>
            </a:pPr>
            <a:r>
              <a:rPr lang="fr-FR" b="1" u="sng" dirty="0" smtClean="0"/>
              <a:t>12. Qu’apprend-t-on </a:t>
            </a:r>
            <a:r>
              <a:rPr lang="fr-FR" b="1" u="sng" dirty="0"/>
              <a:t>sur la vie du lycée ? discutez et prenez des </a:t>
            </a:r>
            <a:r>
              <a:rPr lang="fr-FR" b="1" u="sng" dirty="0" smtClean="0"/>
              <a:t>notes</a:t>
            </a:r>
          </a:p>
          <a:p>
            <a:pPr marL="0" indent="0">
              <a:buNone/>
            </a:pPr>
            <a:r>
              <a:rPr lang="fr-FR" dirty="0" smtClean="0"/>
              <a:t>Le lycée est un monde de </a:t>
            </a:r>
            <a:r>
              <a:rPr lang="fr-FR" b="1" dirty="0" smtClean="0">
                <a:solidFill>
                  <a:srgbClr val="FF0000"/>
                </a:solidFill>
              </a:rPr>
              <a:t>contraintes</a:t>
            </a:r>
            <a:r>
              <a:rPr lang="fr-FR" dirty="0" smtClean="0"/>
              <a:t>, le monde </a:t>
            </a:r>
            <a:r>
              <a:rPr lang="en-GB" dirty="0"/>
              <a:t>des</a:t>
            </a:r>
            <a:r>
              <a:rPr lang="en-GB" b="1" dirty="0"/>
              <a:t> </a:t>
            </a:r>
            <a:r>
              <a:rPr lang="en-GB" b="1" dirty="0">
                <a:solidFill>
                  <a:srgbClr val="FF0000"/>
                </a:solidFill>
              </a:rPr>
              <a:t>“Il </a:t>
            </a:r>
            <a:r>
              <a:rPr lang="en-GB" b="1" dirty="0" err="1">
                <a:solidFill>
                  <a:srgbClr val="FF0000"/>
                </a:solidFill>
              </a:rPr>
              <a:t>faut</a:t>
            </a:r>
            <a:r>
              <a:rPr lang="en-GB" b="1" dirty="0">
                <a:solidFill>
                  <a:srgbClr val="FF0000"/>
                </a:solidFill>
              </a:rPr>
              <a:t>” </a:t>
            </a:r>
            <a:r>
              <a:rPr lang="en-GB" dirty="0"/>
              <a:t>et des </a:t>
            </a:r>
            <a:r>
              <a:rPr lang="en-GB" b="1" dirty="0">
                <a:solidFill>
                  <a:srgbClr val="FF0000"/>
                </a:solidFill>
              </a:rPr>
              <a:t>“ne …pas</a:t>
            </a:r>
            <a:r>
              <a:rPr lang="en-GB" b="1" dirty="0" smtClean="0">
                <a:solidFill>
                  <a:srgbClr val="FF0000"/>
                </a:solidFill>
              </a:rPr>
              <a:t>”.</a:t>
            </a:r>
            <a:endParaRPr lang="en-GB" b="1" dirty="0">
              <a:solidFill>
                <a:srgbClr val="FF0000"/>
              </a:solidFill>
            </a:endParaRPr>
          </a:p>
          <a:p>
            <a:pPr marL="0" lvl="0" indent="0">
              <a:buNone/>
            </a:pPr>
            <a:r>
              <a:rPr lang="fr-FR" dirty="0" smtClean="0"/>
              <a:t>Mais aussi :</a:t>
            </a:r>
          </a:p>
          <a:p>
            <a:pPr lvl="1"/>
            <a:r>
              <a:rPr lang="fr-FR" sz="2200" b="1" dirty="0" smtClean="0">
                <a:solidFill>
                  <a:srgbClr val="FF0000"/>
                </a:solidFill>
              </a:rPr>
              <a:t>les horaires</a:t>
            </a:r>
          </a:p>
          <a:p>
            <a:pPr lvl="1"/>
            <a:r>
              <a:rPr lang="fr-FR" sz="2200" b="1" dirty="0" smtClean="0">
                <a:solidFill>
                  <a:srgbClr val="FF0000"/>
                </a:solidFill>
              </a:rPr>
              <a:t>l’exposé</a:t>
            </a:r>
          </a:p>
          <a:p>
            <a:pPr lvl="1"/>
            <a:r>
              <a:rPr lang="fr-FR" sz="2200" b="1" dirty="0" smtClean="0">
                <a:solidFill>
                  <a:srgbClr val="FF0000"/>
                </a:solidFill>
              </a:rPr>
              <a:t>L’autorité des enseignants,</a:t>
            </a:r>
          </a:p>
          <a:p>
            <a:pPr lvl="1"/>
            <a:r>
              <a:rPr lang="fr-FR" sz="2200" b="1" dirty="0" smtClean="0">
                <a:solidFill>
                  <a:srgbClr val="FF0000"/>
                </a:solidFill>
              </a:rPr>
              <a:t>Les devoirs à faire,</a:t>
            </a:r>
          </a:p>
          <a:p>
            <a:pPr lvl="1"/>
            <a:r>
              <a:rPr lang="fr-FR" sz="2200" b="1" dirty="0" smtClean="0">
                <a:solidFill>
                  <a:srgbClr val="FF0000"/>
                </a:solidFill>
              </a:rPr>
              <a:t>Les amitiés</a:t>
            </a:r>
            <a:endParaRPr lang="en-GB" sz="2200" b="1" dirty="0">
              <a:solidFill>
                <a:srgbClr val="FF0000"/>
              </a:solidFill>
            </a:endParaRPr>
          </a:p>
        </p:txBody>
      </p:sp>
    </p:spTree>
    <p:extLst>
      <p:ext uri="{BB962C8B-B14F-4D97-AF65-F5344CB8AC3E}">
        <p14:creationId xmlns:p14="http://schemas.microsoft.com/office/powerpoint/2010/main" val="1772531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389" y="354270"/>
            <a:ext cx="10058400" cy="1371600"/>
          </a:xfrm>
        </p:spPr>
        <p:txBody>
          <a:bodyPr/>
          <a:lstStyle/>
          <a:p>
            <a:r>
              <a:rPr lang="en-GB" dirty="0" smtClean="0"/>
              <a:t>Les </a:t>
            </a:r>
            <a:r>
              <a:rPr lang="en-GB" dirty="0" err="1" smtClean="0"/>
              <a:t>enseignants</a:t>
            </a:r>
            <a:endParaRPr lang="en-GB" dirty="0"/>
          </a:p>
        </p:txBody>
      </p:sp>
      <p:sp>
        <p:nvSpPr>
          <p:cNvPr id="3" name="Content Placeholder 2"/>
          <p:cNvSpPr>
            <a:spLocks noGrp="1"/>
          </p:cNvSpPr>
          <p:nvPr>
            <p:ph idx="1"/>
          </p:nvPr>
        </p:nvSpPr>
        <p:spPr>
          <a:xfrm>
            <a:off x="873211" y="1515763"/>
            <a:ext cx="10251989" cy="4959178"/>
          </a:xfrm>
        </p:spPr>
        <p:txBody>
          <a:bodyPr>
            <a:normAutofit/>
          </a:bodyPr>
          <a:lstStyle/>
          <a:p>
            <a:pPr marL="0" indent="0">
              <a:buNone/>
            </a:pPr>
            <a:r>
              <a:rPr lang="fr-FR" b="1" u="sng" dirty="0" smtClean="0"/>
              <a:t>13. Trouvez </a:t>
            </a:r>
            <a:r>
              <a:rPr lang="fr-FR" b="1" u="sng" dirty="0"/>
              <a:t>des exemples de discipline ou de </a:t>
            </a:r>
            <a:r>
              <a:rPr lang="fr-FR" b="1" u="sng" dirty="0">
                <a:solidFill>
                  <a:srgbClr val="FF0000"/>
                </a:solidFill>
              </a:rPr>
              <a:t>consignes</a:t>
            </a:r>
            <a:r>
              <a:rPr lang="fr-FR" b="1" u="sng" dirty="0"/>
              <a:t> données par Mr Marin</a:t>
            </a:r>
            <a:endParaRPr lang="en-GB" dirty="0"/>
          </a:p>
          <a:p>
            <a:r>
              <a:rPr lang="fr-FR" sz="2000" dirty="0"/>
              <a:t>Page 32 </a:t>
            </a:r>
            <a:r>
              <a:rPr lang="fr-FR" sz="2000" dirty="0" smtClean="0"/>
              <a:t>: </a:t>
            </a:r>
          </a:p>
          <a:p>
            <a:endParaRPr lang="fr-FR" sz="2000" dirty="0" smtClean="0"/>
          </a:p>
          <a:p>
            <a:r>
              <a:rPr lang="fr-FR" sz="2000" dirty="0" smtClean="0"/>
              <a:t>Page </a:t>
            </a:r>
            <a:r>
              <a:rPr lang="fr-FR" sz="2000" dirty="0"/>
              <a:t>21 </a:t>
            </a:r>
            <a:r>
              <a:rPr lang="fr-FR" sz="2000" dirty="0" smtClean="0"/>
              <a:t>: </a:t>
            </a:r>
          </a:p>
          <a:p>
            <a:endParaRPr lang="fr-FR" sz="2000" dirty="0" smtClean="0"/>
          </a:p>
          <a:p>
            <a:r>
              <a:rPr lang="fr-FR" sz="2000" dirty="0" smtClean="0"/>
              <a:t>Page 78:</a:t>
            </a:r>
          </a:p>
          <a:p>
            <a:endParaRPr lang="en-GB" sz="2000" dirty="0"/>
          </a:p>
          <a:p>
            <a:r>
              <a:rPr lang="fr-FR" sz="2000" dirty="0" smtClean="0"/>
              <a:t>Page </a:t>
            </a:r>
            <a:r>
              <a:rPr lang="fr-FR" sz="2000" dirty="0"/>
              <a:t>214 </a:t>
            </a:r>
            <a:r>
              <a:rPr lang="fr-FR" sz="2000" dirty="0" smtClean="0"/>
              <a:t>:</a:t>
            </a:r>
          </a:p>
          <a:p>
            <a:endParaRPr lang="en-GB" sz="2000" dirty="0"/>
          </a:p>
          <a:p>
            <a:r>
              <a:rPr lang="fr-FR" sz="2000" dirty="0" smtClean="0"/>
              <a:t>Page </a:t>
            </a:r>
            <a:r>
              <a:rPr lang="fr-FR" sz="2000" dirty="0"/>
              <a:t>126 :</a:t>
            </a:r>
            <a:endParaRPr lang="en-GB" sz="2000" dirty="0"/>
          </a:p>
          <a:p>
            <a:endParaRPr lang="en-GB" dirty="0"/>
          </a:p>
        </p:txBody>
      </p:sp>
    </p:spTree>
    <p:extLst>
      <p:ext uri="{BB962C8B-B14F-4D97-AF65-F5344CB8AC3E}">
        <p14:creationId xmlns:p14="http://schemas.microsoft.com/office/powerpoint/2010/main" val="6130382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74183"/>
            <a:ext cx="10058400" cy="1371600"/>
          </a:xfrm>
        </p:spPr>
        <p:txBody>
          <a:bodyPr/>
          <a:lstStyle/>
          <a:p>
            <a:r>
              <a:rPr lang="en-GB" dirty="0" smtClean="0"/>
              <a:t>Les </a:t>
            </a:r>
            <a:r>
              <a:rPr lang="en-GB" dirty="0" err="1" smtClean="0"/>
              <a:t>enseignants</a:t>
            </a:r>
            <a:endParaRPr lang="en-GB" dirty="0"/>
          </a:p>
        </p:txBody>
      </p:sp>
      <p:sp>
        <p:nvSpPr>
          <p:cNvPr id="3" name="Content Placeholder 2"/>
          <p:cNvSpPr>
            <a:spLocks noGrp="1"/>
          </p:cNvSpPr>
          <p:nvPr>
            <p:ph idx="1"/>
          </p:nvPr>
        </p:nvSpPr>
        <p:spPr>
          <a:xfrm>
            <a:off x="461319" y="1252151"/>
            <a:ext cx="10663881" cy="5296930"/>
          </a:xfrm>
        </p:spPr>
        <p:txBody>
          <a:bodyPr>
            <a:normAutofit/>
          </a:bodyPr>
          <a:lstStyle/>
          <a:p>
            <a:pPr marL="0" indent="0">
              <a:buNone/>
            </a:pPr>
            <a:r>
              <a:rPr lang="fr-FR" b="1" u="sng" dirty="0" smtClean="0"/>
              <a:t>13. Trouvez </a:t>
            </a:r>
            <a:r>
              <a:rPr lang="fr-FR" b="1" u="sng" dirty="0"/>
              <a:t>des exemples de discipline ou de consignes données par Mr Marin</a:t>
            </a:r>
            <a:endParaRPr lang="en-GB" dirty="0"/>
          </a:p>
          <a:p>
            <a:r>
              <a:rPr lang="fr-FR" b="1" dirty="0"/>
              <a:t>Page 32 </a:t>
            </a:r>
            <a:r>
              <a:rPr lang="fr-FR" b="1" dirty="0" smtClean="0"/>
              <a:t>: </a:t>
            </a:r>
            <a:r>
              <a:rPr lang="fr-FR" dirty="0" smtClean="0"/>
              <a:t>«  Il faut dire oui monsieur. Il faut entrer en silence dans la classe, sortir ses affaires, répondre présent à l’appel de son nom…. Et j’en passe. Monsieur Marin est la terreur du lycée »</a:t>
            </a:r>
            <a:endParaRPr lang="en-GB" dirty="0"/>
          </a:p>
          <a:p>
            <a:r>
              <a:rPr lang="fr-FR" b="1" dirty="0" smtClean="0"/>
              <a:t>Page </a:t>
            </a:r>
            <a:r>
              <a:rPr lang="fr-FR" b="1" dirty="0"/>
              <a:t>21 </a:t>
            </a:r>
            <a:r>
              <a:rPr lang="fr-FR" dirty="0" smtClean="0"/>
              <a:t>: «  Monsieur Muller, je vois que vous commencez l’année dans les meilleures dispositions. Votre matériel est resté sur la plage? »</a:t>
            </a:r>
            <a:endParaRPr lang="en-GB" dirty="0"/>
          </a:p>
          <a:p>
            <a:r>
              <a:rPr lang="fr-FR" b="1" dirty="0" smtClean="0"/>
              <a:t>Page 78</a:t>
            </a:r>
            <a:r>
              <a:rPr lang="fr-FR" dirty="0" smtClean="0"/>
              <a:t>: « - Tracez un rond. </a:t>
            </a:r>
          </a:p>
          <a:p>
            <a:pPr marL="0" indent="0">
              <a:buNone/>
            </a:pPr>
            <a:r>
              <a:rPr lang="fr-FR" dirty="0" smtClean="0"/>
              <a:t>Lucas prend la craie, s’exécute. </a:t>
            </a:r>
          </a:p>
          <a:p>
            <a:pPr marL="0" indent="0">
              <a:buNone/>
            </a:pPr>
            <a:r>
              <a:rPr lang="fr-FR" dirty="0" smtClean="0"/>
              <a:t>- C’est votre note. »</a:t>
            </a:r>
            <a:endParaRPr lang="en-GB" dirty="0"/>
          </a:p>
          <a:p>
            <a:r>
              <a:rPr lang="fr-FR" b="1" dirty="0" smtClean="0"/>
              <a:t>Page </a:t>
            </a:r>
            <a:r>
              <a:rPr lang="fr-FR" b="1" dirty="0"/>
              <a:t>214 </a:t>
            </a:r>
            <a:r>
              <a:rPr lang="fr-FR" dirty="0" smtClean="0"/>
              <a:t>: « -Monsieur Muller, levez-vous et comptez jusqu’à 20. (…) </a:t>
            </a:r>
          </a:p>
          <a:p>
            <a:pPr>
              <a:buFontTx/>
              <a:buChar char="-"/>
            </a:pPr>
            <a:r>
              <a:rPr lang="fr-FR" dirty="0" smtClean="0"/>
              <a:t>Un, deux, trois…</a:t>
            </a:r>
          </a:p>
          <a:p>
            <a:pPr>
              <a:buFontTx/>
              <a:buChar char="-"/>
            </a:pPr>
            <a:r>
              <a:rPr lang="fr-FR" dirty="0" smtClean="0"/>
              <a:t>STOP! … C’est votre note, monsieur Muller: 3/20 (trois sur vingt) »</a:t>
            </a:r>
            <a:endParaRPr lang="en-GB" dirty="0"/>
          </a:p>
          <a:p>
            <a:r>
              <a:rPr lang="fr-FR" b="1" dirty="0" smtClean="0"/>
              <a:t>Page </a:t>
            </a:r>
            <a:r>
              <a:rPr lang="fr-FR" b="1" dirty="0"/>
              <a:t>126 </a:t>
            </a:r>
            <a:r>
              <a:rPr lang="fr-FR" b="1" dirty="0" smtClean="0"/>
              <a:t>:</a:t>
            </a:r>
            <a:r>
              <a:rPr lang="fr-FR" dirty="0" smtClean="0"/>
              <a:t> « Axelle V s’est fait couper les cheveux…. (…) mais je ne vous connais pas. »</a:t>
            </a:r>
            <a:endParaRPr lang="en-GB" dirty="0"/>
          </a:p>
          <a:p>
            <a:endParaRPr lang="en-GB" dirty="0"/>
          </a:p>
        </p:txBody>
      </p:sp>
    </p:spTree>
    <p:extLst>
      <p:ext uri="{BB962C8B-B14F-4D97-AF65-F5344CB8AC3E}">
        <p14:creationId xmlns:p14="http://schemas.microsoft.com/office/powerpoint/2010/main" val="2765472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b="1" u="sng" dirty="0" smtClean="0"/>
              <a:t>14. Et </a:t>
            </a:r>
            <a:r>
              <a:rPr lang="fr-FR" sz="3200" b="1" u="sng" dirty="0"/>
              <a:t>maintenant des détails qui montrent qu’il est aussi un personnage </a:t>
            </a:r>
            <a:r>
              <a:rPr lang="fr-FR" sz="3200" b="1" u="sng" dirty="0" smtClean="0"/>
              <a:t>sympathique (ou farfelu)</a:t>
            </a:r>
            <a:r>
              <a:rPr lang="fr-FR" sz="3200" b="1" u="sng" dirty="0"/>
              <a:t> </a:t>
            </a:r>
            <a:r>
              <a:rPr lang="fr-FR" sz="3200" b="1" u="sng" dirty="0" smtClean="0"/>
              <a:t>:</a:t>
            </a:r>
            <a:endParaRPr lang="en-GB" sz="3200" dirty="0"/>
          </a:p>
        </p:txBody>
      </p:sp>
      <p:sp>
        <p:nvSpPr>
          <p:cNvPr id="3" name="Content Placeholder 2"/>
          <p:cNvSpPr>
            <a:spLocks noGrp="1"/>
          </p:cNvSpPr>
          <p:nvPr>
            <p:ph idx="1"/>
          </p:nvPr>
        </p:nvSpPr>
        <p:spPr/>
        <p:txBody>
          <a:bodyPr/>
          <a:lstStyle/>
          <a:p>
            <a:r>
              <a:rPr lang="fr-FR" dirty="0"/>
              <a:t>Page 165 </a:t>
            </a:r>
            <a:r>
              <a:rPr lang="fr-FR" dirty="0" smtClean="0"/>
              <a:t>:</a:t>
            </a:r>
          </a:p>
          <a:p>
            <a:endParaRPr lang="en-GB" dirty="0"/>
          </a:p>
          <a:p>
            <a:r>
              <a:rPr lang="fr-FR" dirty="0"/>
              <a:t>Page 249 </a:t>
            </a:r>
            <a:r>
              <a:rPr lang="fr-FR" dirty="0" smtClean="0"/>
              <a:t>: </a:t>
            </a:r>
          </a:p>
          <a:p>
            <a:endParaRPr lang="fr-FR" dirty="0" smtClean="0"/>
          </a:p>
          <a:p>
            <a:endParaRPr lang="fr-FR" dirty="0"/>
          </a:p>
          <a:p>
            <a:r>
              <a:rPr lang="fr-FR" dirty="0" smtClean="0"/>
              <a:t>Page </a:t>
            </a:r>
            <a:r>
              <a:rPr lang="fr-FR" dirty="0"/>
              <a:t>34 </a:t>
            </a:r>
            <a:r>
              <a:rPr lang="fr-FR" dirty="0" smtClean="0"/>
              <a:t>: </a:t>
            </a:r>
            <a:endParaRPr lang="en-GB" dirty="0" smtClean="0"/>
          </a:p>
          <a:p>
            <a:endParaRPr lang="en-GB" dirty="0"/>
          </a:p>
        </p:txBody>
      </p:sp>
    </p:spTree>
    <p:extLst>
      <p:ext uri="{BB962C8B-B14F-4D97-AF65-F5344CB8AC3E}">
        <p14:creationId xmlns:p14="http://schemas.microsoft.com/office/powerpoint/2010/main" val="3393316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b="1" u="sng" dirty="0" smtClean="0"/>
              <a:t>14. Et </a:t>
            </a:r>
            <a:r>
              <a:rPr lang="fr-FR" sz="3200" b="1" u="sng" dirty="0"/>
              <a:t>maintenant des détails qui montrent qu’il est aussi un personnage </a:t>
            </a:r>
            <a:r>
              <a:rPr lang="fr-FR" sz="3200" b="1" u="sng" dirty="0" smtClean="0"/>
              <a:t>sympathique (ou farfelu)</a:t>
            </a:r>
            <a:r>
              <a:rPr lang="fr-FR" sz="3200" b="1" u="sng" dirty="0"/>
              <a:t> </a:t>
            </a:r>
            <a:r>
              <a:rPr lang="fr-FR" sz="3200" b="1" u="sng" dirty="0" smtClean="0"/>
              <a:t>:</a:t>
            </a:r>
            <a:endParaRPr lang="en-GB" sz="3200" dirty="0"/>
          </a:p>
        </p:txBody>
      </p:sp>
      <p:sp>
        <p:nvSpPr>
          <p:cNvPr id="3" name="Content Placeholder 2"/>
          <p:cNvSpPr>
            <a:spLocks noGrp="1"/>
          </p:cNvSpPr>
          <p:nvPr>
            <p:ph idx="1"/>
          </p:nvPr>
        </p:nvSpPr>
        <p:spPr/>
        <p:txBody>
          <a:bodyPr/>
          <a:lstStyle/>
          <a:p>
            <a:r>
              <a:rPr lang="fr-FR" dirty="0"/>
              <a:t>Page 165 </a:t>
            </a:r>
            <a:r>
              <a:rPr lang="fr-FR" dirty="0" smtClean="0"/>
              <a:t>: « Moi, je suis peut-être utopiste, (…) je mets des chaussettes de la même couleur, ce qui n’est pas toujours son cas… »</a:t>
            </a:r>
            <a:endParaRPr lang="en-GB" dirty="0"/>
          </a:p>
          <a:p>
            <a:endParaRPr lang="en-GB" dirty="0"/>
          </a:p>
          <a:p>
            <a:r>
              <a:rPr lang="fr-FR" dirty="0"/>
              <a:t>Page 249 </a:t>
            </a:r>
            <a:r>
              <a:rPr lang="fr-FR" dirty="0" smtClean="0"/>
              <a:t>: «  Je m’approche de son bureau Il me tend un vieux livre… C’est un livre qui a été très important pour moi. »</a:t>
            </a:r>
            <a:endParaRPr lang="en-GB" dirty="0"/>
          </a:p>
          <a:p>
            <a:pPr marL="0" indent="0">
              <a:buNone/>
            </a:pPr>
            <a:r>
              <a:rPr lang="fr-FR" dirty="0"/>
              <a:t> </a:t>
            </a:r>
            <a:endParaRPr lang="en-GB" dirty="0"/>
          </a:p>
          <a:p>
            <a:r>
              <a:rPr lang="fr-FR" dirty="0"/>
              <a:t>Page 34 </a:t>
            </a:r>
            <a:r>
              <a:rPr lang="fr-FR" dirty="0" smtClean="0"/>
              <a:t>: « J’ai emprunté pour vous à la bibliothèque un ouvrage très intéressant sur l’exclusion en France, je vous le confie, ainsi que cette photocopie d’un article récent paru dans </a:t>
            </a:r>
            <a:r>
              <a:rPr lang="fr-FR" i="1" dirty="0" smtClean="0"/>
              <a:t>Libération</a:t>
            </a:r>
            <a:r>
              <a:rPr lang="fr-FR" dirty="0" smtClean="0"/>
              <a:t>. »</a:t>
            </a:r>
            <a:endParaRPr lang="en-GB" dirty="0"/>
          </a:p>
          <a:p>
            <a:endParaRPr lang="en-GB" dirty="0"/>
          </a:p>
        </p:txBody>
      </p:sp>
    </p:spTree>
    <p:extLst>
      <p:ext uri="{BB962C8B-B14F-4D97-AF65-F5344CB8AC3E}">
        <p14:creationId xmlns:p14="http://schemas.microsoft.com/office/powerpoint/2010/main" val="570360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245" y="642594"/>
            <a:ext cx="10318955" cy="1371600"/>
          </a:xfrm>
        </p:spPr>
        <p:txBody>
          <a:bodyPr>
            <a:normAutofit/>
          </a:bodyPr>
          <a:lstStyle/>
          <a:p>
            <a:r>
              <a:rPr lang="en-GB" sz="3600" b="1" u="sng" dirty="0" smtClean="0"/>
              <a:t>15. Qui </a:t>
            </a:r>
            <a:r>
              <a:rPr lang="en-GB" sz="3600" b="1" u="sng" dirty="0"/>
              <a:t>sont les condisciples de Lou? Pourquoi autant de </a:t>
            </a:r>
            <a:r>
              <a:rPr lang="en-GB" sz="3600" b="1" u="sng" dirty="0" err="1"/>
              <a:t>noms</a:t>
            </a:r>
            <a:r>
              <a:rPr lang="en-GB" sz="3600" b="1" u="sng" dirty="0" smtClean="0"/>
              <a:t>?</a:t>
            </a:r>
            <a:endParaRPr lang="en-GB" sz="3600" dirty="0"/>
          </a:p>
        </p:txBody>
      </p:sp>
      <p:sp>
        <p:nvSpPr>
          <p:cNvPr id="3" name="Content Placeholder 2"/>
          <p:cNvSpPr>
            <a:spLocks noGrp="1"/>
          </p:cNvSpPr>
          <p:nvPr>
            <p:ph idx="1"/>
          </p:nvPr>
        </p:nvSpPr>
        <p:spPr/>
        <p:txBody>
          <a:bodyPr/>
          <a:lstStyle/>
          <a:p>
            <a:r>
              <a:rPr lang="en-GB" dirty="0" err="1" smtClean="0"/>
              <a:t>Léa</a:t>
            </a:r>
            <a:r>
              <a:rPr lang="en-GB" dirty="0" smtClean="0"/>
              <a:t> </a:t>
            </a:r>
            <a:r>
              <a:rPr lang="en-GB" dirty="0" err="1" smtClean="0"/>
              <a:t>Germain</a:t>
            </a:r>
            <a:endParaRPr lang="en-GB" dirty="0" smtClean="0"/>
          </a:p>
          <a:p>
            <a:r>
              <a:rPr lang="en-GB" dirty="0" smtClean="0"/>
              <a:t>Axelle </a:t>
            </a:r>
            <a:r>
              <a:rPr lang="en-GB" dirty="0" err="1" smtClean="0"/>
              <a:t>Vernoux</a:t>
            </a:r>
            <a:r>
              <a:rPr lang="en-GB" dirty="0" smtClean="0"/>
              <a:t>,</a:t>
            </a:r>
          </a:p>
          <a:p>
            <a:r>
              <a:rPr lang="en-GB" dirty="0" smtClean="0"/>
              <a:t>Lucille</a:t>
            </a:r>
          </a:p>
          <a:p>
            <a:r>
              <a:rPr lang="en-GB" dirty="0" smtClean="0"/>
              <a:t>Corinne (à la </a:t>
            </a:r>
            <a:r>
              <a:rPr lang="en-GB" dirty="0" err="1" smtClean="0"/>
              <a:t>trousse</a:t>
            </a:r>
            <a:r>
              <a:rPr lang="en-GB" dirty="0" smtClean="0"/>
              <a:t> </a:t>
            </a:r>
            <a:r>
              <a:rPr lang="en-GB" dirty="0" err="1" smtClean="0"/>
              <a:t>clignotante</a:t>
            </a:r>
            <a:r>
              <a:rPr lang="en-GB" dirty="0" smtClean="0"/>
              <a:t>!...)</a:t>
            </a:r>
          </a:p>
          <a:p>
            <a:r>
              <a:rPr lang="en-GB" dirty="0" smtClean="0"/>
              <a:t>Gauthier de </a:t>
            </a:r>
            <a:r>
              <a:rPr lang="en-GB" dirty="0" err="1" smtClean="0"/>
              <a:t>Richemont</a:t>
            </a:r>
            <a:r>
              <a:rPr lang="en-GB" dirty="0" smtClean="0"/>
              <a:t>, </a:t>
            </a:r>
          </a:p>
          <a:p>
            <a:r>
              <a:rPr lang="en-GB" dirty="0" smtClean="0"/>
              <a:t>Jade Lebrun, </a:t>
            </a:r>
          </a:p>
          <a:p>
            <a:r>
              <a:rPr lang="en-GB" dirty="0" smtClean="0"/>
              <a:t>Anna </a:t>
            </a:r>
            <a:r>
              <a:rPr lang="en-GB" dirty="0" err="1" smtClean="0"/>
              <a:t>Delattre</a:t>
            </a:r>
            <a:endParaRPr lang="en-GB" dirty="0"/>
          </a:p>
        </p:txBody>
      </p:sp>
    </p:spTree>
    <p:extLst>
      <p:ext uri="{BB962C8B-B14F-4D97-AF65-F5344CB8AC3E}">
        <p14:creationId xmlns:p14="http://schemas.microsoft.com/office/powerpoint/2010/main" val="15470675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531" y="160456"/>
            <a:ext cx="10058400" cy="1371600"/>
          </a:xfrm>
        </p:spPr>
        <p:txBody>
          <a:bodyPr>
            <a:normAutofit fontScale="90000"/>
          </a:bodyPr>
          <a:lstStyle/>
          <a:p>
            <a:r>
              <a:rPr lang="en-GB" b="1" u="sng" dirty="0" smtClean="0"/>
              <a:t>16. </a:t>
            </a:r>
            <a:r>
              <a:rPr lang="en-GB" b="1" u="sng" dirty="0" err="1" smtClean="0"/>
              <a:t>Traduisez</a:t>
            </a:r>
            <a:r>
              <a:rPr lang="en-GB" b="1" u="sng" dirty="0" smtClean="0"/>
              <a:t> </a:t>
            </a:r>
            <a:r>
              <a:rPr lang="en-GB" b="1" u="sng" dirty="0"/>
              <a:t>les phrases </a:t>
            </a:r>
            <a:r>
              <a:rPr lang="en-GB" b="1" u="sng" dirty="0" err="1" smtClean="0"/>
              <a:t>suivantes</a:t>
            </a:r>
            <a:endParaRPr lang="en-GB" dirty="0"/>
          </a:p>
        </p:txBody>
      </p:sp>
      <p:sp>
        <p:nvSpPr>
          <p:cNvPr id="3" name="Content Placeholder 2"/>
          <p:cNvSpPr>
            <a:spLocks noGrp="1"/>
          </p:cNvSpPr>
          <p:nvPr>
            <p:ph idx="1"/>
          </p:nvPr>
        </p:nvSpPr>
        <p:spPr>
          <a:xfrm>
            <a:off x="466129" y="1330343"/>
            <a:ext cx="11209866" cy="4453467"/>
          </a:xfrm>
        </p:spPr>
        <p:txBody>
          <a:bodyPr>
            <a:noAutofit/>
          </a:bodyPr>
          <a:lstStyle/>
          <a:p>
            <a:pPr lvl="0"/>
            <a:r>
              <a:rPr lang="en-GB" sz="2400" dirty="0"/>
              <a:t>It is our society that is generally described here but more specifically the surroundings of a teenager</a:t>
            </a:r>
            <a:r>
              <a:rPr lang="en-GB" sz="2400" dirty="0" smtClean="0"/>
              <a:t>.</a:t>
            </a:r>
          </a:p>
          <a:p>
            <a:pPr lvl="0"/>
            <a:endParaRPr lang="en-GB" sz="2400" dirty="0"/>
          </a:p>
          <a:p>
            <a:pPr lvl="0"/>
            <a:r>
              <a:rPr lang="en-GB" sz="2400" dirty="0" smtClean="0"/>
              <a:t>The </a:t>
            </a:r>
            <a:r>
              <a:rPr lang="en-GB" sz="2400" dirty="0"/>
              <a:t>life at college is seen through the eyes of Lou as a pupil/student (of the ‘</a:t>
            </a:r>
            <a:r>
              <a:rPr lang="en-GB" sz="2400" dirty="0" err="1"/>
              <a:t>lycée</a:t>
            </a:r>
            <a:r>
              <a:rPr lang="en-GB" sz="2400" dirty="0"/>
              <a:t>’). </a:t>
            </a:r>
            <a:endParaRPr lang="en-GB" sz="2400" dirty="0" smtClean="0"/>
          </a:p>
          <a:p>
            <a:pPr lvl="0"/>
            <a:endParaRPr lang="en-GB" sz="2400" dirty="0"/>
          </a:p>
          <a:p>
            <a:pPr lvl="0"/>
            <a:r>
              <a:rPr lang="en-GB" sz="2400" dirty="0" smtClean="0"/>
              <a:t>The </a:t>
            </a:r>
            <a:r>
              <a:rPr lang="en-GB" sz="2400" dirty="0"/>
              <a:t>main thread of the book is developed around the presentation of the topic chosen by the protagonist</a:t>
            </a:r>
            <a:r>
              <a:rPr lang="en-GB" sz="2400" dirty="0" smtClean="0"/>
              <a:t>.</a:t>
            </a:r>
          </a:p>
          <a:p>
            <a:pPr lvl="0"/>
            <a:endParaRPr lang="en-GB" sz="2400" dirty="0"/>
          </a:p>
          <a:p>
            <a:r>
              <a:rPr lang="en-GB" sz="2400" dirty="0" smtClean="0"/>
              <a:t>College </a:t>
            </a:r>
            <a:r>
              <a:rPr lang="en-GB" sz="2400" dirty="0"/>
              <a:t>is a learning environment, a place to acquire culture, knowledge and methods</a:t>
            </a:r>
            <a:r>
              <a:rPr lang="en-GB" sz="2400" dirty="0" smtClean="0"/>
              <a:t>.</a:t>
            </a:r>
            <a:endParaRPr lang="en-GB" sz="2400" dirty="0"/>
          </a:p>
        </p:txBody>
      </p:sp>
    </p:spTree>
    <p:extLst>
      <p:ext uri="{BB962C8B-B14F-4D97-AF65-F5344CB8AC3E}">
        <p14:creationId xmlns:p14="http://schemas.microsoft.com/office/powerpoint/2010/main" val="683340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91" y="99753"/>
            <a:ext cx="9465425" cy="1074856"/>
          </a:xfrm>
        </p:spPr>
        <p:txBody>
          <a:bodyPr>
            <a:normAutofit/>
          </a:bodyPr>
          <a:lstStyle/>
          <a:p>
            <a:r>
              <a:rPr lang="en-GB" b="1" u="sng" dirty="0"/>
              <a:t>Traduisez les phrases </a:t>
            </a:r>
            <a:r>
              <a:rPr lang="en-GB" b="1" u="sng" dirty="0" err="1" smtClean="0"/>
              <a:t>suivantes</a:t>
            </a:r>
            <a:endParaRPr lang="en-GB" dirty="0"/>
          </a:p>
        </p:txBody>
      </p:sp>
      <p:sp>
        <p:nvSpPr>
          <p:cNvPr id="3" name="Content Placeholder 2"/>
          <p:cNvSpPr>
            <a:spLocks noGrp="1"/>
          </p:cNvSpPr>
          <p:nvPr>
            <p:ph idx="1"/>
          </p:nvPr>
        </p:nvSpPr>
        <p:spPr>
          <a:xfrm>
            <a:off x="357447" y="1305406"/>
            <a:ext cx="11352723" cy="5236710"/>
          </a:xfrm>
        </p:spPr>
        <p:txBody>
          <a:bodyPr>
            <a:normAutofit fontScale="92500" lnSpcReduction="20000"/>
          </a:bodyPr>
          <a:lstStyle/>
          <a:p>
            <a:r>
              <a:rPr lang="en-GB" sz="2000" dirty="0">
                <a:solidFill>
                  <a:srgbClr val="0070C0"/>
                </a:solidFill>
              </a:rPr>
              <a:t>It is our society that is generally described here but more specifically the surroundings of a teenager.</a:t>
            </a:r>
          </a:p>
          <a:p>
            <a:pPr lvl="0"/>
            <a:r>
              <a:rPr lang="en-GB" sz="2600" dirty="0" err="1" smtClean="0"/>
              <a:t>C’est</a:t>
            </a:r>
            <a:r>
              <a:rPr lang="en-GB" sz="2600" dirty="0" smtClean="0"/>
              <a:t> </a:t>
            </a:r>
            <a:r>
              <a:rPr lang="en-GB" sz="2600" dirty="0" err="1" smtClean="0"/>
              <a:t>notre</a:t>
            </a:r>
            <a:r>
              <a:rPr lang="en-GB" sz="2600" dirty="0" smtClean="0"/>
              <a:t> </a:t>
            </a:r>
            <a:r>
              <a:rPr lang="en-GB" sz="2600" dirty="0" err="1" smtClean="0"/>
              <a:t>société</a:t>
            </a:r>
            <a:r>
              <a:rPr lang="en-GB" sz="2600" dirty="0" smtClean="0"/>
              <a:t> qui </a:t>
            </a:r>
            <a:r>
              <a:rPr lang="en-GB" sz="2600" b="1" dirty="0" err="1" smtClean="0"/>
              <a:t>est</a:t>
            </a:r>
            <a:r>
              <a:rPr lang="en-GB" sz="2600" b="1" dirty="0" smtClean="0"/>
              <a:t> </a:t>
            </a:r>
            <a:r>
              <a:rPr lang="en-GB" sz="2600" b="1" dirty="0" err="1" smtClean="0"/>
              <a:t>décrit</a:t>
            </a:r>
            <a:r>
              <a:rPr lang="en-GB" sz="2600" b="1" dirty="0" err="1" smtClean="0">
                <a:solidFill>
                  <a:srgbClr val="FF0000"/>
                </a:solidFill>
                <a:effectLst>
                  <a:outerShdw blurRad="38100" dist="38100" dir="2700000" algn="tl">
                    <a:srgbClr val="000000">
                      <a:alpha val="43137"/>
                    </a:srgbClr>
                  </a:outerShdw>
                </a:effectLst>
              </a:rPr>
              <a:t>e</a:t>
            </a:r>
            <a:r>
              <a:rPr lang="en-GB" sz="2600" b="1" dirty="0" smtClean="0"/>
              <a:t>/se </a:t>
            </a:r>
            <a:r>
              <a:rPr lang="en-GB" sz="2600" b="1" dirty="0" err="1" smtClean="0"/>
              <a:t>reflète</a:t>
            </a:r>
            <a:r>
              <a:rPr lang="en-GB" sz="2600" b="1" dirty="0" smtClean="0"/>
              <a:t> </a:t>
            </a:r>
            <a:r>
              <a:rPr lang="en-GB" sz="2600" dirty="0" err="1" smtClean="0"/>
              <a:t>généralement</a:t>
            </a:r>
            <a:r>
              <a:rPr lang="en-GB" sz="2600" dirty="0" smtClean="0"/>
              <a:t>/</a:t>
            </a:r>
            <a:r>
              <a:rPr lang="en-GB" sz="2600" b="1" dirty="0" err="1" smtClean="0"/>
              <a:t>d’une</a:t>
            </a:r>
            <a:r>
              <a:rPr lang="en-GB" sz="2600" b="1" dirty="0" smtClean="0"/>
              <a:t> </a:t>
            </a:r>
            <a:r>
              <a:rPr lang="en-GB" sz="2600" b="1" dirty="0" err="1" smtClean="0"/>
              <a:t>manière</a:t>
            </a:r>
            <a:r>
              <a:rPr lang="en-GB" sz="2600" b="1" dirty="0" smtClean="0"/>
              <a:t> </a:t>
            </a:r>
            <a:r>
              <a:rPr lang="en-GB" sz="2600" b="1" dirty="0" err="1" smtClean="0"/>
              <a:t>générale</a:t>
            </a:r>
            <a:r>
              <a:rPr lang="en-GB" sz="2600" b="1" dirty="0" smtClean="0"/>
              <a:t> </a:t>
            </a:r>
            <a:r>
              <a:rPr lang="en-GB" sz="2600" dirty="0" err="1" smtClean="0"/>
              <a:t>ici</a:t>
            </a:r>
            <a:r>
              <a:rPr lang="en-GB" sz="2600" dirty="0" smtClean="0"/>
              <a:t> </a:t>
            </a:r>
            <a:r>
              <a:rPr lang="en-GB" sz="2600" dirty="0" err="1" smtClean="0"/>
              <a:t>mais</a:t>
            </a:r>
            <a:r>
              <a:rPr lang="en-GB" sz="2600" dirty="0" smtClean="0"/>
              <a:t> plus </a:t>
            </a:r>
            <a:r>
              <a:rPr lang="en-GB" sz="2600" b="1" dirty="0" err="1" smtClean="0"/>
              <a:t>particulièrement</a:t>
            </a:r>
            <a:r>
              <a:rPr lang="en-GB" sz="2600" dirty="0" smtClean="0"/>
              <a:t> </a:t>
            </a:r>
            <a:r>
              <a:rPr lang="en-GB" sz="2600" dirty="0" err="1" smtClean="0"/>
              <a:t>l’environnement</a:t>
            </a:r>
            <a:r>
              <a:rPr lang="en-GB" sz="2600" dirty="0" smtClean="0"/>
              <a:t>/le monde d’un adolescent. </a:t>
            </a:r>
          </a:p>
          <a:p>
            <a:r>
              <a:rPr lang="en-GB" sz="2200" dirty="0">
                <a:solidFill>
                  <a:srgbClr val="0070C0"/>
                </a:solidFill>
              </a:rPr>
              <a:t>The life at college is seen through the eyes of Lou as a pupil/student (of the ‘</a:t>
            </a:r>
            <a:r>
              <a:rPr lang="en-GB" sz="2200" dirty="0" err="1">
                <a:solidFill>
                  <a:srgbClr val="0070C0"/>
                </a:solidFill>
              </a:rPr>
              <a:t>lycée</a:t>
            </a:r>
            <a:r>
              <a:rPr lang="en-GB" sz="2200" dirty="0">
                <a:solidFill>
                  <a:srgbClr val="0070C0"/>
                </a:solidFill>
              </a:rPr>
              <a:t>’). </a:t>
            </a:r>
            <a:endParaRPr lang="en-GB" sz="1900" dirty="0">
              <a:solidFill>
                <a:srgbClr val="0070C0"/>
              </a:solidFill>
            </a:endParaRPr>
          </a:p>
          <a:p>
            <a:pPr lvl="0"/>
            <a:r>
              <a:rPr lang="en-GB" sz="2600" dirty="0" smtClean="0"/>
              <a:t>La vie du </a:t>
            </a:r>
            <a:r>
              <a:rPr lang="en-GB" sz="2600" dirty="0" err="1" smtClean="0"/>
              <a:t>lycée</a:t>
            </a:r>
            <a:r>
              <a:rPr lang="en-GB" sz="2600" dirty="0" smtClean="0"/>
              <a:t> </a:t>
            </a:r>
            <a:r>
              <a:rPr lang="en-GB" sz="2600" dirty="0" err="1" smtClean="0"/>
              <a:t>est</a:t>
            </a:r>
            <a:r>
              <a:rPr lang="en-GB" sz="2600" dirty="0" smtClean="0"/>
              <a:t> </a:t>
            </a:r>
            <a:r>
              <a:rPr lang="en-GB" sz="2600" dirty="0" err="1" smtClean="0"/>
              <a:t>développée</a:t>
            </a:r>
            <a:r>
              <a:rPr lang="en-GB" sz="2600" dirty="0" smtClean="0"/>
              <a:t> </a:t>
            </a:r>
            <a:r>
              <a:rPr lang="en-GB" sz="2600" b="1" dirty="0" smtClean="0"/>
              <a:t>par le </a:t>
            </a:r>
            <a:r>
              <a:rPr lang="en-GB" sz="2600" b="1" dirty="0" err="1" smtClean="0"/>
              <a:t>biais</a:t>
            </a:r>
            <a:r>
              <a:rPr lang="en-GB" sz="2600" b="1" dirty="0" smtClean="0"/>
              <a:t> de</a:t>
            </a:r>
            <a:r>
              <a:rPr lang="en-GB" sz="2600" dirty="0" smtClean="0"/>
              <a:t>/</a:t>
            </a:r>
            <a:r>
              <a:rPr lang="en-GB" sz="2600" dirty="0" err="1" smtClean="0"/>
              <a:t>est</a:t>
            </a:r>
            <a:r>
              <a:rPr lang="en-GB" sz="2600" dirty="0" smtClean="0"/>
              <a:t> </a:t>
            </a:r>
            <a:r>
              <a:rPr lang="en-GB" sz="2600" dirty="0" err="1"/>
              <a:t>vue</a:t>
            </a:r>
            <a:r>
              <a:rPr lang="en-GB" sz="2600" dirty="0"/>
              <a:t> </a:t>
            </a:r>
            <a:r>
              <a:rPr lang="en-GB" sz="2600" b="1" u="sng" dirty="0"/>
              <a:t>à </a:t>
            </a:r>
            <a:r>
              <a:rPr lang="en-GB" sz="2600" b="1" u="sng" dirty="0" smtClean="0"/>
              <a:t>travers </a:t>
            </a:r>
            <a:r>
              <a:rPr lang="en-GB" sz="2600" dirty="0" smtClean="0"/>
              <a:t>le regard de Lou </a:t>
            </a:r>
            <a:r>
              <a:rPr lang="en-GB" sz="2600" dirty="0" err="1" smtClean="0"/>
              <a:t>comme</a:t>
            </a:r>
            <a:r>
              <a:rPr lang="en-GB" sz="2600" dirty="0" smtClean="0"/>
              <a:t> </a:t>
            </a:r>
            <a:r>
              <a:rPr lang="en-GB" sz="2600" dirty="0" err="1" smtClean="0"/>
              <a:t>lycéenne</a:t>
            </a:r>
            <a:r>
              <a:rPr lang="en-GB" sz="2600" dirty="0" smtClean="0"/>
              <a:t>.</a:t>
            </a:r>
            <a:endParaRPr lang="en-GB" sz="2000" dirty="0"/>
          </a:p>
          <a:p>
            <a:r>
              <a:rPr lang="en-GB" sz="2000" dirty="0">
                <a:solidFill>
                  <a:srgbClr val="0070C0"/>
                </a:solidFill>
              </a:rPr>
              <a:t>The main thread of the book is developed around the presentation of the topic chosen by the protagonist.</a:t>
            </a:r>
          </a:p>
          <a:p>
            <a:pPr lvl="0"/>
            <a:r>
              <a:rPr lang="en-GB" sz="2600" dirty="0" smtClean="0"/>
              <a:t>Le fil </a:t>
            </a:r>
            <a:r>
              <a:rPr lang="en-GB" sz="2600" dirty="0" err="1" smtClean="0"/>
              <a:t>conducteur</a:t>
            </a:r>
            <a:r>
              <a:rPr lang="en-GB" sz="2600" dirty="0" smtClean="0"/>
              <a:t> /</a:t>
            </a:r>
            <a:r>
              <a:rPr lang="en-GB" sz="2600" dirty="0" err="1" smtClean="0"/>
              <a:t>L’argument</a:t>
            </a:r>
            <a:r>
              <a:rPr lang="en-GB" sz="2600" dirty="0" smtClean="0"/>
              <a:t> principal du livre </a:t>
            </a:r>
            <a:r>
              <a:rPr lang="en-GB" sz="2600" dirty="0" err="1" smtClean="0"/>
              <a:t>développe</a:t>
            </a:r>
            <a:r>
              <a:rPr lang="en-GB" sz="2600" dirty="0" smtClean="0"/>
              <a:t> le </a:t>
            </a:r>
            <a:r>
              <a:rPr lang="en-GB" sz="2600" dirty="0" err="1" smtClean="0"/>
              <a:t>sujet</a:t>
            </a:r>
            <a:r>
              <a:rPr lang="en-GB" sz="2600" dirty="0" smtClean="0"/>
              <a:t> </a:t>
            </a:r>
            <a:r>
              <a:rPr lang="en-GB" sz="2600" dirty="0" err="1"/>
              <a:t>d’exposé</a:t>
            </a:r>
            <a:r>
              <a:rPr lang="en-GB" sz="2600" dirty="0"/>
              <a:t> / se </a:t>
            </a:r>
            <a:r>
              <a:rPr lang="en-GB" sz="2600" dirty="0" err="1"/>
              <a:t>développe</a:t>
            </a:r>
            <a:r>
              <a:rPr lang="en-GB" sz="2600" dirty="0"/>
              <a:t> </a:t>
            </a:r>
            <a:r>
              <a:rPr lang="en-GB" sz="2600" dirty="0" err="1"/>
              <a:t>autour</a:t>
            </a:r>
            <a:r>
              <a:rPr lang="en-GB" sz="2600" dirty="0"/>
              <a:t> </a:t>
            </a:r>
            <a:r>
              <a:rPr lang="en-GB" sz="2600" dirty="0" smtClean="0"/>
              <a:t>du </a:t>
            </a:r>
            <a:r>
              <a:rPr lang="en-GB" sz="2600" dirty="0" err="1" smtClean="0"/>
              <a:t>sujet</a:t>
            </a:r>
            <a:r>
              <a:rPr lang="en-GB" sz="2600" dirty="0" smtClean="0"/>
              <a:t> </a:t>
            </a:r>
            <a:r>
              <a:rPr lang="en-GB" sz="2600" smtClean="0"/>
              <a:t>d’exposé </a:t>
            </a:r>
            <a:r>
              <a:rPr lang="en-GB" sz="2600" dirty="0" err="1" smtClean="0"/>
              <a:t>choisi</a:t>
            </a:r>
            <a:r>
              <a:rPr lang="en-GB" sz="2600" dirty="0" smtClean="0"/>
              <a:t> par le </a:t>
            </a:r>
            <a:r>
              <a:rPr lang="en-GB" sz="2600" dirty="0" err="1" smtClean="0"/>
              <a:t>personnage</a:t>
            </a:r>
            <a:r>
              <a:rPr lang="en-GB" sz="2600" dirty="0" smtClean="0"/>
              <a:t> principal.</a:t>
            </a:r>
            <a:endParaRPr lang="en-GB" sz="2000" dirty="0"/>
          </a:p>
          <a:p>
            <a:r>
              <a:rPr lang="en-GB" sz="2200" dirty="0" smtClean="0"/>
              <a:t>Le </a:t>
            </a:r>
            <a:r>
              <a:rPr lang="en-GB" sz="2200" dirty="0" err="1" smtClean="0"/>
              <a:t>lycée</a:t>
            </a:r>
            <a:r>
              <a:rPr lang="en-GB" sz="2200" dirty="0" smtClean="0"/>
              <a:t> </a:t>
            </a:r>
            <a:r>
              <a:rPr lang="en-GB" sz="2200" dirty="0" err="1" smtClean="0"/>
              <a:t>est</a:t>
            </a:r>
            <a:r>
              <a:rPr lang="en-GB" sz="2200" dirty="0" smtClean="0"/>
              <a:t> un lieu </a:t>
            </a:r>
            <a:r>
              <a:rPr lang="en-GB" sz="2200" dirty="0" err="1" smtClean="0"/>
              <a:t>d’apprentissage</a:t>
            </a:r>
            <a:r>
              <a:rPr lang="en-GB" sz="2200" dirty="0" smtClean="0"/>
              <a:t>, </a:t>
            </a:r>
            <a:r>
              <a:rPr lang="en-GB" sz="2200" dirty="0" err="1" smtClean="0"/>
              <a:t>d’acquisition</a:t>
            </a:r>
            <a:r>
              <a:rPr lang="en-GB" sz="2200" dirty="0" smtClean="0"/>
              <a:t> de culture, de </a:t>
            </a:r>
            <a:r>
              <a:rPr lang="en-GB" sz="2200" dirty="0" err="1" smtClean="0"/>
              <a:t>connaissances</a:t>
            </a:r>
            <a:r>
              <a:rPr lang="en-GB" sz="2200" dirty="0" smtClean="0"/>
              <a:t> et de </a:t>
            </a:r>
            <a:r>
              <a:rPr lang="en-GB" sz="2200" dirty="0" err="1" smtClean="0"/>
              <a:t>méthodes</a:t>
            </a:r>
            <a:r>
              <a:rPr lang="en-GB" sz="2200" dirty="0" smtClean="0"/>
              <a:t>/un </a:t>
            </a:r>
            <a:r>
              <a:rPr lang="en-GB" sz="2200" dirty="0" err="1" smtClean="0"/>
              <a:t>endroit</a:t>
            </a:r>
            <a:r>
              <a:rPr lang="en-GB" sz="2200" dirty="0" smtClean="0"/>
              <a:t> </a:t>
            </a:r>
            <a:r>
              <a:rPr lang="en-GB" sz="2200" dirty="0" err="1" smtClean="0"/>
              <a:t>où</a:t>
            </a:r>
            <a:r>
              <a:rPr lang="en-GB" sz="2200" dirty="0" smtClean="0"/>
              <a:t> </a:t>
            </a:r>
            <a:r>
              <a:rPr lang="en-GB" sz="2200" dirty="0" err="1" smtClean="0"/>
              <a:t>acquérir</a:t>
            </a:r>
            <a:r>
              <a:rPr lang="en-GB" sz="2200" dirty="0" smtClean="0"/>
              <a:t> de la culture</a:t>
            </a:r>
            <a:r>
              <a:rPr lang="en-GB" sz="2200" dirty="0"/>
              <a:t>, </a:t>
            </a:r>
            <a:r>
              <a:rPr lang="en-GB" sz="2200" dirty="0" smtClean="0"/>
              <a:t>des </a:t>
            </a:r>
            <a:r>
              <a:rPr lang="en-GB" sz="2200" dirty="0" err="1"/>
              <a:t>connaissances</a:t>
            </a:r>
            <a:r>
              <a:rPr lang="en-GB" sz="2200" dirty="0"/>
              <a:t> et </a:t>
            </a:r>
            <a:r>
              <a:rPr lang="en-GB" sz="2200" dirty="0" smtClean="0"/>
              <a:t>des </a:t>
            </a:r>
            <a:r>
              <a:rPr lang="en-GB" sz="2200" dirty="0" err="1" smtClean="0"/>
              <a:t>méthodes</a:t>
            </a:r>
            <a:r>
              <a:rPr lang="en-GB" sz="2200" dirty="0"/>
              <a:t>.</a:t>
            </a:r>
          </a:p>
        </p:txBody>
      </p:sp>
    </p:spTree>
    <p:extLst>
      <p:ext uri="{BB962C8B-B14F-4D97-AF65-F5344CB8AC3E}">
        <p14:creationId xmlns:p14="http://schemas.microsoft.com/office/powerpoint/2010/main" val="335358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85FC1-5A90-460E-AC37-EEB04D0B6A6B}"/>
              </a:ext>
            </a:extLst>
          </p:cNvPr>
          <p:cNvSpPr>
            <a:spLocks noGrp="1"/>
          </p:cNvSpPr>
          <p:nvPr>
            <p:ph type="title"/>
          </p:nvPr>
        </p:nvSpPr>
        <p:spPr>
          <a:xfrm>
            <a:off x="1109133" y="321733"/>
            <a:ext cx="10058400" cy="1371600"/>
          </a:xfrm>
        </p:spPr>
        <p:txBody>
          <a:bodyPr/>
          <a:lstStyle/>
          <a:p>
            <a:r>
              <a:rPr lang="en-GB" dirty="0"/>
              <a:t>Un roman </a:t>
            </a:r>
            <a:r>
              <a:rPr lang="en-GB" dirty="0" err="1" smtClean="0"/>
              <a:t>sociologique</a:t>
            </a:r>
            <a:r>
              <a:rPr lang="en-GB" dirty="0" smtClean="0"/>
              <a:t> (</a:t>
            </a:r>
            <a:r>
              <a:rPr lang="en-GB" dirty="0" err="1" smtClean="0"/>
              <a:t>leçon</a:t>
            </a:r>
            <a:r>
              <a:rPr lang="en-GB" dirty="0" smtClean="0"/>
              <a:t> 1)</a:t>
            </a:r>
            <a:endParaRPr lang="en-GB" dirty="0"/>
          </a:p>
        </p:txBody>
      </p:sp>
      <p:sp>
        <p:nvSpPr>
          <p:cNvPr id="3" name="Content Placeholder 2">
            <a:extLst>
              <a:ext uri="{FF2B5EF4-FFF2-40B4-BE49-F238E27FC236}">
                <a16:creationId xmlns:a16="http://schemas.microsoft.com/office/drawing/2014/main" id="{38EAFA07-2BFE-4053-A257-45B87AA24FD8}"/>
              </a:ext>
            </a:extLst>
          </p:cNvPr>
          <p:cNvSpPr>
            <a:spLocks noGrp="1"/>
          </p:cNvSpPr>
          <p:nvPr>
            <p:ph idx="1"/>
          </p:nvPr>
        </p:nvSpPr>
        <p:spPr>
          <a:xfrm>
            <a:off x="814387" y="1693333"/>
            <a:ext cx="11089745" cy="4741334"/>
          </a:xfrm>
        </p:spPr>
        <p:txBody>
          <a:bodyPr>
            <a:normAutofit/>
          </a:bodyPr>
          <a:lstStyle/>
          <a:p>
            <a:pPr marL="0" lvl="0" indent="0">
              <a:buNone/>
            </a:pPr>
            <a:r>
              <a:rPr lang="en-GB" sz="2000" b="1" dirty="0" err="1"/>
              <a:t>Quand</a:t>
            </a:r>
            <a:r>
              <a:rPr lang="en-GB" sz="2000" b="1" dirty="0"/>
              <a:t> </a:t>
            </a:r>
            <a:r>
              <a:rPr lang="en-GB" sz="2000" b="1" dirty="0" err="1"/>
              <a:t>est-ce</a:t>
            </a:r>
            <a:r>
              <a:rPr lang="en-GB" sz="2000" b="1" dirty="0"/>
              <a:t> que le roman se </a:t>
            </a:r>
            <a:r>
              <a:rPr lang="en-GB" sz="2000" b="1" dirty="0" err="1"/>
              <a:t>situe</a:t>
            </a:r>
            <a:r>
              <a:rPr lang="en-GB" sz="2000" b="1" dirty="0"/>
              <a:t>?</a:t>
            </a:r>
          </a:p>
          <a:p>
            <a:r>
              <a:rPr lang="en-GB" sz="2400" dirty="0" err="1" smtClean="0">
                <a:latin typeface="Calibri" panose="020F0502020204030204" pitchFamily="34" charset="0"/>
                <a:cs typeface="Calibri" panose="020F0502020204030204" pitchFamily="34" charset="0"/>
              </a:rPr>
              <a:t>dans</a:t>
            </a:r>
            <a:r>
              <a:rPr lang="en-GB" sz="2400" dirty="0" smtClean="0">
                <a:latin typeface="Calibri" panose="020F0502020204030204" pitchFamily="34" charset="0"/>
                <a:cs typeface="Calibri" panose="020F0502020204030204" pitchFamily="34" charset="0"/>
              </a:rPr>
              <a:t> </a:t>
            </a:r>
            <a:r>
              <a:rPr lang="en-GB" sz="2400" dirty="0">
                <a:latin typeface="Calibri" panose="020F0502020204030204" pitchFamily="34" charset="0"/>
                <a:cs typeface="Calibri" panose="020F0502020204030204" pitchFamily="34" charset="0"/>
              </a:rPr>
              <a:t>la </a:t>
            </a:r>
            <a:r>
              <a:rPr lang="en-GB" sz="2400" dirty="0" err="1">
                <a:latin typeface="Calibri" panose="020F0502020204030204" pitchFamily="34" charset="0"/>
                <a:cs typeface="Calibri" panose="020F0502020204030204" pitchFamily="34" charset="0"/>
              </a:rPr>
              <a:t>société</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d’aujourd’hui</a:t>
            </a:r>
            <a:r>
              <a:rPr lang="en-GB" sz="2400" dirty="0">
                <a:latin typeface="Calibri" panose="020F0502020204030204" pitchFamily="34" charset="0"/>
                <a:cs typeface="Calibri" panose="020F0502020204030204" pitchFamily="34" charset="0"/>
              </a:rPr>
              <a:t>.</a:t>
            </a:r>
          </a:p>
          <a:p>
            <a:pPr marL="0" lvl="0" indent="0">
              <a:buNone/>
            </a:pPr>
            <a:r>
              <a:rPr lang="en-GB" sz="2000" b="1" dirty="0" err="1"/>
              <a:t>Quels</a:t>
            </a:r>
            <a:r>
              <a:rPr lang="en-GB" sz="2000" b="1" dirty="0"/>
              <a:t> </a:t>
            </a:r>
            <a:r>
              <a:rPr lang="en-GB" sz="2000" b="1" dirty="0" err="1"/>
              <a:t>sont</a:t>
            </a:r>
            <a:r>
              <a:rPr lang="en-GB" sz="2000" b="1" dirty="0"/>
              <a:t> les </a:t>
            </a:r>
            <a:r>
              <a:rPr lang="en-GB" sz="2000" b="1" dirty="0" err="1"/>
              <a:t>indicateurs</a:t>
            </a:r>
            <a:r>
              <a:rPr lang="en-GB" sz="2000" b="1" dirty="0"/>
              <a:t> que </a:t>
            </a:r>
            <a:r>
              <a:rPr lang="en-GB" sz="2000" b="1" dirty="0" err="1"/>
              <a:t>l’histoire</a:t>
            </a:r>
            <a:r>
              <a:rPr lang="en-GB" sz="2000" b="1" dirty="0"/>
              <a:t> se </a:t>
            </a:r>
            <a:r>
              <a:rPr lang="en-GB" sz="2000" b="1" dirty="0" err="1"/>
              <a:t>situe</a:t>
            </a:r>
            <a:r>
              <a:rPr lang="en-GB" sz="2000" b="1" dirty="0"/>
              <a:t> </a:t>
            </a:r>
            <a:r>
              <a:rPr lang="en-GB" sz="2000" b="1" dirty="0" err="1"/>
              <a:t>dans</a:t>
            </a:r>
            <a:r>
              <a:rPr lang="en-GB" sz="2000" b="1" dirty="0"/>
              <a:t> </a:t>
            </a:r>
            <a:r>
              <a:rPr lang="en-GB" sz="2000" b="1" dirty="0" err="1"/>
              <a:t>notre</a:t>
            </a:r>
            <a:r>
              <a:rPr lang="en-GB" sz="2000" b="1" dirty="0"/>
              <a:t> temps</a:t>
            </a:r>
            <a:r>
              <a:rPr lang="en-GB" sz="2000" b="1" dirty="0" smtClean="0"/>
              <a:t>? </a:t>
            </a:r>
            <a:endParaRPr lang="en-GB" sz="2000" b="1" dirty="0"/>
          </a:p>
          <a:p>
            <a:pPr marL="0" lvl="0" indent="0">
              <a:buNone/>
            </a:pPr>
            <a:r>
              <a:rPr lang="en-GB" sz="2000" dirty="0" smtClean="0"/>
              <a:t>				</a:t>
            </a:r>
            <a:r>
              <a:rPr lang="en-GB" sz="2000" b="1" u="sng" dirty="0" smtClean="0"/>
              <a:t>Par table, </a:t>
            </a:r>
            <a:r>
              <a:rPr lang="en-GB" sz="2000" b="1" u="sng" dirty="0" err="1" smtClean="0"/>
              <a:t>discutez</a:t>
            </a:r>
            <a:r>
              <a:rPr lang="en-GB" sz="2000" b="1" u="sng" dirty="0" smtClean="0"/>
              <a:t> et </a:t>
            </a:r>
            <a:r>
              <a:rPr lang="en-GB" sz="2000" b="1" u="sng" dirty="0" err="1" smtClean="0"/>
              <a:t>trouvez</a:t>
            </a:r>
            <a:r>
              <a:rPr lang="en-GB" sz="2000" b="1" u="sng" dirty="0" smtClean="0"/>
              <a:t> des </a:t>
            </a:r>
            <a:r>
              <a:rPr lang="en-GB" sz="2000" b="1" u="sng" dirty="0" err="1" smtClean="0"/>
              <a:t>exemples</a:t>
            </a:r>
            <a:endParaRPr lang="en-GB" sz="2000" b="1" u="sng" dirty="0" smtClean="0"/>
          </a:p>
          <a:p>
            <a:pPr marL="0" indent="0">
              <a:buNone/>
            </a:pPr>
            <a:r>
              <a:rPr lang="en-GB" sz="2000" dirty="0" smtClean="0"/>
              <a:t>				</a:t>
            </a:r>
            <a:endParaRPr lang="en-GB" sz="2000" b="1" u="sng" dirty="0"/>
          </a:p>
          <a:p>
            <a:pPr marL="548640" lvl="2" indent="0">
              <a:buNone/>
            </a:pPr>
            <a:r>
              <a:rPr lang="en-GB" sz="2000" dirty="0" smtClean="0"/>
              <a:t>Internet </a:t>
            </a:r>
            <a:r>
              <a:rPr lang="en-GB" sz="2000" dirty="0"/>
              <a:t>/ </a:t>
            </a:r>
            <a:r>
              <a:rPr lang="en-GB" sz="2000" dirty="0" err="1"/>
              <a:t>Ordinateur</a:t>
            </a:r>
            <a:endParaRPr lang="en-GB" sz="2000" dirty="0"/>
          </a:p>
          <a:p>
            <a:pPr marL="548640" lvl="2" indent="0">
              <a:buNone/>
            </a:pPr>
            <a:r>
              <a:rPr lang="en-GB" sz="2000" dirty="0"/>
              <a:t>DVD</a:t>
            </a:r>
          </a:p>
          <a:p>
            <a:pPr marL="548640" lvl="2" indent="0">
              <a:buNone/>
            </a:pPr>
            <a:r>
              <a:rPr lang="en-GB" sz="2000" dirty="0"/>
              <a:t>Les </a:t>
            </a:r>
            <a:r>
              <a:rPr lang="en-GB" sz="2000" dirty="0" err="1" smtClean="0"/>
              <a:t>téléphones</a:t>
            </a:r>
            <a:r>
              <a:rPr lang="en-GB" sz="2000" dirty="0" smtClean="0"/>
              <a:t> </a:t>
            </a:r>
            <a:r>
              <a:rPr lang="en-GB" sz="2000" dirty="0"/>
              <a:t>portables</a:t>
            </a:r>
          </a:p>
          <a:p>
            <a:pPr marL="548640" lvl="2" indent="0">
              <a:buNone/>
            </a:pPr>
            <a:r>
              <a:rPr lang="en-GB" sz="2000" dirty="0"/>
              <a:t>SMS/MSN </a:t>
            </a:r>
            <a:r>
              <a:rPr lang="en-GB" sz="2800" dirty="0" smtClean="0"/>
              <a:t>	</a:t>
            </a:r>
            <a:r>
              <a:rPr lang="en-GB" dirty="0" smtClean="0"/>
              <a:t>				</a:t>
            </a:r>
          </a:p>
          <a:p>
            <a:pPr marL="548640" lvl="2" indent="0">
              <a:buNone/>
            </a:pPr>
            <a:r>
              <a:rPr lang="en-GB" sz="2000" dirty="0"/>
              <a:t>	</a:t>
            </a:r>
            <a:r>
              <a:rPr lang="en-GB" sz="2000" dirty="0" smtClean="0"/>
              <a:t>						</a:t>
            </a:r>
            <a:r>
              <a:rPr lang="en-GB" sz="2000" dirty="0" err="1" smtClean="0"/>
              <a:t>dans</a:t>
            </a:r>
            <a:r>
              <a:rPr lang="en-GB" sz="2000" dirty="0" smtClean="0"/>
              <a:t> les pages </a:t>
            </a:r>
            <a:r>
              <a:rPr lang="en-GB" sz="2000" dirty="0"/>
              <a:t>19, </a:t>
            </a:r>
            <a:r>
              <a:rPr lang="en-GB" sz="2000" dirty="0" smtClean="0"/>
              <a:t>30, 34 </a:t>
            </a:r>
            <a:r>
              <a:rPr lang="en-GB" sz="2000" dirty="0"/>
              <a:t>et 95?</a:t>
            </a:r>
          </a:p>
        </p:txBody>
      </p:sp>
    </p:spTree>
    <p:extLst>
      <p:ext uri="{BB962C8B-B14F-4D97-AF65-F5344CB8AC3E}">
        <p14:creationId xmlns:p14="http://schemas.microsoft.com/office/powerpoint/2010/main" val="8239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615B3-934C-460D-A59E-342BAA3DFFD7}"/>
              </a:ext>
            </a:extLst>
          </p:cNvPr>
          <p:cNvSpPr>
            <a:spLocks noGrp="1"/>
          </p:cNvSpPr>
          <p:nvPr>
            <p:ph type="title"/>
          </p:nvPr>
        </p:nvSpPr>
        <p:spPr>
          <a:xfrm>
            <a:off x="1022107" y="292444"/>
            <a:ext cx="10058400" cy="1371600"/>
          </a:xfrm>
        </p:spPr>
        <p:txBody>
          <a:bodyPr/>
          <a:lstStyle/>
          <a:p>
            <a:r>
              <a:rPr lang="en-GB" dirty="0"/>
              <a:t>Des marques de </a:t>
            </a:r>
            <a:r>
              <a:rPr lang="en-GB" dirty="0" err="1"/>
              <a:t>produits</a:t>
            </a:r>
            <a:r>
              <a:rPr lang="en-GB" dirty="0"/>
              <a:t> </a:t>
            </a:r>
            <a:r>
              <a:rPr lang="en-GB" dirty="0" err="1"/>
              <a:t>actuels</a:t>
            </a:r>
            <a:endParaRPr lang="en-GB" dirty="0"/>
          </a:p>
        </p:txBody>
      </p:sp>
      <p:sp>
        <p:nvSpPr>
          <p:cNvPr id="3" name="Content Placeholder 2">
            <a:extLst>
              <a:ext uri="{FF2B5EF4-FFF2-40B4-BE49-F238E27FC236}">
                <a16:creationId xmlns:a16="http://schemas.microsoft.com/office/drawing/2014/main" id="{DAC8B099-F423-4B52-9142-87301D2BCDBA}"/>
              </a:ext>
            </a:extLst>
          </p:cNvPr>
          <p:cNvSpPr>
            <a:spLocks noGrp="1"/>
          </p:cNvSpPr>
          <p:nvPr>
            <p:ph idx="1"/>
          </p:nvPr>
        </p:nvSpPr>
        <p:spPr>
          <a:xfrm>
            <a:off x="1022107" y="1664044"/>
            <a:ext cx="10058400" cy="3710542"/>
          </a:xfrm>
        </p:spPr>
        <p:txBody>
          <a:bodyPr>
            <a:noAutofit/>
          </a:bodyPr>
          <a:lstStyle/>
          <a:p>
            <a:pPr marL="0" indent="0">
              <a:buNone/>
            </a:pPr>
            <a:r>
              <a:rPr lang="en-GB" sz="2800" b="1" dirty="0" err="1" smtClean="0"/>
              <a:t>Notez</a:t>
            </a:r>
            <a:r>
              <a:rPr lang="en-GB" sz="2800" b="1" dirty="0" smtClean="0"/>
              <a:t> </a:t>
            </a:r>
            <a:r>
              <a:rPr lang="en-GB" sz="2800" b="1" dirty="0" err="1" smtClean="0"/>
              <a:t>maintenant</a:t>
            </a:r>
            <a:r>
              <a:rPr lang="en-GB" sz="2800" b="1" dirty="0" smtClean="0"/>
              <a:t> des marques de </a:t>
            </a:r>
            <a:r>
              <a:rPr lang="en-GB" sz="2800" b="1" dirty="0" err="1" smtClean="0"/>
              <a:t>produits</a:t>
            </a:r>
            <a:r>
              <a:rPr lang="en-GB" sz="2800" b="1" dirty="0" smtClean="0"/>
              <a:t> </a:t>
            </a:r>
            <a:r>
              <a:rPr lang="en-GB" sz="2800" b="1" dirty="0" err="1" smtClean="0"/>
              <a:t>actuels</a:t>
            </a:r>
            <a:r>
              <a:rPr lang="en-GB" sz="2800" b="1" dirty="0" smtClean="0"/>
              <a:t> </a:t>
            </a:r>
            <a:r>
              <a:rPr lang="en-GB" sz="2800" b="1" dirty="0" err="1" smtClean="0"/>
              <a:t>cités</a:t>
            </a:r>
            <a:r>
              <a:rPr lang="en-GB" sz="2800" b="1" dirty="0" smtClean="0"/>
              <a:t> </a:t>
            </a:r>
            <a:r>
              <a:rPr lang="en-GB" sz="2800" b="1" dirty="0" err="1" smtClean="0"/>
              <a:t>dans</a:t>
            </a:r>
            <a:r>
              <a:rPr lang="en-GB" sz="2800" b="1" dirty="0" smtClean="0"/>
              <a:t> le livre:</a:t>
            </a:r>
          </a:p>
          <a:p>
            <a:pPr lvl="1"/>
            <a:r>
              <a:rPr lang="en-GB" sz="2400" dirty="0" smtClean="0"/>
              <a:t>Benetton</a:t>
            </a:r>
          </a:p>
          <a:p>
            <a:pPr lvl="1"/>
            <a:r>
              <a:rPr lang="en-GB" sz="2400" dirty="0" smtClean="0"/>
              <a:t>Converse</a:t>
            </a:r>
          </a:p>
          <a:p>
            <a:pPr lvl="1"/>
            <a:r>
              <a:rPr lang="en-GB" sz="2400" dirty="0" smtClean="0"/>
              <a:t> </a:t>
            </a:r>
            <a:r>
              <a:rPr lang="en-GB" sz="2400" dirty="0"/>
              <a:t>H&amp;M </a:t>
            </a:r>
            <a:endParaRPr lang="en-GB" sz="2400" dirty="0" smtClean="0"/>
          </a:p>
          <a:p>
            <a:pPr lvl="1"/>
            <a:r>
              <a:rPr lang="en-GB" sz="2400" dirty="0" err="1" smtClean="0"/>
              <a:t>Pimkie</a:t>
            </a:r>
            <a:r>
              <a:rPr lang="en-GB" sz="2400" dirty="0" smtClean="0"/>
              <a:t> </a:t>
            </a:r>
          </a:p>
          <a:p>
            <a:pPr lvl="1"/>
            <a:r>
              <a:rPr lang="en-GB" sz="2400" dirty="0" err="1" smtClean="0"/>
              <a:t>twingo</a:t>
            </a:r>
            <a:r>
              <a:rPr lang="en-GB" sz="2400" dirty="0"/>
              <a:t>, </a:t>
            </a:r>
            <a:endParaRPr lang="en-GB" sz="2400" dirty="0" smtClean="0"/>
          </a:p>
          <a:p>
            <a:pPr lvl="1"/>
            <a:r>
              <a:rPr lang="en-GB" sz="2400" dirty="0" smtClean="0"/>
              <a:t> Nutella</a:t>
            </a:r>
          </a:p>
          <a:p>
            <a:pPr lvl="1"/>
            <a:r>
              <a:rPr lang="en-GB" sz="2400" dirty="0" smtClean="0"/>
              <a:t> Monsieur Bricolage</a:t>
            </a:r>
          </a:p>
          <a:p>
            <a:pPr lvl="1"/>
            <a:r>
              <a:rPr lang="en-GB" sz="2400" dirty="0" smtClean="0"/>
              <a:t> </a:t>
            </a:r>
            <a:r>
              <a:rPr lang="en-GB" sz="2400" dirty="0"/>
              <a:t>Go </a:t>
            </a:r>
            <a:r>
              <a:rPr lang="en-GB" sz="2400" dirty="0" smtClean="0"/>
              <a:t>Sport</a:t>
            </a:r>
          </a:p>
          <a:p>
            <a:pPr lvl="1"/>
            <a:r>
              <a:rPr lang="en-GB" sz="2400" dirty="0" smtClean="0"/>
              <a:t> </a:t>
            </a:r>
            <a:r>
              <a:rPr lang="en-GB" sz="2400" dirty="0" err="1" smtClean="0"/>
              <a:t>Eastpack</a:t>
            </a:r>
            <a:endParaRPr lang="en-GB" sz="2400" dirty="0"/>
          </a:p>
        </p:txBody>
      </p:sp>
    </p:spTree>
    <p:extLst>
      <p:ext uri="{BB962C8B-B14F-4D97-AF65-F5344CB8AC3E}">
        <p14:creationId xmlns:p14="http://schemas.microsoft.com/office/powerpoint/2010/main" val="379064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C0BC3-D9A8-4361-92F7-FF9E90FCC92B}"/>
              </a:ext>
            </a:extLst>
          </p:cNvPr>
          <p:cNvSpPr>
            <a:spLocks noGrp="1"/>
          </p:cNvSpPr>
          <p:nvPr>
            <p:ph type="title"/>
          </p:nvPr>
        </p:nvSpPr>
        <p:spPr>
          <a:xfrm>
            <a:off x="592667" y="-295491"/>
            <a:ext cx="10058400" cy="1371600"/>
          </a:xfrm>
        </p:spPr>
        <p:txBody>
          <a:bodyPr>
            <a:normAutofit/>
          </a:bodyPr>
          <a:lstStyle/>
          <a:p>
            <a:r>
              <a:rPr lang="en-GB" b="1" dirty="0"/>
              <a:t>Les references </a:t>
            </a:r>
            <a:r>
              <a:rPr lang="en-GB" b="1" dirty="0" err="1"/>
              <a:t>culturelles</a:t>
            </a:r>
            <a:endParaRPr lang="en-GB" dirty="0"/>
          </a:p>
        </p:txBody>
      </p:sp>
      <p:sp>
        <p:nvSpPr>
          <p:cNvPr id="3" name="Content Placeholder 2">
            <a:extLst>
              <a:ext uri="{FF2B5EF4-FFF2-40B4-BE49-F238E27FC236}">
                <a16:creationId xmlns:a16="http://schemas.microsoft.com/office/drawing/2014/main" id="{3F3D06C8-5011-4C6C-9321-DFBBFB6E6429}"/>
              </a:ext>
            </a:extLst>
          </p:cNvPr>
          <p:cNvSpPr>
            <a:spLocks noGrp="1"/>
          </p:cNvSpPr>
          <p:nvPr>
            <p:ph idx="1"/>
          </p:nvPr>
        </p:nvSpPr>
        <p:spPr/>
        <p:txBody>
          <a:bodyPr/>
          <a:lstStyle/>
          <a:p>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2111" y="2296269"/>
            <a:ext cx="3848100" cy="3849997"/>
          </a:xfrm>
          <a:prstGeom prst="rect">
            <a:avLst/>
          </a:prstGeom>
        </p:spPr>
      </p:pic>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b="38382"/>
          <a:stretch/>
        </p:blipFill>
        <p:spPr bwMode="auto">
          <a:xfrm>
            <a:off x="409722" y="695206"/>
            <a:ext cx="3822389" cy="2684153"/>
          </a:xfrm>
          <a:prstGeom prst="rect">
            <a:avLst/>
          </a:prstGeom>
          <a:ln>
            <a:noFill/>
          </a:ln>
          <a:extLst>
            <a:ext uri="{53640926-AAD7-44D8-BBD7-CCE9431645EC}">
              <a14:shadowObscured xmlns:a14="http://schemas.microsoft.com/office/drawing/2010/main"/>
            </a:ext>
          </a:extLst>
        </p:spPr>
      </p:pic>
      <p:pic>
        <p:nvPicPr>
          <p:cNvPr id="13" name="Picture 12"/>
          <p:cNvPicPr>
            <a:picLocks noChangeAspect="1"/>
          </p:cNvPicPr>
          <p:nvPr/>
        </p:nvPicPr>
        <p:blipFill rotWithShape="1">
          <a:blip r:embed="rId4">
            <a:extLst>
              <a:ext uri="{28A0092B-C50C-407E-A947-70E740481C1C}">
                <a14:useLocalDpi xmlns:a14="http://schemas.microsoft.com/office/drawing/2010/main" val="0"/>
              </a:ext>
            </a:extLst>
          </a:blip>
          <a:srcRect r="25161" b="28877"/>
          <a:stretch/>
        </p:blipFill>
        <p:spPr bwMode="auto">
          <a:xfrm>
            <a:off x="7952900" y="723485"/>
            <a:ext cx="4119245" cy="23241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70144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 </a:t>
            </a:r>
            <a:r>
              <a:rPr lang="en-GB" dirty="0" err="1" smtClean="0"/>
              <a:t>vocabulaire</a:t>
            </a:r>
            <a:r>
              <a:rPr lang="en-GB" dirty="0" smtClean="0"/>
              <a:t> pour </a:t>
            </a:r>
            <a:r>
              <a:rPr lang="en-GB" dirty="0" err="1" smtClean="0"/>
              <a:t>vous</a:t>
            </a:r>
            <a:r>
              <a:rPr lang="en-GB" dirty="0" smtClean="0"/>
              <a:t> aider:</a:t>
            </a:r>
            <a:endParaRPr lang="en-GB" dirty="0"/>
          </a:p>
        </p:txBody>
      </p:sp>
      <p:sp>
        <p:nvSpPr>
          <p:cNvPr id="3" name="Content Placeholder 2"/>
          <p:cNvSpPr>
            <a:spLocks noGrp="1"/>
          </p:cNvSpPr>
          <p:nvPr>
            <p:ph idx="1"/>
          </p:nvPr>
        </p:nvSpPr>
        <p:spPr/>
        <p:txBody>
          <a:bodyPr/>
          <a:lstStyle/>
          <a:p>
            <a:r>
              <a:rPr lang="en-GB" sz="2400" dirty="0" err="1" smtClean="0"/>
              <a:t>Temporairement</a:t>
            </a:r>
            <a:r>
              <a:rPr lang="en-GB" sz="2400" dirty="0" smtClean="0"/>
              <a:t> / </a:t>
            </a:r>
            <a:r>
              <a:rPr lang="en-GB" sz="2400" dirty="0" err="1" smtClean="0"/>
              <a:t>temporellement</a:t>
            </a:r>
            <a:endParaRPr lang="en-GB" sz="2400" dirty="0" smtClean="0"/>
          </a:p>
          <a:p>
            <a:r>
              <a:rPr lang="en-GB" sz="2400" dirty="0" err="1" smtClean="0"/>
              <a:t>Disséminer</a:t>
            </a:r>
            <a:r>
              <a:rPr lang="en-GB" sz="2400" dirty="0" smtClean="0"/>
              <a:t> </a:t>
            </a:r>
            <a:r>
              <a:rPr lang="en-GB" sz="2400" dirty="0" err="1" smtClean="0"/>
              <a:t>quelque</a:t>
            </a:r>
            <a:r>
              <a:rPr lang="en-GB" sz="2400" dirty="0" smtClean="0"/>
              <a:t> chose =  </a:t>
            </a:r>
            <a:r>
              <a:rPr lang="en-GB" sz="2400" dirty="0" err="1" smtClean="0"/>
              <a:t>cacher</a:t>
            </a:r>
            <a:endParaRPr lang="en-GB" sz="2400" dirty="0" smtClean="0"/>
          </a:p>
          <a:p>
            <a:r>
              <a:rPr lang="en-GB" sz="2400" dirty="0" smtClean="0"/>
              <a:t>Au </a:t>
            </a:r>
            <a:r>
              <a:rPr lang="en-GB" sz="2400" dirty="0" err="1" smtClean="0"/>
              <a:t>gré</a:t>
            </a:r>
            <a:r>
              <a:rPr lang="en-GB" sz="2400" dirty="0" smtClean="0"/>
              <a:t> du = in the course of</a:t>
            </a:r>
          </a:p>
          <a:p>
            <a:r>
              <a:rPr lang="en-GB" sz="2400" dirty="0" smtClean="0"/>
              <a:t>Ne </a:t>
            </a:r>
            <a:r>
              <a:rPr lang="en-GB" sz="2400" dirty="0" err="1" smtClean="0"/>
              <a:t>serait-ce</a:t>
            </a:r>
            <a:r>
              <a:rPr lang="en-GB" sz="2400" dirty="0" smtClean="0"/>
              <a:t> que = </a:t>
            </a:r>
            <a:r>
              <a:rPr lang="en-GB" sz="2400" dirty="0"/>
              <a:t>if only, even if </a:t>
            </a:r>
            <a:r>
              <a:rPr lang="en-GB" sz="2400" dirty="0" smtClean="0"/>
              <a:t>only</a:t>
            </a:r>
          </a:p>
          <a:p>
            <a:r>
              <a:rPr lang="en-GB" sz="2400" dirty="0" err="1" smtClean="0"/>
              <a:t>Concurrencer</a:t>
            </a:r>
            <a:r>
              <a:rPr lang="en-GB" sz="2400" dirty="0" smtClean="0"/>
              <a:t> =  to compete with, to </a:t>
            </a:r>
            <a:r>
              <a:rPr lang="en-GB" sz="2400" dirty="0"/>
              <a:t>be in competition with </a:t>
            </a:r>
            <a:endParaRPr lang="en-GB" sz="2400" dirty="0" smtClean="0"/>
          </a:p>
          <a:p>
            <a:endParaRPr lang="en-GB" dirty="0"/>
          </a:p>
        </p:txBody>
      </p:sp>
    </p:spTree>
    <p:extLst>
      <p:ext uri="{BB962C8B-B14F-4D97-AF65-F5344CB8AC3E}">
        <p14:creationId xmlns:p14="http://schemas.microsoft.com/office/powerpoint/2010/main" val="952793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39471"/>
            <a:ext cx="10617200" cy="1371600"/>
          </a:xfrm>
        </p:spPr>
        <p:txBody>
          <a:bodyPr>
            <a:normAutofit fontScale="90000"/>
          </a:bodyPr>
          <a:lstStyle/>
          <a:p>
            <a:r>
              <a:rPr lang="fr-FR" b="1" dirty="0" smtClean="0"/>
              <a:t>9.Traduisez </a:t>
            </a:r>
            <a:r>
              <a:rPr lang="fr-FR" b="1" dirty="0"/>
              <a:t>ce paragraphe en anglais </a:t>
            </a:r>
            <a:endParaRPr lang="en-GB" dirty="0"/>
          </a:p>
        </p:txBody>
      </p:sp>
      <p:sp>
        <p:nvSpPr>
          <p:cNvPr id="3" name="Content Placeholder 2"/>
          <p:cNvSpPr>
            <a:spLocks noGrp="1"/>
          </p:cNvSpPr>
          <p:nvPr>
            <p:ph idx="1"/>
          </p:nvPr>
        </p:nvSpPr>
        <p:spPr>
          <a:xfrm>
            <a:off x="508000" y="1761067"/>
            <a:ext cx="11379200" cy="4809066"/>
          </a:xfrm>
        </p:spPr>
        <p:txBody>
          <a:bodyPr/>
          <a:lstStyle/>
          <a:p>
            <a:r>
              <a:rPr lang="fr-FR" sz="2400" dirty="0"/>
              <a:t>No et Moi s’inscrit bien </a:t>
            </a:r>
            <a:r>
              <a:rPr lang="fr-FR" sz="2400" b="1" dirty="0"/>
              <a:t>temporellement</a:t>
            </a:r>
            <a:r>
              <a:rPr lang="fr-FR" sz="2400" dirty="0"/>
              <a:t> dans </a:t>
            </a:r>
            <a:r>
              <a:rPr lang="fr-FR" sz="2400" b="1" dirty="0">
                <a:solidFill>
                  <a:srgbClr val="FF0000"/>
                </a:solidFill>
              </a:rPr>
              <a:t>la société d’aujourd’hui</a:t>
            </a:r>
            <a:r>
              <a:rPr lang="fr-FR" sz="2400" dirty="0"/>
              <a:t>. </a:t>
            </a:r>
            <a:endParaRPr lang="fr-FR" sz="2400" dirty="0" smtClean="0"/>
          </a:p>
          <a:p>
            <a:r>
              <a:rPr lang="fr-FR" sz="2400" dirty="0" smtClean="0"/>
              <a:t>De </a:t>
            </a:r>
            <a:r>
              <a:rPr lang="fr-FR" sz="2400" dirty="0"/>
              <a:t>nombreux indicateurs sont </a:t>
            </a:r>
            <a:r>
              <a:rPr lang="fr-FR" sz="2400" b="1" dirty="0"/>
              <a:t>disséminés</a:t>
            </a:r>
            <a:r>
              <a:rPr lang="fr-FR" sz="2400" dirty="0"/>
              <a:t> ici ou là, </a:t>
            </a:r>
            <a:r>
              <a:rPr lang="fr-FR" sz="2400" b="1" dirty="0"/>
              <a:t>au gré du </a:t>
            </a:r>
            <a:r>
              <a:rPr lang="fr-FR" sz="2400" dirty="0"/>
              <a:t>développement de l’histoire. </a:t>
            </a:r>
            <a:endParaRPr lang="fr-FR" sz="2400" dirty="0" smtClean="0"/>
          </a:p>
          <a:p>
            <a:r>
              <a:rPr lang="fr-FR" sz="2400" dirty="0" smtClean="0"/>
              <a:t>L’ordinateur </a:t>
            </a:r>
            <a:r>
              <a:rPr lang="fr-FR" sz="2400" dirty="0"/>
              <a:t>et Internet sont des exemples </a:t>
            </a:r>
            <a:r>
              <a:rPr lang="fr-FR" sz="2400" b="1" dirty="0"/>
              <a:t>situés</a:t>
            </a:r>
            <a:r>
              <a:rPr lang="fr-FR" sz="2400" dirty="0"/>
              <a:t> dans notre temps très récent ; ils ne prenaient pas cette place importante dans nos quotidiens, ne serait-ce qu’il y a dix ans. </a:t>
            </a:r>
            <a:endParaRPr lang="en-GB" sz="2400" dirty="0"/>
          </a:p>
          <a:p>
            <a:r>
              <a:rPr lang="fr-FR" sz="2400" dirty="0"/>
              <a:t>Lou </a:t>
            </a:r>
            <a:r>
              <a:rPr lang="fr-FR" sz="2400" b="1" dirty="0"/>
              <a:t>évolue</a:t>
            </a:r>
            <a:r>
              <a:rPr lang="fr-FR" sz="2400" dirty="0"/>
              <a:t> dans ce monde où le livre est toujours présent – les encyclopédies, les livres scientifiques qui lui expliquent le monde sont bien présents, mais de plus en plus</a:t>
            </a:r>
            <a:r>
              <a:rPr lang="fr-FR" sz="2400" b="1" dirty="0"/>
              <a:t> concurrencé </a:t>
            </a:r>
            <a:r>
              <a:rPr lang="fr-FR" sz="2400" dirty="0"/>
              <a:t>par le clavier et l’écran. </a:t>
            </a:r>
            <a:endParaRPr lang="en-GB" sz="2400" dirty="0"/>
          </a:p>
          <a:p>
            <a:endParaRPr lang="en-GB" dirty="0"/>
          </a:p>
        </p:txBody>
      </p:sp>
    </p:spTree>
    <p:extLst>
      <p:ext uri="{BB962C8B-B14F-4D97-AF65-F5344CB8AC3E}">
        <p14:creationId xmlns:p14="http://schemas.microsoft.com/office/powerpoint/2010/main" val="3932877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a:t>
            </a:r>
            <a:r>
              <a:rPr lang="en-GB" b="1" dirty="0" smtClean="0"/>
              <a:t>e monde adolescent</a:t>
            </a:r>
            <a:endParaRPr lang="en-GB" b="1" dirty="0"/>
          </a:p>
        </p:txBody>
      </p:sp>
      <p:sp>
        <p:nvSpPr>
          <p:cNvPr id="3" name="Content Placeholder 2"/>
          <p:cNvSpPr>
            <a:spLocks noGrp="1"/>
          </p:cNvSpPr>
          <p:nvPr>
            <p:ph idx="1"/>
          </p:nvPr>
        </p:nvSpPr>
        <p:spPr/>
        <p:txBody>
          <a:bodyPr/>
          <a:lstStyle/>
          <a:p>
            <a:r>
              <a:rPr lang="en-GB" sz="2400" b="1" dirty="0" err="1" smtClean="0"/>
              <a:t>Quels</a:t>
            </a:r>
            <a:r>
              <a:rPr lang="en-GB" sz="2400" b="1" dirty="0" smtClean="0"/>
              <a:t> </a:t>
            </a:r>
            <a:r>
              <a:rPr lang="en-GB" sz="2400" b="1" dirty="0" err="1" smtClean="0"/>
              <a:t>sont</a:t>
            </a:r>
            <a:r>
              <a:rPr lang="en-GB" sz="2400" b="1" dirty="0" smtClean="0"/>
              <a:t> les </a:t>
            </a:r>
            <a:r>
              <a:rPr lang="en-GB" sz="2400" b="1" dirty="0" err="1" smtClean="0"/>
              <a:t>détails</a:t>
            </a:r>
            <a:r>
              <a:rPr lang="en-GB" sz="2400" b="1" dirty="0" smtClean="0"/>
              <a:t> qui </a:t>
            </a:r>
            <a:r>
              <a:rPr lang="en-GB" sz="2400" b="1" dirty="0" smtClean="0">
                <a:solidFill>
                  <a:srgbClr val="FF0000"/>
                </a:solidFill>
              </a:rPr>
              <a:t>font </a:t>
            </a:r>
            <a:r>
              <a:rPr lang="en-GB" sz="2400" b="1" dirty="0" err="1" smtClean="0">
                <a:solidFill>
                  <a:srgbClr val="FF0000"/>
                </a:solidFill>
              </a:rPr>
              <a:t>référence</a:t>
            </a:r>
            <a:r>
              <a:rPr lang="en-GB" sz="2400" b="1" dirty="0" smtClean="0">
                <a:solidFill>
                  <a:srgbClr val="FF0000"/>
                </a:solidFill>
              </a:rPr>
              <a:t> </a:t>
            </a:r>
            <a:r>
              <a:rPr lang="en-GB" sz="2400" b="1" dirty="0" smtClean="0"/>
              <a:t>au monde adolescent?</a:t>
            </a:r>
          </a:p>
          <a:p>
            <a:pPr lvl="1"/>
            <a:r>
              <a:rPr lang="en-GB" sz="2400" dirty="0" smtClean="0"/>
              <a:t>La tenue </a:t>
            </a:r>
            <a:r>
              <a:rPr lang="en-GB" sz="2400" dirty="0" err="1" smtClean="0"/>
              <a:t>vestimentaire</a:t>
            </a:r>
            <a:endParaRPr lang="en-GB" sz="2400" dirty="0" smtClean="0"/>
          </a:p>
          <a:p>
            <a:pPr lvl="1"/>
            <a:r>
              <a:rPr lang="en-GB" sz="2400" dirty="0" smtClean="0"/>
              <a:t>Les </a:t>
            </a:r>
            <a:r>
              <a:rPr lang="en-GB" sz="2400" dirty="0" err="1" smtClean="0"/>
              <a:t>téléphones</a:t>
            </a:r>
            <a:r>
              <a:rPr lang="en-GB" sz="2400" dirty="0" smtClean="0"/>
              <a:t> portables</a:t>
            </a:r>
          </a:p>
          <a:p>
            <a:pPr lvl="1"/>
            <a:r>
              <a:rPr lang="en-GB" sz="2400" dirty="0" smtClean="0"/>
              <a:t>Les SMS et MSN</a:t>
            </a:r>
          </a:p>
          <a:p>
            <a:pPr lvl="1"/>
            <a:r>
              <a:rPr lang="en-GB" sz="2400" dirty="0" smtClean="0"/>
              <a:t>Des marques de </a:t>
            </a:r>
            <a:r>
              <a:rPr lang="en-GB" sz="2400" dirty="0" err="1" smtClean="0"/>
              <a:t>produits</a:t>
            </a:r>
            <a:r>
              <a:rPr lang="en-GB" sz="2400" dirty="0" smtClean="0"/>
              <a:t> </a:t>
            </a:r>
            <a:r>
              <a:rPr lang="en-GB" sz="2400" dirty="0" err="1" smtClean="0"/>
              <a:t>actuels</a:t>
            </a:r>
            <a:r>
              <a:rPr lang="en-GB" sz="2400" dirty="0" smtClean="0"/>
              <a:t> </a:t>
            </a:r>
            <a:r>
              <a:rPr lang="en-GB" sz="2400" dirty="0" err="1" smtClean="0"/>
              <a:t>ciblés</a:t>
            </a:r>
            <a:r>
              <a:rPr lang="en-GB" sz="2400" dirty="0" smtClean="0"/>
              <a:t> pour les </a:t>
            </a:r>
            <a:r>
              <a:rPr lang="en-GB" sz="2400" dirty="0" err="1" smtClean="0"/>
              <a:t>jeunes</a:t>
            </a:r>
            <a:r>
              <a:rPr lang="en-GB" sz="2400" dirty="0" smtClean="0"/>
              <a:t> : </a:t>
            </a:r>
            <a:r>
              <a:rPr lang="en-GB" sz="2400" dirty="0" err="1" smtClean="0"/>
              <a:t>Pimkie</a:t>
            </a:r>
            <a:r>
              <a:rPr lang="en-GB" sz="2400" dirty="0" smtClean="0"/>
              <a:t>, Converse, H&amp;M </a:t>
            </a:r>
            <a:endParaRPr lang="en-GB" sz="2400" dirty="0"/>
          </a:p>
          <a:p>
            <a:pPr lvl="1"/>
            <a:endParaRPr lang="en-GB" sz="2200" dirty="0" smtClean="0"/>
          </a:p>
          <a:p>
            <a:endParaRPr lang="en-GB" dirty="0"/>
          </a:p>
        </p:txBody>
      </p:sp>
    </p:spTree>
    <p:extLst>
      <p:ext uri="{BB962C8B-B14F-4D97-AF65-F5344CB8AC3E}">
        <p14:creationId xmlns:p14="http://schemas.microsoft.com/office/powerpoint/2010/main" val="312489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u="sng" dirty="0" smtClean="0"/>
              <a:t>10. Trouvez </a:t>
            </a:r>
            <a:r>
              <a:rPr lang="fr-FR" b="1" u="sng" dirty="0"/>
              <a:t>les mots qui </a:t>
            </a:r>
            <a:r>
              <a:rPr lang="fr-FR" b="1" u="sng" dirty="0" smtClean="0"/>
              <a:t>manquent</a:t>
            </a:r>
            <a:endParaRPr lang="en-GB" dirty="0"/>
          </a:p>
        </p:txBody>
      </p:sp>
      <p:sp>
        <p:nvSpPr>
          <p:cNvPr id="3" name="Content Placeholder 2"/>
          <p:cNvSpPr>
            <a:spLocks noGrp="1"/>
          </p:cNvSpPr>
          <p:nvPr>
            <p:ph idx="1"/>
          </p:nvPr>
        </p:nvSpPr>
        <p:spPr>
          <a:xfrm>
            <a:off x="914400" y="1866053"/>
            <a:ext cx="10058400" cy="4500879"/>
          </a:xfrm>
        </p:spPr>
        <p:txBody>
          <a:bodyPr>
            <a:noAutofit/>
          </a:bodyPr>
          <a:lstStyle/>
          <a:p>
            <a:r>
              <a:rPr lang="fr-FR" sz="2400" dirty="0"/>
              <a:t>À cette ………………………………….. temporelle s’ajoutent un grand nombre de ………………………………. au monde adolescent : La tenue ……………………………………. – le jean, -les téléphones portables, les SMS et MSN. ……………………….., des marques de produits actuels sont présentes, juste ……………………………… comme une proximité avec le lecteur. Mais surtout c’est un ………………………….. particulier, distancié, humoristique, une langue de l’excès. Les expressions ‘c’est mort ou encore ‘le branche grave’ ……………………………………. au vocabulaire des jeunes. </a:t>
            </a:r>
            <a:endParaRPr lang="en-GB" sz="2400" dirty="0"/>
          </a:p>
        </p:txBody>
      </p:sp>
    </p:spTree>
    <p:extLst>
      <p:ext uri="{BB962C8B-B14F-4D97-AF65-F5344CB8AC3E}">
        <p14:creationId xmlns:p14="http://schemas.microsoft.com/office/powerpoint/2010/main" val="735142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u="sng" dirty="0" smtClean="0"/>
              <a:t>10. Trouvez </a:t>
            </a:r>
            <a:r>
              <a:rPr lang="fr-FR" b="1" u="sng" dirty="0"/>
              <a:t>les mots qui </a:t>
            </a:r>
            <a:r>
              <a:rPr lang="fr-FR" b="1" u="sng" dirty="0" smtClean="0"/>
              <a:t>manquent</a:t>
            </a:r>
            <a:endParaRPr lang="en-GB" dirty="0"/>
          </a:p>
        </p:txBody>
      </p:sp>
      <p:sp>
        <p:nvSpPr>
          <p:cNvPr id="3" name="Content Placeholder 2"/>
          <p:cNvSpPr>
            <a:spLocks noGrp="1"/>
          </p:cNvSpPr>
          <p:nvPr>
            <p:ph idx="1"/>
          </p:nvPr>
        </p:nvSpPr>
        <p:spPr>
          <a:xfrm>
            <a:off x="914400" y="1866053"/>
            <a:ext cx="10058400" cy="4500879"/>
          </a:xfrm>
        </p:spPr>
        <p:txBody>
          <a:bodyPr>
            <a:noAutofit/>
          </a:bodyPr>
          <a:lstStyle/>
          <a:p>
            <a:pPr marL="0" indent="0">
              <a:buNone/>
            </a:pPr>
            <a:r>
              <a:rPr lang="fr-FR" sz="2400" dirty="0"/>
              <a:t>À cette</a:t>
            </a:r>
            <a:r>
              <a:rPr lang="fr-FR" sz="2400" b="1" i="1" dirty="0"/>
              <a:t> </a:t>
            </a:r>
            <a:r>
              <a:rPr lang="fr-FR" sz="2400" b="1" i="1" dirty="0" smtClean="0">
                <a:solidFill>
                  <a:srgbClr val="FF0000"/>
                </a:solidFill>
              </a:rPr>
              <a:t>situation</a:t>
            </a:r>
            <a:r>
              <a:rPr lang="fr-FR" sz="2400" b="1" i="1" dirty="0" smtClean="0"/>
              <a:t> </a:t>
            </a:r>
            <a:r>
              <a:rPr lang="fr-FR" sz="2400" dirty="0"/>
              <a:t>temporelle s’ajoutent un grand nombre de </a:t>
            </a:r>
            <a:r>
              <a:rPr lang="fr-FR" sz="2400" b="1" dirty="0" smtClean="0">
                <a:solidFill>
                  <a:srgbClr val="FF0000"/>
                </a:solidFill>
              </a:rPr>
              <a:t>références</a:t>
            </a:r>
            <a:r>
              <a:rPr lang="fr-FR" sz="2400" b="1" dirty="0" smtClean="0"/>
              <a:t> </a:t>
            </a:r>
            <a:r>
              <a:rPr lang="fr-FR" sz="2400" dirty="0"/>
              <a:t>au monde adolescent : </a:t>
            </a:r>
            <a:endParaRPr lang="fr-FR" sz="2400" dirty="0" smtClean="0"/>
          </a:p>
          <a:p>
            <a:pPr marL="0" indent="0">
              <a:buNone/>
            </a:pPr>
            <a:r>
              <a:rPr lang="fr-FR" sz="2400" dirty="0" smtClean="0"/>
              <a:t>La </a:t>
            </a:r>
            <a:r>
              <a:rPr lang="fr-FR" sz="2400" dirty="0"/>
              <a:t>tenue </a:t>
            </a:r>
            <a:r>
              <a:rPr lang="fr-FR" sz="2400" b="1" i="1" dirty="0" smtClean="0">
                <a:solidFill>
                  <a:srgbClr val="FF0000"/>
                </a:solidFill>
              </a:rPr>
              <a:t>vestimentaire</a:t>
            </a:r>
            <a:r>
              <a:rPr lang="fr-FR" sz="2400" b="1" i="1" dirty="0" smtClean="0"/>
              <a:t> </a:t>
            </a:r>
            <a:r>
              <a:rPr lang="fr-FR" sz="2400" b="1" i="1" dirty="0"/>
              <a:t>– </a:t>
            </a:r>
            <a:r>
              <a:rPr lang="fr-FR" sz="2400" dirty="0"/>
              <a:t>le jean, -les téléphones portables, les SMS et MSN. </a:t>
            </a:r>
            <a:endParaRPr lang="fr-FR" sz="2400" dirty="0" smtClean="0"/>
          </a:p>
          <a:p>
            <a:pPr marL="0" indent="0">
              <a:buNone/>
            </a:pPr>
            <a:r>
              <a:rPr lang="fr-FR" sz="2400" b="1" i="1" dirty="0" smtClean="0">
                <a:solidFill>
                  <a:srgbClr val="FF0000"/>
                </a:solidFill>
              </a:rPr>
              <a:t>En outre</a:t>
            </a:r>
            <a:r>
              <a:rPr lang="fr-FR" sz="2400" dirty="0" smtClean="0"/>
              <a:t>, </a:t>
            </a:r>
            <a:r>
              <a:rPr lang="fr-FR" sz="2400" dirty="0"/>
              <a:t>des marques de produits actuels sont présentes, juste </a:t>
            </a:r>
            <a:r>
              <a:rPr lang="fr-FR" sz="2400" b="1" i="1" dirty="0" smtClean="0">
                <a:solidFill>
                  <a:srgbClr val="FF0000"/>
                </a:solidFill>
              </a:rPr>
              <a:t>mentionnées</a:t>
            </a:r>
            <a:r>
              <a:rPr lang="fr-FR" sz="2400" dirty="0" smtClean="0"/>
              <a:t> </a:t>
            </a:r>
            <a:r>
              <a:rPr lang="fr-FR" sz="2400" dirty="0"/>
              <a:t>comme une </a:t>
            </a:r>
            <a:r>
              <a:rPr lang="fr-FR" sz="2400" u="sng" dirty="0"/>
              <a:t>proximité</a:t>
            </a:r>
            <a:r>
              <a:rPr lang="fr-FR" sz="2400" dirty="0"/>
              <a:t> avec le lecteur. </a:t>
            </a:r>
            <a:endParaRPr lang="fr-FR" sz="2400" dirty="0" smtClean="0"/>
          </a:p>
          <a:p>
            <a:pPr marL="0" indent="0">
              <a:buNone/>
            </a:pPr>
            <a:r>
              <a:rPr lang="fr-FR" sz="2400" dirty="0" smtClean="0"/>
              <a:t>Mais </a:t>
            </a:r>
            <a:r>
              <a:rPr lang="fr-FR" sz="2400" dirty="0"/>
              <a:t>surtout c’est un </a:t>
            </a:r>
            <a:r>
              <a:rPr lang="fr-FR" sz="2400" b="1" i="1" dirty="0" smtClean="0">
                <a:solidFill>
                  <a:srgbClr val="FF0000"/>
                </a:solidFill>
              </a:rPr>
              <a:t>langage</a:t>
            </a:r>
            <a:r>
              <a:rPr lang="fr-FR" sz="2400" dirty="0" smtClean="0"/>
              <a:t> </a:t>
            </a:r>
            <a:r>
              <a:rPr lang="fr-FR" sz="2400" dirty="0"/>
              <a:t>particulier, distancié, humoristique, une langue de l’excès. </a:t>
            </a:r>
            <a:endParaRPr lang="fr-FR" sz="2400" dirty="0" smtClean="0"/>
          </a:p>
          <a:p>
            <a:pPr marL="0" indent="0">
              <a:buNone/>
            </a:pPr>
            <a:r>
              <a:rPr lang="fr-FR" sz="2400" dirty="0" smtClean="0"/>
              <a:t>Les </a:t>
            </a:r>
            <a:r>
              <a:rPr lang="fr-FR" sz="2400" dirty="0"/>
              <a:t>expressions ‘c’est mort ou encore ‘le branche grave’ </a:t>
            </a:r>
            <a:r>
              <a:rPr lang="fr-FR" sz="2400" b="1" i="1" dirty="0" smtClean="0">
                <a:solidFill>
                  <a:srgbClr val="FF0000"/>
                </a:solidFill>
              </a:rPr>
              <a:t>appartiennent</a:t>
            </a:r>
            <a:r>
              <a:rPr lang="fr-FR" sz="2400" dirty="0" smtClean="0"/>
              <a:t> au </a:t>
            </a:r>
            <a:r>
              <a:rPr lang="fr-FR" sz="2400" dirty="0"/>
              <a:t>vocabulaire des jeunes. </a:t>
            </a:r>
            <a:endParaRPr lang="en-GB" sz="2400" dirty="0"/>
          </a:p>
        </p:txBody>
      </p:sp>
    </p:spTree>
    <p:extLst>
      <p:ext uri="{BB962C8B-B14F-4D97-AF65-F5344CB8AC3E}">
        <p14:creationId xmlns:p14="http://schemas.microsoft.com/office/powerpoint/2010/main" val="91789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3F7CF89D0DA24182D8BD5910AD89F4" ma:contentTypeVersion="1" ma:contentTypeDescription="Create a new document." ma:contentTypeScope="" ma:versionID="567ae329f6d48215cd46cf3b313343dc">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81CF2D-89FB-4FD4-89CF-AA3B78A74D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629C3A5-7EB8-4D9C-AA72-0ADD9B49E7D7}">
  <ds:schemaRefs>
    <ds:schemaRef ds:uri="http://schemas.microsoft.com/office/2006/documentManagement/types"/>
    <ds:schemaRef ds:uri="http://purl.org/dc/terms/"/>
    <ds:schemaRef ds:uri="http://schemas.microsoft.com/office/2006/metadata/properties"/>
    <ds:schemaRef ds:uri="http://schemas.microsoft.com/office/infopath/2007/PartnerControls"/>
    <ds:schemaRef ds:uri="http://purl.org/dc/dcmitype/"/>
    <ds:schemaRef ds:uri="http://purl.org/dc/elements/1.1/"/>
    <ds:schemaRef ds:uri="http://schemas.openxmlformats.org/package/2006/metadata/core-propertie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A9D6AFA7-4A60-4ABF-8003-B04E7F5F65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TM03457510[[fn=Savon]]</Template>
  <TotalTime>1537</TotalTime>
  <Words>1285</Words>
  <Application>Microsoft Office PowerPoint</Application>
  <PresentationFormat>Widescreen</PresentationFormat>
  <Paragraphs>123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Century Gothic</vt:lpstr>
      <vt:lpstr>Garamond</vt:lpstr>
      <vt:lpstr>Savon</vt:lpstr>
      <vt:lpstr>Lesson 2 Un contexte, un regard: l’adolescence</vt:lpstr>
      <vt:lpstr>Un roman sociologique (leçon 1)</vt:lpstr>
      <vt:lpstr>Des marques de produits actuels</vt:lpstr>
      <vt:lpstr>Les references culturelles</vt:lpstr>
      <vt:lpstr>Du vocabulaire pour vous aider:</vt:lpstr>
      <vt:lpstr>9.Traduisez ce paragraphe en anglais </vt:lpstr>
      <vt:lpstr>Le monde adolescent</vt:lpstr>
      <vt:lpstr>10. Trouvez les mots qui manquent</vt:lpstr>
      <vt:lpstr>10. Trouvez les mots qui manquent</vt:lpstr>
      <vt:lpstr>Le contexte du lycée</vt:lpstr>
      <vt:lpstr>Les enseignants</vt:lpstr>
      <vt:lpstr>Les enseignants</vt:lpstr>
      <vt:lpstr>14. Et maintenant des détails qui montrent qu’il est aussi un personnage sympathique (ou farfelu) :</vt:lpstr>
      <vt:lpstr>14. Et maintenant des détails qui montrent qu’il est aussi un personnage sympathique (ou farfelu) :</vt:lpstr>
      <vt:lpstr>15. Qui sont les condisciples de Lou? Pourquoi autant de noms?</vt:lpstr>
      <vt:lpstr>16. Traduisez les phrases suivantes</vt:lpstr>
      <vt:lpstr>Traduisez les phrases suivantes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et Moi</dc:title>
  <dc:creator>Brett Freeman</dc:creator>
  <cp:lastModifiedBy>fel</cp:lastModifiedBy>
  <cp:revision>72</cp:revision>
  <dcterms:created xsi:type="dcterms:W3CDTF">2017-10-15T10:07:41Z</dcterms:created>
  <dcterms:modified xsi:type="dcterms:W3CDTF">2020-11-16T10:29:08Z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0x010100793F7CF89D0DA24182D8BD5910AD89F4</vt:lpwstr>
  </property>
</Properties>
</file>