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95" r:id="rId5"/>
    <p:sldId id="296" r:id="rId6"/>
    <p:sldId id="256" r:id="rId7"/>
    <p:sldId id="272" r:id="rId8"/>
    <p:sldId id="279" r:id="rId9"/>
    <p:sldId id="280" r:id="rId10"/>
    <p:sldId id="271" r:id="rId11"/>
    <p:sldId id="281" r:id="rId12"/>
    <p:sldId id="278" r:id="rId13"/>
    <p:sldId id="267" r:id="rId14"/>
    <p:sldId id="288" r:id="rId15"/>
    <p:sldId id="284" r:id="rId16"/>
    <p:sldId id="301" r:id="rId17"/>
    <p:sldId id="300" r:id="rId18"/>
    <p:sldId id="283" r:id="rId19"/>
    <p:sldId id="276" r:id="rId20"/>
    <p:sldId id="287" r:id="rId21"/>
    <p:sldId id="265" r:id="rId22"/>
    <p:sldId id="274" r:id="rId23"/>
    <p:sldId id="293" r:id="rId24"/>
    <p:sldId id="262" r:id="rId25"/>
    <p:sldId id="275" r:id="rId26"/>
    <p:sldId id="263" r:id="rId27"/>
    <p:sldId id="2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1F04-DA4C-4CD2-8D83-2E0D8BEE986D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0CF2-C306-48BA-B448-E7ED144309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74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98280"/>
            <a:ext cx="11728939" cy="1138597"/>
          </a:xfrm>
          <a:solidFill>
            <a:schemeClr val="accent2"/>
          </a:solidFill>
        </p:spPr>
        <p:txBody>
          <a:bodyPr/>
          <a:lstStyle/>
          <a:p>
            <a:r>
              <a:rPr lang="fr-FR" b="1" dirty="0" smtClean="0"/>
              <a:t>Devoirs pour les vacances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9047"/>
            <a:ext cx="11728938" cy="44971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Révisez tout le </a:t>
            </a:r>
            <a:r>
              <a:rPr lang="fr-FR" u="sng" dirty="0" smtClean="0">
                <a:solidFill>
                  <a:srgbClr val="FF0000"/>
                </a:solidFill>
              </a:rPr>
              <a:t>vocabulaire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sur les marginalisés de la page 7 à 11 et les pages 1-6 sur la diversité.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faites </a:t>
            </a:r>
            <a:r>
              <a:rPr lang="fr-FR" dirty="0" smtClean="0">
                <a:solidFill>
                  <a:srgbClr val="00B050"/>
                </a:solidFill>
              </a:rPr>
              <a:t>une</a:t>
            </a:r>
            <a:r>
              <a:rPr lang="fr-FR" dirty="0" smtClean="0"/>
              <a:t> ‘</a:t>
            </a:r>
            <a:r>
              <a:rPr lang="fr-FR" u="sng" dirty="0" err="1" smtClean="0"/>
              <a:t>Mindmap</a:t>
            </a:r>
            <a:r>
              <a:rPr lang="fr-FR" dirty="0" smtClean="0"/>
              <a:t>’ sur les </a:t>
            </a:r>
            <a:r>
              <a:rPr lang="fr-FR" i="1" dirty="0" smtClean="0">
                <a:solidFill>
                  <a:srgbClr val="FF0000"/>
                </a:solidFill>
              </a:rPr>
              <a:t>marginalisés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00B050"/>
                </a:solidFill>
              </a:rPr>
              <a:t>une</a:t>
            </a:r>
            <a:r>
              <a:rPr lang="fr-FR" dirty="0" smtClean="0"/>
              <a:t> sur la </a:t>
            </a:r>
            <a:r>
              <a:rPr lang="fr-FR" i="1" dirty="0" smtClean="0">
                <a:solidFill>
                  <a:srgbClr val="FF0000"/>
                </a:solidFill>
              </a:rPr>
              <a:t>diversité</a:t>
            </a:r>
            <a:r>
              <a:rPr lang="fr-FR" dirty="0" smtClean="0"/>
              <a:t> en utilisant vos livrets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facts</a:t>
            </a:r>
            <a:r>
              <a:rPr lang="fr-FR" dirty="0" smtClean="0"/>
              <a:t>, </a:t>
            </a:r>
            <a:r>
              <a:rPr lang="fr-FR" dirty="0" err="1" smtClean="0"/>
              <a:t>examples</a:t>
            </a:r>
            <a:r>
              <a:rPr lang="fr-FR" dirty="0" smtClean="0"/>
              <a:t>, </a:t>
            </a:r>
            <a:r>
              <a:rPr lang="fr-FR" dirty="0" err="1" smtClean="0"/>
              <a:t>ideas</a:t>
            </a:r>
            <a:r>
              <a:rPr lang="fr-FR" dirty="0" smtClean="0"/>
              <a:t>/arguments, good expressions for the topic) et vos recherches.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Continuez à travaillez </a:t>
            </a:r>
            <a:r>
              <a:rPr lang="fr-FR" dirty="0"/>
              <a:t>sur </a:t>
            </a:r>
            <a:r>
              <a:rPr lang="fr-FR" dirty="0" smtClean="0"/>
              <a:t>votre </a:t>
            </a:r>
            <a:r>
              <a:rPr lang="fr-FR" u="sng" dirty="0" smtClean="0"/>
              <a:t>IRP</a:t>
            </a:r>
            <a:r>
              <a:rPr lang="fr-FR" dirty="0" smtClean="0"/>
              <a:t>/Recherches et sur les </a:t>
            </a:r>
            <a:r>
              <a:rPr lang="fr-FR" dirty="0"/>
              <a:t>sous-titres (</a:t>
            </a:r>
            <a:r>
              <a:rPr lang="fr-FR" dirty="0" err="1"/>
              <a:t>sub-headings</a:t>
            </a:r>
            <a:r>
              <a:rPr lang="fr-FR" dirty="0" smtClean="0"/>
              <a:t>) – </a:t>
            </a:r>
            <a:r>
              <a:rPr lang="fr-FR" dirty="0"/>
              <a:t>maximum </a:t>
            </a:r>
            <a:r>
              <a:rPr lang="fr-FR" dirty="0" smtClean="0"/>
              <a:t>10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Apportez votre livre et travail sur </a:t>
            </a:r>
            <a:r>
              <a:rPr lang="fr-FR" i="1" dirty="0" smtClean="0">
                <a:solidFill>
                  <a:srgbClr val="FF0000"/>
                </a:solidFill>
              </a:rPr>
              <a:t>No et Moi</a:t>
            </a:r>
          </a:p>
          <a:p>
            <a:pPr marL="514350" indent="-514350">
              <a:buFont typeface="+mj-lt"/>
              <a:buAutoNum type="arabicPeriod"/>
            </a:pPr>
            <a:endParaRPr lang="fr-FR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Préparation du ‘</a:t>
            </a:r>
            <a:r>
              <a:rPr lang="fr-FR" u="sng" dirty="0" err="1" smtClean="0"/>
              <a:t>Speaking</a:t>
            </a:r>
            <a:r>
              <a:rPr lang="fr-FR" u="sng" dirty="0" smtClean="0"/>
              <a:t> Benchmark</a:t>
            </a:r>
            <a:r>
              <a:rPr lang="fr-FR" dirty="0" smtClean="0"/>
              <a:t>’ pour la semaine prochaine: </a:t>
            </a:r>
          </a:p>
          <a:p>
            <a:pPr lvl="1"/>
            <a:r>
              <a:rPr lang="fr-FR" dirty="0" smtClean="0"/>
              <a:t>Préparez les 2 cartes sur les thèmes (</a:t>
            </a:r>
            <a:r>
              <a:rPr lang="fr-FR" dirty="0" err="1" smtClean="0"/>
              <a:t>Laïla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Préparez une présentation de votre IRP à faire pendant un maximum de 2 minutes.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12" y="191762"/>
            <a:ext cx="951634" cy="9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D28B-EFC8-4F49-861F-6D3C0D54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15" y="-2997"/>
            <a:ext cx="11411339" cy="1100278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5 Remplissez </a:t>
            </a:r>
            <a:r>
              <a:rPr lang="fr-FR" sz="4000" b="1" dirty="0"/>
              <a:t>le texte avec les mots de l’encadré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A734-7F19-4AA2-9C2C-A2E26D9A93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7" y="1220061"/>
            <a:ext cx="8687923" cy="415452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1115" y="1322365"/>
            <a:ext cx="2267339" cy="427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Paris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sans-abri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alcoolique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rue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SDF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femmes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ados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sociologique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9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5B3C-D6A9-451F-82EB-21630E1A073D}"/>
              </a:ext>
            </a:extLst>
          </p:cNvPr>
          <p:cNvSpPr txBox="1">
            <a:spLocks/>
          </p:cNvSpPr>
          <p:nvPr/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Le regard à travers Lou</a:t>
            </a:r>
            <a:endParaRPr lang="en-GB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280160" y="1587731"/>
            <a:ext cx="9340948" cy="38686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Pourquoi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Delphine de Vigan a-t-</a:t>
            </a:r>
            <a:r>
              <a:rPr lang="en-GB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elle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choisi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Lou pour </a:t>
            </a:r>
            <a:r>
              <a:rPr lang="en-GB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personnage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principal de son livre? </a:t>
            </a:r>
            <a:endParaRPr lang="en-GB" sz="2800" b="1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800" b="1" i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Pourquoi</a:t>
            </a:r>
            <a:r>
              <a:rPr lang="en-GB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GB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adolescente</a:t>
            </a:r>
            <a:r>
              <a:rPr lang="en-GB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Pourquoi</a:t>
            </a:r>
            <a:r>
              <a:rPr lang="en-GB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GB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enfant </a:t>
            </a:r>
            <a:r>
              <a:rPr lang="en-GB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précoce</a:t>
            </a:r>
            <a:r>
              <a:rPr lang="en-GB" sz="2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b="1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5B3C-D6A9-451F-82EB-21630E1A073D}"/>
              </a:ext>
            </a:extLst>
          </p:cNvPr>
          <p:cNvSpPr txBox="1">
            <a:spLocks/>
          </p:cNvSpPr>
          <p:nvPr/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Le regard à travers Lou</a:t>
            </a:r>
            <a:endParaRPr lang="en-GB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280160" y="1645920"/>
            <a:ext cx="9340948" cy="38686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Pourquoi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Delphine de Vigan a-t-</a:t>
            </a:r>
            <a:r>
              <a:rPr lang="en-GB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elle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choisi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Lou pour </a:t>
            </a:r>
            <a:r>
              <a:rPr lang="en-GB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personnage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principal de son livre?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Lou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permet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livrer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les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pensées</a:t>
            </a:r>
            <a:r>
              <a:rPr lang="en-GB" sz="2800" b="1" i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l’auteure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sur un ‘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dehors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’ qui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inquiète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par le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biais</a:t>
            </a:r>
            <a:r>
              <a:rPr lang="en-GB" sz="2800" b="1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d’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GB" sz="2800" b="1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rencontre qui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touche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lecteur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Lou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adolescente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au regard intelligent 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d’une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grande</a:t>
            </a:r>
            <a:r>
              <a:rPr lang="en-GB" sz="2800" b="1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maturité</a:t>
            </a:r>
            <a:r>
              <a:rPr lang="en-GB" sz="2800" b="1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qui nous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embarque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ses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histoires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dévoile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GB" sz="2800" b="1" i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développement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800" b="1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son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propre</a:t>
            </a:r>
            <a:r>
              <a:rPr lang="en-GB" sz="2800" b="1" i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u="sng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apprentissage</a:t>
            </a:r>
            <a:r>
              <a:rPr lang="en-GB" sz="28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2071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079" y="658016"/>
            <a:ext cx="9932491" cy="2766528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1.   </a:t>
            </a:r>
            <a:r>
              <a:rPr lang="en-GB" sz="3600" dirty="0" err="1" smtClean="0"/>
              <a:t>Finissez</a:t>
            </a:r>
            <a:r>
              <a:rPr lang="en-GB" sz="3600" dirty="0" smtClean="0"/>
              <a:t> de lire les </a:t>
            </a:r>
            <a:r>
              <a:rPr lang="en-GB" sz="3600" dirty="0" err="1" smtClean="0"/>
              <a:t>trois</a:t>
            </a:r>
            <a:r>
              <a:rPr lang="en-GB" sz="3600" dirty="0" smtClean="0"/>
              <a:t> </a:t>
            </a:r>
            <a:r>
              <a:rPr lang="en-GB" sz="3600" dirty="0" err="1" smtClean="0"/>
              <a:t>textes</a:t>
            </a:r>
            <a:r>
              <a:rPr lang="en-GB" sz="3600" dirty="0" smtClean="0"/>
              <a:t> de la </a:t>
            </a:r>
            <a:r>
              <a:rPr lang="en-GB" sz="3600" dirty="0" err="1" smtClean="0"/>
              <a:t>leçon</a:t>
            </a:r>
            <a:r>
              <a:rPr lang="en-GB" sz="3600" dirty="0" smtClean="0"/>
              <a:t> 1</a:t>
            </a:r>
            <a:br>
              <a:rPr lang="en-GB" sz="3600" dirty="0" smtClean="0"/>
            </a:br>
            <a:r>
              <a:rPr lang="en-GB" sz="3600" dirty="0" smtClean="0"/>
              <a:t>2.  Ex 6 - </a:t>
            </a:r>
            <a:r>
              <a:rPr lang="en-GB" sz="3600" dirty="0" err="1" smtClean="0"/>
              <a:t>Traduisez</a:t>
            </a:r>
            <a:r>
              <a:rPr lang="en-GB" sz="3600" dirty="0" smtClean="0"/>
              <a:t> les Phrases </a:t>
            </a:r>
            <a:r>
              <a:rPr lang="en-GB" sz="3600" dirty="0" err="1" smtClean="0"/>
              <a:t>en</a:t>
            </a:r>
            <a:r>
              <a:rPr lang="en-GB" sz="3600" dirty="0" smtClean="0"/>
              <a:t> </a:t>
            </a:r>
            <a:r>
              <a:rPr lang="en-GB" sz="3600" dirty="0" err="1" smtClean="0"/>
              <a:t>français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3.  Ex 7 -  </a:t>
            </a:r>
            <a:r>
              <a:rPr lang="en-GB" sz="3600" dirty="0" err="1" smtClean="0"/>
              <a:t>Traduisez</a:t>
            </a:r>
            <a:r>
              <a:rPr lang="en-GB" sz="3600" dirty="0" smtClean="0"/>
              <a:t> </a:t>
            </a:r>
            <a:r>
              <a:rPr lang="en-GB" sz="3600" dirty="0" err="1" smtClean="0"/>
              <a:t>en</a:t>
            </a:r>
            <a:r>
              <a:rPr lang="en-GB" sz="3600" dirty="0" smtClean="0"/>
              <a:t> </a:t>
            </a:r>
            <a:r>
              <a:rPr lang="en-GB" sz="3600" dirty="0" err="1" smtClean="0"/>
              <a:t>anglais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smtClean="0"/>
              <a:t/>
            </a:r>
            <a:br>
              <a:rPr lang="en-GB" sz="3600" smtClean="0"/>
            </a:br>
            <a:endParaRPr lang="en-GB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B050"/>
                </a:solidFill>
              </a:rPr>
              <a:t>NO ET MOI </a:t>
            </a:r>
            <a:r>
              <a:rPr lang="en-GB" dirty="0" smtClean="0"/>
              <a:t>- DEVOIRS pour </a:t>
            </a:r>
            <a:r>
              <a:rPr lang="en-GB" dirty="0" err="1" smtClean="0"/>
              <a:t>mercredi</a:t>
            </a:r>
            <a:r>
              <a:rPr lang="en-GB" dirty="0" smtClean="0"/>
              <a:t>  </a:t>
            </a:r>
            <a:r>
              <a:rPr lang="en-GB" sz="4000" dirty="0" smtClean="0">
                <a:solidFill>
                  <a:srgbClr val="00B050"/>
                </a:solidFill>
              </a:rPr>
              <a:t>17</a:t>
            </a:r>
            <a:r>
              <a:rPr lang="en-GB" dirty="0" smtClean="0"/>
              <a:t> </a:t>
            </a:r>
            <a:r>
              <a:rPr lang="en-GB" dirty="0" err="1" smtClean="0"/>
              <a:t>novembre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5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-465513"/>
            <a:ext cx="10814858" cy="73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Traduisez ces phrases en français</a:t>
            </a:r>
            <a:r>
              <a:rPr lang="fr-FR" b="1" dirty="0" smtClean="0"/>
              <a:t>: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7774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lphaLcParenR"/>
            </a:pPr>
            <a:r>
              <a:rPr lang="en-GB" dirty="0"/>
              <a:t>Lou condemns the tragic situation of the homeless in our society.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 smtClean="0"/>
              <a:t>What </a:t>
            </a:r>
            <a:r>
              <a:rPr lang="en-GB" dirty="0"/>
              <a:t>she wants is for us to understand the reasons for this poverty.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 smtClean="0"/>
              <a:t>This </a:t>
            </a:r>
            <a:r>
              <a:rPr lang="en-GB" dirty="0"/>
              <a:t>is a world that everyone ignores.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 smtClean="0"/>
              <a:t>Delphine de Vigan depicts the reality of the lives of homeless people.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 smtClean="0"/>
              <a:t>Lou </a:t>
            </a:r>
            <a:r>
              <a:rPr lang="en-GB" dirty="0"/>
              <a:t>looks at the world around her and refuses to accept things as they are.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 smtClean="0"/>
              <a:t>Her </a:t>
            </a:r>
            <a:r>
              <a:rPr lang="en-GB" dirty="0"/>
              <a:t>fortuitous encounter with No opens her eyes to a world which is so close but that she had not been able to see before.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3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630" y="388620"/>
            <a:ext cx="11155680" cy="51549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Lou 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condemns the tragic situation of the homeless in our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society.</a:t>
            </a:r>
          </a:p>
          <a:p>
            <a:pPr marL="0" lv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Lou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condamne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la situation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tragique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des SDF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dans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notre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société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she wants is for us to understand the reasons for this poverty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.	</a:t>
            </a:r>
          </a:p>
          <a:p>
            <a:pPr marL="0" lv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qu’elle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veut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que nous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comprenions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les raisons de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cette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pauvreté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/qui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expliquent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cette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pauvreté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is a world that everyone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ignores.</a:t>
            </a:r>
          </a:p>
          <a:p>
            <a:pPr marL="0" lvl="0" indent="0">
              <a:buNone/>
            </a:pP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C’est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un monde que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chacun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/tout le monde ignore.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Delphine de Vigan depicts the reality of the lives of homeless people.</a:t>
            </a:r>
          </a:p>
          <a:p>
            <a:pPr marL="0" lv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Delphine de Vigan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dépeint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décrit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réalité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des vies/de la vie des Sans-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abri</a:t>
            </a:r>
            <a:endParaRPr lang="en-GB" b="1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321" y="773723"/>
            <a:ext cx="10841356" cy="444611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GB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e)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Lou 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looks at the world around her and refuses to accept things as they are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Lou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regarde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le monde qui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l’entoure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GB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 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refuse que les choses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soient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ce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qu’elles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sont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/ refuse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d’accepter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les choses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comme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elles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sont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F) 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Her 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fortuitous encounter with No opens her eyes to a world which is so close but that she had not been able to see before</a:t>
            </a: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Sa 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rencontre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fortuite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avec No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lui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ouvre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les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yeux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GB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sur 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un monde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qui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est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si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proche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mais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qu’elle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ne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voyait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pas </a:t>
            </a:r>
            <a:r>
              <a:rPr lang="en-GB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avant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/un 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monde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qu’elle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ne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voyait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pourtant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pas Avant.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GB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EA6A-2206-4693-B45E-37536389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Un </a:t>
            </a:r>
            <a:r>
              <a:rPr lang="en-GB" b="1" dirty="0" err="1"/>
              <a:t>contexte</a:t>
            </a:r>
            <a:r>
              <a:rPr lang="en-GB" b="1" dirty="0"/>
              <a:t>, un regard: </a:t>
            </a:r>
            <a:r>
              <a:rPr lang="en-GB" b="1" dirty="0" err="1"/>
              <a:t>l’adolescence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FBBE-BAFB-4F38-B709-EE3E562D1E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3BCB-2F7E-4616-AA96-FFE5C9A2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Traduisez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b="1" dirty="0" err="1"/>
              <a:t>paragraphe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anglais</a:t>
            </a:r>
            <a:r>
              <a:rPr lang="en-GB" b="1" dirty="0"/>
              <a:t>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4E4C7-A5F0-4E77-BA55-6BA70B534A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822" y="1837766"/>
            <a:ext cx="10767686" cy="35368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Lou a </a:t>
            </a:r>
            <a:r>
              <a:rPr lang="en-GB" dirty="0" err="1"/>
              <a:t>treize</a:t>
            </a:r>
            <a:r>
              <a:rPr lang="en-GB" dirty="0"/>
              <a:t> </a:t>
            </a:r>
            <a:r>
              <a:rPr lang="en-GB" dirty="0" err="1"/>
              <a:t>ans</a:t>
            </a:r>
            <a:r>
              <a:rPr lang="en-GB" dirty="0"/>
              <a:t> au début du roman; </a:t>
            </a:r>
            <a:r>
              <a:rPr lang="en-GB" dirty="0" err="1"/>
              <a:t>elle</a:t>
            </a:r>
            <a:r>
              <a:rPr lang="en-GB" dirty="0"/>
              <a:t> entre </a:t>
            </a:r>
            <a:r>
              <a:rPr lang="en-GB" dirty="0" err="1"/>
              <a:t>en</a:t>
            </a:r>
            <a:r>
              <a:rPr lang="en-GB" dirty="0"/>
              <a:t> adolescence et </a:t>
            </a:r>
            <a:r>
              <a:rPr lang="en-GB" dirty="0" err="1"/>
              <a:t>cela</a:t>
            </a:r>
            <a:r>
              <a:rPr lang="en-GB" dirty="0"/>
              <a:t> </a:t>
            </a:r>
            <a:r>
              <a:rPr lang="en-GB" dirty="0" err="1"/>
              <a:t>provoque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</a:t>
            </a:r>
            <a:r>
              <a:rPr lang="en-GB" dirty="0"/>
              <a:t> </a:t>
            </a:r>
            <a:r>
              <a:rPr lang="en-GB" dirty="0" err="1"/>
              <a:t>certains</a:t>
            </a:r>
            <a:r>
              <a:rPr lang="en-GB" dirty="0"/>
              <a:t> </a:t>
            </a:r>
            <a:r>
              <a:rPr lang="en-GB" dirty="0" err="1"/>
              <a:t>boulversements</a:t>
            </a:r>
            <a:r>
              <a:rPr lang="en-GB" dirty="0"/>
              <a:t>, non des </a:t>
            </a:r>
            <a:r>
              <a:rPr lang="en-GB" dirty="0" err="1"/>
              <a:t>moindres</a:t>
            </a:r>
            <a:r>
              <a:rPr lang="en-GB" dirty="0"/>
              <a:t>. </a:t>
            </a:r>
            <a:r>
              <a:rPr lang="en-GB" dirty="0" err="1"/>
              <a:t>D’autant</a:t>
            </a:r>
            <a:r>
              <a:rPr lang="en-GB" dirty="0"/>
              <a:t> plus </a:t>
            </a:r>
            <a:r>
              <a:rPr lang="en-GB" dirty="0" err="1"/>
              <a:t>qu’elle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“</a:t>
            </a:r>
            <a:r>
              <a:rPr lang="en-GB" dirty="0" err="1"/>
              <a:t>intellectuellement</a:t>
            </a:r>
            <a:r>
              <a:rPr lang="en-GB" dirty="0"/>
              <a:t> </a:t>
            </a:r>
            <a:r>
              <a:rPr lang="en-GB" dirty="0" err="1"/>
              <a:t>précoce</a:t>
            </a:r>
            <a:r>
              <a:rPr lang="en-GB" dirty="0"/>
              <a:t>”, </a:t>
            </a:r>
            <a:r>
              <a:rPr lang="en-GB" dirty="0" err="1"/>
              <a:t>qu’elle</a:t>
            </a:r>
            <a:r>
              <a:rPr lang="en-GB" dirty="0"/>
              <a:t> a </a:t>
            </a:r>
            <a:r>
              <a:rPr lang="en-GB" dirty="0" err="1"/>
              <a:t>deux</a:t>
            </a:r>
            <a:r>
              <a:rPr lang="en-GB" dirty="0"/>
              <a:t> </a:t>
            </a:r>
            <a:r>
              <a:rPr lang="en-GB" dirty="0" err="1"/>
              <a:t>ans</a:t>
            </a:r>
            <a:r>
              <a:rPr lang="en-GB" dirty="0"/>
              <a:t> </a:t>
            </a:r>
            <a:r>
              <a:rPr lang="en-GB" dirty="0" err="1"/>
              <a:t>d’avance</a:t>
            </a:r>
            <a:r>
              <a:rPr lang="en-GB" dirty="0"/>
              <a:t> et </a:t>
            </a:r>
            <a:r>
              <a:rPr lang="en-GB" dirty="0" err="1"/>
              <a:t>voit</a:t>
            </a:r>
            <a:r>
              <a:rPr lang="en-GB" dirty="0"/>
              <a:t> </a:t>
            </a:r>
            <a:r>
              <a:rPr lang="en-GB" dirty="0" err="1"/>
              <a:t>bien</a:t>
            </a:r>
            <a:r>
              <a:rPr lang="en-GB" dirty="0"/>
              <a:t> son </a:t>
            </a:r>
            <a:r>
              <a:rPr lang="en-GB" dirty="0" err="1"/>
              <a:t>décalage</a:t>
            </a:r>
            <a:r>
              <a:rPr lang="en-GB" dirty="0"/>
              <a:t> avec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camarades</a:t>
            </a:r>
            <a:r>
              <a:rPr lang="en-GB" dirty="0"/>
              <a:t> de </a:t>
            </a:r>
            <a:r>
              <a:rPr lang="en-GB" dirty="0" err="1"/>
              <a:t>classe</a:t>
            </a:r>
            <a:r>
              <a:rPr lang="en-GB" dirty="0"/>
              <a:t>. </a:t>
            </a:r>
            <a:r>
              <a:rPr lang="en-GB" dirty="0" err="1"/>
              <a:t>Cette</a:t>
            </a:r>
            <a:r>
              <a:rPr lang="en-GB" dirty="0"/>
              <a:t> enfant encore,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jeune</a:t>
            </a:r>
            <a:r>
              <a:rPr lang="en-GB" dirty="0"/>
              <a:t> </a:t>
            </a:r>
            <a:r>
              <a:rPr lang="en-GB" dirty="0" err="1"/>
              <a:t>fille</a:t>
            </a:r>
            <a:r>
              <a:rPr lang="en-GB" dirty="0"/>
              <a:t> déjà </a:t>
            </a:r>
            <a:r>
              <a:rPr lang="en-GB" dirty="0" err="1"/>
              <a:t>d’une</a:t>
            </a:r>
            <a:r>
              <a:rPr lang="en-GB" dirty="0"/>
              <a:t> </a:t>
            </a:r>
            <a:r>
              <a:rPr lang="en-GB" dirty="0" err="1"/>
              <a:t>grande</a:t>
            </a:r>
            <a:r>
              <a:rPr lang="en-GB" dirty="0"/>
              <a:t> </a:t>
            </a:r>
            <a:r>
              <a:rPr lang="en-GB" dirty="0" err="1"/>
              <a:t>maturité</a:t>
            </a:r>
            <a:r>
              <a:rPr lang="en-GB" dirty="0"/>
              <a:t> se </a:t>
            </a:r>
            <a:r>
              <a:rPr lang="en-GB" dirty="0" err="1"/>
              <a:t>débrouille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</a:t>
            </a:r>
            <a:r>
              <a:rPr lang="en-GB" dirty="0" err="1"/>
              <a:t>elle</a:t>
            </a:r>
            <a:r>
              <a:rPr lang="en-GB" dirty="0"/>
              <a:t> </a:t>
            </a:r>
            <a:r>
              <a:rPr lang="en-GB" dirty="0" err="1"/>
              <a:t>peut</a:t>
            </a:r>
            <a:r>
              <a:rPr lang="en-GB" dirty="0"/>
              <a:t> avec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qu’elle</a:t>
            </a:r>
            <a:r>
              <a:rPr lang="en-GB" dirty="0"/>
              <a:t> a :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pensée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perpétuelle</a:t>
            </a:r>
            <a:r>
              <a:rPr lang="en-GB" dirty="0"/>
              <a:t> </a:t>
            </a:r>
            <a:r>
              <a:rPr lang="en-GB" dirty="0" err="1"/>
              <a:t>ébullition</a:t>
            </a:r>
            <a:r>
              <a:rPr lang="en-GB" dirty="0"/>
              <a:t>, un corps qui </a:t>
            </a:r>
            <a:r>
              <a:rPr lang="en-GB" dirty="0" err="1"/>
              <a:t>grandit</a:t>
            </a:r>
            <a:r>
              <a:rPr lang="en-GB" dirty="0"/>
              <a:t>,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douleur</a:t>
            </a:r>
            <a:r>
              <a:rPr lang="en-GB" dirty="0"/>
              <a:t>, </a:t>
            </a:r>
            <a:r>
              <a:rPr lang="en-GB" dirty="0" err="1"/>
              <a:t>secrètement</a:t>
            </a:r>
            <a:r>
              <a:rPr lang="en-GB" dirty="0"/>
              <a:t> </a:t>
            </a:r>
            <a:r>
              <a:rPr lang="en-GB" dirty="0" err="1"/>
              <a:t>enfouie</a:t>
            </a:r>
            <a:r>
              <a:rPr lang="en-GB" dirty="0"/>
              <a:t> au fond du </a:t>
            </a:r>
            <a:r>
              <a:rPr lang="en-GB" dirty="0" err="1"/>
              <a:t>coeur</a:t>
            </a:r>
            <a:r>
              <a:rPr lang="en-GB" dirty="0"/>
              <a:t>. Elle </a:t>
            </a:r>
            <a:r>
              <a:rPr lang="en-GB" dirty="0" err="1"/>
              <a:t>connait</a:t>
            </a:r>
            <a:r>
              <a:rPr lang="en-GB" dirty="0"/>
              <a:t> la </a:t>
            </a:r>
            <a:r>
              <a:rPr lang="en-GB" dirty="0" err="1"/>
              <a:t>révolte</a:t>
            </a:r>
            <a:r>
              <a:rPr lang="en-GB" dirty="0"/>
              <a:t> de son </a:t>
            </a:r>
            <a:r>
              <a:rPr lang="en-GB" dirty="0" err="1"/>
              <a:t>âge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c’est</a:t>
            </a:r>
            <a:r>
              <a:rPr lang="en-GB" dirty="0"/>
              <a:t> surtout </a:t>
            </a:r>
            <a:r>
              <a:rPr lang="en-GB" dirty="0" err="1"/>
              <a:t>sa</a:t>
            </a:r>
            <a:r>
              <a:rPr lang="en-GB" dirty="0"/>
              <a:t> position </a:t>
            </a:r>
            <a:r>
              <a:rPr lang="en-GB" dirty="0" err="1"/>
              <a:t>particulière</a:t>
            </a:r>
            <a:r>
              <a:rPr lang="en-GB" dirty="0"/>
              <a:t>, </a:t>
            </a:r>
            <a:r>
              <a:rPr lang="en-GB" dirty="0" err="1"/>
              <a:t>différente</a:t>
            </a:r>
            <a:r>
              <a:rPr lang="en-GB" dirty="0"/>
              <a:t>, qui </a:t>
            </a:r>
            <a:r>
              <a:rPr lang="en-GB" dirty="0" err="1"/>
              <a:t>permet</a:t>
            </a:r>
            <a:r>
              <a:rPr lang="en-GB" dirty="0"/>
              <a:t> son d</a:t>
            </a:r>
            <a:r>
              <a:rPr lang="en-US" dirty="0"/>
              <a:t>é</a:t>
            </a:r>
            <a:r>
              <a:rPr lang="en-GB" dirty="0" err="1"/>
              <a:t>veloppement</a:t>
            </a:r>
            <a:r>
              <a:rPr lang="en-GB" dirty="0"/>
              <a:t>.  Lou </a:t>
            </a:r>
            <a:r>
              <a:rPr lang="en-GB" dirty="0" err="1"/>
              <a:t>peut</a:t>
            </a:r>
            <a:r>
              <a:rPr lang="en-GB" dirty="0"/>
              <a:t> </a:t>
            </a:r>
            <a:r>
              <a:rPr lang="en-GB" dirty="0" err="1"/>
              <a:t>avoir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regard </a:t>
            </a:r>
            <a:r>
              <a:rPr lang="en-GB" dirty="0" err="1"/>
              <a:t>intellectuel</a:t>
            </a:r>
            <a:r>
              <a:rPr lang="en-GB" dirty="0"/>
              <a:t> sur le monde . A travers </a:t>
            </a:r>
            <a:r>
              <a:rPr lang="en-GB" dirty="0" err="1"/>
              <a:t>elle</a:t>
            </a:r>
            <a:r>
              <a:rPr lang="en-GB" dirty="0"/>
              <a:t>, </a:t>
            </a:r>
            <a:r>
              <a:rPr lang="en-GB" dirty="0" err="1"/>
              <a:t>c’est</a:t>
            </a:r>
            <a:r>
              <a:rPr lang="en-GB" dirty="0"/>
              <a:t> la vision </a:t>
            </a:r>
            <a:r>
              <a:rPr lang="en-GB" dirty="0" err="1"/>
              <a:t>sociologique</a:t>
            </a:r>
            <a:r>
              <a:rPr lang="en-GB" dirty="0"/>
              <a:t> d’un monde </a:t>
            </a:r>
            <a:r>
              <a:rPr lang="en-GB" dirty="0" err="1"/>
              <a:t>contemporain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début de </a:t>
            </a:r>
            <a:r>
              <a:rPr lang="en-GB" dirty="0" err="1"/>
              <a:t>XXIème</a:t>
            </a:r>
            <a:r>
              <a:rPr lang="en-GB" dirty="0"/>
              <a:t> siècle qui se </a:t>
            </a:r>
            <a:r>
              <a:rPr lang="en-GB" dirty="0" err="1"/>
              <a:t>déploie</a:t>
            </a:r>
            <a:r>
              <a:rPr lang="en-GB" dirty="0"/>
              <a:t>. </a:t>
            </a: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aussi</a:t>
            </a:r>
            <a:r>
              <a:rPr lang="en-GB" dirty="0"/>
              <a:t> le monde de la </a:t>
            </a:r>
            <a:r>
              <a:rPr lang="en-GB" dirty="0" err="1"/>
              <a:t>proximité</a:t>
            </a:r>
            <a:r>
              <a:rPr lang="en-GB" dirty="0"/>
              <a:t> de la </a:t>
            </a:r>
            <a:r>
              <a:rPr lang="en-GB" dirty="0" err="1"/>
              <a:t>jeune</a:t>
            </a:r>
            <a:r>
              <a:rPr lang="en-GB" dirty="0"/>
              <a:t> </a:t>
            </a:r>
            <a:r>
              <a:rPr lang="en-GB" dirty="0" err="1"/>
              <a:t>fille</a:t>
            </a:r>
            <a:r>
              <a:rPr lang="en-GB" dirty="0"/>
              <a:t> qui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montré</a:t>
            </a:r>
            <a:r>
              <a:rPr lang="en-GB" dirty="0"/>
              <a:t>, son entourage </a:t>
            </a:r>
            <a:r>
              <a:rPr lang="en-GB" dirty="0" err="1"/>
              <a:t>immédiat</a:t>
            </a:r>
            <a:r>
              <a:rPr lang="en-GB" dirty="0"/>
              <a:t> : le </a:t>
            </a:r>
            <a:r>
              <a:rPr lang="en-GB" dirty="0" err="1"/>
              <a:t>lycée</a:t>
            </a:r>
            <a:r>
              <a:rPr lang="en-GB" dirty="0"/>
              <a:t>, les </a:t>
            </a:r>
            <a:r>
              <a:rPr lang="en-GB" dirty="0" err="1"/>
              <a:t>cours</a:t>
            </a:r>
            <a:r>
              <a:rPr lang="en-GB" dirty="0"/>
              <a:t>, les </a:t>
            </a:r>
            <a:r>
              <a:rPr lang="en-GB" dirty="0" err="1"/>
              <a:t>professeurs</a:t>
            </a:r>
            <a:r>
              <a:rPr lang="en-GB" dirty="0"/>
              <a:t>, les </a:t>
            </a:r>
            <a:r>
              <a:rPr lang="en-GB" dirty="0" err="1"/>
              <a:t>élèves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encore la </a:t>
            </a:r>
            <a:r>
              <a:rPr lang="en-GB" dirty="0" err="1"/>
              <a:t>famille</a:t>
            </a:r>
            <a:r>
              <a:rPr lang="en-GB" dirty="0"/>
              <a:t>, les relations avec les parents </a:t>
            </a:r>
            <a:r>
              <a:rPr lang="en-GB" dirty="0" err="1"/>
              <a:t>aimés</a:t>
            </a:r>
            <a:r>
              <a:rPr lang="en-GB" dirty="0"/>
              <a:t>, </a:t>
            </a:r>
            <a:r>
              <a:rPr lang="en-GB" dirty="0" err="1"/>
              <a:t>aimants</a:t>
            </a:r>
            <a:r>
              <a:rPr lang="en-GB" dirty="0"/>
              <a:t>, </a:t>
            </a:r>
            <a:r>
              <a:rPr lang="en-GB" dirty="0" err="1"/>
              <a:t>enfermés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</a:t>
            </a:r>
            <a:r>
              <a:rPr lang="en-GB" dirty="0" err="1"/>
              <a:t>l’impossibilité</a:t>
            </a:r>
            <a:r>
              <a:rPr lang="en-GB" dirty="0"/>
              <a:t> de le dire.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3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A53A-3F79-41AD-AE71-F66AFDC9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85" y="178724"/>
            <a:ext cx="10396882" cy="7273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Benchmark writing - feedback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37C0-0EAE-4CBC-8CF7-904E841EBD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9259" y="1155469"/>
            <a:ext cx="11305310" cy="421911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Proof read methodically!</a:t>
            </a:r>
          </a:p>
          <a:p>
            <a:r>
              <a:rPr lang="en-GB" dirty="0" smtClean="0"/>
              <a:t>Check the negative ( </a:t>
            </a:r>
            <a:r>
              <a:rPr lang="en-GB" dirty="0" err="1" smtClean="0"/>
              <a:t>elle</a:t>
            </a:r>
            <a:r>
              <a:rPr lang="en-GB" dirty="0" smtClean="0"/>
              <a:t> ne </a:t>
            </a:r>
            <a:r>
              <a:rPr lang="en-GB" dirty="0" err="1" smtClean="0"/>
              <a:t>voulait</a:t>
            </a:r>
            <a:r>
              <a:rPr lang="en-GB" dirty="0" smtClean="0"/>
              <a:t> pas </a:t>
            </a:r>
            <a:r>
              <a:rPr lang="en-GB" dirty="0" smtClean="0">
                <a:solidFill>
                  <a:srgbClr val="0070C0"/>
                </a:solidFill>
              </a:rPr>
              <a:t>d’</a:t>
            </a:r>
            <a:r>
              <a:rPr lang="en-GB" dirty="0" smtClean="0"/>
              <a:t>enfant , </a:t>
            </a:r>
            <a:r>
              <a:rPr lang="en-GB" dirty="0" smtClean="0">
                <a:solidFill>
                  <a:srgbClr val="0070C0"/>
                </a:solidFill>
              </a:rPr>
              <a:t>Ne plus </a:t>
            </a:r>
            <a:r>
              <a:rPr lang="en-GB" dirty="0" err="1" smtClean="0"/>
              <a:t>avoir</a:t>
            </a:r>
            <a:r>
              <a:rPr lang="en-GB" dirty="0" smtClean="0"/>
              <a:t> </a:t>
            </a:r>
            <a:r>
              <a:rPr lang="en-GB" dirty="0" err="1" smtClean="0"/>
              <a:t>froid</a:t>
            </a:r>
            <a:r>
              <a:rPr lang="en-GB" dirty="0" smtClean="0"/>
              <a:t>, negatives with perfect tense)</a:t>
            </a:r>
          </a:p>
          <a:p>
            <a:r>
              <a:rPr lang="en-GB" dirty="0" smtClean="0"/>
              <a:t>Passive (</a:t>
            </a:r>
            <a:r>
              <a:rPr lang="en-GB" dirty="0" smtClean="0">
                <a:solidFill>
                  <a:srgbClr val="0070C0"/>
                </a:solidFill>
              </a:rPr>
              <a:t>a </a:t>
            </a:r>
            <a:r>
              <a:rPr lang="en-GB" dirty="0" err="1" smtClean="0">
                <a:solidFill>
                  <a:srgbClr val="0070C0"/>
                </a:solidFill>
              </a:rPr>
              <a:t>été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/ </a:t>
            </a:r>
            <a:r>
              <a:rPr lang="en-GB" dirty="0" err="1" smtClean="0"/>
              <a:t>était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u="sng" dirty="0" smtClean="0"/>
              <a:t>Vocab list next week but in the meantime:</a:t>
            </a:r>
          </a:p>
          <a:p>
            <a:r>
              <a:rPr lang="en-GB" dirty="0" smtClean="0"/>
              <a:t>Tou</a:t>
            </a:r>
            <a:r>
              <a:rPr lang="en-GB" dirty="0" smtClean="0">
                <a:solidFill>
                  <a:srgbClr val="0070C0"/>
                </a:solidFill>
              </a:rPr>
              <a:t>t le </a:t>
            </a:r>
            <a:r>
              <a:rPr lang="en-GB" dirty="0" smtClean="0"/>
              <a:t>temps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Se </a:t>
            </a:r>
            <a:r>
              <a:rPr lang="en-GB" dirty="0" err="1" smtClean="0">
                <a:solidFill>
                  <a:srgbClr val="0070C0"/>
                </a:solidFill>
              </a:rPr>
              <a:t>sentir</a:t>
            </a:r>
            <a:r>
              <a:rPr lang="en-GB" dirty="0" smtClean="0">
                <a:solidFill>
                  <a:srgbClr val="0070C0"/>
                </a:solidFill>
              </a:rPr>
              <a:t> / </a:t>
            </a:r>
            <a:r>
              <a:rPr lang="en-GB" dirty="0" err="1" smtClean="0">
                <a:solidFill>
                  <a:srgbClr val="0070C0"/>
                </a:solidFill>
              </a:rPr>
              <a:t>sentir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Beaucoup </a:t>
            </a:r>
            <a:r>
              <a:rPr lang="en-GB" dirty="0" err="1" smtClean="0">
                <a:solidFill>
                  <a:srgbClr val="0070C0"/>
                </a:solidFill>
              </a:rPr>
              <a:t>d’</a:t>
            </a:r>
            <a:r>
              <a:rPr lang="en-GB" dirty="0" err="1" smtClean="0"/>
              <a:t>argent</a:t>
            </a:r>
            <a:r>
              <a:rPr lang="en-GB" dirty="0" smtClean="0"/>
              <a:t> / </a:t>
            </a:r>
            <a:r>
              <a:rPr lang="en-GB" dirty="0" err="1" smtClean="0"/>
              <a:t>elle</a:t>
            </a:r>
            <a:r>
              <a:rPr lang="en-GB" dirty="0" smtClean="0"/>
              <a:t> </a:t>
            </a:r>
            <a:r>
              <a:rPr lang="en-GB" dirty="0" err="1" smtClean="0"/>
              <a:t>voulait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de </a:t>
            </a:r>
            <a:r>
              <a:rPr lang="en-GB" dirty="0" err="1" smtClean="0">
                <a:solidFill>
                  <a:srgbClr val="0070C0"/>
                </a:solidFill>
              </a:rPr>
              <a:t>l’</a:t>
            </a:r>
            <a:r>
              <a:rPr lang="en-GB" dirty="0" err="1" smtClean="0"/>
              <a:t>argent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u="sng" dirty="0" smtClean="0"/>
              <a:t>Mark for Quality of language to be added to Benchmark Paper 1 (listening, reading, translation)</a:t>
            </a:r>
            <a:endParaRPr lang="en-GB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3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"/>
            <a:ext cx="11311466" cy="55033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 a treize </a:t>
            </a:r>
            <a:r>
              <a:rPr 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ans; elle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en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adolescence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cela provoque en elle certains </a:t>
            </a:r>
            <a:r>
              <a:rPr 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bouleversements. </a:t>
            </a:r>
          </a:p>
          <a:p>
            <a:pPr marL="0" indent="0">
              <a:buNone/>
            </a:pPr>
            <a:r>
              <a:rPr 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plus, elle est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intellectuellement </a:t>
            </a:r>
            <a:r>
              <a:rPr lang="fr-FR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précoce</a:t>
            </a:r>
            <a:r>
              <a:rPr 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avec deux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 d’avance et voit bien son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décalage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avec ses camarades de classe. </a:t>
            </a:r>
            <a:endParaRPr lang="fr-F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Cette jeune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 déjà d’une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 maturité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débrouille comme elle peut avec ce qu’elle a : une pensée en perpétuelle ébullition, un corps qui grandit, une douleur,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secrètement enfouie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fond du cœur. </a:t>
            </a:r>
            <a:endParaRPr lang="fr-F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connait la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révolte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son âge mais c’est surtout sa position particulière, différente, qui permet son développement.  </a:t>
            </a:r>
            <a:endParaRPr lang="fr-F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peut avoir ce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 intellectuel sur le monde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fr-F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travers elle,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la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sociologique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d’un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monde contemporain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début de XXIème siècle qui se déploie. </a:t>
            </a:r>
            <a:endParaRPr lang="fr-F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aussi le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monde de la proximité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jeune fille qui est montré, son </a:t>
            </a:r>
            <a:r>
              <a:rPr lang="fr-F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entourage immédiat </a:t>
            </a:r>
            <a:r>
              <a:rPr lang="fr-F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 lycée, les cours, les professeurs, les élèves mais encore la famille, les relations avec les parents aimés, aimants, enfermés dans l’impossibilité de le dire.</a:t>
            </a:r>
            <a:endParaRPr lang="en-GB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0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5FC1-5A90-460E-AC37-EEB04D0B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 roman </a:t>
            </a:r>
            <a:r>
              <a:rPr lang="en-GB" dirty="0" err="1"/>
              <a:t>sociologique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FA07-2BFE-4053-A257-45B87AA24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703" y="1985319"/>
            <a:ext cx="10709805" cy="345295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dirty="0" err="1"/>
              <a:t>Quand</a:t>
            </a:r>
            <a:r>
              <a:rPr lang="en-GB" dirty="0"/>
              <a:t> </a:t>
            </a:r>
            <a:r>
              <a:rPr lang="en-GB" dirty="0" err="1"/>
              <a:t>est-ce</a:t>
            </a:r>
            <a:r>
              <a:rPr lang="en-GB" dirty="0"/>
              <a:t> que le roman se </a:t>
            </a:r>
            <a:r>
              <a:rPr lang="en-GB" dirty="0" err="1"/>
              <a:t>situe</a:t>
            </a:r>
            <a:r>
              <a:rPr lang="en-GB" dirty="0"/>
              <a:t>?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 roman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s’inscrit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temporellement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société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d’aujourd’hui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/ /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actuelle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dirty="0" err="1"/>
              <a:t>Quels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les </a:t>
            </a:r>
            <a:r>
              <a:rPr lang="en-GB" dirty="0" err="1"/>
              <a:t>indicateurs</a:t>
            </a:r>
            <a:r>
              <a:rPr lang="en-GB" dirty="0"/>
              <a:t> que </a:t>
            </a:r>
            <a:r>
              <a:rPr lang="en-GB" dirty="0" err="1"/>
              <a:t>l’histoire</a:t>
            </a:r>
            <a:r>
              <a:rPr lang="en-GB" dirty="0"/>
              <a:t> se </a:t>
            </a:r>
            <a:r>
              <a:rPr lang="en-GB" dirty="0" err="1"/>
              <a:t>situe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</a:t>
            </a:r>
            <a:r>
              <a:rPr lang="en-GB" dirty="0" err="1"/>
              <a:t>notre</a:t>
            </a:r>
            <a:r>
              <a:rPr lang="en-GB" dirty="0"/>
              <a:t> temps</a:t>
            </a:r>
            <a:r>
              <a:rPr lang="en-GB" dirty="0" smtClean="0"/>
              <a:t>? 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						Par table, </a:t>
            </a:r>
            <a:r>
              <a:rPr lang="en-GB" dirty="0" err="1" smtClean="0"/>
              <a:t>discutez</a:t>
            </a:r>
            <a:r>
              <a:rPr lang="en-GB" dirty="0" smtClean="0"/>
              <a:t> et </a:t>
            </a:r>
            <a:r>
              <a:rPr lang="en-GB" dirty="0" err="1" smtClean="0"/>
              <a:t>trouvez</a:t>
            </a:r>
            <a:r>
              <a:rPr lang="en-GB" dirty="0" smtClean="0"/>
              <a:t> des </a:t>
            </a:r>
            <a:r>
              <a:rPr lang="en-GB" dirty="0" err="1" smtClean="0"/>
              <a:t>exemples</a:t>
            </a:r>
            <a:r>
              <a:rPr lang="en-GB" dirty="0" smtClean="0"/>
              <a:t> </a:t>
            </a:r>
            <a:r>
              <a:rPr lang="en-GB" dirty="0" err="1" smtClean="0"/>
              <a:t>d’indicateurs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Internet / </a:t>
            </a:r>
            <a:r>
              <a:rPr lang="en-GB" dirty="0" err="1"/>
              <a:t>Ordinateur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DVD</a:t>
            </a:r>
          </a:p>
          <a:p>
            <a:pPr marL="0" lvl="0" indent="0">
              <a:buNone/>
            </a:pPr>
            <a:r>
              <a:rPr lang="en-GB" dirty="0"/>
              <a:t>Les </a:t>
            </a:r>
            <a:r>
              <a:rPr lang="en-GB" dirty="0" err="1" smtClean="0"/>
              <a:t>téléphones</a:t>
            </a:r>
            <a:r>
              <a:rPr lang="en-GB" dirty="0" smtClean="0"/>
              <a:t> </a:t>
            </a:r>
            <a:r>
              <a:rPr lang="en-GB" dirty="0"/>
              <a:t>portables</a:t>
            </a:r>
          </a:p>
          <a:p>
            <a:pPr marL="0" lvl="0" indent="0">
              <a:buNone/>
            </a:pPr>
            <a:r>
              <a:rPr lang="en-GB" dirty="0"/>
              <a:t>SMS/MSN p34</a:t>
            </a:r>
          </a:p>
          <a:p>
            <a:pPr marL="0" lvl="0" indent="0">
              <a:buNone/>
            </a:pPr>
            <a:r>
              <a:rPr lang="en-GB" dirty="0"/>
              <a:t>Marques</a:t>
            </a:r>
          </a:p>
          <a:p>
            <a:pPr marL="0" lvl="0" indent="0">
              <a:buNone/>
            </a:pPr>
            <a:r>
              <a:rPr lang="en-GB" dirty="0"/>
              <a:t>p30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15B3-934C-460D-A59E-342BAA3D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 marques de </a:t>
            </a:r>
            <a:r>
              <a:rPr lang="en-GB" dirty="0" err="1"/>
              <a:t>produits</a:t>
            </a:r>
            <a:r>
              <a:rPr lang="en-GB" dirty="0"/>
              <a:t> </a:t>
            </a:r>
            <a:r>
              <a:rPr lang="en-GB" dirty="0" err="1"/>
              <a:t>actuels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B099-F423-4B52-9142-87301D2BC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324" y="1664044"/>
            <a:ext cx="10792183" cy="3710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/>
              <a:t>Notez</a:t>
            </a:r>
            <a:r>
              <a:rPr lang="en-GB" dirty="0" smtClean="0"/>
              <a:t> </a:t>
            </a:r>
            <a:r>
              <a:rPr lang="en-GB" dirty="0" err="1" smtClean="0"/>
              <a:t>maintenant</a:t>
            </a:r>
            <a:r>
              <a:rPr lang="en-GB" dirty="0" smtClean="0"/>
              <a:t> des marques de </a:t>
            </a:r>
            <a:r>
              <a:rPr lang="en-GB" dirty="0" err="1" smtClean="0"/>
              <a:t>produits</a:t>
            </a:r>
            <a:r>
              <a:rPr lang="en-GB" dirty="0" smtClean="0"/>
              <a:t> </a:t>
            </a:r>
            <a:r>
              <a:rPr lang="en-GB" dirty="0" err="1" smtClean="0"/>
              <a:t>actuels</a:t>
            </a:r>
            <a:r>
              <a:rPr lang="en-GB" dirty="0" smtClean="0"/>
              <a:t> cites </a:t>
            </a:r>
            <a:r>
              <a:rPr lang="en-GB" dirty="0" err="1" smtClean="0"/>
              <a:t>dans</a:t>
            </a:r>
            <a:r>
              <a:rPr lang="en-GB" dirty="0" smtClean="0"/>
              <a:t> le livre:</a:t>
            </a:r>
          </a:p>
          <a:p>
            <a:pPr lvl="1"/>
            <a:r>
              <a:rPr lang="en-GB" dirty="0" smtClean="0"/>
              <a:t>Benetton</a:t>
            </a:r>
          </a:p>
          <a:p>
            <a:pPr lvl="1"/>
            <a:r>
              <a:rPr lang="en-GB" dirty="0" smtClean="0"/>
              <a:t>Converse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H&amp;M </a:t>
            </a:r>
            <a:endParaRPr lang="en-GB" dirty="0" smtClean="0"/>
          </a:p>
          <a:p>
            <a:pPr lvl="1"/>
            <a:r>
              <a:rPr lang="en-GB" dirty="0" err="1" smtClean="0"/>
              <a:t>Pimkie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twingo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Nutella</a:t>
            </a:r>
          </a:p>
          <a:p>
            <a:pPr lvl="1"/>
            <a:r>
              <a:rPr lang="en-GB" dirty="0" smtClean="0"/>
              <a:t> Monsieur Bricolage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Go </a:t>
            </a:r>
            <a:r>
              <a:rPr lang="en-GB" dirty="0" smtClean="0"/>
              <a:t>Sport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Eastpack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6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0BC3-D9A8-4361-92F7-FF9E90FC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Les references </a:t>
            </a:r>
            <a:r>
              <a:rPr lang="en-GB" b="1" dirty="0" err="1"/>
              <a:t>culturelles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06C8-5011-4C6C-9321-DFBBFB6E64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786988" y="3244334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	</a:t>
            </a:r>
            <a:r>
              <a:rPr lang="en-GB" u="sng" dirty="0"/>
              <a:t>Vocab list next week: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6988" y="3244334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	</a:t>
            </a:r>
            <a:r>
              <a:rPr lang="en-GB" u="sng" dirty="0"/>
              <a:t>Vocab list next week:</a:t>
            </a:r>
          </a:p>
        </p:txBody>
      </p:sp>
    </p:spTree>
    <p:extLst>
      <p:ext uri="{BB962C8B-B14F-4D97-AF65-F5344CB8AC3E}">
        <p14:creationId xmlns:p14="http://schemas.microsoft.com/office/powerpoint/2010/main" val="7701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45722" y="227985"/>
            <a:ext cx="8045373" cy="742279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VOCABULAIRE page 12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2145" y="979102"/>
            <a:ext cx="5459047" cy="4835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Raising awareness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To carry out, conduct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To condemn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To demand, to claim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Accommodation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To take into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Subsidy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Means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A stay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To provide</a:t>
            </a:r>
            <a:endParaRPr lang="en-GB" sz="1800" dirty="0">
              <a:latin typeface="Corbel" panose="020B05030202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07777" y="987940"/>
            <a:ext cx="6612375" cy="5422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61148" y="599124"/>
            <a:ext cx="5459047" cy="4835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La </a:t>
            </a:r>
            <a:r>
              <a:rPr lang="en-GB" sz="1800" dirty="0" err="1" smtClean="0">
                <a:latin typeface="Corbel" panose="020B0503020204020204" pitchFamily="34" charset="0"/>
              </a:rPr>
              <a:t>sensibilisation</a:t>
            </a:r>
            <a:endParaRPr lang="en-GB" sz="18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err="1" smtClean="0">
                <a:latin typeface="Corbel" panose="020B0503020204020204" pitchFamily="34" charset="0"/>
              </a:rPr>
              <a:t>Mener</a:t>
            </a:r>
            <a:endParaRPr lang="en-GB" sz="18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err="1" smtClean="0">
                <a:latin typeface="Corbel" panose="020B0503020204020204" pitchFamily="34" charset="0"/>
              </a:rPr>
              <a:t>Dénoncer</a:t>
            </a:r>
            <a:endParaRPr lang="en-GB" sz="18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err="1" smtClean="0">
                <a:latin typeface="Corbel" panose="020B0503020204020204" pitchFamily="34" charset="0"/>
              </a:rPr>
              <a:t>Revendiquer</a:t>
            </a:r>
            <a:endParaRPr lang="en-GB" sz="18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err="1" smtClean="0">
                <a:latin typeface="Corbel" panose="020B0503020204020204" pitchFamily="34" charset="0"/>
              </a:rPr>
              <a:t>L’hébergement</a:t>
            </a:r>
            <a:endParaRPr lang="en-GB" sz="18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err="1" smtClean="0">
                <a:latin typeface="Corbel" panose="020B0503020204020204" pitchFamily="34" charset="0"/>
              </a:rPr>
              <a:t>Prendre</a:t>
            </a:r>
            <a:r>
              <a:rPr lang="en-GB" sz="1800" dirty="0" smtClean="0">
                <a:latin typeface="Corbel" panose="020B0503020204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</a:rPr>
              <a:t>en</a:t>
            </a:r>
            <a:r>
              <a:rPr lang="en-GB" sz="1800" dirty="0" smtClean="0">
                <a:latin typeface="Corbel" panose="020B0503020204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</a:rPr>
              <a:t>compte</a:t>
            </a:r>
            <a:endParaRPr lang="en-GB" sz="18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La subvention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Les </a:t>
            </a:r>
            <a:r>
              <a:rPr lang="en-GB" sz="1800" dirty="0" err="1" smtClean="0">
                <a:latin typeface="Corbel" panose="020B0503020204020204" pitchFamily="34" charset="0"/>
              </a:rPr>
              <a:t>moyens</a:t>
            </a:r>
            <a:endParaRPr lang="en-GB" sz="18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Corbel" panose="020B0503020204020204" pitchFamily="34" charset="0"/>
              </a:rPr>
              <a:t>Un </a:t>
            </a:r>
            <a:r>
              <a:rPr lang="en-GB" sz="1800" dirty="0" err="1" smtClean="0">
                <a:latin typeface="Corbel" panose="020B0503020204020204" pitchFamily="34" charset="0"/>
              </a:rPr>
              <a:t>séjour</a:t>
            </a:r>
            <a:endParaRPr lang="en-GB" sz="18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err="1" smtClean="0">
                <a:latin typeface="Corbel" panose="020B0503020204020204" pitchFamily="34" charset="0"/>
              </a:rPr>
              <a:t>Mettre</a:t>
            </a:r>
            <a:r>
              <a:rPr lang="en-GB" sz="1800" dirty="0" smtClean="0">
                <a:latin typeface="Corbel" panose="020B0503020204020204" pitchFamily="34" charset="0"/>
              </a:rPr>
              <a:t> à disposition</a:t>
            </a:r>
            <a:endParaRPr lang="en-GB" sz="1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075E-FAC7-4D65-A381-FB8C398A7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 et Moi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35F7B-21F1-474C-9050-EB60ABE8D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 </a:t>
            </a:r>
            <a:r>
              <a:rPr lang="en-GB" b="1" dirty="0" err="1" smtClean="0"/>
              <a:t>Leçons</a:t>
            </a:r>
            <a:r>
              <a:rPr lang="en-GB" b="1" dirty="0" smtClean="0"/>
              <a:t> </a:t>
            </a:r>
            <a:r>
              <a:rPr lang="en-GB" b="1" dirty="0"/>
              <a:t>1 et 2: LE CONTEXTE SOCIAL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E931-EA66-48D0-9372-99E29851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765"/>
            <a:ext cx="10396882" cy="1151965"/>
          </a:xfrm>
        </p:spPr>
        <p:txBody>
          <a:bodyPr>
            <a:normAutofit/>
          </a:bodyPr>
          <a:lstStyle/>
          <a:p>
            <a:r>
              <a:rPr lang="en-GB" b="1" dirty="0"/>
              <a:t>Les </a:t>
            </a:r>
            <a:r>
              <a:rPr lang="en-GB" b="1" dirty="0" err="1"/>
              <a:t>lieux</a:t>
            </a:r>
            <a:r>
              <a:rPr lang="en-GB" b="1" dirty="0"/>
              <a:t> </a:t>
            </a:r>
            <a:r>
              <a:rPr lang="en-GB" b="1" dirty="0" err="1"/>
              <a:t>dans</a:t>
            </a:r>
            <a:r>
              <a:rPr lang="en-GB" b="1" dirty="0"/>
              <a:t> le roman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9598-049D-446B-9A2C-EE9E0BD91E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497" y="1040524"/>
            <a:ext cx="5439103" cy="4524704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Lieux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l‘intrigue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Métro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Filles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calvaire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Bastille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Porte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Bagnolet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Oberkampf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Forum des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Halles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Saint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Lazare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d’Austerlitz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Porte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d’Orléans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 Porte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d’Italie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Boulevard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Strabourg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049598-049D-446B-9A2C-EE9E0BD91E41}"/>
              </a:ext>
            </a:extLst>
          </p:cNvPr>
          <p:cNvSpPr txBox="1">
            <a:spLocks/>
          </p:cNvSpPr>
          <p:nvPr/>
        </p:nvSpPr>
        <p:spPr>
          <a:xfrm>
            <a:off x="6124903" y="1040524"/>
            <a:ext cx="5439103" cy="452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7000"/>
              </a:lnSpc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9598-049D-446B-9A2C-EE9E0BD91E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035" y="64513"/>
            <a:ext cx="10394707" cy="5469184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Lieux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FAMILLE: </a:t>
            </a:r>
          </a:p>
          <a:p>
            <a:pPr marL="971550" lvl="1" indent="-285750">
              <a:lnSpc>
                <a:spcPct val="107000"/>
              </a:lnSpc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Dordogne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en-GB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Lieux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D’AVANT: </a:t>
            </a:r>
          </a:p>
          <a:p>
            <a:pPr marL="914400" lvl="1">
              <a:lnSpc>
                <a:spcPct val="107000"/>
              </a:lnSpc>
            </a:pPr>
            <a:r>
              <a:rPr lang="en-GB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Nantes</a:t>
            </a:r>
          </a:p>
          <a:p>
            <a:pPr marL="914400" lvl="1">
              <a:lnSpc>
                <a:spcPct val="107000"/>
              </a:lnSpc>
            </a:pPr>
            <a:r>
              <a:rPr lang="en-GB" sz="2400" b="1" dirty="0"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La </a:t>
            </a:r>
            <a:r>
              <a:rPr lang="en-GB" sz="2400" b="1" dirty="0" err="1"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Normandie</a:t>
            </a:r>
            <a:endParaRPr lang="en-GB" sz="2400" b="1" dirty="0"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marL="914400" lvl="1">
              <a:lnSpc>
                <a:spcPct val="107000"/>
              </a:lnSpc>
            </a:pPr>
            <a:r>
              <a:rPr lang="en-GB" sz="2400" b="1" dirty="0" err="1"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L’internat</a:t>
            </a:r>
            <a:r>
              <a:rPr lang="en-GB" sz="2400" b="1" dirty="0"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(</a:t>
            </a:r>
            <a:r>
              <a:rPr lang="en-GB" sz="2400" b="1" dirty="0" err="1"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Frenouville</a:t>
            </a:r>
            <a:r>
              <a:rPr lang="en-GB" sz="2400" b="1" dirty="0"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)</a:t>
            </a:r>
          </a:p>
          <a:p>
            <a:pPr indent="0">
              <a:lnSpc>
                <a:spcPct val="107000"/>
              </a:lnSpc>
              <a:buNone/>
            </a:pP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Lieux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imaginaires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>
              <a:lnSpc>
                <a:spcPct val="107000"/>
              </a:lnSpc>
            </a:pPr>
            <a:r>
              <a:rPr lang="en-GB" sz="2400" dirty="0" smtClean="0"/>
              <a:t>Cherbourg </a:t>
            </a:r>
            <a:r>
              <a:rPr lang="en-GB" sz="2400" dirty="0"/>
              <a:t>/  </a:t>
            </a:r>
            <a:r>
              <a:rPr lang="en-GB" sz="2400" dirty="0" err="1"/>
              <a:t>l’Irlande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45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024" y="182171"/>
            <a:ext cx="11272078" cy="1899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 et Moi est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une fable urbaine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un roman social et humaniste. Le lecteur découvre,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grâce à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Lou, la vie sordide des SDF dans la capitale et particulièrement des femmes SDF. Delphine de Vigan dénonce le rejet, l’indifférence et la stigmatisation des SDF dans notre société. Les sans-abri sont partout et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pourtant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personne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les remarque.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05" y="2082019"/>
            <a:ext cx="10816103" cy="3474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Trouvez page 70 comment Lou décrit ce point</a:t>
            </a:r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7200" lvl="1" indent="0">
              <a:buNone/>
            </a:pP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Ils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habitent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“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ville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invisible</a:t>
            </a: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”. </a:t>
            </a:r>
          </a:p>
          <a:p>
            <a:pPr marL="457200" lvl="1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 Il y a cette ville invisible, au cœur même de la ville… »</a:t>
            </a:r>
          </a:p>
          <a:p>
            <a:pPr lvl="0"/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Comment le sujet des SDF est-il énoncé dans le livre? </a:t>
            </a:r>
            <a:endParaRPr lang="fr-F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lvl="1" indent="0">
              <a:buNone/>
            </a:pP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sujet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des SDF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énoncé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par le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biais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l’école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et de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l’exposé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Lou. </a:t>
            </a:r>
            <a:endParaRPr lang="en-GB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lvl="1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Lou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veut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l’on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ouvre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les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yeux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sur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problème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épidémique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GB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Qu’apprend-t-on 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sur le sort des SDF dans le livre.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De quoi </a:t>
            </a:r>
            <a:r>
              <a:rPr lang="en-GB" dirty="0" err="1">
                <a:latin typeface="Aharoni" panose="02010803020104030203" pitchFamily="2" charset="-79"/>
                <a:cs typeface="Aharoni" panose="02010803020104030203" pitchFamily="2" charset="-79"/>
              </a:rPr>
              <a:t>souffrent-ils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lvl="1"/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sort des SDF; la violence, le danger,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l’errance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la derive, la misère, la </a:t>
            </a:r>
            <a:r>
              <a:rPr lang="en-GB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faim</a:t>
            </a: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n-GB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rue </a:t>
            </a:r>
            <a:r>
              <a:rPr lang="en-GB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SOnt</a:t>
            </a: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décrits</a:t>
            </a: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tout au long du </a:t>
            </a:r>
            <a:r>
              <a:rPr lang="en-GB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roman. </a:t>
            </a:r>
            <a:endParaRPr lang="en-GB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46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B847-66A6-4B0E-96DA-33420DCC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78" y="932175"/>
            <a:ext cx="9336740" cy="1151965"/>
          </a:xfrm>
        </p:spPr>
        <p:txBody>
          <a:bodyPr>
            <a:noAutofit/>
          </a:bodyPr>
          <a:lstStyle/>
          <a:p>
            <a:r>
              <a:rPr lang="en-GB" sz="2800" dirty="0"/>
              <a:t>Le monde des </a:t>
            </a:r>
            <a:r>
              <a:rPr lang="en-GB" sz="2800" dirty="0" smtClean="0"/>
              <a:t>sans-</a:t>
            </a:r>
            <a:r>
              <a:rPr lang="en-GB" sz="2800" dirty="0" err="1" smtClean="0"/>
              <a:t>abri</a:t>
            </a:r>
            <a:r>
              <a:rPr lang="en-GB" sz="2800" dirty="0" smtClean="0"/>
              <a:t>, les </a:t>
            </a:r>
            <a:r>
              <a:rPr lang="en-GB" sz="2800" dirty="0"/>
              <a:t>femmes de la </a:t>
            </a:r>
            <a:r>
              <a:rPr lang="en-GB" sz="2800" dirty="0" smtClean="0"/>
              <a:t>rue et les </a:t>
            </a:r>
            <a:r>
              <a:rPr lang="en-GB" sz="2800" dirty="0" err="1" smtClean="0"/>
              <a:t>jeunes</a:t>
            </a:r>
            <a:r>
              <a:rPr lang="en-GB" sz="2800" dirty="0" smtClean="0"/>
              <a:t> SDF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00" y="2001673"/>
            <a:ext cx="7200276" cy="991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00" y="2993482"/>
            <a:ext cx="7307720" cy="9681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878" y="254603"/>
            <a:ext cx="8616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2. </a:t>
            </a:r>
            <a:r>
              <a:rPr lang="en-GB" sz="2800" dirty="0" err="1" smtClean="0">
                <a:solidFill>
                  <a:srgbClr val="0070C0"/>
                </a:solidFill>
              </a:rPr>
              <a:t>Lisez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</a:rPr>
              <a:t>les </a:t>
            </a:r>
            <a:r>
              <a:rPr lang="en-GB" sz="2800" dirty="0" err="1">
                <a:solidFill>
                  <a:srgbClr val="0070C0"/>
                </a:solidFill>
              </a:rPr>
              <a:t>textes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34877" y="4474570"/>
            <a:ext cx="8616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 3. </a:t>
            </a:r>
            <a:r>
              <a:rPr lang="en-GB" sz="2800" dirty="0" err="1" smtClean="0">
                <a:solidFill>
                  <a:srgbClr val="0070C0"/>
                </a:solidFill>
              </a:rPr>
              <a:t>Complétez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l’exercice</a:t>
            </a:r>
            <a:r>
              <a:rPr lang="en-GB" sz="2800" dirty="0" smtClean="0">
                <a:solidFill>
                  <a:srgbClr val="0070C0"/>
                </a:solidFill>
              </a:rPr>
              <a:t> 3 / </a:t>
            </a:r>
            <a:r>
              <a:rPr lang="en-GB" sz="2800" dirty="0" err="1" smtClean="0">
                <a:solidFill>
                  <a:srgbClr val="0070C0"/>
                </a:solidFill>
              </a:rPr>
              <a:t>Choisissez</a:t>
            </a:r>
            <a:r>
              <a:rPr lang="en-GB" sz="2800" dirty="0" smtClean="0">
                <a:solidFill>
                  <a:srgbClr val="0070C0"/>
                </a:solidFill>
              </a:rPr>
              <a:t> les phrases </a:t>
            </a:r>
            <a:r>
              <a:rPr lang="en-GB" sz="2800" dirty="0" err="1" smtClean="0">
                <a:solidFill>
                  <a:srgbClr val="0070C0"/>
                </a:solidFill>
              </a:rPr>
              <a:t>correctes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685800"/>
            <a:ext cx="11384279" cy="1151965"/>
          </a:xfrm>
        </p:spPr>
        <p:txBody>
          <a:bodyPr>
            <a:noAutofit/>
          </a:bodyPr>
          <a:lstStyle/>
          <a:p>
            <a:r>
              <a:rPr lang="fr-FR" sz="4800" b="1" u="sng" dirty="0" smtClean="0"/>
              <a:t>3 Choisissez </a:t>
            </a:r>
            <a:r>
              <a:rPr lang="fr-FR" sz="4800" b="1" u="sng" dirty="0"/>
              <a:t>les phrases qui sont </a:t>
            </a:r>
            <a:r>
              <a:rPr lang="fr-FR" sz="4800" b="1" u="sng" dirty="0" smtClean="0"/>
              <a:t>correctes</a:t>
            </a:r>
            <a:endParaRPr lang="en-GB" sz="48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94" y="2063750"/>
            <a:ext cx="8338598" cy="35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30764" y="2189257"/>
            <a:ext cx="7870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</a:p>
          <a:p>
            <a:r>
              <a:rPr lang="fr-FR" sz="4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4 </a:t>
            </a:r>
          </a:p>
          <a:p>
            <a:r>
              <a:rPr lang="fr-FR" sz="4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</a:p>
          <a:p>
            <a:r>
              <a:rPr lang="fr-FR" sz="4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7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8820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3227-53C5-4284-B0E8-2A54C749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43E6F-CB19-4718-A331-3EFA16A795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9145B-DF02-44CC-91ED-1C051FF9CD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0"/>
            <a:ext cx="5761966" cy="68579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676" y="432579"/>
            <a:ext cx="5318541" cy="50826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40675" y="5610636"/>
            <a:ext cx="5514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Lisez le texte suivant et soulignez les problèmes des SDF au quotidien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81CF2D-89FB-4FD4-89CF-AA3B78A74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29C3A5-7EB8-4D9C-AA72-0ADD9B49E7D7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D6AFA7-4A60-4ABF-8003-B04E7F5F6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1656</TotalTime>
  <Words>1515</Words>
  <Application>Microsoft Office PowerPoint</Application>
  <PresentationFormat>Widescreen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SimSun</vt:lpstr>
      <vt:lpstr>Aharoni</vt:lpstr>
      <vt:lpstr>Arial</vt:lpstr>
      <vt:lpstr>Calibri</vt:lpstr>
      <vt:lpstr>Corbel</vt:lpstr>
      <vt:lpstr>Impact</vt:lpstr>
      <vt:lpstr>MS Mincho</vt:lpstr>
      <vt:lpstr>Tahoma</vt:lpstr>
      <vt:lpstr>Times New Roman</vt:lpstr>
      <vt:lpstr>Main Event</vt:lpstr>
      <vt:lpstr>Devoirs pour les vacances</vt:lpstr>
      <vt:lpstr>Benchmark writing - feedback</vt:lpstr>
      <vt:lpstr>No et Moi</vt:lpstr>
      <vt:lpstr>Les lieux dans le roman</vt:lpstr>
      <vt:lpstr>PowerPoint Presentation</vt:lpstr>
      <vt:lpstr>PowerPoint Presentation</vt:lpstr>
      <vt:lpstr>Le monde des sans-abri, les femmes de la rue et les jeunes SDF</vt:lpstr>
      <vt:lpstr>3 Choisissez les phrases qui sont correctes</vt:lpstr>
      <vt:lpstr>PowerPoint Presentation</vt:lpstr>
      <vt:lpstr>5 Remplissez le texte avec les mots de l’encadré</vt:lpstr>
      <vt:lpstr>PowerPoint Presentation</vt:lpstr>
      <vt:lpstr>PowerPoint Presentation</vt:lpstr>
      <vt:lpstr>1.   Finissez de lire les trois textes de la leçon 1 2.  Ex 6 - Traduisez les Phrases en français 3.  Ex 7 -  Traduisez en anglais  </vt:lpstr>
      <vt:lpstr>PowerPoint Presentation</vt:lpstr>
      <vt:lpstr>Traduisez ces phrases en français:</vt:lpstr>
      <vt:lpstr>PowerPoint Presentation</vt:lpstr>
      <vt:lpstr>PowerPoint Presentation</vt:lpstr>
      <vt:lpstr>Un contexte, un regard: l’adolescence</vt:lpstr>
      <vt:lpstr>Traduisez ce paragraphe en anglais.</vt:lpstr>
      <vt:lpstr>PowerPoint Presentation</vt:lpstr>
      <vt:lpstr>Un roman sociologique</vt:lpstr>
      <vt:lpstr>Des marques de produits actuels</vt:lpstr>
      <vt:lpstr>Les references culturelles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et Moi</dc:title>
  <dc:creator>Brett Freeman</dc:creator>
  <cp:lastModifiedBy>Frédérique E. Lecerf</cp:lastModifiedBy>
  <cp:revision>71</cp:revision>
  <dcterms:created xsi:type="dcterms:W3CDTF">2017-10-15T10:07:41Z</dcterms:created>
  <dcterms:modified xsi:type="dcterms:W3CDTF">2021-11-10T14:48:52Z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