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74" r:id="rId5"/>
    <p:sldId id="287" r:id="rId6"/>
    <p:sldId id="338" r:id="rId7"/>
    <p:sldId id="332" r:id="rId8"/>
    <p:sldId id="340" r:id="rId9"/>
    <p:sldId id="276" r:id="rId10"/>
    <p:sldId id="277" r:id="rId11"/>
    <p:sldId id="288" r:id="rId12"/>
    <p:sldId id="290" r:id="rId13"/>
    <p:sldId id="316" r:id="rId14"/>
    <p:sldId id="314" r:id="rId15"/>
    <p:sldId id="341" r:id="rId16"/>
    <p:sldId id="342" r:id="rId17"/>
    <p:sldId id="315" r:id="rId18"/>
    <p:sldId id="312" r:id="rId19"/>
    <p:sldId id="313" r:id="rId20"/>
    <p:sldId id="336" r:id="rId21"/>
    <p:sldId id="335" r:id="rId22"/>
    <p:sldId id="343" r:id="rId23"/>
    <p:sldId id="344" r:id="rId24"/>
    <p:sldId id="337" r:id="rId25"/>
    <p:sldId id="320" r:id="rId26"/>
    <p:sldId id="321" r:id="rId27"/>
    <p:sldId id="318" r:id="rId28"/>
    <p:sldId id="333" r:id="rId29"/>
    <p:sldId id="334" r:id="rId30"/>
    <p:sldId id="264" r:id="rId31"/>
    <p:sldId id="283" r:id="rId32"/>
    <p:sldId id="284" r:id="rId33"/>
    <p:sldId id="265" r:id="rId34"/>
    <p:sldId id="330" r:id="rId35"/>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édérique E. Lecerf" initials="FEL" lastIdx="1" clrIdx="0">
    <p:extLst>
      <p:ext uri="{19B8F6BF-5375-455C-9EA6-DF929625EA0E}">
        <p15:presenceInfo xmlns:p15="http://schemas.microsoft.com/office/powerpoint/2012/main" userId="S-1-5-21-1376317641-3600630683-3757081038-22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109" d="100"/>
          <a:sy n="109" d="100"/>
        </p:scale>
        <p:origin x="58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2T15:13:10.915"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3FCE1555-D65C-401E-A0CB-1FA5C6997766}" type="datetimeFigureOut">
              <a:rPr lang="fr-FR" smtClean="0"/>
              <a:t>05/11/2018</a:t>
            </a:fld>
            <a:endParaRPr lang="fr-FR"/>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D7CA8AFF-0725-46AB-8E48-D7C75ECE6A7D}" type="slidenum">
              <a:rPr lang="fr-FR" smtClean="0"/>
              <a:t>‹#›</a:t>
            </a:fld>
            <a:endParaRPr lang="fr-FR"/>
          </a:p>
        </p:txBody>
      </p:sp>
    </p:spTree>
    <p:extLst>
      <p:ext uri="{BB962C8B-B14F-4D97-AF65-F5344CB8AC3E}">
        <p14:creationId xmlns:p14="http://schemas.microsoft.com/office/powerpoint/2010/main" val="228665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F2C37DB-BF8A-4C35-9511-B03A0D3323F4}" type="datetimeFigureOut">
              <a:rPr lang="fr-FR" smtClean="0"/>
              <a:t>05/11/2018</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8752577-D095-4B31-BCD6-B6BC975D99E7}" type="slidenum">
              <a:rPr lang="fr-FR" smtClean="0"/>
              <a:t>‹#›</a:t>
            </a:fld>
            <a:endParaRPr lang="fr-FR"/>
          </a:p>
        </p:txBody>
      </p:sp>
    </p:spTree>
    <p:extLst>
      <p:ext uri="{BB962C8B-B14F-4D97-AF65-F5344CB8AC3E}">
        <p14:creationId xmlns:p14="http://schemas.microsoft.com/office/powerpoint/2010/main" val="76271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the print out</a:t>
            </a:r>
            <a:r>
              <a:rPr lang="en-US" baseline="0" dirty="0" smtClean="0"/>
              <a:t> in the filing cabinet and on the Staff portal fo</a:t>
            </a:r>
            <a:r>
              <a:rPr lang="en-US" dirty="0" smtClean="0"/>
              <a:t>r students to fill in.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4</a:t>
            </a:fld>
            <a:endParaRPr lang="en-US"/>
          </a:p>
        </p:txBody>
      </p:sp>
    </p:spTree>
    <p:extLst>
      <p:ext uri="{BB962C8B-B14F-4D97-AF65-F5344CB8AC3E}">
        <p14:creationId xmlns:p14="http://schemas.microsoft.com/office/powerpoint/2010/main" val="36552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for students to fill without resources after completing the wheel and the vocab chain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5</a:t>
            </a:fld>
            <a:endParaRPr lang="en-US"/>
          </a:p>
        </p:txBody>
      </p:sp>
    </p:spTree>
    <p:extLst>
      <p:ext uri="{BB962C8B-B14F-4D97-AF65-F5344CB8AC3E}">
        <p14:creationId xmlns:p14="http://schemas.microsoft.com/office/powerpoint/2010/main" val="17081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752577-D095-4B31-BCD6-B6BC975D99E7}" type="slidenum">
              <a:rPr lang="fr-FR" smtClean="0"/>
              <a:t>6</a:t>
            </a:fld>
            <a:endParaRPr lang="fr-FR"/>
          </a:p>
        </p:txBody>
      </p:sp>
    </p:spTree>
    <p:extLst>
      <p:ext uri="{BB962C8B-B14F-4D97-AF65-F5344CB8AC3E}">
        <p14:creationId xmlns:p14="http://schemas.microsoft.com/office/powerpoint/2010/main" val="239298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F8805AF-B0E7-4772-8A60-240B5FC450B5}" type="datetimeFigureOut">
              <a:rPr lang="fr-FR" smtClean="0"/>
              <a:t>05/11/2018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251845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F8805AF-B0E7-4772-8A60-240B5FC450B5}" type="datetimeFigureOut">
              <a:rPr lang="fr-FR" smtClean="0"/>
              <a:t>05/11/2018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42853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F8805AF-B0E7-4772-8A60-240B5FC450B5}" type="datetimeFigureOut">
              <a:rPr lang="fr-FR" smtClean="0"/>
              <a:t>05/11/2018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40216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F8805AF-B0E7-4772-8A60-240B5FC450B5}" type="datetimeFigureOut">
              <a:rPr lang="fr-FR" smtClean="0"/>
              <a:t>05/11/2018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234266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805AF-B0E7-4772-8A60-240B5FC450B5}" type="datetimeFigureOut">
              <a:rPr lang="fr-FR" smtClean="0"/>
              <a:t>05/11/2018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175398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F8805AF-B0E7-4772-8A60-240B5FC450B5}" type="datetimeFigureOut">
              <a:rPr lang="fr-FR" smtClean="0"/>
              <a:t>05/11/2018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240285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F8805AF-B0E7-4772-8A60-240B5FC450B5}" type="datetimeFigureOut">
              <a:rPr lang="fr-FR" smtClean="0"/>
              <a:t>05/11/2018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416137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F8805AF-B0E7-4772-8A60-240B5FC450B5}" type="datetimeFigureOut">
              <a:rPr lang="fr-FR" smtClean="0"/>
              <a:t>05/11/2018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143902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805AF-B0E7-4772-8A60-240B5FC450B5}" type="datetimeFigureOut">
              <a:rPr lang="fr-FR" smtClean="0"/>
              <a:t>05/11/2018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353950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805AF-B0E7-4772-8A60-240B5FC450B5}" type="datetimeFigureOut">
              <a:rPr lang="fr-FR" smtClean="0"/>
              <a:t>05/11/2018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41610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805AF-B0E7-4772-8A60-240B5FC450B5}" type="datetimeFigureOut">
              <a:rPr lang="fr-FR" smtClean="0"/>
              <a:t>05/11/2018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FEAA0-2213-45FA-A4B4-E8FEFC9846FE}" type="slidenum">
              <a:rPr lang="fr-FR" smtClean="0"/>
              <a:t>‹#›</a:t>
            </a:fld>
            <a:endParaRPr lang="fr-FR"/>
          </a:p>
        </p:txBody>
      </p:sp>
    </p:spTree>
    <p:extLst>
      <p:ext uri="{BB962C8B-B14F-4D97-AF65-F5344CB8AC3E}">
        <p14:creationId xmlns:p14="http://schemas.microsoft.com/office/powerpoint/2010/main" val="417133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805AF-B0E7-4772-8A60-240B5FC450B5}" type="datetimeFigureOut">
              <a:rPr lang="fr-FR" smtClean="0"/>
              <a:t>05/11/2018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FEAA0-2213-45FA-A4B4-E8FEFC9846FE}" type="slidenum">
              <a:rPr lang="fr-FR" smtClean="0"/>
              <a:t>‹#›</a:t>
            </a:fld>
            <a:endParaRPr lang="fr-FR"/>
          </a:p>
        </p:txBody>
      </p:sp>
    </p:spTree>
    <p:extLst>
      <p:ext uri="{BB962C8B-B14F-4D97-AF65-F5344CB8AC3E}">
        <p14:creationId xmlns:p14="http://schemas.microsoft.com/office/powerpoint/2010/main" val="301870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19075" y="209550"/>
            <a:ext cx="7924800" cy="6648450"/>
          </a:xfrm>
          <a:prstGeom prst="rect">
            <a:avLst/>
          </a:prstGeom>
        </p:spPr>
      </p:pic>
      <p:sp>
        <p:nvSpPr>
          <p:cNvPr id="5" name="TextBox 4"/>
          <p:cNvSpPr txBox="1"/>
          <p:nvPr/>
        </p:nvSpPr>
        <p:spPr>
          <a:xfrm>
            <a:off x="6932731" y="1330841"/>
            <a:ext cx="5029200" cy="2308324"/>
          </a:xfrm>
          <a:prstGeom prst="rect">
            <a:avLst/>
          </a:prstGeom>
          <a:noFill/>
          <a:ln w="28575">
            <a:solidFill>
              <a:schemeClr val="tx1"/>
            </a:solidFill>
          </a:ln>
        </p:spPr>
        <p:txBody>
          <a:bodyPr wrap="square" rtlCol="0">
            <a:spAutoFit/>
          </a:bodyPr>
          <a:lstStyle/>
          <a:p>
            <a:r>
              <a:rPr lang="fr-FR" sz="2400" b="1" dirty="0" smtClean="0"/>
              <a:t>Selon l'Observatoire national de la délinquance et des réponses pénales (ONDRP) qui s'apprête à rendre son rapport annuel, le nombre de crimes et délits enregistrés en France en 2016 s'établit à environ 3,7 millions. </a:t>
            </a:r>
            <a:endParaRPr lang="fr-FR" sz="2400" b="1" dirty="0"/>
          </a:p>
        </p:txBody>
      </p:sp>
      <p:sp>
        <p:nvSpPr>
          <p:cNvPr id="2" name="TextBox 1"/>
          <p:cNvSpPr txBox="1"/>
          <p:nvPr/>
        </p:nvSpPr>
        <p:spPr>
          <a:xfrm>
            <a:off x="6912382" y="4224061"/>
            <a:ext cx="5069898" cy="2185214"/>
          </a:xfrm>
          <a:prstGeom prst="rect">
            <a:avLst/>
          </a:prstGeom>
          <a:solidFill>
            <a:schemeClr val="accent1">
              <a:lumMod val="60000"/>
              <a:lumOff val="40000"/>
            </a:schemeClr>
          </a:solidFill>
        </p:spPr>
        <p:txBody>
          <a:bodyPr wrap="square" rtlCol="0">
            <a:spAutoFit/>
          </a:bodyPr>
          <a:lstStyle/>
          <a:p>
            <a:r>
              <a:rPr lang="fr-FR" sz="2800" b="1" dirty="0" smtClean="0"/>
              <a:t>Faîtes des phrases:</a:t>
            </a:r>
          </a:p>
          <a:p>
            <a:r>
              <a:rPr lang="fr-FR" sz="3600" b="1" dirty="0"/>
              <a:t>	</a:t>
            </a:r>
            <a:r>
              <a:rPr lang="fr-FR" sz="2400" b="1" dirty="0" smtClean="0"/>
              <a:t>donnez des faits</a:t>
            </a:r>
          </a:p>
          <a:p>
            <a:r>
              <a:rPr lang="fr-FR" sz="2400" b="1" dirty="0"/>
              <a:t>	</a:t>
            </a:r>
            <a:r>
              <a:rPr lang="fr-FR" sz="2400" b="1" dirty="0" smtClean="0"/>
              <a:t>ajoutez des raisons possibles 	pour expliquer les faits</a:t>
            </a:r>
          </a:p>
          <a:p>
            <a:r>
              <a:rPr lang="fr-FR" sz="2400" b="1" dirty="0"/>
              <a:t>	</a:t>
            </a:r>
            <a:r>
              <a:rPr lang="fr-FR" sz="2400" b="1" dirty="0" smtClean="0"/>
              <a:t>évaluez la fiabilité de ces faits</a:t>
            </a:r>
            <a:endParaRPr lang="fr-FR" sz="2400" b="1" dirty="0"/>
          </a:p>
        </p:txBody>
      </p:sp>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705" y="4882214"/>
            <a:ext cx="250794" cy="268444"/>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705" y="5316668"/>
            <a:ext cx="250794" cy="268444"/>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092" y="5316668"/>
            <a:ext cx="250794" cy="268444"/>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961" y="6070244"/>
            <a:ext cx="250794" cy="268444"/>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334" y="6070244"/>
            <a:ext cx="250794" cy="268444"/>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705" y="6070244"/>
            <a:ext cx="250794" cy="268444"/>
          </a:xfrm>
          <a:prstGeom prst="rect">
            <a:avLst/>
          </a:prstGeom>
          <a:solidFill>
            <a:schemeClr val="bg1"/>
          </a:solidFill>
          <a:ln>
            <a:solidFill>
              <a:srgbClr val="0070C0"/>
            </a:solidFill>
          </a:ln>
        </p:spPr>
      </p:pic>
      <p:pic>
        <p:nvPicPr>
          <p:cNvPr id="3" name="Picture 2"/>
          <p:cNvPicPr>
            <a:picLocks noChangeAspect="1"/>
          </p:cNvPicPr>
          <p:nvPr/>
        </p:nvPicPr>
        <p:blipFill>
          <a:blip r:embed="rId4"/>
          <a:stretch>
            <a:fillRect/>
          </a:stretch>
        </p:blipFill>
        <p:spPr>
          <a:xfrm>
            <a:off x="4900609" y="3233794"/>
            <a:ext cx="1647825" cy="159067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155" y="89809"/>
            <a:ext cx="792307" cy="79230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952499" cy="952499"/>
          </a:xfrm>
          <a:prstGeom prst="rect">
            <a:avLst/>
          </a:prstGeom>
        </p:spPr>
      </p:pic>
    </p:spTree>
    <p:extLst>
      <p:ext uri="{BB962C8B-B14F-4D97-AF65-F5344CB8AC3E}">
        <p14:creationId xmlns:p14="http://schemas.microsoft.com/office/powerpoint/2010/main" val="350586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054" y="1503939"/>
            <a:ext cx="5116655" cy="4656229"/>
          </a:xfrm>
          <a:solidFill>
            <a:schemeClr val="accent2">
              <a:lumMod val="60000"/>
              <a:lumOff val="40000"/>
            </a:schemeClr>
          </a:solidFill>
          <a:ln w="38100">
            <a:solidFill>
              <a:schemeClr val="tx1"/>
            </a:solidFill>
          </a:ln>
        </p:spPr>
        <p:txBody>
          <a:bodyPr>
            <a:noAutofit/>
          </a:bodyPr>
          <a:lstStyle/>
          <a:p>
            <a:pPr marL="0" indent="0">
              <a:buNone/>
            </a:pPr>
            <a:r>
              <a:rPr lang="fr-FR" sz="3200" b="1" dirty="0" smtClean="0">
                <a:effectLst/>
              </a:rPr>
              <a:t>Près de 3,7 millions de crimes et délits enregistrés en France en 2016 par la police et la gendarmerie, dans un pays déjà durement éprouvé par le terrorisme. Les violences crapuleuses ont augmenté de 4 % et les atteintes aux biens stagnent à un niveau élevé.</a:t>
            </a:r>
            <a:endParaRPr lang="fr-FR" sz="3200" dirty="0"/>
          </a:p>
        </p:txBody>
      </p:sp>
      <p:sp>
        <p:nvSpPr>
          <p:cNvPr id="4" name="TextBox 3"/>
          <p:cNvSpPr txBox="1"/>
          <p:nvPr/>
        </p:nvSpPr>
        <p:spPr>
          <a:xfrm>
            <a:off x="7587529" y="2093115"/>
            <a:ext cx="4348161" cy="3477875"/>
          </a:xfrm>
          <a:prstGeom prst="rect">
            <a:avLst/>
          </a:prstGeom>
          <a:solidFill>
            <a:schemeClr val="accent1">
              <a:lumMod val="60000"/>
              <a:lumOff val="40000"/>
            </a:schemeClr>
          </a:solidFill>
        </p:spPr>
        <p:txBody>
          <a:bodyPr wrap="square" rtlCol="0">
            <a:spAutoFit/>
          </a:bodyPr>
          <a:lstStyle/>
          <a:p>
            <a:r>
              <a:rPr lang="fr-FR" sz="2000" b="1" dirty="0"/>
              <a:t>L</a:t>
            </a:r>
            <a:r>
              <a:rPr lang="fr-FR" sz="2000" b="1" dirty="0" smtClean="0"/>
              <a:t>e nombre de crimes et délits en 2016 </a:t>
            </a:r>
            <a:r>
              <a:rPr lang="fr-FR" sz="2000" b="1" dirty="0" err="1" smtClean="0"/>
              <a:t>a-t-il</a:t>
            </a:r>
            <a:r>
              <a:rPr lang="fr-FR" sz="2000" b="1" dirty="0" smtClean="0"/>
              <a:t> augmenté par rapport à 2015?</a:t>
            </a:r>
          </a:p>
          <a:p>
            <a:endParaRPr lang="fr-FR" sz="2000" b="1" dirty="0"/>
          </a:p>
          <a:p>
            <a:r>
              <a:rPr lang="fr-FR" sz="2000" b="1" dirty="0" smtClean="0"/>
              <a:t>Pourquoi dit-on que la France est un pays durement éprouvé par le terrorisme?</a:t>
            </a:r>
          </a:p>
          <a:p>
            <a:endParaRPr lang="fr-FR" sz="2000" b="1" dirty="0"/>
          </a:p>
          <a:p>
            <a:r>
              <a:rPr lang="fr-FR" sz="2000" b="1" dirty="0" smtClean="0"/>
              <a:t>Quelle est la différence entre ‘violence crapuleuse’ et violence ‘non-crapuleuse’ ?</a:t>
            </a:r>
          </a:p>
          <a:p>
            <a:endParaRPr lang="fr-FR" sz="2000" b="1" dirty="0"/>
          </a:p>
        </p:txBody>
      </p:sp>
      <p:sp>
        <p:nvSpPr>
          <p:cNvPr id="2" name="TextBox 1"/>
          <p:cNvSpPr txBox="1"/>
          <p:nvPr/>
        </p:nvSpPr>
        <p:spPr>
          <a:xfrm>
            <a:off x="937781" y="249382"/>
            <a:ext cx="9994531" cy="584775"/>
          </a:xfrm>
          <a:prstGeom prst="rect">
            <a:avLst/>
          </a:prstGeom>
          <a:noFill/>
        </p:spPr>
        <p:txBody>
          <a:bodyPr wrap="none" rtlCol="0">
            <a:spAutoFit/>
          </a:bodyPr>
          <a:lstStyle/>
          <a:p>
            <a:r>
              <a:rPr lang="fr-FR" sz="3200" b="1" dirty="0" smtClean="0"/>
              <a:t>2. Lisez le bilan de l’année 2016 et répondez aux questions</a:t>
            </a:r>
            <a:endParaRPr lang="fr-FR" sz="3200"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082" y="2093115"/>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376" y="3095323"/>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081" y="3095323"/>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914" y="4169405"/>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006" y="4169405"/>
            <a:ext cx="384447"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080" y="4169405"/>
            <a:ext cx="384447" cy="426332"/>
          </a:xfrm>
          <a:prstGeom prst="rect">
            <a:avLst/>
          </a:prstGeom>
          <a:solidFill>
            <a:schemeClr val="bg1"/>
          </a:solidFill>
          <a:ln>
            <a:solidFill>
              <a:srgbClr val="0070C0"/>
            </a:solid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158" y="41850"/>
            <a:ext cx="792307" cy="79230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1" y="65519"/>
            <a:ext cx="952499" cy="952499"/>
          </a:xfrm>
          <a:prstGeom prst="rect">
            <a:avLst/>
          </a:prstGeom>
        </p:spPr>
      </p:pic>
    </p:spTree>
    <p:extLst>
      <p:ext uri="{BB962C8B-B14F-4D97-AF65-F5344CB8AC3E}">
        <p14:creationId xmlns:p14="http://schemas.microsoft.com/office/powerpoint/2010/main" val="3242836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54" y="282919"/>
            <a:ext cx="11528281" cy="789709"/>
          </a:xfrm>
        </p:spPr>
        <p:txBody>
          <a:bodyPr>
            <a:noAutofit/>
          </a:bodyPr>
          <a:lstStyle/>
          <a:p>
            <a:r>
              <a:rPr lang="fr-FR" sz="3600" b="1" dirty="0" smtClean="0"/>
              <a:t>3. Écoutez le passage ‘quatre vols’ et répondez aux questions </a:t>
            </a:r>
            <a:endParaRPr lang="fr-FR" sz="3600" b="1" dirty="0"/>
          </a:p>
        </p:txBody>
      </p:sp>
      <p:pic>
        <p:nvPicPr>
          <p:cNvPr id="4" name="Picture 3"/>
          <p:cNvPicPr>
            <a:picLocks noChangeAspect="1"/>
          </p:cNvPicPr>
          <p:nvPr/>
        </p:nvPicPr>
        <p:blipFill>
          <a:blip r:embed="rId4"/>
          <a:stretch>
            <a:fillRect/>
          </a:stretch>
        </p:blipFill>
        <p:spPr>
          <a:xfrm>
            <a:off x="875651" y="1325907"/>
            <a:ext cx="3228109" cy="5532093"/>
          </a:xfrm>
          <a:prstGeom prst="rect">
            <a:avLst/>
          </a:prstGeom>
        </p:spPr>
      </p:pic>
      <p:pic>
        <p:nvPicPr>
          <p:cNvPr id="5" name="Picture 4"/>
          <p:cNvPicPr>
            <a:picLocks noChangeAspect="1"/>
          </p:cNvPicPr>
          <p:nvPr/>
        </p:nvPicPr>
        <p:blipFill>
          <a:blip r:embed="rId5"/>
          <a:stretch>
            <a:fillRect/>
          </a:stretch>
        </p:blipFill>
        <p:spPr>
          <a:xfrm>
            <a:off x="4931229" y="928197"/>
            <a:ext cx="4905461" cy="5929803"/>
          </a:xfrm>
          <a:prstGeom prst="rect">
            <a:avLst/>
          </a:prstGeom>
        </p:spPr>
      </p:pic>
      <p:pic>
        <p:nvPicPr>
          <p:cNvPr id="6" name="Picture 5"/>
          <p:cNvPicPr>
            <a:picLocks noChangeAspect="1"/>
          </p:cNvPicPr>
          <p:nvPr/>
        </p:nvPicPr>
        <p:blipFill>
          <a:blip r:embed="rId6"/>
          <a:stretch>
            <a:fillRect/>
          </a:stretch>
        </p:blipFill>
        <p:spPr>
          <a:xfrm>
            <a:off x="4074295" y="6080846"/>
            <a:ext cx="542925" cy="523875"/>
          </a:xfrm>
          <a:prstGeom prst="rect">
            <a:avLst/>
          </a:prstGeom>
        </p:spPr>
      </p:pic>
      <p:sp>
        <p:nvSpPr>
          <p:cNvPr id="7" name="TextBox 6"/>
          <p:cNvSpPr txBox="1"/>
          <p:nvPr/>
        </p:nvSpPr>
        <p:spPr>
          <a:xfrm>
            <a:off x="9940202" y="2284075"/>
            <a:ext cx="2057833" cy="2585323"/>
          </a:xfrm>
          <a:prstGeom prst="rect">
            <a:avLst/>
          </a:prstGeom>
          <a:solidFill>
            <a:schemeClr val="accent1">
              <a:lumMod val="40000"/>
              <a:lumOff val="60000"/>
            </a:schemeClr>
          </a:solidFill>
        </p:spPr>
        <p:txBody>
          <a:bodyPr wrap="square" rtlCol="0">
            <a:spAutoFit/>
          </a:bodyPr>
          <a:lstStyle/>
          <a:p>
            <a:r>
              <a:rPr lang="fr-FR" b="1" dirty="0" smtClean="0"/>
              <a:t>Ensuite: utilisez la transcription pour corriger et noter vos réponses</a:t>
            </a:r>
          </a:p>
          <a:p>
            <a:endParaRPr lang="fr-FR" b="1" dirty="0"/>
          </a:p>
          <a:p>
            <a:r>
              <a:rPr lang="fr-FR" b="1" dirty="0" smtClean="0"/>
              <a:t>Prenez des notes pour le vocabulaire que vous ne connaissez pas</a:t>
            </a:r>
            <a:endParaRPr lang="fr-FR" b="1" dirty="0"/>
          </a:p>
        </p:txBody>
      </p:sp>
      <p:pic>
        <p:nvPicPr>
          <p:cNvPr id="3" name="quatre vol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64318" y="767828"/>
            <a:ext cx="609600" cy="609600"/>
          </a:xfrm>
          <a:prstGeom prst="rect">
            <a:avLst/>
          </a:prstGeom>
        </p:spPr>
      </p:pic>
    </p:spTree>
    <p:extLst>
      <p:ext uri="{BB962C8B-B14F-4D97-AF65-F5344CB8AC3E}">
        <p14:creationId xmlns:p14="http://schemas.microsoft.com/office/powerpoint/2010/main" val="919342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26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169182"/>
            <a:ext cx="11326585" cy="875847"/>
          </a:xfrm>
          <a:solidFill>
            <a:schemeClr val="accent1">
              <a:lumMod val="60000"/>
              <a:lumOff val="40000"/>
            </a:schemeClr>
          </a:solidFill>
        </p:spPr>
        <p:txBody>
          <a:bodyPr/>
          <a:lstStyle/>
          <a:p>
            <a:r>
              <a:rPr lang="fr-FR" dirty="0"/>
              <a:t>Quatre vols- Transcription</a:t>
            </a:r>
            <a:endParaRPr lang="en-GB" dirty="0"/>
          </a:p>
        </p:txBody>
      </p:sp>
      <p:sp>
        <p:nvSpPr>
          <p:cNvPr id="3" name="Content Placeholder 2"/>
          <p:cNvSpPr>
            <a:spLocks noGrp="1"/>
          </p:cNvSpPr>
          <p:nvPr>
            <p:ph idx="1"/>
          </p:nvPr>
        </p:nvSpPr>
        <p:spPr>
          <a:xfrm>
            <a:off x="511627" y="1306286"/>
            <a:ext cx="11326585" cy="5274128"/>
          </a:xfrm>
        </p:spPr>
        <p:txBody>
          <a:bodyPr>
            <a:normAutofit lnSpcReduction="10000"/>
          </a:bodyPr>
          <a:lstStyle/>
          <a:p>
            <a:pPr marL="0" indent="0">
              <a:buNone/>
            </a:pPr>
            <a:r>
              <a:rPr lang="fr-FR" dirty="0"/>
              <a:t>Titre A </a:t>
            </a:r>
            <a:endParaRPr lang="en-GB" dirty="0"/>
          </a:p>
          <a:p>
            <a:r>
              <a:rPr lang="fr-FR" dirty="0"/>
              <a:t>Samedi soir, à Marseille, six individus vêtus de noir et portant de fausses barbes ont cambriolé une bijouterie. Lorsque les malfaiteurs serbes et croates sont sortis de la bijouterie avec leur butin, ils ont été interpellés par la police. Placés en garde à vue, ils ont déclaré qu’ils avaient voulu cacher leur identité pour pénétrer dans la bijouterie. </a:t>
            </a:r>
            <a:endParaRPr lang="en-GB" dirty="0"/>
          </a:p>
          <a:p>
            <a:pPr marL="0" indent="0">
              <a:buNone/>
            </a:pPr>
            <a:r>
              <a:rPr lang="fr-FR" dirty="0" smtClean="0"/>
              <a:t>Titre </a:t>
            </a:r>
            <a:r>
              <a:rPr lang="fr-FR" dirty="0"/>
              <a:t>B </a:t>
            </a:r>
            <a:endParaRPr lang="en-GB" dirty="0"/>
          </a:p>
          <a:p>
            <a:r>
              <a:rPr lang="fr-FR" dirty="0"/>
              <a:t>Vers 20h30, un jeune homme de 18 ans, se trouvait avec sa copine dans un souterrain menant à un quai du RER, lorsqu’il a été agressé par une dizaine d’individus. Il a été battu violemment et les malfaiteurs lui ont volé son portefeuille et son portable. Le jeune homme a été transporté, dans le coma, à l’hôpital, où il reste entre la vie et la mort. Un policier a indiqué que « Les enregistrements de la </a:t>
            </a:r>
            <a:r>
              <a:rPr lang="fr-FR" dirty="0" smtClean="0"/>
              <a:t>vidéo protection </a:t>
            </a:r>
            <a:r>
              <a:rPr lang="fr-FR" dirty="0"/>
              <a:t>de la gare vont être exploités. » </a:t>
            </a:r>
            <a:endParaRPr lang="en-GB" dirty="0"/>
          </a:p>
        </p:txBody>
      </p:sp>
    </p:spTree>
    <p:extLst>
      <p:ext uri="{BB962C8B-B14F-4D97-AF65-F5344CB8AC3E}">
        <p14:creationId xmlns:p14="http://schemas.microsoft.com/office/powerpoint/2010/main" val="160183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5" y="326571"/>
            <a:ext cx="11429998" cy="6253843"/>
          </a:xfrm>
        </p:spPr>
        <p:txBody>
          <a:bodyPr>
            <a:normAutofit lnSpcReduction="10000"/>
          </a:bodyPr>
          <a:lstStyle/>
          <a:p>
            <a:pPr marL="0" indent="0">
              <a:buNone/>
            </a:pPr>
            <a:r>
              <a:rPr lang="fr-FR" dirty="0" smtClean="0"/>
              <a:t>Titre </a:t>
            </a:r>
            <a:r>
              <a:rPr lang="fr-FR" dirty="0"/>
              <a:t>C </a:t>
            </a:r>
            <a:endParaRPr lang="en-GB" dirty="0"/>
          </a:p>
          <a:p>
            <a:r>
              <a:rPr lang="fr-FR" dirty="0"/>
              <a:t>Mardi après-midi, à Lille, un étudiant, âgé de 18 ans, a reçu un coup de couteau dans la cuisse par trois adolescentes. Ces dernières lui ont arraché son téléphone portable. </a:t>
            </a:r>
            <a:endParaRPr lang="en-GB" dirty="0"/>
          </a:p>
          <a:p>
            <a:r>
              <a:rPr lang="fr-FR" dirty="0"/>
              <a:t>Quelques heures après, une adolescente, âgée de 15 ans, a été interpellée. Et le lendemain, une de ses complices, âgée de 18 ans, a été arrêtée. Les deux adolescentes avaient déjà été jugées coupables, le 25 mars, dans une affaire de vol avec violence. </a:t>
            </a:r>
            <a:endParaRPr lang="fr-FR" dirty="0" smtClean="0"/>
          </a:p>
          <a:p>
            <a:endParaRPr lang="en-GB" dirty="0"/>
          </a:p>
          <a:p>
            <a:pPr marL="0" indent="0">
              <a:buNone/>
            </a:pPr>
            <a:r>
              <a:rPr lang="fr-FR" dirty="0" smtClean="0"/>
              <a:t>Titre </a:t>
            </a:r>
            <a:r>
              <a:rPr lang="fr-FR" dirty="0"/>
              <a:t>D </a:t>
            </a:r>
            <a:endParaRPr lang="en-GB" dirty="0"/>
          </a:p>
          <a:p>
            <a:r>
              <a:rPr lang="fr-FR" dirty="0"/>
              <a:t>Dans la nuit de dimanche à lundi, aux environs de 2h30, des individus ont enchaîné le portail de la gendarmerie pour empêcher les véhicules de sortir. Ils ont ensuite cambriolé l’hypermarché Carrefour situé à proximité. En six minutes, les cambrioleurs ont eu le temps de briser les vitres, de découper le rideau de fer et de piller les rayons des téléphones portables et des ordinateurs. Ils ont ensuite pris la fuite.</a:t>
            </a:r>
            <a:endParaRPr lang="en-GB" dirty="0"/>
          </a:p>
          <a:p>
            <a:endParaRPr lang="en-GB" dirty="0"/>
          </a:p>
        </p:txBody>
      </p:sp>
    </p:spTree>
    <p:extLst>
      <p:ext uri="{BB962C8B-B14F-4D97-AF65-F5344CB8AC3E}">
        <p14:creationId xmlns:p14="http://schemas.microsoft.com/office/powerpoint/2010/main" val="306763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32616"/>
            <a:ext cx="3941618" cy="798658"/>
          </a:xfrm>
        </p:spPr>
        <p:txBody>
          <a:bodyPr/>
          <a:lstStyle/>
          <a:p>
            <a:r>
              <a:rPr lang="fr-FR" b="1" dirty="0" smtClean="0"/>
              <a:t>Quatre vols</a:t>
            </a:r>
            <a:endParaRPr lang="fr-FR" b="1" dirty="0"/>
          </a:p>
        </p:txBody>
      </p:sp>
      <p:sp>
        <p:nvSpPr>
          <p:cNvPr id="4" name="TextBox 3"/>
          <p:cNvSpPr txBox="1"/>
          <p:nvPr/>
        </p:nvSpPr>
        <p:spPr>
          <a:xfrm rot="967921">
            <a:off x="9929813" y="645373"/>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69452552"/>
              </p:ext>
            </p:extLst>
          </p:nvPr>
        </p:nvGraphicFramePr>
        <p:xfrm>
          <a:off x="1482435" y="2157847"/>
          <a:ext cx="9379528" cy="4526280"/>
        </p:xfrm>
        <a:graphic>
          <a:graphicData uri="http://schemas.openxmlformats.org/drawingml/2006/table">
            <a:tbl>
              <a:tblPr firstRow="1" firstCol="1" bandRow="1">
                <a:tableStyleId>{5C22544A-7EE6-4342-B048-85BDC9FD1C3A}</a:tableStyleId>
              </a:tblPr>
              <a:tblGrid>
                <a:gridCol w="2344882">
                  <a:extLst>
                    <a:ext uri="{9D8B030D-6E8A-4147-A177-3AD203B41FA5}">
                      <a16:colId xmlns:a16="http://schemas.microsoft.com/office/drawing/2014/main" val="20000"/>
                    </a:ext>
                  </a:extLst>
                </a:gridCol>
                <a:gridCol w="2344882">
                  <a:extLst>
                    <a:ext uri="{9D8B030D-6E8A-4147-A177-3AD203B41FA5}">
                      <a16:colId xmlns:a16="http://schemas.microsoft.com/office/drawing/2014/main" val="20001"/>
                    </a:ext>
                  </a:extLst>
                </a:gridCol>
                <a:gridCol w="2344882">
                  <a:extLst>
                    <a:ext uri="{9D8B030D-6E8A-4147-A177-3AD203B41FA5}">
                      <a16:colId xmlns:a16="http://schemas.microsoft.com/office/drawing/2014/main" val="20002"/>
                    </a:ext>
                  </a:extLst>
                </a:gridCol>
                <a:gridCol w="2344882">
                  <a:extLst>
                    <a:ext uri="{9D8B030D-6E8A-4147-A177-3AD203B41FA5}">
                      <a16:colId xmlns:a16="http://schemas.microsoft.com/office/drawing/2014/main" val="20003"/>
                    </a:ext>
                  </a:extLst>
                </a:gridCol>
              </a:tblGrid>
              <a:tr h="361361">
                <a:tc>
                  <a:txBody>
                    <a:bodyPr/>
                    <a:lstStyle/>
                    <a:p>
                      <a:pPr>
                        <a:lnSpc>
                          <a:spcPct val="150000"/>
                        </a:lnSpc>
                        <a:spcAft>
                          <a:spcPts val="0"/>
                        </a:spcAft>
                      </a:pPr>
                      <a:r>
                        <a:rPr lang="fr-FR" sz="1800" b="1" dirty="0">
                          <a:solidFill>
                            <a:sysClr val="windowText" lastClr="000000"/>
                          </a:solidFill>
                          <a:effectLst/>
                        </a:rPr>
                        <a:t>français</a:t>
                      </a:r>
                      <a:endParaRPr lang="fr-F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1800" b="1" dirty="0">
                          <a:solidFill>
                            <a:sysClr val="windowText" lastClr="000000"/>
                          </a:solidFill>
                          <a:effectLst/>
                        </a:rPr>
                        <a:t>English</a:t>
                      </a:r>
                      <a:endParaRPr lang="fr-F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1800" b="1">
                          <a:solidFill>
                            <a:sysClr val="windowText" lastClr="000000"/>
                          </a:solidFill>
                          <a:effectLst/>
                        </a:rPr>
                        <a:t>français</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1800" b="1">
                          <a:solidFill>
                            <a:sysClr val="windowText" lastClr="000000"/>
                          </a:solidFill>
                          <a:effectLst/>
                        </a:rPr>
                        <a:t>English</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88029">
                <a:tc>
                  <a:txBody>
                    <a:bodyPr/>
                    <a:lstStyle/>
                    <a:p>
                      <a:pPr>
                        <a:lnSpc>
                          <a:spcPct val="150000"/>
                        </a:lnSpc>
                        <a:spcAft>
                          <a:spcPts val="0"/>
                        </a:spcAft>
                      </a:pPr>
                      <a:r>
                        <a:rPr lang="fr-FR" sz="1800" b="1" dirty="0">
                          <a:solidFill>
                            <a:sysClr val="windowText" lastClr="000000"/>
                          </a:solidFill>
                          <a:effectLst/>
                        </a:rPr>
                        <a:t>Les individus</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Cambrioler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Les malfaiteurs</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 butin</a:t>
                      </a:r>
                      <a:endParaRPr lang="fr-FR" sz="1600" b="1" dirty="0">
                        <a:solidFill>
                          <a:sysClr val="windowText" lastClr="000000"/>
                        </a:solidFill>
                        <a:effectLst/>
                      </a:endParaRPr>
                    </a:p>
                    <a:p>
                      <a:pPr>
                        <a:lnSpc>
                          <a:spcPct val="150000"/>
                        </a:lnSpc>
                        <a:spcAft>
                          <a:spcPts val="0"/>
                        </a:spcAft>
                      </a:pPr>
                      <a:r>
                        <a:rPr lang="fr-FR" sz="1800" b="1" dirty="0" smtClean="0">
                          <a:solidFill>
                            <a:sysClr val="windowText" lastClr="000000"/>
                          </a:solidFill>
                          <a:effectLst/>
                        </a:rPr>
                        <a:t>Interpeller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En garde à vue</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Battre</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 portefeuille</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Les enregistrements</a:t>
                      </a:r>
                      <a:endParaRPr lang="fr-F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GB" sz="1800" b="1" dirty="0" smtClean="0">
                          <a:solidFill>
                            <a:srgbClr val="FF0000"/>
                          </a:solidFill>
                        </a:rPr>
                        <a:t>individuals</a:t>
                      </a:r>
                      <a:br>
                        <a:rPr lang="en-GB" sz="1800" b="1" dirty="0" smtClean="0">
                          <a:solidFill>
                            <a:srgbClr val="FF0000"/>
                          </a:solidFill>
                        </a:rPr>
                      </a:br>
                      <a:r>
                        <a:rPr lang="en-GB" sz="1800" b="1" dirty="0" smtClean="0">
                          <a:solidFill>
                            <a:srgbClr val="FF0000"/>
                          </a:solidFill>
                        </a:rPr>
                        <a:t>to burgle</a:t>
                      </a:r>
                      <a:br>
                        <a:rPr lang="en-GB" sz="1800" b="1" dirty="0" smtClean="0">
                          <a:solidFill>
                            <a:srgbClr val="FF0000"/>
                          </a:solidFill>
                        </a:rPr>
                      </a:br>
                      <a:r>
                        <a:rPr lang="en-GB" sz="1800" b="1" dirty="0" smtClean="0">
                          <a:solidFill>
                            <a:srgbClr val="FF0000"/>
                          </a:solidFill>
                        </a:rPr>
                        <a:t>Criminals</a:t>
                      </a:r>
                      <a:br>
                        <a:rPr lang="en-GB" sz="1800" b="1" dirty="0" smtClean="0">
                          <a:solidFill>
                            <a:srgbClr val="FF0000"/>
                          </a:solidFill>
                        </a:rPr>
                      </a:br>
                      <a:r>
                        <a:rPr lang="en-GB" sz="1800" b="1" dirty="0" smtClean="0">
                          <a:solidFill>
                            <a:srgbClr val="FF0000"/>
                          </a:solidFill>
                        </a:rPr>
                        <a:t>The loot</a:t>
                      </a:r>
                      <a:br>
                        <a:rPr lang="en-GB" sz="1800" b="1" dirty="0" smtClean="0">
                          <a:solidFill>
                            <a:srgbClr val="FF0000"/>
                          </a:solidFill>
                        </a:rPr>
                      </a:br>
                      <a:r>
                        <a:rPr lang="en-GB" sz="1800" b="1" dirty="0" smtClean="0">
                          <a:solidFill>
                            <a:srgbClr val="FF0000"/>
                          </a:solidFill>
                        </a:rPr>
                        <a:t>to challenge</a:t>
                      </a:r>
                      <a:br>
                        <a:rPr lang="en-GB" sz="1800" b="1" dirty="0" smtClean="0">
                          <a:solidFill>
                            <a:srgbClr val="FF0000"/>
                          </a:solidFill>
                        </a:rPr>
                      </a:br>
                      <a:r>
                        <a:rPr lang="en-GB" sz="1800" b="1" dirty="0" smtClean="0">
                          <a:solidFill>
                            <a:srgbClr val="FF0000"/>
                          </a:solidFill>
                        </a:rPr>
                        <a:t>In custody</a:t>
                      </a:r>
                      <a:br>
                        <a:rPr lang="en-GB" sz="1800" b="1" dirty="0" smtClean="0">
                          <a:solidFill>
                            <a:srgbClr val="FF0000"/>
                          </a:solidFill>
                        </a:rPr>
                      </a:br>
                      <a:r>
                        <a:rPr lang="en-GB" sz="1800" b="1" dirty="0" smtClean="0">
                          <a:solidFill>
                            <a:srgbClr val="FF0000"/>
                          </a:solidFill>
                        </a:rPr>
                        <a:t>to</a:t>
                      </a:r>
                      <a:r>
                        <a:rPr lang="en-GB" sz="1800" b="1" baseline="0" dirty="0" smtClean="0">
                          <a:solidFill>
                            <a:srgbClr val="FF0000"/>
                          </a:solidFill>
                        </a:rPr>
                        <a:t> b</a:t>
                      </a:r>
                      <a:r>
                        <a:rPr lang="en-GB" sz="1800" b="1" dirty="0" smtClean="0">
                          <a:solidFill>
                            <a:srgbClr val="FF0000"/>
                          </a:solidFill>
                        </a:rPr>
                        <a:t>eat</a:t>
                      </a:r>
                      <a:br>
                        <a:rPr lang="en-GB" sz="1800" b="1" dirty="0" smtClean="0">
                          <a:solidFill>
                            <a:srgbClr val="FF0000"/>
                          </a:solidFill>
                        </a:rPr>
                      </a:br>
                      <a:r>
                        <a:rPr lang="en-GB" sz="1800" b="1" dirty="0" smtClean="0">
                          <a:solidFill>
                            <a:srgbClr val="FF0000"/>
                          </a:solidFill>
                        </a:rPr>
                        <a:t>Wallet</a:t>
                      </a:r>
                      <a:br>
                        <a:rPr lang="en-GB" sz="1800" b="1" dirty="0" smtClean="0">
                          <a:solidFill>
                            <a:srgbClr val="FF0000"/>
                          </a:solidFill>
                        </a:rPr>
                      </a:br>
                      <a:r>
                        <a:rPr lang="en-GB" sz="1800" b="1" dirty="0" smtClean="0">
                          <a:solidFill>
                            <a:srgbClr val="FF0000"/>
                          </a:solidFill>
                        </a:rPr>
                        <a:t>Recordings</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1800" b="1" dirty="0">
                          <a:solidFill>
                            <a:sysClr val="windowText" lastClr="000000"/>
                          </a:solidFill>
                          <a:effectLst/>
                        </a:rPr>
                        <a:t>Un coup de couteau</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Arracher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Les complices</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Les coupables</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Une affaire de vol</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Enchaîner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Empêcher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Briser les vitres</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Piller</a:t>
                      </a:r>
                      <a:endParaRPr lang="fr-FR" sz="1600" b="1" dirty="0">
                        <a:solidFill>
                          <a:sysClr val="windowText" lastClr="000000"/>
                        </a:solidFill>
                        <a:effectLst/>
                      </a:endParaRPr>
                    </a:p>
                    <a:p>
                      <a:pPr>
                        <a:lnSpc>
                          <a:spcPct val="150000"/>
                        </a:lnSpc>
                        <a:spcAft>
                          <a:spcPts val="0"/>
                        </a:spcAft>
                      </a:pPr>
                      <a:r>
                        <a:rPr lang="fr-FR" sz="1800" b="1" dirty="0">
                          <a:solidFill>
                            <a:sysClr val="windowText" lastClr="000000"/>
                          </a:solidFill>
                          <a:effectLst/>
                        </a:rPr>
                        <a:t>Prendre la fuite</a:t>
                      </a:r>
                      <a:endParaRPr lang="fr-F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GB" sz="1800" b="1" dirty="0" smtClean="0">
                          <a:solidFill>
                            <a:srgbClr val="FF0000"/>
                          </a:solidFill>
                        </a:rPr>
                        <a:t>Knife stabbing</a:t>
                      </a:r>
                      <a:br>
                        <a:rPr lang="en-GB" sz="1800" b="1" dirty="0" smtClean="0">
                          <a:solidFill>
                            <a:srgbClr val="FF0000"/>
                          </a:solidFill>
                        </a:rPr>
                      </a:br>
                      <a:r>
                        <a:rPr lang="en-GB" sz="1800" b="1" dirty="0" smtClean="0">
                          <a:solidFill>
                            <a:srgbClr val="FF0000"/>
                          </a:solidFill>
                        </a:rPr>
                        <a:t>to snatch</a:t>
                      </a:r>
                      <a:br>
                        <a:rPr lang="en-GB" sz="1800" b="1" dirty="0" smtClean="0">
                          <a:solidFill>
                            <a:srgbClr val="FF0000"/>
                          </a:solidFill>
                        </a:rPr>
                      </a:br>
                      <a:r>
                        <a:rPr lang="en-GB" sz="1800" b="1" dirty="0" smtClean="0">
                          <a:solidFill>
                            <a:srgbClr val="FF0000"/>
                          </a:solidFill>
                        </a:rPr>
                        <a:t>accomplices</a:t>
                      </a:r>
                    </a:p>
                    <a:p>
                      <a:pPr>
                        <a:lnSpc>
                          <a:spcPct val="150000"/>
                        </a:lnSpc>
                        <a:spcAft>
                          <a:spcPts val="0"/>
                        </a:spcAft>
                      </a:pPr>
                      <a:r>
                        <a:rPr lang="en-GB" sz="1800" b="1" dirty="0" smtClean="0">
                          <a:solidFill>
                            <a:srgbClr val="FF0000"/>
                          </a:solidFill>
                        </a:rPr>
                        <a:t>guilty people</a:t>
                      </a:r>
                      <a:br>
                        <a:rPr lang="en-GB" sz="1800" b="1" dirty="0" smtClean="0">
                          <a:solidFill>
                            <a:srgbClr val="FF0000"/>
                          </a:solidFill>
                        </a:rPr>
                      </a:br>
                      <a:r>
                        <a:rPr lang="en-GB" sz="1800" b="1" dirty="0" smtClean="0">
                          <a:solidFill>
                            <a:srgbClr val="FF0000"/>
                          </a:solidFill>
                        </a:rPr>
                        <a:t>A case of theft</a:t>
                      </a:r>
                      <a:br>
                        <a:rPr lang="en-GB" sz="1800" b="1" dirty="0" smtClean="0">
                          <a:solidFill>
                            <a:srgbClr val="FF0000"/>
                          </a:solidFill>
                        </a:rPr>
                      </a:br>
                      <a:r>
                        <a:rPr lang="en-GB" sz="1800" b="1" dirty="0" smtClean="0">
                          <a:solidFill>
                            <a:srgbClr val="FF0000"/>
                          </a:solidFill>
                        </a:rPr>
                        <a:t>To</a:t>
                      </a:r>
                      <a:r>
                        <a:rPr lang="en-GB" sz="1800" b="1" baseline="0" dirty="0" smtClean="0">
                          <a:solidFill>
                            <a:srgbClr val="FF0000"/>
                          </a:solidFill>
                        </a:rPr>
                        <a:t> c</a:t>
                      </a:r>
                      <a:r>
                        <a:rPr lang="en-GB" sz="1800" b="1" dirty="0" smtClean="0">
                          <a:solidFill>
                            <a:srgbClr val="FF0000"/>
                          </a:solidFill>
                        </a:rPr>
                        <a:t>hain</a:t>
                      </a:r>
                      <a:br>
                        <a:rPr lang="en-GB" sz="1800" b="1" dirty="0" smtClean="0">
                          <a:solidFill>
                            <a:srgbClr val="FF0000"/>
                          </a:solidFill>
                        </a:rPr>
                      </a:br>
                      <a:r>
                        <a:rPr lang="en-GB" sz="1800" b="1" dirty="0" smtClean="0">
                          <a:solidFill>
                            <a:srgbClr val="FF0000"/>
                          </a:solidFill>
                        </a:rPr>
                        <a:t>to</a:t>
                      </a:r>
                      <a:r>
                        <a:rPr lang="en-GB" sz="1800" b="1" baseline="0" dirty="0" smtClean="0">
                          <a:solidFill>
                            <a:srgbClr val="FF0000"/>
                          </a:solidFill>
                        </a:rPr>
                        <a:t> p</a:t>
                      </a:r>
                      <a:r>
                        <a:rPr lang="en-GB" sz="1800" b="1" dirty="0" smtClean="0">
                          <a:solidFill>
                            <a:srgbClr val="FF0000"/>
                          </a:solidFill>
                        </a:rPr>
                        <a:t>revent</a:t>
                      </a:r>
                      <a:br>
                        <a:rPr lang="en-GB" sz="1800" b="1" dirty="0" smtClean="0">
                          <a:solidFill>
                            <a:srgbClr val="FF0000"/>
                          </a:solidFill>
                        </a:rPr>
                      </a:br>
                      <a:r>
                        <a:rPr lang="en-GB" sz="1800" b="1" dirty="0" smtClean="0">
                          <a:solidFill>
                            <a:srgbClr val="FF0000"/>
                          </a:solidFill>
                        </a:rPr>
                        <a:t>to break windows</a:t>
                      </a:r>
                      <a:br>
                        <a:rPr lang="en-GB" sz="1800" b="1" dirty="0" smtClean="0">
                          <a:solidFill>
                            <a:srgbClr val="FF0000"/>
                          </a:solidFill>
                        </a:rPr>
                      </a:br>
                      <a:r>
                        <a:rPr lang="en-GB" sz="1800" b="1" dirty="0" smtClean="0">
                          <a:solidFill>
                            <a:srgbClr val="FF0000"/>
                          </a:solidFill>
                        </a:rPr>
                        <a:t>to</a:t>
                      </a:r>
                      <a:r>
                        <a:rPr lang="en-GB" sz="1800" b="1" baseline="0" dirty="0" smtClean="0">
                          <a:solidFill>
                            <a:srgbClr val="FF0000"/>
                          </a:solidFill>
                        </a:rPr>
                        <a:t> loot</a:t>
                      </a:r>
                      <a:r>
                        <a:rPr lang="en-GB" sz="1800" b="1" dirty="0" smtClean="0">
                          <a:solidFill>
                            <a:srgbClr val="FF0000"/>
                          </a:solidFill>
                        </a:rPr>
                        <a:t/>
                      </a:r>
                      <a:br>
                        <a:rPr lang="en-GB" sz="1800" b="1" dirty="0" smtClean="0">
                          <a:solidFill>
                            <a:srgbClr val="FF0000"/>
                          </a:solidFill>
                        </a:rPr>
                      </a:br>
                      <a:r>
                        <a:rPr lang="en-GB" sz="1800" b="1" dirty="0" smtClean="0">
                          <a:solidFill>
                            <a:srgbClr val="FF0000"/>
                          </a:solidFill>
                        </a:rPr>
                        <a:t>To flee</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5217851" y="193964"/>
            <a:ext cx="1423788" cy="1815882"/>
          </a:xfrm>
          <a:prstGeom prst="rect">
            <a:avLst/>
          </a:prstGeom>
          <a:noFill/>
        </p:spPr>
        <p:txBody>
          <a:bodyPr wrap="none" rtlCol="0">
            <a:spAutoFit/>
          </a:bodyPr>
          <a:lstStyle/>
          <a:p>
            <a:r>
              <a:rPr lang="fr-FR" sz="2800" b="1" dirty="0" smtClean="0">
                <a:solidFill>
                  <a:srgbClr val="FF0000"/>
                </a:solidFill>
              </a:rPr>
              <a:t>a: 6  ; 10</a:t>
            </a:r>
          </a:p>
          <a:p>
            <a:r>
              <a:rPr lang="fr-FR" sz="2800" b="1" dirty="0" smtClean="0">
                <a:solidFill>
                  <a:srgbClr val="FF0000"/>
                </a:solidFill>
              </a:rPr>
              <a:t>b: 2; 11</a:t>
            </a:r>
          </a:p>
          <a:p>
            <a:r>
              <a:rPr lang="fr-FR" sz="2800" b="1" dirty="0" smtClean="0">
                <a:solidFill>
                  <a:srgbClr val="FF0000"/>
                </a:solidFill>
              </a:rPr>
              <a:t>c: 4;  8</a:t>
            </a:r>
          </a:p>
          <a:p>
            <a:r>
              <a:rPr lang="fr-FR" sz="2800" b="1" dirty="0" smtClean="0">
                <a:solidFill>
                  <a:srgbClr val="FF0000"/>
                </a:solidFill>
              </a:rPr>
              <a:t>d: 1;  5</a:t>
            </a:r>
            <a:endParaRPr lang="fr-FR" sz="2800" b="1" dirty="0">
              <a:solidFill>
                <a:srgbClr val="FF0000"/>
              </a:solidFill>
            </a:endParaRPr>
          </a:p>
        </p:txBody>
      </p:sp>
    </p:spTree>
    <p:extLst>
      <p:ext uri="{BB962C8B-B14F-4D97-AF65-F5344CB8AC3E}">
        <p14:creationId xmlns:p14="http://schemas.microsoft.com/office/powerpoint/2010/main" val="683441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fr-FR" b="1" dirty="0" smtClean="0"/>
              <a:t>4. Regardez la vidéo ‘criminalité en chiffre’ et répondez aux questions</a:t>
            </a:r>
            <a:endParaRPr lang="fr-FR" b="1" dirty="0"/>
          </a:p>
        </p:txBody>
      </p:sp>
      <p:sp>
        <p:nvSpPr>
          <p:cNvPr id="3" name="Content Placeholder 2"/>
          <p:cNvSpPr>
            <a:spLocks noGrp="1"/>
          </p:cNvSpPr>
          <p:nvPr>
            <p:ph idx="1"/>
          </p:nvPr>
        </p:nvSpPr>
        <p:spPr>
          <a:xfrm>
            <a:off x="2528943" y="1825625"/>
            <a:ext cx="8824857" cy="4351338"/>
          </a:xfrm>
          <a:solidFill>
            <a:schemeClr val="accent1">
              <a:lumMod val="40000"/>
              <a:lumOff val="60000"/>
            </a:schemeClr>
          </a:solidFill>
        </p:spPr>
        <p:txBody>
          <a:bodyPr>
            <a:normAutofit fontScale="85000" lnSpcReduction="20000"/>
          </a:bodyPr>
          <a:lstStyle/>
          <a:p>
            <a:pPr marL="0" indent="0">
              <a:buNone/>
            </a:pPr>
            <a:r>
              <a:rPr lang="fr-FR" b="1" dirty="0" smtClean="0"/>
              <a:t>En général, comment le nombre de plaintes déposées en gendarmerie et à la police </a:t>
            </a:r>
            <a:r>
              <a:rPr lang="fr-FR" b="1" dirty="0" err="1" smtClean="0"/>
              <a:t>a-t-il</a:t>
            </a:r>
            <a:r>
              <a:rPr lang="fr-FR" b="1" dirty="0" smtClean="0"/>
              <a:t> évolué entre 2001 et 2011?</a:t>
            </a:r>
          </a:p>
          <a:p>
            <a:pPr marL="0" indent="0">
              <a:buNone/>
            </a:pPr>
            <a:endParaRPr lang="fr-FR" b="1" dirty="0"/>
          </a:p>
          <a:p>
            <a:pPr marL="0" indent="0">
              <a:buNone/>
            </a:pPr>
            <a:r>
              <a:rPr lang="fr-FR" b="1" dirty="0" smtClean="0"/>
              <a:t>Pourquoi le vol </a:t>
            </a:r>
            <a:r>
              <a:rPr lang="fr-FR" b="1" dirty="0" err="1" smtClean="0"/>
              <a:t>a-t-il</a:t>
            </a:r>
            <a:r>
              <a:rPr lang="fr-FR" b="1" dirty="0" smtClean="0"/>
              <a:t> augmenté d’après la vidéo?</a:t>
            </a:r>
          </a:p>
          <a:p>
            <a:pPr marL="0" indent="0">
              <a:buNone/>
            </a:pPr>
            <a:endParaRPr lang="fr-FR" b="1" dirty="0"/>
          </a:p>
          <a:p>
            <a:pPr marL="0" indent="0">
              <a:buNone/>
            </a:pPr>
            <a:r>
              <a:rPr lang="fr-FR" b="1" dirty="0" smtClean="0"/>
              <a:t>Comment ont évolué ces nombres de 1996 a 2012:</a:t>
            </a:r>
          </a:p>
          <a:p>
            <a:pPr>
              <a:buFontTx/>
              <a:buChar char="-"/>
            </a:pPr>
            <a:r>
              <a:rPr lang="fr-FR" b="1" dirty="0" smtClean="0"/>
              <a:t>Les agressions physiques</a:t>
            </a:r>
          </a:p>
          <a:p>
            <a:pPr>
              <a:buFontTx/>
              <a:buChar char="-"/>
            </a:pPr>
            <a:r>
              <a:rPr lang="fr-FR" b="1" dirty="0" smtClean="0"/>
              <a:t>Les homicides</a:t>
            </a:r>
          </a:p>
          <a:p>
            <a:pPr marL="0" indent="0">
              <a:buNone/>
            </a:pPr>
            <a:endParaRPr lang="fr-FR" b="1" dirty="0"/>
          </a:p>
          <a:p>
            <a:pPr marL="0" indent="0">
              <a:buNone/>
            </a:pPr>
            <a:r>
              <a:rPr lang="fr-FR" b="1" dirty="0" smtClean="0"/>
              <a:t>Que dit l’ONDRP?</a:t>
            </a:r>
          </a:p>
          <a:p>
            <a:pPr marL="0" indent="0">
              <a:buNone/>
            </a:pPr>
            <a:r>
              <a:rPr lang="fr-FR" b="1" dirty="0" smtClean="0"/>
              <a:t>Quel est le chiffre qui augmente fortement? Donnez des détails </a:t>
            </a:r>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379" y="1825625"/>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815" y="3567314"/>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379" y="3567314"/>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379" y="5288815"/>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815" y="5288815"/>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988" y="5292101"/>
            <a:ext cx="384447" cy="426332"/>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4929" y="516106"/>
            <a:ext cx="809457" cy="809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4386" y="487679"/>
            <a:ext cx="997401" cy="837884"/>
          </a:xfrm>
          <a:prstGeom prst="rect">
            <a:avLst/>
          </a:prstGeom>
        </p:spPr>
      </p:pic>
    </p:spTree>
    <p:extLst>
      <p:ext uri="{BB962C8B-B14F-4D97-AF65-F5344CB8AC3E}">
        <p14:creationId xmlns:p14="http://schemas.microsoft.com/office/powerpoint/2010/main" val="165215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r>
              <a:rPr lang="fr-FR" b="1" dirty="0" smtClean="0"/>
              <a:t>4. Regardez la vidéo ‘criminalité en chiffre’ et répondez aux questions</a:t>
            </a:r>
            <a:endParaRPr lang="fr-FR" b="1" dirty="0"/>
          </a:p>
        </p:txBody>
      </p:sp>
      <p:sp>
        <p:nvSpPr>
          <p:cNvPr id="3" name="Content Placeholder 2"/>
          <p:cNvSpPr>
            <a:spLocks noGrp="1"/>
          </p:cNvSpPr>
          <p:nvPr>
            <p:ph idx="1"/>
          </p:nvPr>
        </p:nvSpPr>
        <p:spPr>
          <a:xfrm>
            <a:off x="2065642" y="1391645"/>
            <a:ext cx="9621605" cy="5092282"/>
          </a:xfrm>
          <a:solidFill>
            <a:schemeClr val="accent1">
              <a:lumMod val="40000"/>
              <a:lumOff val="60000"/>
            </a:schemeClr>
          </a:solidFill>
        </p:spPr>
        <p:txBody>
          <a:bodyPr>
            <a:noAutofit/>
          </a:bodyPr>
          <a:lstStyle/>
          <a:p>
            <a:pPr marL="0" indent="0">
              <a:buNone/>
            </a:pPr>
            <a:r>
              <a:rPr lang="fr-FR" sz="2100" b="1" dirty="0" smtClean="0"/>
              <a:t>En général, le nombre de plaintes déposées à la gendarmerie et au commissariat a diminué entre 2001 et 2011. La majorité de ces plaintes concerne les vols sans violence. Les chiffres montrent que plus il y a de personnes qui possèdent des objets de valeur tels que les téléphones portables dernières générations et plus le nombre de vols augmente. </a:t>
            </a:r>
          </a:p>
          <a:p>
            <a:pPr marL="0" indent="0">
              <a:buNone/>
            </a:pPr>
            <a:endParaRPr lang="fr-FR" sz="2100" b="1" dirty="0"/>
          </a:p>
          <a:p>
            <a:pPr marL="0" indent="0">
              <a:buNone/>
            </a:pPr>
            <a:r>
              <a:rPr lang="fr-FR" sz="2100" b="1" dirty="0" smtClean="0"/>
              <a:t>En ce qui concerne les agressions physiques, le taux a augmenté de </a:t>
            </a:r>
            <a:r>
              <a:rPr lang="fr-FR" sz="2100" b="1" dirty="0"/>
              <a:t>1996 à </a:t>
            </a:r>
            <a:r>
              <a:rPr lang="fr-FR" sz="2100" b="1" dirty="0" smtClean="0"/>
              <a:t>2012 mais il s’est </a:t>
            </a:r>
            <a:r>
              <a:rPr lang="fr-FR" sz="2100" b="1" dirty="0"/>
              <a:t>stabilisé </a:t>
            </a:r>
            <a:r>
              <a:rPr lang="fr-FR" sz="2100" b="1" dirty="0" smtClean="0"/>
              <a:t>à partir de 2010. Le taux d’homicide, lui, a beaucoup baissé.  </a:t>
            </a:r>
          </a:p>
          <a:p>
            <a:pPr marL="0" indent="0">
              <a:buNone/>
            </a:pPr>
            <a:endParaRPr lang="fr-FR" sz="2100" b="1" dirty="0"/>
          </a:p>
          <a:p>
            <a:pPr marL="0" indent="0">
              <a:buNone/>
            </a:pPr>
            <a:r>
              <a:rPr lang="fr-FR" sz="2100" b="1" dirty="0" smtClean="0"/>
              <a:t>Selon l’ONDRP, plus de la moitié des victimes de vols avec violence et trois quarts des victimes d’agressions physiques ne déposent pas plainte. Cependant, il note aussi une baisse générale du taux de criminalité. </a:t>
            </a:r>
          </a:p>
          <a:p>
            <a:pPr marL="0" indent="0">
              <a:buNone/>
            </a:pPr>
            <a:r>
              <a:rPr lang="fr-FR" sz="2100" b="1" dirty="0" smtClean="0"/>
              <a:t>Le seul chiffre qui augmente fortement est le sentiment d’insécurité. 16% des français ne se sentent pas en sécurité chez eux et 20% hors de chez eux.</a:t>
            </a:r>
            <a:endParaRPr lang="fr-FR" sz="2100"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249" y="1391645"/>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249" y="3393395"/>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22" y="3393395"/>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247" y="4457542"/>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612" y="4457542"/>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22" y="4457542"/>
            <a:ext cx="384447" cy="426332"/>
          </a:xfrm>
          <a:prstGeom prst="rect">
            <a:avLst/>
          </a:prstGeom>
          <a:solidFill>
            <a:schemeClr val="bg1"/>
          </a:solidFill>
          <a:ln>
            <a:solidFill>
              <a:srgbClr val="0070C0"/>
            </a:solidFill>
          </a:ln>
        </p:spPr>
      </p:pic>
      <p:sp>
        <p:nvSpPr>
          <p:cNvPr id="10" name="TextBox 9"/>
          <p:cNvSpPr txBox="1"/>
          <p:nvPr/>
        </p:nvSpPr>
        <p:spPr>
          <a:xfrm rot="967921">
            <a:off x="8861518" y="821504"/>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403277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90152"/>
          </a:xfrm>
          <a:solidFill>
            <a:schemeClr val="accent1">
              <a:lumMod val="60000"/>
              <a:lumOff val="40000"/>
            </a:schemeClr>
          </a:solidFill>
        </p:spPr>
        <p:txBody>
          <a:bodyPr>
            <a:normAutofit/>
          </a:bodyPr>
          <a:lstStyle/>
          <a:p>
            <a:r>
              <a:rPr lang="en-GB" dirty="0" smtClean="0"/>
              <a:t>Devoirs pour la </a:t>
            </a:r>
            <a:r>
              <a:rPr lang="en-GB" dirty="0" err="1" smtClean="0"/>
              <a:t>semaine</a:t>
            </a:r>
            <a:r>
              <a:rPr lang="en-GB" dirty="0" smtClean="0"/>
              <a:t> </a:t>
            </a:r>
            <a:r>
              <a:rPr lang="en-GB" dirty="0" err="1" smtClean="0"/>
              <a:t>prochaine</a:t>
            </a:r>
            <a:r>
              <a:rPr lang="en-GB" dirty="0" smtClean="0"/>
              <a:t> </a:t>
            </a:r>
            <a:r>
              <a:rPr lang="en-GB" dirty="0" smtClean="0"/>
              <a:t/>
            </a:r>
            <a:br>
              <a:rPr lang="en-GB" dirty="0" smtClean="0"/>
            </a:br>
            <a:r>
              <a:rPr lang="en-GB" dirty="0" smtClean="0"/>
              <a:t/>
            </a:r>
            <a:br>
              <a:rPr lang="en-GB" dirty="0" smtClean="0"/>
            </a:br>
            <a:r>
              <a:rPr lang="en-GB" dirty="0" smtClean="0"/>
              <a:t>(</a:t>
            </a:r>
            <a:r>
              <a:rPr lang="en-GB" dirty="0" err="1" smtClean="0"/>
              <a:t>mardi</a:t>
            </a:r>
            <a:r>
              <a:rPr lang="en-GB" dirty="0" smtClean="0"/>
              <a:t> A1 Nathalie </a:t>
            </a:r>
            <a:r>
              <a:rPr lang="en-GB" dirty="0" err="1" smtClean="0"/>
              <a:t>ou</a:t>
            </a:r>
            <a:r>
              <a:rPr lang="en-GB" dirty="0" smtClean="0"/>
              <a:t> </a:t>
            </a:r>
            <a:r>
              <a:rPr lang="en-GB" dirty="0" err="1" smtClean="0"/>
              <a:t>mercredi</a:t>
            </a:r>
            <a:r>
              <a:rPr lang="en-GB" dirty="0" smtClean="0"/>
              <a:t> E1 Christine)</a:t>
            </a:r>
            <a:endParaRPr lang="en-GB" dirty="0"/>
          </a:p>
        </p:txBody>
      </p:sp>
      <p:sp>
        <p:nvSpPr>
          <p:cNvPr id="3" name="Content Placeholder 2"/>
          <p:cNvSpPr>
            <a:spLocks noGrp="1"/>
          </p:cNvSpPr>
          <p:nvPr>
            <p:ph idx="1"/>
          </p:nvPr>
        </p:nvSpPr>
        <p:spPr>
          <a:xfrm>
            <a:off x="838200" y="2787161"/>
            <a:ext cx="10515600" cy="3389801"/>
          </a:xfrm>
        </p:spPr>
        <p:txBody>
          <a:bodyPr/>
          <a:lstStyle/>
          <a:p>
            <a:r>
              <a:rPr lang="en-GB" dirty="0" err="1" smtClean="0"/>
              <a:t>Vocabulaire</a:t>
            </a:r>
            <a:r>
              <a:rPr lang="en-GB" dirty="0" smtClean="0"/>
              <a:t> p14</a:t>
            </a:r>
          </a:p>
          <a:p>
            <a:endParaRPr lang="en-GB" dirty="0"/>
          </a:p>
          <a:p>
            <a:r>
              <a:rPr lang="en-GB" dirty="0" err="1"/>
              <a:t>Finir</a:t>
            </a:r>
            <a:r>
              <a:rPr lang="en-GB" dirty="0"/>
              <a:t> les passages à </a:t>
            </a:r>
            <a:r>
              <a:rPr lang="en-GB" dirty="0" err="1"/>
              <a:t>écouter</a:t>
            </a:r>
            <a:r>
              <a:rPr lang="en-GB" dirty="0"/>
              <a:t> </a:t>
            </a:r>
            <a:r>
              <a:rPr lang="en-GB" dirty="0" smtClean="0"/>
              <a:t>sur GOL </a:t>
            </a:r>
          </a:p>
          <a:p>
            <a:pPr marL="457200" lvl="1" indent="0">
              <a:buNone/>
            </a:pPr>
            <a:r>
              <a:rPr lang="en-GB" dirty="0" smtClean="0"/>
              <a:t>"</a:t>
            </a:r>
            <a:r>
              <a:rPr lang="en-GB" dirty="0" err="1" smtClean="0"/>
              <a:t>quatre</a:t>
            </a:r>
            <a:r>
              <a:rPr lang="en-GB" dirty="0" smtClean="0"/>
              <a:t> </a:t>
            </a:r>
            <a:r>
              <a:rPr lang="en-GB" dirty="0" err="1"/>
              <a:t>vols</a:t>
            </a:r>
            <a:r>
              <a:rPr lang="en-GB" dirty="0"/>
              <a:t>" </a:t>
            </a:r>
            <a:r>
              <a:rPr lang="en-GB" dirty="0" smtClean="0"/>
              <a:t>et</a:t>
            </a:r>
          </a:p>
          <a:p>
            <a:pPr marL="457200" lvl="1" indent="0">
              <a:buNone/>
            </a:pPr>
            <a:r>
              <a:rPr lang="en-GB" dirty="0" smtClean="0"/>
              <a:t>"</a:t>
            </a:r>
            <a:r>
              <a:rPr lang="en-GB" dirty="0"/>
              <a:t>la </a:t>
            </a:r>
            <a:r>
              <a:rPr lang="en-GB" dirty="0" err="1"/>
              <a:t>criminalité</a:t>
            </a:r>
            <a:r>
              <a:rPr lang="en-GB" dirty="0"/>
              <a:t> </a:t>
            </a:r>
            <a:r>
              <a:rPr lang="en-GB" dirty="0" err="1"/>
              <a:t>en</a:t>
            </a:r>
            <a:r>
              <a:rPr lang="en-GB" dirty="0"/>
              <a:t> </a:t>
            </a:r>
            <a:r>
              <a:rPr lang="en-GB" dirty="0" err="1"/>
              <a:t>chiffre</a:t>
            </a:r>
            <a:r>
              <a:rPr lang="en-GB" dirty="0"/>
              <a:t>" sur le </a:t>
            </a:r>
            <a:r>
              <a:rPr lang="en-GB" dirty="0" err="1"/>
              <a:t>livret</a:t>
            </a:r>
            <a:r>
              <a:rPr lang="en-GB" dirty="0"/>
              <a:t> </a:t>
            </a:r>
            <a:r>
              <a:rPr lang="en-GB" dirty="0" smtClean="0"/>
              <a:t>‘comment </a:t>
            </a:r>
            <a:r>
              <a:rPr lang="en-GB" dirty="0" err="1"/>
              <a:t>traite</a:t>
            </a:r>
            <a:r>
              <a:rPr lang="en-GB" dirty="0"/>
              <a:t>-t-on les </a:t>
            </a:r>
            <a:r>
              <a:rPr lang="en-GB" dirty="0" err="1"/>
              <a:t>criminels</a:t>
            </a:r>
            <a:r>
              <a:rPr lang="en-GB"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5" y="483541"/>
            <a:ext cx="1215436" cy="1215436"/>
          </a:xfrm>
          <a:prstGeom prst="rect">
            <a:avLst/>
          </a:prstGeom>
        </p:spPr>
      </p:pic>
    </p:spTree>
    <p:extLst>
      <p:ext uri="{BB962C8B-B14F-4D97-AF65-F5344CB8AC3E}">
        <p14:creationId xmlns:p14="http://schemas.microsoft.com/office/powerpoint/2010/main" val="244940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GB" sz="4000" b="1" dirty="0" err="1" smtClean="0"/>
              <a:t>Leçon</a:t>
            </a:r>
            <a:r>
              <a:rPr lang="en-GB" sz="4000" b="1" dirty="0" smtClean="0"/>
              <a:t> </a:t>
            </a:r>
            <a:r>
              <a:rPr lang="fr-FR" sz="4000" b="1" dirty="0" smtClean="0"/>
              <a:t>2 </a:t>
            </a:r>
            <a:r>
              <a:rPr lang="fr-FR" sz="4000" b="1" dirty="0"/>
              <a:t>– </a:t>
            </a:r>
            <a:r>
              <a:rPr lang="fr-FR" sz="4000" b="1" dirty="0" smtClean="0"/>
              <a:t>La </a:t>
            </a:r>
            <a:r>
              <a:rPr lang="fr-FR" sz="4000" b="1" dirty="0"/>
              <a:t>criminalité en baisse et la </a:t>
            </a:r>
            <a:r>
              <a:rPr lang="fr-FR" sz="4000" b="1" dirty="0" smtClean="0"/>
              <a:t>délinquance</a:t>
            </a:r>
            <a:endParaRPr lang="en-GB" sz="4000"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87685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42"/>
            <a:ext cx="10993582" cy="1325563"/>
          </a:xfrm>
        </p:spPr>
        <p:txBody>
          <a:bodyPr>
            <a:normAutofit/>
          </a:bodyPr>
          <a:lstStyle/>
          <a:p>
            <a:r>
              <a:rPr lang="fr-FR" sz="4900" b="1" dirty="0" smtClean="0"/>
              <a:t>Test de v</a:t>
            </a:r>
            <a:r>
              <a:rPr lang="fr-FR" sz="4900" b="1" dirty="0" smtClean="0"/>
              <a:t>ocabulaire </a:t>
            </a:r>
            <a:r>
              <a:rPr lang="fr-FR" sz="4900" b="1" dirty="0"/>
              <a:t>page </a:t>
            </a:r>
            <a:r>
              <a:rPr lang="fr-FR" sz="4900" b="1" dirty="0" smtClean="0"/>
              <a:t>14 –</a:t>
            </a:r>
            <a:r>
              <a:rPr lang="fr-FR" sz="3200" b="1" dirty="0" smtClean="0"/>
              <a:t> sur les petits papiers</a:t>
            </a:r>
            <a:endParaRPr lang="fr-FR" sz="2800" b="1" dirty="0"/>
          </a:p>
        </p:txBody>
      </p:sp>
      <p:sp>
        <p:nvSpPr>
          <p:cNvPr id="3" name="Content Placeholder 2"/>
          <p:cNvSpPr>
            <a:spLocks noGrp="1"/>
          </p:cNvSpPr>
          <p:nvPr>
            <p:ph idx="1"/>
          </p:nvPr>
        </p:nvSpPr>
        <p:spPr>
          <a:xfrm>
            <a:off x="480752" y="1417205"/>
            <a:ext cx="5424055" cy="4838411"/>
          </a:xfrm>
          <a:solidFill>
            <a:schemeClr val="accent6">
              <a:lumMod val="20000"/>
              <a:lumOff val="80000"/>
            </a:schemeClr>
          </a:solidFill>
        </p:spPr>
        <p:txBody>
          <a:bodyPr>
            <a:normAutofit/>
          </a:bodyPr>
          <a:lstStyle/>
          <a:p>
            <a:pPr marL="514350" indent="-514350">
              <a:buFont typeface="+mj-lt"/>
              <a:buAutoNum type="arabicPeriod"/>
            </a:pP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479" y="0"/>
            <a:ext cx="1027389" cy="863076"/>
          </a:xfrm>
          <a:prstGeom prst="rect">
            <a:avLst/>
          </a:prstGeom>
        </p:spPr>
      </p:pic>
    </p:spTree>
    <p:extLst>
      <p:ext uri="{BB962C8B-B14F-4D97-AF65-F5344CB8AC3E}">
        <p14:creationId xmlns:p14="http://schemas.microsoft.com/office/powerpoint/2010/main" val="10770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Questions d’Actualité</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aspects positifs d’une société diverse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Quelle vie pour les marginalisés?</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Comment on traite les criminels</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L’enrichissement dû à la mixité ethnique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Diversité, tolérance et respect</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Diversité- un apprentissage pour la vie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Qui sont les marginalisés?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Quelle aide pour les marginalisés?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Quelles attitudes envers les marginalisés?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Quelles attitudes envers la criminalité?</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La prison- échec ou succès? </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D’autres sanctions?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951026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42"/>
            <a:ext cx="11087232" cy="1325563"/>
          </a:xfrm>
        </p:spPr>
        <p:txBody>
          <a:bodyPr>
            <a:normAutofit/>
          </a:bodyPr>
          <a:lstStyle/>
          <a:p>
            <a:r>
              <a:rPr lang="fr-FR" sz="4900" b="1" dirty="0"/>
              <a:t>Vocabulaire page </a:t>
            </a:r>
            <a:r>
              <a:rPr lang="fr-FR" sz="4900" b="1" dirty="0" smtClean="0"/>
              <a:t>14 </a:t>
            </a:r>
            <a:r>
              <a:rPr lang="fr-FR" sz="3200" b="1" dirty="0" smtClean="0"/>
              <a:t>– échangez avec votre partenaire</a:t>
            </a:r>
            <a:endParaRPr lang="fr-FR" sz="2800" b="1" dirty="0"/>
          </a:p>
        </p:txBody>
      </p:sp>
      <p:sp>
        <p:nvSpPr>
          <p:cNvPr id="3" name="Content Placeholder 2"/>
          <p:cNvSpPr>
            <a:spLocks noGrp="1"/>
          </p:cNvSpPr>
          <p:nvPr>
            <p:ph idx="1"/>
          </p:nvPr>
        </p:nvSpPr>
        <p:spPr>
          <a:xfrm>
            <a:off x="480752" y="1417205"/>
            <a:ext cx="5424055" cy="4838411"/>
          </a:xfrm>
          <a:solidFill>
            <a:schemeClr val="accent6">
              <a:lumMod val="20000"/>
              <a:lumOff val="80000"/>
            </a:schemeClr>
          </a:solidFill>
        </p:spPr>
        <p:txBody>
          <a:bodyPr>
            <a:normAutofit/>
          </a:bodyPr>
          <a:lstStyle/>
          <a:p>
            <a:pPr marL="514350" indent="-514350">
              <a:buFont typeface="+mj-lt"/>
              <a:buAutoNum type="arabicPeriod"/>
            </a:pPr>
            <a:endParaRPr lang="fr-FR" b="1" dirty="0"/>
          </a:p>
        </p:txBody>
      </p:sp>
      <p:sp>
        <p:nvSpPr>
          <p:cNvPr id="5" name="Content Placeholder 2"/>
          <p:cNvSpPr txBox="1">
            <a:spLocks/>
          </p:cNvSpPr>
          <p:nvPr/>
        </p:nvSpPr>
        <p:spPr>
          <a:xfrm>
            <a:off x="5987027" y="1417205"/>
            <a:ext cx="5424055" cy="4838411"/>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fr-FR" b="1" dirty="0"/>
          </a:p>
        </p:txBody>
      </p:sp>
    </p:spTree>
    <p:extLst>
      <p:ext uri="{BB962C8B-B14F-4D97-AF65-F5344CB8AC3E}">
        <p14:creationId xmlns:p14="http://schemas.microsoft.com/office/powerpoint/2010/main" val="7991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3340" y="1046393"/>
            <a:ext cx="4435925" cy="3611063"/>
          </a:xfrm>
          <a:prstGeom prst="rect">
            <a:avLst/>
          </a:prstGeom>
          <a:ln w="28575">
            <a:solidFill>
              <a:schemeClr val="tx1"/>
            </a:solidFill>
          </a:ln>
        </p:spPr>
      </p:pic>
      <p:sp>
        <p:nvSpPr>
          <p:cNvPr id="2" name="TextBox 1"/>
          <p:cNvSpPr txBox="1"/>
          <p:nvPr/>
        </p:nvSpPr>
        <p:spPr>
          <a:xfrm>
            <a:off x="0" y="156617"/>
            <a:ext cx="11962890" cy="523220"/>
          </a:xfrm>
          <a:prstGeom prst="rect">
            <a:avLst/>
          </a:prstGeom>
          <a:noFill/>
        </p:spPr>
        <p:txBody>
          <a:bodyPr wrap="none" rtlCol="0">
            <a:spAutoFit/>
          </a:bodyPr>
          <a:lstStyle/>
          <a:p>
            <a:r>
              <a:rPr lang="fr-FR" sz="2800" b="1" dirty="0" smtClean="0"/>
              <a:t>Pour commencer: Regardez les réponses des français aux questions du sondage</a:t>
            </a:r>
            <a:endParaRPr lang="fr-FR" sz="2800" b="1" dirty="0"/>
          </a:p>
        </p:txBody>
      </p:sp>
      <p:pic>
        <p:nvPicPr>
          <p:cNvPr id="3" name="Picture 2"/>
          <p:cNvPicPr>
            <a:picLocks noChangeAspect="1"/>
          </p:cNvPicPr>
          <p:nvPr/>
        </p:nvPicPr>
        <p:blipFill>
          <a:blip r:embed="rId3"/>
          <a:stretch>
            <a:fillRect/>
          </a:stretch>
        </p:blipFill>
        <p:spPr>
          <a:xfrm>
            <a:off x="5832456" y="1046394"/>
            <a:ext cx="5488815" cy="3611063"/>
          </a:xfrm>
          <a:prstGeom prst="rect">
            <a:avLst/>
          </a:prstGeom>
          <a:ln w="28575">
            <a:solidFill>
              <a:schemeClr val="tx1"/>
            </a:solidFill>
          </a:ln>
        </p:spPr>
      </p:pic>
      <p:sp>
        <p:nvSpPr>
          <p:cNvPr id="5" name="TextBox 4"/>
          <p:cNvSpPr txBox="1"/>
          <p:nvPr/>
        </p:nvSpPr>
        <p:spPr>
          <a:xfrm>
            <a:off x="2240923" y="5177306"/>
            <a:ext cx="7477368" cy="1200329"/>
          </a:xfrm>
          <a:prstGeom prst="rect">
            <a:avLst/>
          </a:prstGeom>
          <a:solidFill>
            <a:schemeClr val="accent1">
              <a:lumMod val="40000"/>
              <a:lumOff val="60000"/>
            </a:schemeClr>
          </a:solidFill>
        </p:spPr>
        <p:txBody>
          <a:bodyPr wrap="none" rtlCol="0">
            <a:spAutoFit/>
          </a:bodyPr>
          <a:lstStyle/>
          <a:p>
            <a:r>
              <a:rPr lang="fr-FR" sz="2400" b="1" dirty="0" smtClean="0"/>
              <a:t>Que disent les français ici sur la justice et la délinquance?</a:t>
            </a:r>
          </a:p>
          <a:p>
            <a:r>
              <a:rPr lang="fr-FR" sz="2400" b="1" dirty="0" smtClean="0"/>
              <a:t>Comment réagissez-vous aux informations données?</a:t>
            </a:r>
          </a:p>
          <a:p>
            <a:r>
              <a:rPr lang="fr-FR" sz="2400" b="1" dirty="0" smtClean="0"/>
              <a:t>Selon vous, quels sont les causes de la délinquance?</a:t>
            </a:r>
            <a:endParaRPr lang="fr-FR" sz="2400" b="1" dirty="0"/>
          </a:p>
        </p:txBody>
      </p:sp>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707" y="5267458"/>
            <a:ext cx="374216" cy="313217"/>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707" y="5665937"/>
            <a:ext cx="374216" cy="313217"/>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695" y="5665937"/>
            <a:ext cx="374216" cy="313217"/>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471" y="6034067"/>
            <a:ext cx="374216" cy="313217"/>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089" y="6034067"/>
            <a:ext cx="374216" cy="313217"/>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707" y="6034068"/>
            <a:ext cx="374216" cy="313217"/>
          </a:xfrm>
          <a:prstGeom prst="rect">
            <a:avLst/>
          </a:prstGeom>
          <a:solidFill>
            <a:schemeClr val="bg1"/>
          </a:solidFill>
          <a:ln>
            <a:solidFill>
              <a:srgbClr val="0070C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1" y="5580675"/>
            <a:ext cx="952499" cy="95249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3612" y="5554977"/>
            <a:ext cx="792307" cy="792307"/>
          </a:xfrm>
          <a:prstGeom prst="rect">
            <a:avLst/>
          </a:prstGeom>
        </p:spPr>
      </p:pic>
    </p:spTree>
    <p:extLst>
      <p:ext uri="{BB962C8B-B14F-4D97-AF65-F5344CB8AC3E}">
        <p14:creationId xmlns:p14="http://schemas.microsoft.com/office/powerpoint/2010/main" val="475016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186588"/>
            <a:ext cx="11559653" cy="1008745"/>
          </a:xfrm>
        </p:spPr>
        <p:txBody>
          <a:bodyPr>
            <a:noAutofit/>
          </a:bodyPr>
          <a:lstStyle/>
          <a:p>
            <a:pPr algn="ctr"/>
            <a:r>
              <a:rPr lang="fr-FR" sz="4000" b="1" dirty="0" smtClean="0"/>
              <a:t>Index d’infractions enregistrées en zone gendarmerie </a:t>
            </a:r>
            <a:endParaRPr lang="fr-FR" sz="4000" b="1" dirty="0"/>
          </a:p>
        </p:txBody>
      </p:sp>
      <p:graphicFrame>
        <p:nvGraphicFramePr>
          <p:cNvPr id="4" name="Content Placeholder 3"/>
          <p:cNvGraphicFramePr>
            <a:graphicFrameLocks noGrp="1"/>
          </p:cNvGraphicFramePr>
          <p:nvPr>
            <p:ph idx="1"/>
            <p:extLst/>
          </p:nvPr>
        </p:nvGraphicFramePr>
        <p:xfrm>
          <a:off x="1322281" y="769643"/>
          <a:ext cx="9351817" cy="3782296"/>
        </p:xfrm>
        <a:graphic>
          <a:graphicData uri="http://schemas.openxmlformats.org/drawingml/2006/table">
            <a:tbl>
              <a:tblPr>
                <a:tableStyleId>{5C22544A-7EE6-4342-B048-85BDC9FD1C3A}</a:tableStyleId>
              </a:tblPr>
              <a:tblGrid>
                <a:gridCol w="4120032">
                  <a:extLst>
                    <a:ext uri="{9D8B030D-6E8A-4147-A177-3AD203B41FA5}">
                      <a16:colId xmlns:a16="http://schemas.microsoft.com/office/drawing/2014/main" val="20000"/>
                    </a:ext>
                  </a:extLst>
                </a:gridCol>
                <a:gridCol w="1046357">
                  <a:extLst>
                    <a:ext uri="{9D8B030D-6E8A-4147-A177-3AD203B41FA5}">
                      <a16:colId xmlns:a16="http://schemas.microsoft.com/office/drawing/2014/main" val="20001"/>
                    </a:ext>
                  </a:extLst>
                </a:gridCol>
                <a:gridCol w="1046357">
                  <a:extLst>
                    <a:ext uri="{9D8B030D-6E8A-4147-A177-3AD203B41FA5}">
                      <a16:colId xmlns:a16="http://schemas.microsoft.com/office/drawing/2014/main" val="20002"/>
                    </a:ext>
                  </a:extLst>
                </a:gridCol>
                <a:gridCol w="1046357">
                  <a:extLst>
                    <a:ext uri="{9D8B030D-6E8A-4147-A177-3AD203B41FA5}">
                      <a16:colId xmlns:a16="http://schemas.microsoft.com/office/drawing/2014/main" val="20003"/>
                    </a:ext>
                  </a:extLst>
                </a:gridCol>
                <a:gridCol w="1046357">
                  <a:extLst>
                    <a:ext uri="{9D8B030D-6E8A-4147-A177-3AD203B41FA5}">
                      <a16:colId xmlns:a16="http://schemas.microsoft.com/office/drawing/2014/main" val="20004"/>
                    </a:ext>
                  </a:extLst>
                </a:gridCol>
                <a:gridCol w="1046357">
                  <a:extLst>
                    <a:ext uri="{9D8B030D-6E8A-4147-A177-3AD203B41FA5}">
                      <a16:colId xmlns:a16="http://schemas.microsoft.com/office/drawing/2014/main" val="20005"/>
                    </a:ext>
                  </a:extLst>
                </a:gridCol>
              </a:tblGrid>
              <a:tr h="472787">
                <a:tc>
                  <a:txBody>
                    <a:bodyPr/>
                    <a:lstStyle/>
                    <a:p>
                      <a:pPr algn="l" fontAlgn="b"/>
                      <a:endParaRPr lang="fr-FR" sz="18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800" b="1" u="none" strike="noStrike" dirty="0">
                          <a:effectLst/>
                        </a:rPr>
                        <a:t>2011</a:t>
                      </a:r>
                      <a:endParaRPr lang="fr-FR" sz="1800" b="1"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800" b="1" u="none" strike="noStrike">
                          <a:effectLst/>
                        </a:rPr>
                        <a:t>2012</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800" b="1" u="none" strike="noStrike" dirty="0">
                          <a:effectLst/>
                        </a:rPr>
                        <a:t>2013</a:t>
                      </a:r>
                      <a:endParaRPr lang="fr-FR" sz="1800" b="1"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800" b="1" u="none" strike="noStrike" dirty="0">
                          <a:effectLst/>
                        </a:rPr>
                        <a:t>2014</a:t>
                      </a:r>
                      <a:endParaRPr lang="fr-FR" sz="1800" b="1"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800" b="1" u="none" strike="noStrike" dirty="0">
                          <a:effectLst/>
                        </a:rPr>
                        <a:t>2015</a:t>
                      </a:r>
                      <a:endParaRPr lang="fr-FR" sz="1800" b="1"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2787">
                <a:tc>
                  <a:txBody>
                    <a:bodyPr/>
                    <a:lstStyle/>
                    <a:p>
                      <a:pPr algn="l" fontAlgn="b"/>
                      <a:r>
                        <a:rPr lang="fr-FR" sz="1800" b="1" u="none" strike="noStrike">
                          <a:effectLst/>
                        </a:rPr>
                        <a:t>vols de voitures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36 303</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43 123</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48 653</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48 850</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45 233</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2787">
                <a:tc>
                  <a:txBody>
                    <a:bodyPr/>
                    <a:lstStyle/>
                    <a:p>
                      <a:pPr algn="l" fontAlgn="b"/>
                      <a:r>
                        <a:rPr lang="fr-FR" sz="1800" b="1" u="none" strike="noStrike">
                          <a:effectLst/>
                        </a:rPr>
                        <a:t>cambriolages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18 818</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22 219</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24 510</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26 078</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21 734</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2787">
                <a:tc>
                  <a:txBody>
                    <a:bodyPr/>
                    <a:lstStyle/>
                    <a:p>
                      <a:pPr algn="l" fontAlgn="b"/>
                      <a:r>
                        <a:rPr lang="fr-FR" sz="1800" b="1" u="none" strike="noStrike">
                          <a:effectLst/>
                        </a:rPr>
                        <a:t>dégradations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10 569</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17 235</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17 267</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18 572</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18 187</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2787">
                <a:tc>
                  <a:txBody>
                    <a:bodyPr/>
                    <a:lstStyle/>
                    <a:p>
                      <a:pPr algn="l" fontAlgn="b"/>
                      <a:r>
                        <a:rPr lang="fr-FR" sz="1800" b="1" u="none" strike="noStrike">
                          <a:effectLst/>
                        </a:rPr>
                        <a:t>violences physiques non crapuleuses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61 042</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69 509</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70 684</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76 905</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79 818</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2787">
                <a:tc>
                  <a:txBody>
                    <a:bodyPr/>
                    <a:lstStyle/>
                    <a:p>
                      <a:pPr algn="l" fontAlgn="b"/>
                      <a:r>
                        <a:rPr lang="fr-FR" sz="1800" b="1" u="none" strike="noStrike">
                          <a:effectLst/>
                        </a:rPr>
                        <a:t>violences sexuelles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6 375</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9 462</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10 002</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11 198</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11 913</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2787">
                <a:tc>
                  <a:txBody>
                    <a:bodyPr/>
                    <a:lstStyle/>
                    <a:p>
                      <a:pPr algn="l" fontAlgn="b"/>
                      <a:r>
                        <a:rPr lang="fr-FR" sz="1800" b="1" u="none" strike="noStrike">
                          <a:effectLst/>
                        </a:rPr>
                        <a:t>menaces et chantages</a:t>
                      </a:r>
                      <a:endParaRPr lang="fr-FR" sz="1800" b="1"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17 681</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21 436</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25 866</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29 036</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31 062</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2787">
                <a:tc>
                  <a:txBody>
                    <a:bodyPr/>
                    <a:lstStyle/>
                    <a:p>
                      <a:pPr algn="l" fontAlgn="b"/>
                      <a:r>
                        <a:rPr lang="fr-FR" sz="1800" b="1" u="none" strike="noStrike" dirty="0">
                          <a:effectLst/>
                        </a:rPr>
                        <a:t>escroqueries et infractions économique</a:t>
                      </a:r>
                      <a:endParaRPr lang="fr-FR" sz="1800" b="1"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23 899</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29 565</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28 893</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32 639</a:t>
                      </a:r>
                      <a:endParaRPr lang="fr-FR" sz="1400" b="0" i="0" u="none" strike="noStrike">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29 552</a:t>
                      </a:r>
                      <a:endParaRPr lang="fr-FR" sz="1400" b="0" i="0" u="none" strike="noStrike" dirty="0">
                        <a:solidFill>
                          <a:srgbClr val="000000"/>
                        </a:solidFill>
                        <a:effectLst/>
                        <a:latin typeface="Calibri" panose="020F0502020204030204" pitchFamily="34" charset="0"/>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4"/>
          <p:cNvSpPr txBox="1"/>
          <p:nvPr/>
        </p:nvSpPr>
        <p:spPr>
          <a:xfrm>
            <a:off x="1322281" y="4738461"/>
            <a:ext cx="9351817" cy="1938992"/>
          </a:xfrm>
          <a:prstGeom prst="rect">
            <a:avLst/>
          </a:prstGeom>
          <a:solidFill>
            <a:schemeClr val="accent1">
              <a:lumMod val="60000"/>
              <a:lumOff val="40000"/>
            </a:schemeClr>
          </a:solidFill>
        </p:spPr>
        <p:txBody>
          <a:bodyPr wrap="square" rtlCol="0">
            <a:spAutoFit/>
          </a:bodyPr>
          <a:lstStyle/>
          <a:p>
            <a:r>
              <a:rPr lang="fr-FR" sz="2000" b="1" dirty="0" smtClean="0"/>
              <a:t>Que remarquez-vous?</a:t>
            </a:r>
          </a:p>
          <a:p>
            <a:endParaRPr lang="fr-FR" sz="2000" b="1" dirty="0" smtClean="0"/>
          </a:p>
          <a:p>
            <a:r>
              <a:rPr lang="fr-FR" sz="2000" b="1" dirty="0" smtClean="0"/>
              <a:t>Comment ces chiffres ont-ils évolué pour l’année 2016 d’après vous?</a:t>
            </a:r>
          </a:p>
          <a:p>
            <a:endParaRPr lang="fr-FR" sz="2000" b="1" dirty="0" smtClean="0"/>
          </a:p>
          <a:p>
            <a:r>
              <a:rPr lang="fr-FR" sz="2000" b="1" dirty="0" smtClean="0"/>
              <a:t>A votre avis, les chiffres sont-ils similaires pour les infractions enregistrées en zone police?</a:t>
            </a:r>
            <a:endParaRPr lang="fr-FR" sz="2000" b="1" dirty="0"/>
          </a:p>
        </p:txBody>
      </p:sp>
      <p:sp>
        <p:nvSpPr>
          <p:cNvPr id="6" name="TextBox 5"/>
          <p:cNvSpPr txBox="1"/>
          <p:nvPr/>
        </p:nvSpPr>
        <p:spPr>
          <a:xfrm>
            <a:off x="10884636" y="4182607"/>
            <a:ext cx="1013419" cy="369332"/>
          </a:xfrm>
          <a:prstGeom prst="rect">
            <a:avLst/>
          </a:prstGeom>
          <a:noFill/>
        </p:spPr>
        <p:txBody>
          <a:bodyPr wrap="none" rtlCol="0">
            <a:spAutoFit/>
          </a:bodyPr>
          <a:lstStyle/>
          <a:p>
            <a:r>
              <a:rPr lang="fr-FR" dirty="0" smtClean="0"/>
              <a:t>(ONDRP)</a:t>
            </a:r>
            <a:endParaRPr lang="fr-FR" dirty="0"/>
          </a:p>
        </p:txBody>
      </p:sp>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34" y="4738461"/>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348" y="5351315"/>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33" y="5351315"/>
            <a:ext cx="384447"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 y="6018760"/>
            <a:ext cx="384447"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58" y="6018760"/>
            <a:ext cx="384447"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689" y="6018760"/>
            <a:ext cx="384447" cy="426332"/>
          </a:xfrm>
          <a:prstGeom prst="rect">
            <a:avLst/>
          </a:prstGeom>
          <a:solidFill>
            <a:schemeClr val="bg1"/>
          </a:solidFill>
          <a:ln>
            <a:solidFill>
              <a:srgbClr val="0070C0"/>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345" y="29850"/>
            <a:ext cx="792307" cy="79230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1" y="947262"/>
            <a:ext cx="952499" cy="952499"/>
          </a:xfrm>
          <a:prstGeom prst="rect">
            <a:avLst/>
          </a:prstGeom>
        </p:spPr>
      </p:pic>
    </p:spTree>
    <p:extLst>
      <p:ext uri="{BB962C8B-B14F-4D97-AF65-F5344CB8AC3E}">
        <p14:creationId xmlns:p14="http://schemas.microsoft.com/office/powerpoint/2010/main" val="1871159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186588"/>
            <a:ext cx="11559653" cy="1008745"/>
          </a:xfrm>
        </p:spPr>
        <p:txBody>
          <a:bodyPr>
            <a:noAutofit/>
          </a:bodyPr>
          <a:lstStyle/>
          <a:p>
            <a:pPr algn="ctr"/>
            <a:r>
              <a:rPr lang="fr-FR" sz="4000" b="1" dirty="0" smtClean="0"/>
              <a:t>Index d’infractions enregistrées en zone gendarmerie </a:t>
            </a:r>
            <a:endParaRPr lang="fr-FR" sz="4000" b="1" dirty="0"/>
          </a:p>
        </p:txBody>
      </p:sp>
      <p:sp>
        <p:nvSpPr>
          <p:cNvPr id="5" name="TextBox 4"/>
          <p:cNvSpPr txBox="1"/>
          <p:nvPr/>
        </p:nvSpPr>
        <p:spPr>
          <a:xfrm>
            <a:off x="1585517" y="1662751"/>
            <a:ext cx="9351817" cy="4893647"/>
          </a:xfrm>
          <a:prstGeom prst="rect">
            <a:avLst/>
          </a:prstGeom>
          <a:solidFill>
            <a:schemeClr val="accent1">
              <a:lumMod val="60000"/>
              <a:lumOff val="40000"/>
            </a:schemeClr>
          </a:solidFill>
        </p:spPr>
        <p:txBody>
          <a:bodyPr wrap="square" rtlCol="0">
            <a:spAutoFit/>
          </a:bodyPr>
          <a:lstStyle/>
          <a:p>
            <a:r>
              <a:rPr lang="fr-FR" sz="2400" b="1" dirty="0" smtClean="0"/>
              <a:t>Les chiffres montrent une augmentation continue et générale des infractions enregistrées en gendarmerie entre 2011 et 2015. </a:t>
            </a:r>
          </a:p>
          <a:p>
            <a:endParaRPr lang="fr-FR" sz="2400" b="1" dirty="0" smtClean="0"/>
          </a:p>
          <a:p>
            <a:r>
              <a:rPr lang="fr-FR" sz="2400" b="1" dirty="0" smtClean="0"/>
              <a:t>Je pense qu’en 2016, les chiffres ont dû continuer à augmenter </a:t>
            </a:r>
            <a:r>
              <a:rPr lang="fr-FR" sz="2400" b="1" dirty="0"/>
              <a:t>et </a:t>
            </a:r>
            <a:r>
              <a:rPr lang="fr-FR" sz="2400" b="1" dirty="0" smtClean="0"/>
              <a:t>à mon avis, le pourcentage de cette augmentation entre 2015 et 2016 est aussi supérieur aux années précédentes puisqu’il y a eu de nombreuses manifestations contre la loi travail en France en 2016 où la dégradation des biens était fréquente. </a:t>
            </a:r>
          </a:p>
          <a:p>
            <a:endParaRPr lang="fr-FR" sz="2400" b="1" dirty="0" smtClean="0"/>
          </a:p>
          <a:p>
            <a:r>
              <a:rPr lang="fr-FR" sz="2400" b="1" dirty="0" smtClean="0"/>
              <a:t>Selon moi, les chiffres des infractions enregistrées en police ont évolué de façon similaire mais les chiffres sont, sans aucun doute, beaucoup plus élevés car les gens ont plus tendance à se rendre au commissariat pour porter plainte qu’à la gendarmerie. </a:t>
            </a:r>
            <a:endParaRPr lang="fr-FR" sz="2400" b="1" dirty="0"/>
          </a:p>
        </p:txBody>
      </p:sp>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070" y="1682160"/>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15" y="2873570"/>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053" y="2873570"/>
            <a:ext cx="384447"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16" y="4924983"/>
            <a:ext cx="384447"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14" y="4924983"/>
            <a:ext cx="384447"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882" y="4924983"/>
            <a:ext cx="384447" cy="426332"/>
          </a:xfrm>
          <a:prstGeom prst="rect">
            <a:avLst/>
          </a:prstGeom>
          <a:solidFill>
            <a:schemeClr val="bg1"/>
          </a:solidFill>
          <a:ln>
            <a:solidFill>
              <a:srgbClr val="0070C0"/>
            </a:solidFill>
          </a:ln>
        </p:spPr>
      </p:pic>
      <p:sp>
        <p:nvSpPr>
          <p:cNvPr id="13" name="TextBox 12"/>
          <p:cNvSpPr txBox="1"/>
          <p:nvPr/>
        </p:nvSpPr>
        <p:spPr>
          <a:xfrm rot="967921">
            <a:off x="8057736" y="1033251"/>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2976380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41" y="1184236"/>
            <a:ext cx="10515600" cy="677291"/>
          </a:xfrm>
        </p:spPr>
        <p:txBody>
          <a:bodyPr>
            <a:normAutofit fontScale="90000"/>
          </a:bodyPr>
          <a:lstStyle/>
          <a:p>
            <a:r>
              <a:rPr lang="fr-FR" sz="4900" b="1" dirty="0" smtClean="0"/>
              <a:t>5. La criminalité </a:t>
            </a:r>
            <a:r>
              <a:rPr lang="fr-FR" sz="4900" b="1" dirty="0"/>
              <a:t>à</a:t>
            </a:r>
            <a:r>
              <a:rPr lang="fr-FR" sz="4900" b="1" dirty="0" smtClean="0"/>
              <a:t> Marseille</a:t>
            </a:r>
            <a:br>
              <a:rPr lang="fr-FR" sz="4900" b="1" dirty="0" smtClean="0"/>
            </a:br>
            <a:r>
              <a:rPr lang="fr-FR" b="1" dirty="0" smtClean="0"/>
              <a:t/>
            </a:r>
            <a:br>
              <a:rPr lang="fr-FR" b="1" dirty="0" smtClean="0"/>
            </a:br>
            <a:r>
              <a:rPr lang="fr-FR" sz="2700" b="1" dirty="0" smtClean="0"/>
              <a:t>Ecoutez cet extrait d’une interview sur la criminalité à Marseille. </a:t>
            </a:r>
            <a:r>
              <a:rPr lang="fr-FR" sz="4000" b="1" dirty="0" smtClean="0"/>
              <a:t/>
            </a:r>
            <a:br>
              <a:rPr lang="fr-FR" sz="4000" b="1" dirty="0" smtClean="0"/>
            </a:br>
            <a:r>
              <a:rPr lang="fr-FR" sz="4000" b="1" dirty="0"/>
              <a:t/>
            </a:r>
            <a:br>
              <a:rPr lang="fr-FR" sz="4000" b="1" dirty="0"/>
            </a:br>
            <a:r>
              <a:rPr lang="fr-FR" sz="2700" b="1" dirty="0" smtClean="0"/>
              <a:t>Ecrivez en français et en phrases complètes un paragraphe de 90 mots au maximum où vous résumez ce que vous avez compris suivant ces points: </a:t>
            </a:r>
            <a:endParaRPr lang="fr-FR" b="1" dirty="0"/>
          </a:p>
        </p:txBody>
      </p:sp>
      <p:sp>
        <p:nvSpPr>
          <p:cNvPr id="3" name="Content Placeholder 2"/>
          <p:cNvSpPr>
            <a:spLocks noGrp="1"/>
          </p:cNvSpPr>
          <p:nvPr>
            <p:ph idx="1"/>
          </p:nvPr>
        </p:nvSpPr>
        <p:spPr>
          <a:xfrm>
            <a:off x="1779103" y="2584158"/>
            <a:ext cx="10515600" cy="3320715"/>
          </a:xfrm>
        </p:spPr>
        <p:txBody>
          <a:bodyPr>
            <a:normAutofit/>
          </a:bodyPr>
          <a:lstStyle/>
          <a:p>
            <a:pPr marL="0" indent="0">
              <a:lnSpc>
                <a:spcPct val="110000"/>
              </a:lnSpc>
              <a:buNone/>
            </a:pPr>
            <a:endParaRPr lang="fr-FR" dirty="0" smtClean="0"/>
          </a:p>
          <a:p>
            <a:pPr lvl="0">
              <a:lnSpc>
                <a:spcPct val="110000"/>
              </a:lnSpc>
            </a:pPr>
            <a:r>
              <a:rPr lang="fr-FR" sz="2200" b="1" dirty="0" smtClean="0"/>
              <a:t>Quel est le bilan général donné sur la criminalité à Marseille (1 mark)</a:t>
            </a:r>
          </a:p>
          <a:p>
            <a:pPr lvl="0">
              <a:lnSpc>
                <a:spcPct val="110000"/>
              </a:lnSpc>
            </a:pPr>
            <a:r>
              <a:rPr lang="fr-FR" sz="2200" b="1" dirty="0" smtClean="0"/>
              <a:t>Donnez deux exemples concrets qui le prouvent (2 marks)</a:t>
            </a:r>
          </a:p>
          <a:p>
            <a:pPr lvl="0">
              <a:lnSpc>
                <a:spcPct val="110000"/>
              </a:lnSpc>
            </a:pPr>
            <a:r>
              <a:rPr lang="fr-FR" sz="2200" b="1" dirty="0" smtClean="0"/>
              <a:t>Qu’est-ce qui explique la baisse de la délinquance? (2 marks)</a:t>
            </a:r>
          </a:p>
          <a:p>
            <a:pPr>
              <a:lnSpc>
                <a:spcPct val="110000"/>
              </a:lnSpc>
            </a:pPr>
            <a:r>
              <a:rPr lang="fr-FR" sz="2200" b="1" dirty="0" smtClean="0"/>
              <a:t>Quels sont les autres facteurs, à part la criminalité, qui influencent les entrepreneurs dans leur investissement de cette région? ( 2 marks)</a:t>
            </a:r>
          </a:p>
          <a:p>
            <a:pPr lvl="0">
              <a:lnSpc>
                <a:spcPct val="110000"/>
              </a:lnSpc>
            </a:pPr>
            <a:endParaRPr lang="fr-FR" dirty="0" smtClean="0"/>
          </a:p>
          <a:p>
            <a:pPr>
              <a:lnSpc>
                <a:spcPct val="110000"/>
              </a:lnSpc>
            </a:pPr>
            <a:endParaRPr lang="fr-FR" dirty="0"/>
          </a:p>
        </p:txBody>
      </p:sp>
      <p:sp>
        <p:nvSpPr>
          <p:cNvPr id="5" name="TextBox 4"/>
          <p:cNvSpPr txBox="1"/>
          <p:nvPr/>
        </p:nvSpPr>
        <p:spPr>
          <a:xfrm>
            <a:off x="1347156" y="5886287"/>
            <a:ext cx="9375708" cy="830997"/>
          </a:xfrm>
          <a:prstGeom prst="rect">
            <a:avLst/>
          </a:prstGeom>
          <a:noFill/>
        </p:spPr>
        <p:txBody>
          <a:bodyPr wrap="none" rtlCol="0">
            <a:spAutoFit/>
          </a:bodyPr>
          <a:lstStyle/>
          <a:p>
            <a:r>
              <a:rPr lang="fr-FR" sz="2400" dirty="0" smtClean="0"/>
              <a:t>Attention! Il y a 5 points supplémentaires pour la qualité de votre langue. </a:t>
            </a:r>
          </a:p>
          <a:p>
            <a:r>
              <a:rPr lang="fr-FR" sz="2400" dirty="0" smtClean="0"/>
              <a:t>Essayez donc d’utiliser vos propres mots autant que possible. </a:t>
            </a:r>
            <a:endParaRPr lang="fr-FR" sz="2400" dirty="0"/>
          </a:p>
        </p:txBody>
      </p:sp>
      <p:pic>
        <p:nvPicPr>
          <p:cNvPr id="4" name="criminalite a marseil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13264" y="266978"/>
            <a:ext cx="609600" cy="609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4599" y="152836"/>
            <a:ext cx="997401" cy="837884"/>
          </a:xfrm>
          <a:prstGeom prst="rect">
            <a:avLst/>
          </a:prstGeom>
        </p:spPr>
      </p:pic>
    </p:spTree>
    <p:extLst>
      <p:ext uri="{BB962C8B-B14F-4D97-AF65-F5344CB8AC3E}">
        <p14:creationId xmlns:p14="http://schemas.microsoft.com/office/powerpoint/2010/main" val="3512024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10798629" cy="1086077"/>
          </a:xfrm>
        </p:spPr>
        <p:txBody>
          <a:bodyPr/>
          <a:lstStyle/>
          <a:p>
            <a:r>
              <a:rPr lang="fr-FR" dirty="0"/>
              <a:t>Content</a:t>
            </a:r>
            <a:r>
              <a:rPr lang="fr-FR" dirty="0" smtClean="0"/>
              <a:t>:</a:t>
            </a:r>
            <a:endParaRPr lang="en-GB" dirty="0"/>
          </a:p>
        </p:txBody>
      </p:sp>
      <p:sp>
        <p:nvSpPr>
          <p:cNvPr id="3" name="Content Placeholder 2"/>
          <p:cNvSpPr>
            <a:spLocks noGrp="1"/>
          </p:cNvSpPr>
          <p:nvPr>
            <p:ph idx="1"/>
          </p:nvPr>
        </p:nvSpPr>
        <p:spPr>
          <a:xfrm>
            <a:off x="326571" y="1099458"/>
            <a:ext cx="11625943" cy="5453742"/>
          </a:xfrm>
          <a:solidFill>
            <a:schemeClr val="accent1">
              <a:lumMod val="60000"/>
              <a:lumOff val="40000"/>
            </a:schemeClr>
          </a:solidFill>
        </p:spPr>
        <p:txBody>
          <a:bodyPr>
            <a:normAutofit fontScale="32500" lnSpcReduction="20000"/>
          </a:bodyPr>
          <a:lstStyle/>
          <a:p>
            <a:pPr lvl="0"/>
            <a:r>
              <a:rPr lang="fr-FR" sz="4800" dirty="0" smtClean="0"/>
              <a:t>La </a:t>
            </a:r>
            <a:r>
              <a:rPr lang="fr-FR" sz="4800" dirty="0"/>
              <a:t>délinquance a baissé même si le nombre d’homicide a </a:t>
            </a:r>
            <a:r>
              <a:rPr lang="fr-FR" sz="4800" dirty="0" smtClean="0"/>
              <a:t>augmenté</a:t>
            </a:r>
            <a:endParaRPr lang="en-GB" sz="4800" dirty="0"/>
          </a:p>
          <a:p>
            <a:pPr marL="0" lvl="0" indent="0">
              <a:buNone/>
            </a:pPr>
            <a:r>
              <a:rPr lang="de-DE" sz="4800" dirty="0"/>
              <a:t>Any two : </a:t>
            </a:r>
            <a:endParaRPr lang="en-GB" sz="4800" dirty="0"/>
          </a:p>
          <a:p>
            <a:pPr lvl="0"/>
            <a:r>
              <a:rPr lang="de-DE" sz="5500" dirty="0"/>
              <a:t>Avant, il y avait 15 arrachages de colliers par jour mais aujourd’hui, il y en a six ou sept par semaine.</a:t>
            </a:r>
            <a:endParaRPr lang="en-GB" sz="5500" dirty="0"/>
          </a:p>
          <a:p>
            <a:pPr lvl="0"/>
            <a:r>
              <a:rPr lang="de-DE" sz="5500" dirty="0"/>
              <a:t>Les atteintes aux biens ont baissé de presque 1%. </a:t>
            </a:r>
            <a:endParaRPr lang="en-GB" sz="5500" dirty="0"/>
          </a:p>
          <a:p>
            <a:pPr lvl="0"/>
            <a:r>
              <a:rPr lang="de-DE" sz="5500" dirty="0"/>
              <a:t>Les cambriolages ont baissé de presque 1%</a:t>
            </a:r>
            <a:endParaRPr lang="en-GB" sz="5500" dirty="0"/>
          </a:p>
          <a:p>
            <a:pPr lvl="0"/>
            <a:r>
              <a:rPr lang="de-DE" sz="5500" dirty="0"/>
              <a:t>Les vols à main armée ont diminué de près d’un tiers. </a:t>
            </a:r>
            <a:endParaRPr lang="en-GB" sz="5500" dirty="0"/>
          </a:p>
          <a:p>
            <a:pPr lvl="0"/>
            <a:r>
              <a:rPr lang="de-DE" sz="5500" dirty="0"/>
              <a:t>Avant, certaines personnes appelaient pour demander si elles pouvaient aller dans certains endroits avec leurs enfants, mais plus maintenant.</a:t>
            </a:r>
            <a:endParaRPr lang="en-GB" sz="5500" dirty="0"/>
          </a:p>
          <a:p>
            <a:endParaRPr lang="en-GB" sz="4300" dirty="0"/>
          </a:p>
          <a:p>
            <a:pPr marL="0" lvl="0" indent="0">
              <a:buNone/>
            </a:pPr>
            <a:r>
              <a:rPr lang="fr-FR" sz="5500" dirty="0" err="1"/>
              <a:t>Any</a:t>
            </a:r>
            <a:r>
              <a:rPr lang="fr-FR" sz="5500" dirty="0"/>
              <a:t> </a:t>
            </a:r>
            <a:r>
              <a:rPr lang="fr-FR" sz="5500" dirty="0" err="1"/>
              <a:t>two</a:t>
            </a:r>
            <a:r>
              <a:rPr lang="fr-FR" sz="5500" dirty="0"/>
              <a:t> :</a:t>
            </a:r>
            <a:endParaRPr lang="en-GB" sz="5500" dirty="0"/>
          </a:p>
          <a:p>
            <a:pPr lvl="0"/>
            <a:r>
              <a:rPr lang="fr-FR" sz="5500" dirty="0"/>
              <a:t>Depuis 2013, il a y 200 policiers supplémentaires</a:t>
            </a:r>
            <a:endParaRPr lang="en-GB" sz="5500" dirty="0"/>
          </a:p>
          <a:p>
            <a:pPr lvl="0"/>
            <a:r>
              <a:rPr lang="fr-FR" sz="5500" dirty="0"/>
              <a:t>Les policiers travaillent plus de nuit</a:t>
            </a:r>
            <a:endParaRPr lang="en-GB" sz="5500" dirty="0"/>
          </a:p>
          <a:p>
            <a:pPr lvl="0"/>
            <a:r>
              <a:rPr lang="fr-FR" sz="5500" dirty="0"/>
              <a:t>Il y a plus de vidéosurveillance</a:t>
            </a:r>
            <a:endParaRPr lang="en-GB" sz="5500" dirty="0"/>
          </a:p>
          <a:p>
            <a:pPr marL="0" indent="0">
              <a:buNone/>
            </a:pPr>
            <a:r>
              <a:rPr lang="fr-FR" sz="4300" dirty="0"/>
              <a:t> </a:t>
            </a:r>
            <a:endParaRPr lang="en-GB" sz="4300" dirty="0"/>
          </a:p>
          <a:p>
            <a:pPr marL="0" lvl="0" indent="0">
              <a:buNone/>
            </a:pPr>
            <a:r>
              <a:rPr lang="fr-FR" sz="5500" dirty="0" err="1"/>
              <a:t>Any</a:t>
            </a:r>
            <a:r>
              <a:rPr lang="fr-FR" sz="5500" dirty="0"/>
              <a:t> </a:t>
            </a:r>
            <a:r>
              <a:rPr lang="fr-FR" sz="5500" dirty="0" err="1"/>
              <a:t>two</a:t>
            </a:r>
            <a:r>
              <a:rPr lang="fr-FR" sz="5500" dirty="0"/>
              <a:t> :</a:t>
            </a:r>
            <a:endParaRPr lang="en-GB" sz="5500" dirty="0"/>
          </a:p>
          <a:p>
            <a:pPr lvl="0"/>
            <a:r>
              <a:rPr lang="en-GB" sz="5500" dirty="0" err="1"/>
              <a:t>l’accessibilité</a:t>
            </a:r>
            <a:r>
              <a:rPr lang="en-GB" sz="5500" dirty="0"/>
              <a:t> </a:t>
            </a:r>
          </a:p>
          <a:p>
            <a:pPr lvl="0"/>
            <a:r>
              <a:rPr lang="en-GB" sz="5500" dirty="0" err="1"/>
              <a:t>l’éducation</a:t>
            </a:r>
            <a:r>
              <a:rPr lang="en-GB" sz="5500" dirty="0"/>
              <a:t> </a:t>
            </a:r>
          </a:p>
          <a:p>
            <a:pPr lvl="0"/>
            <a:r>
              <a:rPr lang="fr-FR" sz="5500" dirty="0"/>
              <a:t>la qualité de vie pour ses </a:t>
            </a:r>
            <a:r>
              <a:rPr lang="fr-FR" sz="5500" dirty="0" smtClean="0"/>
              <a:t>salariés</a:t>
            </a:r>
            <a:endParaRPr lang="en-GB" sz="5500" dirty="0"/>
          </a:p>
        </p:txBody>
      </p:sp>
      <p:sp>
        <p:nvSpPr>
          <p:cNvPr id="4" name="TextBox 3"/>
          <p:cNvSpPr txBox="1"/>
          <p:nvPr/>
        </p:nvSpPr>
        <p:spPr>
          <a:xfrm rot="967921">
            <a:off x="8057736" y="1033251"/>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14599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language</a:t>
            </a:r>
            <a:endParaRPr lang="en-GB" dirty="0"/>
          </a:p>
        </p:txBody>
      </p:sp>
      <p:sp>
        <p:nvSpPr>
          <p:cNvPr id="3" name="Content Placeholder 2"/>
          <p:cNvSpPr>
            <a:spLocks noGrp="1"/>
          </p:cNvSpPr>
          <p:nvPr>
            <p:ph idx="1"/>
          </p:nvPr>
        </p:nvSpPr>
        <p:spPr>
          <a:xfrm>
            <a:off x="489857" y="1690687"/>
            <a:ext cx="4680857" cy="4612141"/>
          </a:xfrm>
        </p:spPr>
        <p:txBody>
          <a:bodyPr/>
          <a:lstStyle/>
          <a:p>
            <a:r>
              <a:rPr lang="en-GB" dirty="0" smtClean="0"/>
              <a:t>No </a:t>
            </a:r>
            <a:r>
              <a:rPr lang="en-GB" dirty="0"/>
              <a:t>mark can be given for quality of language if the content has been lifted directly from the passage</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66057"/>
            <a:ext cx="6314394" cy="5828847"/>
          </a:xfrm>
          <a:prstGeom prst="rect">
            <a:avLst/>
          </a:prstGeom>
          <a:noFill/>
          <a:ln>
            <a:noFill/>
          </a:ln>
        </p:spPr>
      </p:pic>
    </p:spTree>
    <p:extLst>
      <p:ext uri="{BB962C8B-B14F-4D97-AF65-F5344CB8AC3E}">
        <p14:creationId xmlns:p14="http://schemas.microsoft.com/office/powerpoint/2010/main" val="178957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4" y="0"/>
            <a:ext cx="10515600" cy="784802"/>
          </a:xfrm>
        </p:spPr>
        <p:txBody>
          <a:bodyPr/>
          <a:lstStyle/>
          <a:p>
            <a:r>
              <a:rPr lang="fr-FR" b="1" dirty="0" smtClean="0"/>
              <a:t>6. Traduction: La violence et les jeunes</a:t>
            </a:r>
            <a:endParaRPr lang="fr-FR" b="1" dirty="0"/>
          </a:p>
        </p:txBody>
      </p:sp>
      <p:sp>
        <p:nvSpPr>
          <p:cNvPr id="4" name="TextBox 3"/>
          <p:cNvSpPr txBox="1"/>
          <p:nvPr/>
        </p:nvSpPr>
        <p:spPr>
          <a:xfrm>
            <a:off x="1052945" y="784802"/>
            <a:ext cx="10460182" cy="5262979"/>
          </a:xfrm>
          <a:prstGeom prst="rect">
            <a:avLst/>
          </a:prstGeom>
          <a:noFill/>
          <a:ln w="38100">
            <a:solidFill>
              <a:schemeClr val="tx1"/>
            </a:solidFill>
          </a:ln>
        </p:spPr>
        <p:txBody>
          <a:bodyPr wrap="square" rtlCol="0">
            <a:spAutoFit/>
          </a:bodyPr>
          <a:lstStyle/>
          <a:p>
            <a:pPr algn="just"/>
            <a:r>
              <a:rPr lang="fr-FR" sz="2800" b="1" dirty="0" smtClean="0">
                <a:solidFill>
                  <a:schemeClr val="accent1">
                    <a:lumMod val="50000"/>
                  </a:schemeClr>
                </a:solidFill>
              </a:rPr>
              <a:t>La violence caractérise-t-elle </a:t>
            </a:r>
            <a:r>
              <a:rPr lang="fr-FR" sz="2800" b="1" i="1" dirty="0">
                <a:solidFill>
                  <a:schemeClr val="accent2">
                    <a:lumMod val="75000"/>
                  </a:schemeClr>
                </a:solidFill>
              </a:rPr>
              <a:t>the </a:t>
            </a:r>
            <a:r>
              <a:rPr lang="fr-FR" sz="2800" b="1" i="1" dirty="0" err="1">
                <a:solidFill>
                  <a:schemeClr val="accent2">
                    <a:lumMod val="75000"/>
                  </a:schemeClr>
                </a:solidFill>
              </a:rPr>
              <a:t>youth</a:t>
            </a:r>
            <a:r>
              <a:rPr lang="fr-FR" sz="2800" b="1" i="1" dirty="0">
                <a:solidFill>
                  <a:schemeClr val="accent2">
                    <a:lumMod val="75000"/>
                  </a:schemeClr>
                </a:solidFill>
              </a:rPr>
              <a:t> of the 21st </a:t>
            </a:r>
            <a:r>
              <a:rPr lang="fr-FR" sz="2800" b="1" i="1" dirty="0" err="1">
                <a:solidFill>
                  <a:schemeClr val="accent2">
                    <a:lumMod val="75000"/>
                  </a:schemeClr>
                </a:solidFill>
              </a:rPr>
              <a:t>century</a:t>
            </a:r>
            <a:r>
              <a:rPr lang="fr-FR" sz="2800" b="1" i="1" dirty="0">
                <a:solidFill>
                  <a:schemeClr val="accent2">
                    <a:lumMod val="75000"/>
                  </a:schemeClr>
                </a:solidFill>
              </a:rPr>
              <a:t>?</a:t>
            </a:r>
          </a:p>
          <a:p>
            <a:pPr algn="just"/>
            <a:r>
              <a:rPr lang="fr-FR" sz="2800" b="1" dirty="0" smtClean="0">
                <a:solidFill>
                  <a:schemeClr val="accent1">
                    <a:lumMod val="50000"/>
                  </a:schemeClr>
                </a:solidFill>
              </a:rPr>
              <a:t>Selon les jeunes interrogés, </a:t>
            </a:r>
            <a:r>
              <a:rPr lang="fr-FR" sz="2800" b="1" i="1" dirty="0">
                <a:solidFill>
                  <a:schemeClr val="accent2">
                    <a:lumMod val="75000"/>
                  </a:schemeClr>
                </a:solidFill>
              </a:rPr>
              <a:t>violence </a:t>
            </a:r>
            <a:r>
              <a:rPr lang="fr-FR" sz="2800" b="1" i="1" dirty="0" err="1">
                <a:solidFill>
                  <a:schemeClr val="accent2">
                    <a:lumMod val="75000"/>
                  </a:schemeClr>
                </a:solidFill>
              </a:rPr>
              <a:t>was</a:t>
            </a:r>
            <a:r>
              <a:rPr lang="fr-FR" sz="2800" b="1" i="1" dirty="0">
                <a:solidFill>
                  <a:schemeClr val="accent2">
                    <a:lumMod val="75000"/>
                  </a:schemeClr>
                </a:solidFill>
              </a:rPr>
              <a:t> not </a:t>
            </a:r>
            <a:r>
              <a:rPr lang="fr-FR" sz="2800" b="1" i="1" dirty="0" err="1">
                <a:solidFill>
                  <a:schemeClr val="accent2">
                    <a:lumMod val="75000"/>
                  </a:schemeClr>
                </a:solidFill>
              </a:rPr>
              <a:t>born</a:t>
            </a:r>
            <a:r>
              <a:rPr lang="fr-FR" sz="2800" b="1" i="1" dirty="0">
                <a:solidFill>
                  <a:schemeClr val="accent2">
                    <a:lumMod val="75000"/>
                  </a:schemeClr>
                </a:solidFill>
              </a:rPr>
              <a:t> </a:t>
            </a:r>
            <a:r>
              <a:rPr lang="fr-FR" sz="2800" b="1" i="1" dirty="0" err="1">
                <a:solidFill>
                  <a:schemeClr val="accent2">
                    <a:lumMod val="75000"/>
                  </a:schemeClr>
                </a:solidFill>
              </a:rPr>
              <a:t>yesterday</a:t>
            </a:r>
            <a:endParaRPr lang="fr-FR" sz="2800" b="1" i="1" dirty="0">
              <a:solidFill>
                <a:schemeClr val="accent2">
                  <a:lumMod val="75000"/>
                </a:schemeClr>
              </a:solidFill>
            </a:endParaRPr>
          </a:p>
          <a:p>
            <a:pPr algn="just"/>
            <a:r>
              <a:rPr lang="fr-FR" sz="2800" b="1" dirty="0" smtClean="0">
                <a:solidFill>
                  <a:schemeClr val="accent1">
                    <a:lumMod val="50000"/>
                  </a:schemeClr>
                </a:solidFill>
              </a:rPr>
              <a:t>mais elle est de plus en plus importante. </a:t>
            </a:r>
            <a:r>
              <a:rPr lang="fr-FR" sz="2800" b="1" i="1" dirty="0" err="1">
                <a:solidFill>
                  <a:schemeClr val="accent2">
                    <a:lumMod val="75000"/>
                  </a:schemeClr>
                </a:solidFill>
              </a:rPr>
              <a:t>Indeed</a:t>
            </a:r>
            <a:r>
              <a:rPr lang="fr-FR" sz="2800" b="1" i="1" dirty="0">
                <a:solidFill>
                  <a:schemeClr val="accent2">
                    <a:lumMod val="75000"/>
                  </a:schemeClr>
                </a:solidFill>
              </a:rPr>
              <a:t>, </a:t>
            </a:r>
            <a:r>
              <a:rPr lang="fr-FR" sz="2800" b="1" i="1" dirty="0" err="1">
                <a:solidFill>
                  <a:schemeClr val="accent2">
                    <a:lumMod val="75000"/>
                  </a:schemeClr>
                </a:solidFill>
              </a:rPr>
              <a:t>they</a:t>
            </a:r>
            <a:r>
              <a:rPr lang="fr-FR" sz="2800" b="1" i="1" dirty="0">
                <a:solidFill>
                  <a:schemeClr val="accent2">
                    <a:lumMod val="75000"/>
                  </a:schemeClr>
                </a:solidFill>
              </a:rPr>
              <a:t> all </a:t>
            </a:r>
            <a:r>
              <a:rPr lang="fr-FR" sz="2800" b="1" i="1" dirty="0" err="1">
                <a:solidFill>
                  <a:schemeClr val="accent2">
                    <a:lumMod val="75000"/>
                  </a:schemeClr>
                </a:solidFill>
              </a:rPr>
              <a:t>agree</a:t>
            </a:r>
            <a:r>
              <a:rPr lang="fr-FR" sz="2800" b="1" i="1" dirty="0">
                <a:solidFill>
                  <a:schemeClr val="accent2">
                    <a:lumMod val="75000"/>
                  </a:schemeClr>
                </a:solidFill>
              </a:rPr>
              <a:t> on one </a:t>
            </a:r>
            <a:r>
              <a:rPr lang="fr-FR" sz="2800" b="1" i="1" dirty="0" err="1" smtClean="0">
                <a:solidFill>
                  <a:schemeClr val="accent2">
                    <a:lumMod val="75000"/>
                  </a:schemeClr>
                </a:solidFill>
              </a:rPr>
              <a:t>fact</a:t>
            </a:r>
            <a:r>
              <a:rPr lang="fr-FR" sz="2800" b="1" i="1" dirty="0" smtClean="0">
                <a:solidFill>
                  <a:schemeClr val="accent2">
                    <a:lumMod val="75000"/>
                  </a:schemeClr>
                </a:solidFill>
              </a:rPr>
              <a:t>: </a:t>
            </a:r>
            <a:r>
              <a:rPr lang="fr-FR" sz="2800" b="1" dirty="0" smtClean="0">
                <a:solidFill>
                  <a:schemeClr val="accent1">
                    <a:lumMod val="50000"/>
                  </a:schemeClr>
                </a:solidFill>
              </a:rPr>
              <a:t>la violence existe partout, </a:t>
            </a:r>
            <a:r>
              <a:rPr lang="fr-FR" sz="2800" b="1" i="1" dirty="0" err="1">
                <a:solidFill>
                  <a:schemeClr val="accent2">
                    <a:lumMod val="75000"/>
                  </a:schemeClr>
                </a:solidFill>
              </a:rPr>
              <a:t>even</a:t>
            </a:r>
            <a:r>
              <a:rPr lang="fr-FR" sz="2800" b="1" i="1" dirty="0">
                <a:solidFill>
                  <a:schemeClr val="accent2">
                    <a:lumMod val="75000"/>
                  </a:schemeClr>
                </a:solidFill>
              </a:rPr>
              <a:t> if </a:t>
            </a:r>
            <a:r>
              <a:rPr lang="fr-FR" sz="2800" b="1" i="1" dirty="0" err="1">
                <a:solidFill>
                  <a:schemeClr val="accent2">
                    <a:lumMod val="75000"/>
                  </a:schemeClr>
                </a:solidFill>
              </a:rPr>
              <a:t>cities</a:t>
            </a:r>
            <a:r>
              <a:rPr lang="fr-FR" sz="2800" b="1" i="1" dirty="0">
                <a:solidFill>
                  <a:schemeClr val="accent2">
                    <a:lumMod val="75000"/>
                  </a:schemeClr>
                </a:solidFill>
              </a:rPr>
              <a:t> and </a:t>
            </a:r>
            <a:r>
              <a:rPr lang="fr-FR" sz="2800" b="1" i="1" dirty="0" err="1">
                <a:solidFill>
                  <a:schemeClr val="accent2">
                    <a:lumMod val="75000"/>
                  </a:schemeClr>
                </a:solidFill>
              </a:rPr>
              <a:t>suburbs</a:t>
            </a:r>
            <a:r>
              <a:rPr lang="fr-FR" sz="2800" b="1" i="1" dirty="0">
                <a:solidFill>
                  <a:schemeClr val="accent2">
                    <a:lumMod val="75000"/>
                  </a:schemeClr>
                </a:solidFill>
              </a:rPr>
              <a:t> are the </a:t>
            </a:r>
            <a:r>
              <a:rPr lang="fr-FR" sz="2800" b="1" i="1" dirty="0" err="1">
                <a:solidFill>
                  <a:schemeClr val="accent2">
                    <a:lumMod val="75000"/>
                  </a:schemeClr>
                </a:solidFill>
              </a:rPr>
              <a:t>most</a:t>
            </a:r>
            <a:r>
              <a:rPr lang="fr-FR" sz="2800" b="1" i="1" dirty="0">
                <a:solidFill>
                  <a:schemeClr val="accent2">
                    <a:lumMod val="75000"/>
                  </a:schemeClr>
                </a:solidFill>
              </a:rPr>
              <a:t> </a:t>
            </a:r>
            <a:r>
              <a:rPr lang="fr-FR" sz="2800" b="1" i="1" dirty="0" err="1" smtClean="0">
                <a:solidFill>
                  <a:schemeClr val="accent2">
                    <a:lumMod val="75000"/>
                  </a:schemeClr>
                </a:solidFill>
              </a:rPr>
              <a:t>affected</a:t>
            </a:r>
            <a:r>
              <a:rPr lang="fr-FR" sz="2800" b="1" i="1" dirty="0" smtClean="0">
                <a:solidFill>
                  <a:schemeClr val="accent2">
                    <a:lumMod val="75000"/>
                  </a:schemeClr>
                </a:solidFill>
              </a:rPr>
              <a:t>. </a:t>
            </a:r>
            <a:r>
              <a:rPr lang="fr-FR" sz="2800" b="1" dirty="0" smtClean="0">
                <a:solidFill>
                  <a:schemeClr val="accent1">
                    <a:lumMod val="50000"/>
                  </a:schemeClr>
                </a:solidFill>
              </a:rPr>
              <a:t>La période de crise que nous vivons, d’après eux, </a:t>
            </a:r>
            <a:r>
              <a:rPr lang="fr-FR" sz="2800" b="1" i="1" dirty="0" err="1">
                <a:solidFill>
                  <a:schemeClr val="accent2">
                    <a:lumMod val="75000"/>
                  </a:schemeClr>
                </a:solidFill>
              </a:rPr>
              <a:t>would</a:t>
            </a:r>
            <a:r>
              <a:rPr lang="fr-FR" sz="2800" b="1" i="1" dirty="0">
                <a:solidFill>
                  <a:schemeClr val="accent2">
                    <a:lumMod val="75000"/>
                  </a:schemeClr>
                </a:solidFill>
              </a:rPr>
              <a:t> have an influence on </a:t>
            </a:r>
            <a:r>
              <a:rPr lang="fr-FR" sz="2800" b="1" i="1" dirty="0" err="1" smtClean="0">
                <a:solidFill>
                  <a:schemeClr val="accent2">
                    <a:lumMod val="75000"/>
                  </a:schemeClr>
                </a:solidFill>
              </a:rPr>
              <a:t>behaviour</a:t>
            </a:r>
            <a:r>
              <a:rPr lang="fr-FR" sz="2800" b="1" i="1" dirty="0" smtClean="0">
                <a:solidFill>
                  <a:schemeClr val="accent2">
                    <a:lumMod val="75000"/>
                  </a:schemeClr>
                </a:solidFill>
              </a:rPr>
              <a:t>. </a:t>
            </a:r>
            <a:r>
              <a:rPr lang="fr-FR" sz="2800" b="1" dirty="0" smtClean="0">
                <a:solidFill>
                  <a:schemeClr val="accent1">
                    <a:lumMod val="50000"/>
                  </a:schemeClr>
                </a:solidFill>
              </a:rPr>
              <a:t>L’augmentation du chômage </a:t>
            </a:r>
            <a:r>
              <a:rPr lang="fr-FR" sz="2800" b="1" i="1" dirty="0" err="1">
                <a:solidFill>
                  <a:schemeClr val="accent2">
                    <a:lumMod val="75000"/>
                  </a:schemeClr>
                </a:solidFill>
              </a:rPr>
              <a:t>gives</a:t>
            </a:r>
            <a:r>
              <a:rPr lang="fr-FR" sz="2800" b="1" i="1" dirty="0">
                <a:solidFill>
                  <a:schemeClr val="accent2">
                    <a:lumMod val="75000"/>
                  </a:schemeClr>
                </a:solidFill>
              </a:rPr>
              <a:t> </a:t>
            </a:r>
            <a:r>
              <a:rPr lang="fr-FR" sz="2800" b="1" i="1" dirty="0" err="1">
                <a:solidFill>
                  <a:schemeClr val="accent2">
                    <a:lumMod val="75000"/>
                  </a:schemeClr>
                </a:solidFill>
              </a:rPr>
              <a:t>them</a:t>
            </a:r>
            <a:r>
              <a:rPr lang="fr-FR" sz="2800" b="1" i="1" dirty="0">
                <a:solidFill>
                  <a:schemeClr val="accent2">
                    <a:lumMod val="75000"/>
                  </a:schemeClr>
                </a:solidFill>
              </a:rPr>
              <a:t> no </a:t>
            </a:r>
            <a:r>
              <a:rPr lang="fr-FR" sz="2800" b="1" i="1" dirty="0" smtClean="0">
                <a:solidFill>
                  <a:schemeClr val="accent2">
                    <a:lumMod val="75000"/>
                  </a:schemeClr>
                </a:solidFill>
              </a:rPr>
              <a:t>alternatives.</a:t>
            </a:r>
            <a:r>
              <a:rPr lang="fr-FR" sz="2800" b="1" dirty="0" smtClean="0">
                <a:solidFill>
                  <a:schemeClr val="accent2">
                    <a:lumMod val="75000"/>
                  </a:schemeClr>
                </a:solidFill>
              </a:rPr>
              <a:t> </a:t>
            </a:r>
            <a:r>
              <a:rPr lang="fr-FR" sz="2800" b="1" dirty="0" smtClean="0">
                <a:solidFill>
                  <a:schemeClr val="accent1">
                    <a:lumMod val="50000"/>
                  </a:schemeClr>
                </a:solidFill>
              </a:rPr>
              <a:t>Ils passent leur journée sans occupation et leur solution </a:t>
            </a:r>
            <a:r>
              <a:rPr lang="fr-FR" sz="2800" b="1" i="1" dirty="0" err="1">
                <a:solidFill>
                  <a:schemeClr val="accent2">
                    <a:lumMod val="75000"/>
                  </a:schemeClr>
                </a:solidFill>
              </a:rPr>
              <a:t>is</a:t>
            </a:r>
            <a:r>
              <a:rPr lang="fr-FR" sz="2800" b="1" i="1" dirty="0">
                <a:solidFill>
                  <a:schemeClr val="accent2">
                    <a:lumMod val="75000"/>
                  </a:schemeClr>
                </a:solidFill>
              </a:rPr>
              <a:t> to do </a:t>
            </a:r>
            <a:r>
              <a:rPr lang="fr-FR" sz="2800" b="1" i="1" dirty="0" err="1">
                <a:solidFill>
                  <a:schemeClr val="accent2">
                    <a:lumMod val="75000"/>
                  </a:schemeClr>
                </a:solidFill>
              </a:rPr>
              <a:t>something</a:t>
            </a:r>
            <a:r>
              <a:rPr lang="fr-FR" sz="2800" b="1" i="1" dirty="0">
                <a:solidFill>
                  <a:schemeClr val="accent2">
                    <a:lumMod val="75000"/>
                  </a:schemeClr>
                </a:solidFill>
              </a:rPr>
              <a:t> at all </a:t>
            </a:r>
            <a:r>
              <a:rPr lang="fr-FR" sz="2800" b="1" i="1" dirty="0" err="1" smtClean="0">
                <a:solidFill>
                  <a:schemeClr val="accent2">
                    <a:lumMod val="75000"/>
                  </a:schemeClr>
                </a:solidFill>
              </a:rPr>
              <a:t>costs</a:t>
            </a:r>
            <a:r>
              <a:rPr lang="fr-FR" sz="2800" b="1" i="1" dirty="0" smtClean="0">
                <a:solidFill>
                  <a:schemeClr val="accent2">
                    <a:lumMod val="75000"/>
                  </a:schemeClr>
                </a:solidFill>
              </a:rPr>
              <a:t>, </a:t>
            </a:r>
            <a:r>
              <a:rPr lang="fr-FR" sz="2800" b="1" dirty="0" smtClean="0">
                <a:solidFill>
                  <a:schemeClr val="accent1">
                    <a:lumMod val="50000"/>
                  </a:schemeClr>
                </a:solidFill>
              </a:rPr>
              <a:t>que ce soit bien ou mal.</a:t>
            </a:r>
            <a:r>
              <a:rPr lang="fr-FR" sz="2800" b="1" dirty="0" smtClean="0"/>
              <a:t> </a:t>
            </a:r>
            <a:r>
              <a:rPr lang="fr-FR" sz="2800" b="1" i="1" dirty="0">
                <a:solidFill>
                  <a:schemeClr val="accent2">
                    <a:lumMod val="75000"/>
                  </a:schemeClr>
                </a:solidFill>
              </a:rPr>
              <a:t>But the </a:t>
            </a:r>
            <a:r>
              <a:rPr lang="fr-FR" sz="2800" b="1" i="1" dirty="0" err="1">
                <a:solidFill>
                  <a:schemeClr val="accent2">
                    <a:lumMod val="75000"/>
                  </a:schemeClr>
                </a:solidFill>
              </a:rPr>
              <a:t>crisis</a:t>
            </a:r>
            <a:r>
              <a:rPr lang="fr-FR" sz="2800" b="1" i="1" dirty="0">
                <a:solidFill>
                  <a:schemeClr val="accent2">
                    <a:lumMod val="75000"/>
                  </a:schemeClr>
                </a:solidFill>
              </a:rPr>
              <a:t> </a:t>
            </a:r>
            <a:r>
              <a:rPr lang="fr-FR" sz="2800" b="1" i="1" dirty="0" err="1">
                <a:solidFill>
                  <a:schemeClr val="accent2">
                    <a:lumMod val="75000"/>
                  </a:schemeClr>
                </a:solidFill>
              </a:rPr>
              <a:t>is</a:t>
            </a:r>
            <a:r>
              <a:rPr lang="fr-FR" sz="2800" b="1" i="1" dirty="0">
                <a:solidFill>
                  <a:schemeClr val="accent2">
                    <a:lumMod val="75000"/>
                  </a:schemeClr>
                </a:solidFill>
              </a:rPr>
              <a:t> </a:t>
            </a:r>
            <a:r>
              <a:rPr lang="fr-FR" sz="2800" b="1" i="1" dirty="0" err="1">
                <a:solidFill>
                  <a:schemeClr val="accent2">
                    <a:lumMod val="75000"/>
                  </a:schemeClr>
                </a:solidFill>
              </a:rPr>
              <a:t>obviously</a:t>
            </a:r>
            <a:r>
              <a:rPr lang="fr-FR" sz="2800" b="1" i="1" dirty="0">
                <a:solidFill>
                  <a:schemeClr val="accent2">
                    <a:lumMod val="75000"/>
                  </a:schemeClr>
                </a:solidFill>
              </a:rPr>
              <a:t> not the </a:t>
            </a:r>
            <a:r>
              <a:rPr lang="fr-FR" sz="2800" b="1" i="1" dirty="0" err="1">
                <a:solidFill>
                  <a:schemeClr val="accent2">
                    <a:lumMod val="75000"/>
                  </a:schemeClr>
                </a:solidFill>
              </a:rPr>
              <a:t>only</a:t>
            </a:r>
            <a:r>
              <a:rPr lang="fr-FR" sz="2800" b="1" i="1" dirty="0">
                <a:solidFill>
                  <a:schemeClr val="accent2">
                    <a:lumMod val="75000"/>
                  </a:schemeClr>
                </a:solidFill>
              </a:rPr>
              <a:t> cause for violence.</a:t>
            </a:r>
          </a:p>
          <a:p>
            <a:r>
              <a:rPr lang="fr-FR" sz="2800" b="1" dirty="0" smtClean="0">
                <a:solidFill>
                  <a:schemeClr val="accent1">
                    <a:lumMod val="50000"/>
                  </a:schemeClr>
                </a:solidFill>
              </a:rPr>
              <a:t>Le rôle des parents est aussi remis en questions. </a:t>
            </a:r>
            <a:r>
              <a:rPr lang="fr-FR" sz="2800" b="1" i="1" dirty="0">
                <a:solidFill>
                  <a:schemeClr val="accent2">
                    <a:lumMod val="75000"/>
                  </a:schemeClr>
                </a:solidFill>
              </a:rPr>
              <a:t>Half of the </a:t>
            </a:r>
            <a:r>
              <a:rPr lang="fr-FR" sz="2800" b="1" i="1" dirty="0" err="1">
                <a:solidFill>
                  <a:schemeClr val="accent2">
                    <a:lumMod val="75000"/>
                  </a:schemeClr>
                </a:solidFill>
              </a:rPr>
              <a:t>young</a:t>
            </a:r>
            <a:r>
              <a:rPr lang="fr-FR" sz="2800" b="1" i="1" dirty="0">
                <a:solidFill>
                  <a:schemeClr val="accent2">
                    <a:lumMod val="75000"/>
                  </a:schemeClr>
                </a:solidFill>
              </a:rPr>
              <a:t> people </a:t>
            </a:r>
            <a:r>
              <a:rPr lang="fr-FR" sz="2800" b="1" i="1" dirty="0" err="1">
                <a:solidFill>
                  <a:schemeClr val="accent2">
                    <a:lumMod val="75000"/>
                  </a:schemeClr>
                </a:solidFill>
              </a:rPr>
              <a:t>interviewed</a:t>
            </a:r>
            <a:r>
              <a:rPr lang="fr-FR" sz="2800" b="1" i="1" dirty="0">
                <a:solidFill>
                  <a:schemeClr val="accent2">
                    <a:lumMod val="75000"/>
                  </a:schemeClr>
                </a:solidFill>
              </a:rPr>
              <a:t> </a:t>
            </a:r>
            <a:r>
              <a:rPr lang="fr-FR" sz="2800" b="1" i="1" dirty="0" err="1">
                <a:solidFill>
                  <a:schemeClr val="accent2">
                    <a:lumMod val="75000"/>
                  </a:schemeClr>
                </a:solidFill>
              </a:rPr>
              <a:t>declared</a:t>
            </a:r>
            <a:r>
              <a:rPr lang="fr-FR" sz="2800" b="1" i="1" dirty="0">
                <a:solidFill>
                  <a:schemeClr val="accent2">
                    <a:lumMod val="75000"/>
                  </a:schemeClr>
                </a:solidFill>
              </a:rPr>
              <a:t> </a:t>
            </a:r>
            <a:r>
              <a:rPr lang="fr-FR" sz="2800" b="1" i="1" dirty="0" err="1" smtClean="0">
                <a:solidFill>
                  <a:schemeClr val="accent2">
                    <a:lumMod val="75000"/>
                  </a:schemeClr>
                </a:solidFill>
              </a:rPr>
              <a:t>that</a:t>
            </a:r>
            <a:r>
              <a:rPr lang="fr-FR" sz="2800" b="1" i="1" dirty="0" smtClean="0">
                <a:solidFill>
                  <a:schemeClr val="accent2">
                    <a:lumMod val="75000"/>
                  </a:schemeClr>
                </a:solidFill>
              </a:rPr>
              <a:t> </a:t>
            </a:r>
            <a:r>
              <a:rPr lang="fr-FR" sz="2800" b="1" dirty="0" smtClean="0">
                <a:solidFill>
                  <a:schemeClr val="accent1">
                    <a:lumMod val="50000"/>
                  </a:schemeClr>
                </a:solidFill>
              </a:rPr>
              <a:t>les parents sont de moins en moins présents auprès de leurs enfants </a:t>
            </a:r>
            <a:r>
              <a:rPr lang="fr-FR" sz="2800" b="1" i="1" dirty="0" err="1">
                <a:solidFill>
                  <a:schemeClr val="accent2">
                    <a:lumMod val="75000"/>
                  </a:schemeClr>
                </a:solidFill>
              </a:rPr>
              <a:t>who</a:t>
            </a:r>
            <a:r>
              <a:rPr lang="fr-FR" sz="2800" b="1" i="1" dirty="0">
                <a:solidFill>
                  <a:schemeClr val="accent2">
                    <a:lumMod val="75000"/>
                  </a:schemeClr>
                </a:solidFill>
              </a:rPr>
              <a:t> are </a:t>
            </a:r>
            <a:r>
              <a:rPr lang="fr-FR" sz="2800" b="1" i="1" dirty="0" err="1">
                <a:solidFill>
                  <a:schemeClr val="accent2">
                    <a:lumMod val="75000"/>
                  </a:schemeClr>
                </a:solidFill>
              </a:rPr>
              <a:t>left</a:t>
            </a:r>
            <a:r>
              <a:rPr lang="fr-FR" sz="2800" b="1" i="1" dirty="0">
                <a:solidFill>
                  <a:schemeClr val="accent2">
                    <a:lumMod val="75000"/>
                  </a:schemeClr>
                </a:solidFill>
              </a:rPr>
              <a:t> to </a:t>
            </a:r>
            <a:r>
              <a:rPr lang="fr-FR" sz="2800" b="1" i="1" dirty="0" err="1">
                <a:solidFill>
                  <a:schemeClr val="accent2">
                    <a:lumMod val="75000"/>
                  </a:schemeClr>
                </a:solidFill>
              </a:rPr>
              <a:t>their</a:t>
            </a:r>
            <a:r>
              <a:rPr lang="fr-FR" sz="2800" b="1" i="1" dirty="0">
                <a:solidFill>
                  <a:schemeClr val="accent2">
                    <a:lumMod val="75000"/>
                  </a:schemeClr>
                </a:solidFill>
              </a:rPr>
              <a:t> </a:t>
            </a:r>
            <a:r>
              <a:rPr lang="fr-FR" sz="2800" b="1" i="1" dirty="0" err="1">
                <a:solidFill>
                  <a:schemeClr val="accent2">
                    <a:lumMod val="75000"/>
                  </a:schemeClr>
                </a:solidFill>
              </a:rPr>
              <a:t>own</a:t>
            </a:r>
            <a:r>
              <a:rPr lang="fr-FR" sz="2800" b="1" i="1" dirty="0">
                <a:solidFill>
                  <a:schemeClr val="accent2">
                    <a:lumMod val="75000"/>
                  </a:schemeClr>
                </a:solidFill>
              </a:rPr>
              <a:t> </a:t>
            </a:r>
            <a:r>
              <a:rPr lang="fr-FR" sz="2800" b="1" i="1" dirty="0" err="1">
                <a:solidFill>
                  <a:schemeClr val="accent2">
                    <a:lumMod val="75000"/>
                  </a:schemeClr>
                </a:solidFill>
              </a:rPr>
              <a:t>devices</a:t>
            </a:r>
            <a:r>
              <a:rPr lang="fr-FR" sz="2800" b="1" i="1" dirty="0">
                <a:solidFill>
                  <a:schemeClr val="accent2">
                    <a:lumMod val="75000"/>
                  </a:schemeClr>
                </a:solidFill>
              </a:rPr>
              <a:t>.</a:t>
            </a:r>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248" y="6179978"/>
            <a:ext cx="496951" cy="415945"/>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074" y="6179978"/>
            <a:ext cx="496951" cy="415945"/>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144" y="6179978"/>
            <a:ext cx="496951" cy="415945"/>
          </a:xfrm>
          <a:prstGeom prst="rect">
            <a:avLst/>
          </a:prstGeom>
          <a:solidFill>
            <a:schemeClr val="bg1"/>
          </a:solidFill>
          <a:ln>
            <a:solidFill>
              <a:srgbClr val="0070C0"/>
            </a:solidFill>
          </a:ln>
        </p:spPr>
      </p:pic>
      <p:sp>
        <p:nvSpPr>
          <p:cNvPr id="8" name="TextBox 7"/>
          <p:cNvSpPr txBox="1"/>
          <p:nvPr/>
        </p:nvSpPr>
        <p:spPr>
          <a:xfrm>
            <a:off x="2154199" y="6277113"/>
            <a:ext cx="3863750" cy="400110"/>
          </a:xfrm>
          <a:prstGeom prst="rect">
            <a:avLst/>
          </a:prstGeom>
          <a:noFill/>
        </p:spPr>
        <p:txBody>
          <a:bodyPr wrap="none" rtlCol="0">
            <a:spAutoFit/>
          </a:bodyPr>
          <a:lstStyle/>
          <a:p>
            <a:r>
              <a:rPr lang="fr-FR" sz="2000" b="1" dirty="0" smtClean="0">
                <a:solidFill>
                  <a:schemeClr val="accent2">
                    <a:lumMod val="75000"/>
                  </a:schemeClr>
                </a:solidFill>
              </a:rPr>
              <a:t>Écrivez la version anglaise du texte</a:t>
            </a:r>
            <a:endParaRPr lang="fr-FR" sz="2000" b="1" dirty="0">
              <a:solidFill>
                <a:schemeClr val="accent2">
                  <a:lumMod val="75000"/>
                </a:schemeClr>
              </a:solidFill>
            </a:endParaRPr>
          </a:p>
        </p:txBody>
      </p:sp>
      <p:sp>
        <p:nvSpPr>
          <p:cNvPr id="9" name="TextBox 8"/>
          <p:cNvSpPr txBox="1"/>
          <p:nvPr/>
        </p:nvSpPr>
        <p:spPr>
          <a:xfrm>
            <a:off x="7526958" y="6277113"/>
            <a:ext cx="3952813" cy="400110"/>
          </a:xfrm>
          <a:prstGeom prst="rect">
            <a:avLst/>
          </a:prstGeom>
          <a:noFill/>
        </p:spPr>
        <p:txBody>
          <a:bodyPr wrap="none" rtlCol="0">
            <a:spAutoFit/>
          </a:bodyPr>
          <a:lstStyle/>
          <a:p>
            <a:r>
              <a:rPr lang="fr-FR" sz="2000" b="1" dirty="0" smtClean="0">
                <a:solidFill>
                  <a:schemeClr val="accent1">
                    <a:lumMod val="50000"/>
                  </a:schemeClr>
                </a:solidFill>
              </a:rPr>
              <a:t>Écrivez la version française du texte</a:t>
            </a:r>
            <a:endParaRPr lang="fr-FR" sz="2000" b="1" dirty="0">
              <a:solidFill>
                <a:schemeClr val="accent1">
                  <a:lumMod val="50000"/>
                </a:schemeClr>
              </a:solidFill>
            </a:endParaRPr>
          </a:p>
        </p:txBody>
      </p:sp>
      <p:sp>
        <p:nvSpPr>
          <p:cNvPr id="10" name="TextBox 9"/>
          <p:cNvSpPr txBox="1"/>
          <p:nvPr/>
        </p:nvSpPr>
        <p:spPr>
          <a:xfrm>
            <a:off x="486086" y="6126340"/>
            <a:ext cx="704039" cy="523220"/>
          </a:xfrm>
          <a:prstGeom prst="rect">
            <a:avLst/>
          </a:prstGeom>
          <a:noFill/>
        </p:spPr>
        <p:txBody>
          <a:bodyPr wrap="none" rtlCol="0">
            <a:spAutoFit/>
          </a:bodyPr>
          <a:lstStyle/>
          <a:p>
            <a:r>
              <a:rPr lang="fr-FR" sz="2800" b="1" dirty="0" smtClean="0"/>
              <a:t>/10</a:t>
            </a:r>
            <a:endParaRPr lang="fr-FR" sz="28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1523" y="82967"/>
            <a:ext cx="1237736" cy="6188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471" y="68687"/>
            <a:ext cx="1266295" cy="633148"/>
          </a:xfrm>
          <a:prstGeom prst="rect">
            <a:avLst/>
          </a:prstGeom>
        </p:spPr>
      </p:pic>
    </p:spTree>
    <p:extLst>
      <p:ext uri="{BB962C8B-B14F-4D97-AF65-F5344CB8AC3E}">
        <p14:creationId xmlns:p14="http://schemas.microsoft.com/office/powerpoint/2010/main" val="4054663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2054" y="0"/>
            <a:ext cx="10515600" cy="784802"/>
          </a:xfrm>
        </p:spPr>
        <p:txBody>
          <a:bodyPr/>
          <a:lstStyle/>
          <a:p>
            <a:r>
              <a:rPr lang="fr-FR" b="1" dirty="0" smtClean="0"/>
              <a:t>Traduction: La violence et les jeunes</a:t>
            </a:r>
            <a:endParaRPr lang="fr-FR" b="1" dirty="0"/>
          </a:p>
        </p:txBody>
      </p:sp>
      <p:sp>
        <p:nvSpPr>
          <p:cNvPr id="5" name="TextBox 4"/>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45149437"/>
              </p:ext>
            </p:extLst>
          </p:nvPr>
        </p:nvGraphicFramePr>
        <p:xfrm>
          <a:off x="852054" y="1313187"/>
          <a:ext cx="10515600" cy="5273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fr-FR" sz="2200" b="1" dirty="0" err="1" smtClean="0">
                          <a:solidFill>
                            <a:schemeClr val="accent2">
                              <a:lumMod val="75000"/>
                            </a:schemeClr>
                          </a:solidFill>
                        </a:rPr>
                        <a:t>Does</a:t>
                      </a:r>
                      <a:r>
                        <a:rPr lang="fr-FR" sz="2200" b="1" dirty="0" smtClean="0">
                          <a:solidFill>
                            <a:schemeClr val="accent2">
                              <a:lumMod val="75000"/>
                            </a:schemeClr>
                          </a:solidFill>
                        </a:rPr>
                        <a:t> violence </a:t>
                      </a:r>
                      <a:r>
                        <a:rPr lang="fr-FR" sz="2200" b="1" dirty="0" err="1" smtClean="0">
                          <a:solidFill>
                            <a:schemeClr val="accent2">
                              <a:lumMod val="75000"/>
                            </a:schemeClr>
                          </a:solidFill>
                        </a:rPr>
                        <a:t>characterise</a:t>
                      </a:r>
                      <a:r>
                        <a:rPr lang="fr-FR" sz="2200" b="1" baseline="0" dirty="0" smtClean="0">
                          <a:solidFill>
                            <a:schemeClr val="accent2">
                              <a:lumMod val="75000"/>
                            </a:schemeClr>
                          </a:solidFill>
                        </a:rPr>
                        <a:t> </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tx1"/>
                          </a:solidFill>
                        </a:rPr>
                        <a:t>La violence caractérise-t-elle </a:t>
                      </a:r>
                      <a:endParaRPr lang="fr-FR" sz="22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200" b="1" dirty="0" smtClean="0">
                          <a:solidFill>
                            <a:schemeClr val="tx1"/>
                          </a:solidFill>
                        </a:rPr>
                        <a:t>the </a:t>
                      </a:r>
                      <a:r>
                        <a:rPr lang="fr-FR" sz="2200" b="1" dirty="0" err="1" smtClean="0">
                          <a:solidFill>
                            <a:schemeClr val="tx1"/>
                          </a:solidFill>
                        </a:rPr>
                        <a:t>youth</a:t>
                      </a:r>
                      <a:r>
                        <a:rPr lang="fr-FR" sz="2200" b="1" dirty="0" smtClean="0">
                          <a:solidFill>
                            <a:schemeClr val="tx1"/>
                          </a:solidFill>
                        </a:rPr>
                        <a:t> of the 21st </a:t>
                      </a:r>
                      <a:r>
                        <a:rPr lang="fr-FR" sz="2200" b="1" dirty="0" err="1" smtClean="0">
                          <a:solidFill>
                            <a:schemeClr val="tx1"/>
                          </a:solidFill>
                        </a:rPr>
                        <a:t>century</a:t>
                      </a:r>
                      <a:r>
                        <a:rPr lang="fr-FR" sz="2200" b="1"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smtClean="0">
                          <a:solidFill>
                            <a:schemeClr val="accent1">
                              <a:lumMod val="50000"/>
                            </a:schemeClr>
                          </a:solidFill>
                        </a:rPr>
                        <a:t>les jeunes du XXIe siècle? </a:t>
                      </a:r>
                      <a:endParaRPr lang="fr-FR" sz="2200" dirty="0" smtClean="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200" b="1" dirty="0" err="1" smtClean="0">
                          <a:solidFill>
                            <a:schemeClr val="accent2">
                              <a:lumMod val="75000"/>
                            </a:schemeClr>
                          </a:solidFill>
                        </a:rPr>
                        <a:t>According</a:t>
                      </a:r>
                      <a:r>
                        <a:rPr lang="fr-FR" sz="2200" b="1" dirty="0" smtClean="0">
                          <a:solidFill>
                            <a:schemeClr val="accent2">
                              <a:lumMod val="75000"/>
                            </a:schemeClr>
                          </a:solidFill>
                        </a:rPr>
                        <a:t> to the </a:t>
                      </a:r>
                      <a:r>
                        <a:rPr lang="fr-FR" sz="2200" b="1" dirty="0" err="1" smtClean="0">
                          <a:solidFill>
                            <a:schemeClr val="accent2">
                              <a:lumMod val="75000"/>
                            </a:schemeClr>
                          </a:solidFill>
                        </a:rPr>
                        <a:t>young</a:t>
                      </a:r>
                      <a:r>
                        <a:rPr lang="fr-FR" sz="2200" b="1" dirty="0" smtClean="0">
                          <a:solidFill>
                            <a:schemeClr val="accent2">
                              <a:lumMod val="75000"/>
                            </a:schemeClr>
                          </a:solidFill>
                        </a:rPr>
                        <a:t> people </a:t>
                      </a:r>
                      <a:r>
                        <a:rPr lang="fr-FR" sz="2200" b="1" dirty="0" err="1" smtClean="0">
                          <a:solidFill>
                            <a:schemeClr val="accent2">
                              <a:lumMod val="75000"/>
                            </a:schemeClr>
                          </a:solidFill>
                        </a:rPr>
                        <a:t>interviewed</a:t>
                      </a:r>
                      <a:r>
                        <a:rPr lang="fr-FR" sz="2200" b="1"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tx1"/>
                          </a:solidFill>
                        </a:rPr>
                        <a:t>Selon les jeunes interrogés, </a:t>
                      </a:r>
                      <a:endParaRPr lang="fr-FR" sz="22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200" b="1" dirty="0" smtClean="0">
                          <a:solidFill>
                            <a:schemeClr val="tx1"/>
                          </a:solidFill>
                        </a:rPr>
                        <a:t>violence </a:t>
                      </a:r>
                      <a:r>
                        <a:rPr lang="fr-FR" sz="2200" b="1" dirty="0" err="1" smtClean="0">
                          <a:solidFill>
                            <a:schemeClr val="tx1"/>
                          </a:solidFill>
                        </a:rPr>
                        <a:t>was</a:t>
                      </a:r>
                      <a:r>
                        <a:rPr lang="fr-FR" sz="2200" b="1" dirty="0" smtClean="0">
                          <a:solidFill>
                            <a:schemeClr val="tx1"/>
                          </a:solidFill>
                        </a:rPr>
                        <a:t> not </a:t>
                      </a:r>
                      <a:r>
                        <a:rPr lang="fr-FR" sz="2200" b="1" dirty="0" err="1" smtClean="0">
                          <a:solidFill>
                            <a:schemeClr val="tx1"/>
                          </a:solidFill>
                        </a:rPr>
                        <a:t>born</a:t>
                      </a:r>
                      <a:r>
                        <a:rPr lang="fr-FR" sz="2200" b="1" dirty="0" smtClean="0">
                          <a:solidFill>
                            <a:schemeClr val="tx1"/>
                          </a:solidFill>
                        </a:rPr>
                        <a:t> </a:t>
                      </a:r>
                      <a:r>
                        <a:rPr lang="fr-FR" sz="2200" b="1" dirty="0" err="1" smtClean="0">
                          <a:solidFill>
                            <a:schemeClr val="tx1"/>
                          </a:solidFill>
                        </a:rPr>
                        <a:t>yesterday</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accent1">
                              <a:lumMod val="50000"/>
                            </a:schemeClr>
                          </a:solidFill>
                        </a:rPr>
                        <a:t>la violence ne date pas d’hier </a:t>
                      </a:r>
                      <a:endParaRPr lang="fr-FR" sz="22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200" b="1" dirty="0" smtClean="0">
                          <a:solidFill>
                            <a:schemeClr val="accent2">
                              <a:lumMod val="75000"/>
                            </a:schemeClr>
                          </a:solidFill>
                        </a:rPr>
                        <a:t>but </a:t>
                      </a:r>
                      <a:r>
                        <a:rPr lang="fr-FR" sz="2200" b="1" dirty="0" err="1" smtClean="0">
                          <a:solidFill>
                            <a:schemeClr val="accent2">
                              <a:lumMod val="75000"/>
                            </a:schemeClr>
                          </a:solidFill>
                        </a:rPr>
                        <a:t>it</a:t>
                      </a:r>
                      <a:r>
                        <a:rPr lang="fr-FR" sz="2200" b="1" dirty="0" smtClean="0">
                          <a:solidFill>
                            <a:schemeClr val="accent2">
                              <a:lumMod val="75000"/>
                            </a:schemeClr>
                          </a:solidFill>
                        </a:rPr>
                        <a:t> </a:t>
                      </a:r>
                      <a:r>
                        <a:rPr lang="fr-FR" sz="2200" b="1" dirty="0" err="1" smtClean="0">
                          <a:solidFill>
                            <a:schemeClr val="accent2">
                              <a:lumMod val="75000"/>
                            </a:schemeClr>
                          </a:solidFill>
                        </a:rPr>
                        <a:t>is</a:t>
                      </a:r>
                      <a:r>
                        <a:rPr lang="fr-FR" sz="2200" b="1" dirty="0" smtClean="0">
                          <a:solidFill>
                            <a:schemeClr val="accent2">
                              <a:lumMod val="75000"/>
                            </a:schemeClr>
                          </a:solidFill>
                        </a:rPr>
                        <a:t> more and more </a:t>
                      </a:r>
                      <a:r>
                        <a:rPr lang="fr-FR" sz="2200" b="1" dirty="0" err="1" smtClean="0">
                          <a:solidFill>
                            <a:schemeClr val="accent2">
                              <a:lumMod val="75000"/>
                            </a:schemeClr>
                          </a:solidFill>
                        </a:rPr>
                        <a:t>significant</a:t>
                      </a:r>
                      <a:r>
                        <a:rPr lang="fr-FR" sz="2200" b="1"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tx1"/>
                          </a:solidFill>
                        </a:rPr>
                        <a:t>mais elle est de plus en plus importante. </a:t>
                      </a:r>
                      <a:endParaRPr lang="fr-FR" sz="22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200" b="1" dirty="0" err="1" smtClean="0">
                          <a:solidFill>
                            <a:schemeClr val="tx1"/>
                          </a:solidFill>
                        </a:rPr>
                        <a:t>Indeed</a:t>
                      </a:r>
                      <a:r>
                        <a:rPr lang="fr-FR" sz="2200" b="1" dirty="0" smtClean="0">
                          <a:solidFill>
                            <a:schemeClr val="tx1"/>
                          </a:solidFill>
                        </a:rPr>
                        <a:t>, </a:t>
                      </a:r>
                      <a:r>
                        <a:rPr lang="fr-FR" sz="2200" b="1" dirty="0" err="1" smtClean="0">
                          <a:solidFill>
                            <a:schemeClr val="tx1"/>
                          </a:solidFill>
                        </a:rPr>
                        <a:t>they</a:t>
                      </a:r>
                      <a:r>
                        <a:rPr lang="fr-FR" sz="2200" b="1" dirty="0" smtClean="0">
                          <a:solidFill>
                            <a:schemeClr val="tx1"/>
                          </a:solidFill>
                        </a:rPr>
                        <a:t> all </a:t>
                      </a:r>
                      <a:r>
                        <a:rPr lang="fr-FR" sz="2200" b="1" dirty="0" err="1" smtClean="0">
                          <a:solidFill>
                            <a:schemeClr val="tx1"/>
                          </a:solidFill>
                        </a:rPr>
                        <a:t>agree</a:t>
                      </a:r>
                      <a:r>
                        <a:rPr lang="fr-FR" sz="2200" b="1" dirty="0" smtClean="0">
                          <a:solidFill>
                            <a:schemeClr val="tx1"/>
                          </a:solidFill>
                        </a:rPr>
                        <a:t> on</a:t>
                      </a:r>
                      <a:r>
                        <a:rPr lang="fr-FR" sz="2200" b="1" baseline="0" dirty="0" smtClean="0">
                          <a:solidFill>
                            <a:schemeClr val="tx1"/>
                          </a:solidFill>
                        </a:rPr>
                        <a:t> one </a:t>
                      </a:r>
                      <a:r>
                        <a:rPr lang="fr-FR" sz="2200" b="1" baseline="0" dirty="0" err="1" smtClean="0">
                          <a:solidFill>
                            <a:schemeClr val="tx1"/>
                          </a:solidFill>
                        </a:rPr>
                        <a:t>fact</a:t>
                      </a:r>
                      <a:r>
                        <a:rPr lang="fr-FR" sz="2200" b="1" baseline="0"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accent1">
                              <a:lumMod val="50000"/>
                            </a:schemeClr>
                          </a:solidFill>
                        </a:rPr>
                        <a:t>En effet, ils sont tous d’accord sur un fait: </a:t>
                      </a:r>
                      <a:endParaRPr lang="fr-FR" sz="22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200" b="1" dirty="0" smtClean="0">
                          <a:solidFill>
                            <a:schemeClr val="accent2">
                              <a:lumMod val="75000"/>
                            </a:schemeClr>
                          </a:solidFill>
                        </a:rPr>
                        <a:t>violence </a:t>
                      </a:r>
                      <a:r>
                        <a:rPr lang="fr-FR" sz="2200" b="1" dirty="0" err="1" smtClean="0">
                          <a:solidFill>
                            <a:schemeClr val="accent2">
                              <a:lumMod val="75000"/>
                            </a:schemeClr>
                          </a:solidFill>
                        </a:rPr>
                        <a:t>exists</a:t>
                      </a:r>
                      <a:r>
                        <a:rPr lang="fr-FR" sz="2200" b="1" dirty="0" smtClean="0">
                          <a:solidFill>
                            <a:schemeClr val="accent2">
                              <a:lumMod val="75000"/>
                            </a:schemeClr>
                          </a:solidFill>
                        </a:rPr>
                        <a:t> </a:t>
                      </a:r>
                      <a:r>
                        <a:rPr lang="fr-FR" sz="2200" b="1" dirty="0" err="1" smtClean="0">
                          <a:solidFill>
                            <a:schemeClr val="accent2">
                              <a:lumMod val="75000"/>
                            </a:schemeClr>
                          </a:solidFill>
                        </a:rPr>
                        <a:t>everywhere</a:t>
                      </a:r>
                      <a:r>
                        <a:rPr lang="fr-FR" sz="2200" b="1"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tx1"/>
                          </a:solidFill>
                        </a:rPr>
                        <a:t>la violence existe partout, </a:t>
                      </a:r>
                      <a:endParaRPr lang="fr-FR" sz="22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200" b="1" dirty="0" err="1" smtClean="0">
                          <a:solidFill>
                            <a:schemeClr val="tx1"/>
                          </a:solidFill>
                        </a:rPr>
                        <a:t>even</a:t>
                      </a:r>
                      <a:r>
                        <a:rPr lang="fr-FR" sz="2200" b="1" dirty="0" smtClean="0">
                          <a:solidFill>
                            <a:schemeClr val="tx1"/>
                          </a:solidFill>
                        </a:rPr>
                        <a:t> if</a:t>
                      </a:r>
                      <a:r>
                        <a:rPr lang="fr-FR" sz="2200" b="1" baseline="0" dirty="0" smtClean="0">
                          <a:solidFill>
                            <a:schemeClr val="tx1"/>
                          </a:solidFill>
                        </a:rPr>
                        <a:t> </a:t>
                      </a:r>
                      <a:r>
                        <a:rPr lang="fr-FR" sz="2200" b="1" baseline="0" dirty="0" err="1" smtClean="0">
                          <a:solidFill>
                            <a:schemeClr val="tx1"/>
                          </a:solidFill>
                        </a:rPr>
                        <a:t>cities</a:t>
                      </a:r>
                      <a:r>
                        <a:rPr lang="fr-FR" sz="2200" b="1" baseline="0" dirty="0" smtClean="0">
                          <a:solidFill>
                            <a:schemeClr val="tx1"/>
                          </a:solidFill>
                        </a:rPr>
                        <a:t> and </a:t>
                      </a:r>
                      <a:r>
                        <a:rPr lang="fr-FR" sz="2200" b="1" baseline="0" dirty="0" err="1" smtClean="0">
                          <a:solidFill>
                            <a:schemeClr val="tx1"/>
                          </a:solidFill>
                        </a:rPr>
                        <a:t>suburbs</a:t>
                      </a:r>
                      <a:r>
                        <a:rPr lang="fr-FR" sz="2200" b="1" baseline="0" dirty="0" smtClean="0">
                          <a:solidFill>
                            <a:schemeClr val="tx1"/>
                          </a:solidFill>
                        </a:rPr>
                        <a:t> are the </a:t>
                      </a:r>
                      <a:r>
                        <a:rPr lang="fr-FR" sz="2200" b="1" baseline="0" dirty="0" err="1" smtClean="0">
                          <a:solidFill>
                            <a:schemeClr val="tx1"/>
                          </a:solidFill>
                        </a:rPr>
                        <a:t>most</a:t>
                      </a:r>
                      <a:r>
                        <a:rPr lang="fr-FR" sz="2200" b="1" baseline="0" dirty="0" smtClean="0">
                          <a:solidFill>
                            <a:schemeClr val="tx1"/>
                          </a:solidFill>
                        </a:rPr>
                        <a:t> </a:t>
                      </a:r>
                      <a:r>
                        <a:rPr lang="fr-FR" sz="2200" b="1" baseline="0" dirty="0" err="1" smtClean="0">
                          <a:solidFill>
                            <a:schemeClr val="tx1"/>
                          </a:solidFill>
                        </a:rPr>
                        <a:t>affected</a:t>
                      </a:r>
                      <a:r>
                        <a:rPr lang="fr-FR" sz="2200" b="1" baseline="0"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accent1">
                              <a:lumMod val="50000"/>
                            </a:schemeClr>
                          </a:solidFill>
                        </a:rPr>
                        <a:t>même si les villes et les cités sont les plus touchées.</a:t>
                      </a:r>
                      <a:endParaRPr lang="fr-FR" sz="22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200" b="1" dirty="0" smtClean="0">
                          <a:solidFill>
                            <a:schemeClr val="accent2">
                              <a:lumMod val="75000"/>
                            </a:schemeClr>
                          </a:solidFill>
                        </a:rPr>
                        <a:t>The </a:t>
                      </a:r>
                      <a:r>
                        <a:rPr lang="fr-FR" sz="2200" b="1" dirty="0" err="1" smtClean="0">
                          <a:solidFill>
                            <a:schemeClr val="accent2">
                              <a:lumMod val="75000"/>
                            </a:schemeClr>
                          </a:solidFill>
                        </a:rPr>
                        <a:t>crisis</a:t>
                      </a:r>
                      <a:r>
                        <a:rPr lang="fr-FR" sz="2200" b="1" dirty="0" smtClean="0">
                          <a:solidFill>
                            <a:schemeClr val="accent2">
                              <a:lumMod val="75000"/>
                            </a:schemeClr>
                          </a:solidFill>
                        </a:rPr>
                        <a:t> </a:t>
                      </a:r>
                      <a:r>
                        <a:rPr lang="fr-FR" sz="2200" b="1" dirty="0" err="1" smtClean="0">
                          <a:solidFill>
                            <a:schemeClr val="accent2">
                              <a:lumMod val="75000"/>
                            </a:schemeClr>
                          </a:solidFill>
                        </a:rPr>
                        <a:t>we</a:t>
                      </a:r>
                      <a:r>
                        <a:rPr lang="fr-FR" sz="2200" b="1" dirty="0" smtClean="0">
                          <a:solidFill>
                            <a:schemeClr val="accent2">
                              <a:lumMod val="75000"/>
                            </a:schemeClr>
                          </a:solidFill>
                        </a:rPr>
                        <a:t> are </a:t>
                      </a:r>
                      <a:r>
                        <a:rPr lang="fr-FR" sz="2200" b="1" dirty="0" err="1" smtClean="0">
                          <a:solidFill>
                            <a:schemeClr val="accent2">
                              <a:lumMod val="75000"/>
                            </a:schemeClr>
                          </a:solidFill>
                        </a:rPr>
                        <a:t>experiencing</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according</a:t>
                      </a:r>
                      <a:r>
                        <a:rPr lang="fr-FR" sz="2200" b="1" baseline="0" dirty="0" smtClean="0">
                          <a:solidFill>
                            <a:schemeClr val="accent2">
                              <a:lumMod val="75000"/>
                            </a:schemeClr>
                          </a:solidFill>
                        </a:rPr>
                        <a:t> to </a:t>
                      </a:r>
                      <a:r>
                        <a:rPr lang="fr-FR" sz="2200" b="1" baseline="0" dirty="0" err="1" smtClean="0">
                          <a:solidFill>
                            <a:schemeClr val="accent2">
                              <a:lumMod val="75000"/>
                            </a:schemeClr>
                          </a:solidFill>
                        </a:rPr>
                        <a:t>them</a:t>
                      </a:r>
                      <a:r>
                        <a:rPr lang="fr-FR" sz="2200" b="1" baseline="0"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tx1"/>
                          </a:solidFill>
                        </a:rPr>
                        <a:t>La période de crise que nous vivons, d’après eux, </a:t>
                      </a:r>
                      <a:endParaRPr lang="fr-FR" sz="22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200" b="1" dirty="0" err="1" smtClean="0">
                          <a:solidFill>
                            <a:schemeClr val="tx1"/>
                          </a:solidFill>
                        </a:rPr>
                        <a:t>would</a:t>
                      </a:r>
                      <a:r>
                        <a:rPr lang="fr-FR" sz="2200" b="1" dirty="0" smtClean="0">
                          <a:solidFill>
                            <a:schemeClr val="tx1"/>
                          </a:solidFill>
                        </a:rPr>
                        <a:t> have an influence on </a:t>
                      </a:r>
                      <a:r>
                        <a:rPr lang="fr-FR" sz="2200" b="1" dirty="0" err="1" smtClean="0">
                          <a:solidFill>
                            <a:schemeClr val="tx1"/>
                          </a:solidFill>
                        </a:rPr>
                        <a:t>behaviour</a:t>
                      </a:r>
                      <a:r>
                        <a:rPr lang="fr-FR" sz="2200" b="1"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200" b="1" dirty="0" smtClean="0">
                          <a:solidFill>
                            <a:schemeClr val="accent1">
                              <a:lumMod val="50000"/>
                            </a:schemeClr>
                          </a:solidFill>
                        </a:rPr>
                        <a:t>aurait une influence sur les comportements.</a:t>
                      </a:r>
                      <a:endParaRPr lang="fr-FR" sz="22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139" y="840722"/>
            <a:ext cx="496951" cy="415945"/>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9573" y="836880"/>
            <a:ext cx="496951" cy="415945"/>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8557" y="836880"/>
            <a:ext cx="496951" cy="415945"/>
          </a:xfrm>
          <a:prstGeom prst="rect">
            <a:avLst/>
          </a:prstGeom>
          <a:solidFill>
            <a:schemeClr val="bg1"/>
          </a:solidFill>
          <a:ln>
            <a:solidFill>
              <a:srgbClr val="0070C0"/>
            </a:solidFill>
          </a:ln>
        </p:spPr>
      </p:pic>
    </p:spTree>
    <p:extLst>
      <p:ext uri="{BB962C8B-B14F-4D97-AF65-F5344CB8AC3E}">
        <p14:creationId xmlns:p14="http://schemas.microsoft.com/office/powerpoint/2010/main" val="155224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2054" y="0"/>
            <a:ext cx="10515600" cy="784802"/>
          </a:xfrm>
        </p:spPr>
        <p:txBody>
          <a:bodyPr/>
          <a:lstStyle/>
          <a:p>
            <a:r>
              <a:rPr lang="fr-FR" b="1" dirty="0" smtClean="0"/>
              <a:t>Traduction: La violence et les jeunes</a:t>
            </a:r>
            <a:endParaRPr lang="fr-FR" b="1" dirty="0"/>
          </a:p>
        </p:txBody>
      </p:sp>
      <p:sp>
        <p:nvSpPr>
          <p:cNvPr id="5" name="TextBox 4"/>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32035929"/>
              </p:ext>
            </p:extLst>
          </p:nvPr>
        </p:nvGraphicFramePr>
        <p:xfrm>
          <a:off x="852053" y="1167650"/>
          <a:ext cx="11053506" cy="5608320"/>
        </p:xfrm>
        <a:graphic>
          <a:graphicData uri="http://schemas.openxmlformats.org/drawingml/2006/table">
            <a:tbl>
              <a:tblPr firstRow="1" bandRow="1">
                <a:tableStyleId>{5C22544A-7EE6-4342-B048-85BDC9FD1C3A}</a:tableStyleId>
              </a:tblPr>
              <a:tblGrid>
                <a:gridCol w="5526753">
                  <a:extLst>
                    <a:ext uri="{9D8B030D-6E8A-4147-A177-3AD203B41FA5}">
                      <a16:colId xmlns:a16="http://schemas.microsoft.com/office/drawing/2014/main" val="20000"/>
                    </a:ext>
                  </a:extLst>
                </a:gridCol>
                <a:gridCol w="5526753">
                  <a:extLst>
                    <a:ext uri="{9D8B030D-6E8A-4147-A177-3AD203B41FA5}">
                      <a16:colId xmlns:a16="http://schemas.microsoft.com/office/drawing/2014/main" val="20001"/>
                    </a:ext>
                  </a:extLst>
                </a:gridCol>
              </a:tblGrid>
              <a:tr h="370840">
                <a:tc>
                  <a:txBody>
                    <a:bodyPr/>
                    <a:lstStyle/>
                    <a:p>
                      <a:r>
                        <a:rPr lang="fr-FR" sz="2200" b="1" dirty="0" smtClean="0">
                          <a:solidFill>
                            <a:schemeClr val="accent2">
                              <a:lumMod val="75000"/>
                            </a:schemeClr>
                          </a:solidFill>
                        </a:rPr>
                        <a:t>The </a:t>
                      </a:r>
                      <a:r>
                        <a:rPr lang="fr-FR" sz="2200" b="1" dirty="0" err="1" smtClean="0">
                          <a:solidFill>
                            <a:schemeClr val="accent2">
                              <a:lumMod val="75000"/>
                            </a:schemeClr>
                          </a:solidFill>
                        </a:rPr>
                        <a:t>increase</a:t>
                      </a:r>
                      <a:r>
                        <a:rPr lang="fr-FR" sz="2200" b="1" dirty="0" smtClean="0">
                          <a:solidFill>
                            <a:schemeClr val="accent2">
                              <a:lumMod val="75000"/>
                            </a:schemeClr>
                          </a:solidFill>
                        </a:rPr>
                        <a:t> of </a:t>
                      </a:r>
                      <a:r>
                        <a:rPr lang="fr-FR" sz="2200" b="1" dirty="0" err="1" smtClean="0">
                          <a:solidFill>
                            <a:schemeClr val="accent2">
                              <a:lumMod val="75000"/>
                            </a:schemeClr>
                          </a:solidFill>
                        </a:rPr>
                        <a:t>unemployment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tx1"/>
                          </a:solidFill>
                        </a:rPr>
                        <a:t>L’augmentation du chômage </a:t>
                      </a:r>
                      <a:endParaRPr lang="fr-FR" sz="2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200" b="1" dirty="0" err="1" smtClean="0">
                          <a:solidFill>
                            <a:schemeClr val="tx1"/>
                          </a:solidFill>
                        </a:rPr>
                        <a:t>gives</a:t>
                      </a:r>
                      <a:r>
                        <a:rPr lang="fr-FR" sz="2200" b="1" dirty="0" smtClean="0">
                          <a:solidFill>
                            <a:schemeClr val="tx1"/>
                          </a:solidFill>
                        </a:rPr>
                        <a:t> </a:t>
                      </a:r>
                      <a:r>
                        <a:rPr lang="fr-FR" sz="2200" b="1" dirty="0" err="1" smtClean="0">
                          <a:solidFill>
                            <a:schemeClr val="tx1"/>
                          </a:solidFill>
                        </a:rPr>
                        <a:t>them</a:t>
                      </a:r>
                      <a:r>
                        <a:rPr lang="fr-FR" sz="2200" b="1" dirty="0" smtClean="0">
                          <a:solidFill>
                            <a:schemeClr val="tx1"/>
                          </a:solidFill>
                        </a:rPr>
                        <a:t> no alternatives.</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accent1">
                              <a:lumMod val="50000"/>
                            </a:schemeClr>
                          </a:solidFill>
                        </a:rPr>
                        <a:t>ne leur laisse aucune alternative.</a:t>
                      </a:r>
                      <a:endParaRPr lang="fr-FR" sz="2000" dirty="0" smtClean="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200" b="1" dirty="0" err="1" smtClean="0">
                          <a:solidFill>
                            <a:schemeClr val="accent2">
                              <a:lumMod val="75000"/>
                            </a:schemeClr>
                          </a:solidFill>
                        </a:rPr>
                        <a:t>They</a:t>
                      </a:r>
                      <a:r>
                        <a:rPr lang="fr-FR" sz="2200" b="1" dirty="0" smtClean="0">
                          <a:solidFill>
                            <a:schemeClr val="accent2">
                              <a:lumMod val="75000"/>
                            </a:schemeClr>
                          </a:solidFill>
                        </a:rPr>
                        <a:t> </a:t>
                      </a:r>
                      <a:r>
                        <a:rPr lang="fr-FR" sz="2200" b="1" dirty="0" err="1" smtClean="0">
                          <a:solidFill>
                            <a:schemeClr val="accent2">
                              <a:lumMod val="75000"/>
                            </a:schemeClr>
                          </a:solidFill>
                        </a:rPr>
                        <a:t>spend</a:t>
                      </a:r>
                      <a:r>
                        <a:rPr lang="fr-FR" sz="2200" b="1" dirty="0" smtClean="0">
                          <a:solidFill>
                            <a:schemeClr val="accent2">
                              <a:lumMod val="75000"/>
                            </a:schemeClr>
                          </a:solidFill>
                        </a:rPr>
                        <a:t> </a:t>
                      </a:r>
                      <a:r>
                        <a:rPr lang="fr-FR" sz="2200" b="1" dirty="0" err="1" smtClean="0">
                          <a:solidFill>
                            <a:schemeClr val="accent2">
                              <a:lumMod val="75000"/>
                            </a:schemeClr>
                          </a:solidFill>
                        </a:rPr>
                        <a:t>their</a:t>
                      </a:r>
                      <a:r>
                        <a:rPr lang="fr-FR" sz="2200" b="1" dirty="0" smtClean="0">
                          <a:solidFill>
                            <a:schemeClr val="accent2">
                              <a:lumMod val="75000"/>
                            </a:schemeClr>
                          </a:solidFill>
                        </a:rPr>
                        <a:t> </a:t>
                      </a:r>
                      <a:r>
                        <a:rPr lang="fr-FR" sz="2200" b="1" dirty="0" err="1" smtClean="0">
                          <a:solidFill>
                            <a:schemeClr val="accent2">
                              <a:lumMod val="75000"/>
                            </a:schemeClr>
                          </a:solidFill>
                        </a:rPr>
                        <a:t>day</a:t>
                      </a:r>
                      <a:r>
                        <a:rPr lang="fr-FR" sz="2200" b="1" dirty="0" smtClean="0">
                          <a:solidFill>
                            <a:schemeClr val="accent2">
                              <a:lumMod val="75000"/>
                            </a:schemeClr>
                          </a:solidFill>
                        </a:rPr>
                        <a:t> </a:t>
                      </a:r>
                      <a:r>
                        <a:rPr lang="fr-FR" sz="2200" b="1" dirty="0" err="1" smtClean="0">
                          <a:solidFill>
                            <a:schemeClr val="accent2">
                              <a:lumMod val="75000"/>
                            </a:schemeClr>
                          </a:solidFill>
                        </a:rPr>
                        <a:t>without</a:t>
                      </a:r>
                      <a:r>
                        <a:rPr lang="fr-FR" sz="2200" b="1" dirty="0" smtClean="0">
                          <a:solidFill>
                            <a:schemeClr val="accent2">
                              <a:lumMod val="75000"/>
                            </a:schemeClr>
                          </a:solidFill>
                        </a:rPr>
                        <a:t> an occupation</a:t>
                      </a:r>
                      <a:r>
                        <a:rPr lang="fr-FR" sz="2200" b="1" baseline="0" dirty="0" smtClean="0">
                          <a:solidFill>
                            <a:schemeClr val="accent2">
                              <a:lumMod val="75000"/>
                            </a:schemeClr>
                          </a:solidFill>
                        </a:rPr>
                        <a:t> and </a:t>
                      </a:r>
                      <a:r>
                        <a:rPr lang="fr-FR" sz="2200" b="1" baseline="0" dirty="0" err="1" smtClean="0">
                          <a:solidFill>
                            <a:schemeClr val="accent2">
                              <a:lumMod val="75000"/>
                            </a:schemeClr>
                          </a:solidFill>
                        </a:rPr>
                        <a:t>their</a:t>
                      </a:r>
                      <a:r>
                        <a:rPr lang="fr-FR" sz="2200" b="1" baseline="0" dirty="0" smtClean="0">
                          <a:solidFill>
                            <a:schemeClr val="accent2">
                              <a:lumMod val="75000"/>
                            </a:schemeClr>
                          </a:solidFill>
                        </a:rPr>
                        <a:t> solution</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tx1"/>
                          </a:solidFill>
                        </a:rPr>
                        <a:t>Ils passent leur journée sans occupation et leur solution</a:t>
                      </a:r>
                      <a:endParaRPr lang="fr-FR" sz="2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200" b="1" dirty="0" err="1" smtClean="0">
                          <a:solidFill>
                            <a:schemeClr val="tx1"/>
                          </a:solidFill>
                        </a:rPr>
                        <a:t>is</a:t>
                      </a:r>
                      <a:r>
                        <a:rPr lang="fr-FR" sz="2200" b="1" dirty="0" smtClean="0">
                          <a:solidFill>
                            <a:schemeClr val="tx1"/>
                          </a:solidFill>
                        </a:rPr>
                        <a:t> to do </a:t>
                      </a:r>
                      <a:r>
                        <a:rPr lang="fr-FR" sz="2200" b="1" dirty="0" err="1" smtClean="0">
                          <a:solidFill>
                            <a:schemeClr val="tx1"/>
                          </a:solidFill>
                        </a:rPr>
                        <a:t>something</a:t>
                      </a:r>
                      <a:r>
                        <a:rPr lang="fr-FR" sz="2200" b="1" baseline="0" dirty="0" smtClean="0">
                          <a:solidFill>
                            <a:schemeClr val="tx1"/>
                          </a:solidFill>
                        </a:rPr>
                        <a:t> at all </a:t>
                      </a:r>
                      <a:r>
                        <a:rPr lang="fr-FR" sz="2200" b="1" baseline="0" dirty="0" err="1" smtClean="0">
                          <a:solidFill>
                            <a:schemeClr val="tx1"/>
                          </a:solidFill>
                        </a:rPr>
                        <a:t>costs</a:t>
                      </a:r>
                      <a:r>
                        <a:rPr lang="fr-FR" sz="2200" b="1" baseline="0"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accent1">
                              <a:lumMod val="50000"/>
                            </a:schemeClr>
                          </a:solidFill>
                        </a:rPr>
                        <a:t>est de faire quelque chose à tout prix, </a:t>
                      </a:r>
                      <a:endParaRPr lang="fr-FR" sz="20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200" b="1" dirty="0" err="1" smtClean="0">
                          <a:solidFill>
                            <a:schemeClr val="accent2">
                              <a:lumMod val="75000"/>
                            </a:schemeClr>
                          </a:solidFill>
                        </a:rPr>
                        <a:t>whether</a:t>
                      </a:r>
                      <a:r>
                        <a:rPr lang="fr-FR" sz="2200" b="1" dirty="0" smtClean="0">
                          <a:solidFill>
                            <a:schemeClr val="accent2">
                              <a:lumMod val="75000"/>
                            </a:schemeClr>
                          </a:solidFill>
                        </a:rPr>
                        <a:t> </a:t>
                      </a:r>
                      <a:r>
                        <a:rPr lang="fr-FR" sz="2200" b="1" dirty="0" err="1" smtClean="0">
                          <a:solidFill>
                            <a:schemeClr val="accent2">
                              <a:lumMod val="75000"/>
                            </a:schemeClr>
                          </a:solidFill>
                        </a:rPr>
                        <a:t>it</a:t>
                      </a:r>
                      <a:r>
                        <a:rPr lang="fr-FR" sz="2200" b="1" dirty="0" smtClean="0">
                          <a:solidFill>
                            <a:schemeClr val="accent2">
                              <a:lumMod val="75000"/>
                            </a:schemeClr>
                          </a:solidFill>
                        </a:rPr>
                        <a:t> </a:t>
                      </a:r>
                      <a:r>
                        <a:rPr lang="fr-FR" sz="2200" b="1" dirty="0" err="1" smtClean="0">
                          <a:solidFill>
                            <a:schemeClr val="accent2">
                              <a:lumMod val="75000"/>
                            </a:schemeClr>
                          </a:solidFill>
                        </a:rPr>
                        <a:t>is</a:t>
                      </a:r>
                      <a:r>
                        <a:rPr lang="fr-FR" sz="2200" b="1" dirty="0" smtClean="0">
                          <a:solidFill>
                            <a:schemeClr val="accent2">
                              <a:lumMod val="75000"/>
                            </a:schemeClr>
                          </a:solidFill>
                        </a:rPr>
                        <a:t> good</a:t>
                      </a:r>
                      <a:r>
                        <a:rPr lang="fr-FR" sz="2200" b="1" baseline="0" dirty="0" smtClean="0">
                          <a:solidFill>
                            <a:schemeClr val="accent2">
                              <a:lumMod val="75000"/>
                            </a:schemeClr>
                          </a:solidFill>
                        </a:rPr>
                        <a:t> or </a:t>
                      </a:r>
                      <a:r>
                        <a:rPr lang="fr-FR" sz="2200" b="1" baseline="0" dirty="0" err="1" smtClean="0">
                          <a:solidFill>
                            <a:schemeClr val="accent2">
                              <a:lumMod val="75000"/>
                            </a:schemeClr>
                          </a:solidFill>
                        </a:rPr>
                        <a:t>bad</a:t>
                      </a:r>
                      <a:r>
                        <a:rPr lang="fr-FR" sz="2200" b="1" baseline="0"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tx1"/>
                          </a:solidFill>
                        </a:rPr>
                        <a:t>que ce soit bien ou mal.</a:t>
                      </a:r>
                      <a:endParaRPr lang="fr-FR" sz="2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200" b="1" dirty="0" smtClean="0">
                          <a:solidFill>
                            <a:schemeClr val="tx1"/>
                          </a:solidFill>
                        </a:rPr>
                        <a:t>But the </a:t>
                      </a:r>
                      <a:r>
                        <a:rPr lang="fr-FR" sz="2200" b="1" dirty="0" err="1" smtClean="0">
                          <a:solidFill>
                            <a:schemeClr val="tx1"/>
                          </a:solidFill>
                        </a:rPr>
                        <a:t>crisis</a:t>
                      </a:r>
                      <a:r>
                        <a:rPr lang="fr-FR" sz="2200" b="1" dirty="0" smtClean="0">
                          <a:solidFill>
                            <a:schemeClr val="tx1"/>
                          </a:solidFill>
                        </a:rPr>
                        <a:t> </a:t>
                      </a:r>
                      <a:r>
                        <a:rPr lang="fr-FR" sz="2200" b="1" dirty="0" err="1" smtClean="0">
                          <a:solidFill>
                            <a:schemeClr val="tx1"/>
                          </a:solidFill>
                        </a:rPr>
                        <a:t>is</a:t>
                      </a:r>
                      <a:r>
                        <a:rPr lang="fr-FR" sz="2200" b="1" dirty="0" smtClean="0">
                          <a:solidFill>
                            <a:schemeClr val="tx1"/>
                          </a:solidFill>
                        </a:rPr>
                        <a:t> </a:t>
                      </a:r>
                      <a:r>
                        <a:rPr lang="fr-FR" sz="2200" b="1" dirty="0" err="1" smtClean="0">
                          <a:solidFill>
                            <a:schemeClr val="tx1"/>
                          </a:solidFill>
                        </a:rPr>
                        <a:t>obviously</a:t>
                      </a:r>
                      <a:r>
                        <a:rPr lang="fr-FR" sz="2200" b="1" dirty="0" smtClean="0">
                          <a:solidFill>
                            <a:schemeClr val="tx1"/>
                          </a:solidFill>
                        </a:rPr>
                        <a:t> not the </a:t>
                      </a:r>
                      <a:r>
                        <a:rPr lang="fr-FR" sz="2200" b="1" dirty="0" err="1" smtClean="0">
                          <a:solidFill>
                            <a:schemeClr val="tx1"/>
                          </a:solidFill>
                        </a:rPr>
                        <a:t>only</a:t>
                      </a:r>
                      <a:r>
                        <a:rPr lang="fr-FR" sz="2200" b="1" dirty="0" smtClean="0">
                          <a:solidFill>
                            <a:schemeClr val="tx1"/>
                          </a:solidFill>
                        </a:rPr>
                        <a:t> cause for violence.</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accent1">
                              <a:lumMod val="50000"/>
                            </a:schemeClr>
                          </a:solidFill>
                        </a:rPr>
                        <a:t>Mais la crise n’est évidemment pas la seule cause de la violence.</a:t>
                      </a:r>
                      <a:endParaRPr lang="fr-FR" sz="20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200" b="1" dirty="0" smtClean="0">
                          <a:solidFill>
                            <a:schemeClr val="accent2">
                              <a:lumMod val="75000"/>
                            </a:schemeClr>
                          </a:solidFill>
                        </a:rPr>
                        <a:t>The</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role</a:t>
                      </a:r>
                      <a:r>
                        <a:rPr lang="fr-FR" sz="2200" b="1" baseline="0" dirty="0" smtClean="0">
                          <a:solidFill>
                            <a:schemeClr val="accent2">
                              <a:lumMod val="75000"/>
                            </a:schemeClr>
                          </a:solidFill>
                        </a:rPr>
                        <a:t> of parents </a:t>
                      </a:r>
                      <a:r>
                        <a:rPr lang="fr-FR" sz="2200" b="1" baseline="0" dirty="0" err="1" smtClean="0">
                          <a:solidFill>
                            <a:schemeClr val="accent2">
                              <a:lumMod val="75000"/>
                            </a:schemeClr>
                          </a:solidFill>
                        </a:rPr>
                        <a:t>is</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also</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questioned</a:t>
                      </a:r>
                      <a:r>
                        <a:rPr lang="fr-FR" sz="2200" b="1" baseline="0" dirty="0" smtClean="0">
                          <a:solidFill>
                            <a:schemeClr val="accent2">
                              <a:lumMod val="75000"/>
                            </a:schemeClr>
                          </a:solidFill>
                        </a:rPr>
                        <a:t>.</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tx1"/>
                          </a:solidFill>
                        </a:rPr>
                        <a:t>Le rôle des parents est aussi remis en questions. </a:t>
                      </a:r>
                      <a:endParaRPr lang="fr-FR" sz="2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200" b="1" dirty="0" smtClean="0">
                          <a:solidFill>
                            <a:schemeClr val="tx1"/>
                          </a:solidFill>
                        </a:rPr>
                        <a:t>Half of the </a:t>
                      </a:r>
                      <a:r>
                        <a:rPr lang="fr-FR" sz="2200" b="1" dirty="0" err="1" smtClean="0">
                          <a:solidFill>
                            <a:schemeClr val="tx1"/>
                          </a:solidFill>
                        </a:rPr>
                        <a:t>young</a:t>
                      </a:r>
                      <a:r>
                        <a:rPr lang="fr-FR" sz="2200" b="1" dirty="0" smtClean="0">
                          <a:solidFill>
                            <a:schemeClr val="tx1"/>
                          </a:solidFill>
                        </a:rPr>
                        <a:t> people </a:t>
                      </a:r>
                      <a:r>
                        <a:rPr lang="fr-FR" sz="2200" b="1" dirty="0" err="1" smtClean="0">
                          <a:solidFill>
                            <a:schemeClr val="tx1"/>
                          </a:solidFill>
                        </a:rPr>
                        <a:t>interviewed</a:t>
                      </a:r>
                      <a:r>
                        <a:rPr lang="fr-FR" sz="2200" b="1" dirty="0" smtClean="0">
                          <a:solidFill>
                            <a:schemeClr val="tx1"/>
                          </a:solidFill>
                        </a:rPr>
                        <a:t> </a:t>
                      </a:r>
                      <a:r>
                        <a:rPr lang="fr-FR" sz="2200" b="1" dirty="0" err="1" smtClean="0">
                          <a:solidFill>
                            <a:schemeClr val="tx1"/>
                          </a:solidFill>
                        </a:rPr>
                        <a:t>declared</a:t>
                      </a:r>
                      <a:r>
                        <a:rPr lang="fr-FR" sz="2200" b="1" dirty="0" smtClean="0">
                          <a:solidFill>
                            <a:schemeClr val="tx1"/>
                          </a:solidFill>
                        </a:rPr>
                        <a:t> </a:t>
                      </a:r>
                      <a:r>
                        <a:rPr lang="fr-FR" sz="2200" b="1" dirty="0" err="1" smtClean="0">
                          <a:solidFill>
                            <a:schemeClr val="tx1"/>
                          </a:solidFill>
                        </a:rPr>
                        <a:t>that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accent1">
                              <a:lumMod val="50000"/>
                            </a:schemeClr>
                          </a:solidFill>
                        </a:rPr>
                        <a:t>La moitié des jeunes interrogés ont déclaré que</a:t>
                      </a:r>
                      <a:endParaRPr lang="fr-FR" sz="20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200" b="1" dirty="0" smtClean="0">
                          <a:solidFill>
                            <a:schemeClr val="accent2">
                              <a:lumMod val="75000"/>
                            </a:schemeClr>
                          </a:solidFill>
                        </a:rPr>
                        <a:t>parents are </a:t>
                      </a:r>
                      <a:r>
                        <a:rPr lang="fr-FR" sz="2200" b="1" dirty="0" err="1" smtClean="0">
                          <a:solidFill>
                            <a:schemeClr val="accent2">
                              <a:lumMod val="75000"/>
                            </a:schemeClr>
                          </a:solidFill>
                        </a:rPr>
                        <a:t>less</a:t>
                      </a:r>
                      <a:r>
                        <a:rPr lang="fr-FR" sz="2200" b="1" baseline="0" dirty="0" smtClean="0">
                          <a:solidFill>
                            <a:schemeClr val="accent2">
                              <a:lumMod val="75000"/>
                            </a:schemeClr>
                          </a:solidFill>
                        </a:rPr>
                        <a:t> and </a:t>
                      </a:r>
                      <a:r>
                        <a:rPr lang="fr-FR" sz="2200" b="1" baseline="0" dirty="0" err="1" smtClean="0">
                          <a:solidFill>
                            <a:schemeClr val="accent2">
                              <a:lumMod val="75000"/>
                            </a:schemeClr>
                          </a:solidFill>
                        </a:rPr>
                        <a:t>less</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present</a:t>
                      </a:r>
                      <a:r>
                        <a:rPr lang="fr-FR" sz="2200" b="1" baseline="0" dirty="0" smtClean="0">
                          <a:solidFill>
                            <a:schemeClr val="accent2">
                              <a:lumMod val="75000"/>
                            </a:schemeClr>
                          </a:solidFill>
                        </a:rPr>
                        <a:t> for </a:t>
                      </a:r>
                      <a:r>
                        <a:rPr lang="fr-FR" sz="2200" b="1" baseline="0" dirty="0" err="1" smtClean="0">
                          <a:solidFill>
                            <a:schemeClr val="accent2">
                              <a:lumMod val="75000"/>
                            </a:schemeClr>
                          </a:solidFill>
                        </a:rPr>
                        <a:t>their</a:t>
                      </a:r>
                      <a:r>
                        <a:rPr lang="fr-FR" sz="2200" b="1" baseline="0" dirty="0" smtClean="0">
                          <a:solidFill>
                            <a:schemeClr val="accent2">
                              <a:lumMod val="75000"/>
                            </a:schemeClr>
                          </a:solidFill>
                        </a:rPr>
                        <a:t> </a:t>
                      </a:r>
                      <a:r>
                        <a:rPr lang="fr-FR" sz="2200" b="1" baseline="0" dirty="0" err="1" smtClean="0">
                          <a:solidFill>
                            <a:schemeClr val="accent2">
                              <a:lumMod val="75000"/>
                            </a:schemeClr>
                          </a:solidFill>
                        </a:rPr>
                        <a:t>children</a:t>
                      </a:r>
                      <a:endParaRPr lang="fr-FR" sz="2200" b="1" dirty="0">
                        <a:solidFill>
                          <a:schemeClr val="accent2">
                            <a:lumMod val="75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tx1"/>
                          </a:solidFill>
                        </a:rPr>
                        <a:t>les parents sont de moins en moins présents auprès de leurs enfants</a:t>
                      </a:r>
                      <a:endParaRPr lang="fr-FR" sz="20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200" b="1" dirty="0" err="1" smtClean="0">
                          <a:solidFill>
                            <a:schemeClr val="tx1"/>
                          </a:solidFill>
                        </a:rPr>
                        <a:t>who</a:t>
                      </a:r>
                      <a:r>
                        <a:rPr lang="fr-FR" sz="2200" b="1" dirty="0" smtClean="0">
                          <a:solidFill>
                            <a:schemeClr val="tx1"/>
                          </a:solidFill>
                        </a:rPr>
                        <a:t> are </a:t>
                      </a:r>
                      <a:r>
                        <a:rPr lang="fr-FR" sz="2200" b="1" dirty="0" err="1" smtClean="0">
                          <a:solidFill>
                            <a:schemeClr val="tx1"/>
                          </a:solidFill>
                        </a:rPr>
                        <a:t>left</a:t>
                      </a:r>
                      <a:r>
                        <a:rPr lang="fr-FR" sz="2200" b="1" dirty="0" smtClean="0">
                          <a:solidFill>
                            <a:schemeClr val="tx1"/>
                          </a:solidFill>
                        </a:rPr>
                        <a:t> to </a:t>
                      </a:r>
                      <a:r>
                        <a:rPr lang="fr-FR" sz="2200" b="1" dirty="0" err="1" smtClean="0">
                          <a:solidFill>
                            <a:schemeClr val="tx1"/>
                          </a:solidFill>
                        </a:rPr>
                        <a:t>their</a:t>
                      </a:r>
                      <a:r>
                        <a:rPr lang="fr-FR" sz="2200" b="1" dirty="0" smtClean="0">
                          <a:solidFill>
                            <a:schemeClr val="tx1"/>
                          </a:solidFill>
                        </a:rPr>
                        <a:t> </a:t>
                      </a:r>
                      <a:r>
                        <a:rPr lang="fr-FR" sz="2200" b="1" dirty="0" err="1" smtClean="0">
                          <a:solidFill>
                            <a:schemeClr val="tx1"/>
                          </a:solidFill>
                        </a:rPr>
                        <a:t>own</a:t>
                      </a:r>
                      <a:r>
                        <a:rPr lang="fr-FR" sz="2200" b="1" dirty="0" smtClean="0">
                          <a:solidFill>
                            <a:schemeClr val="tx1"/>
                          </a:solidFill>
                        </a:rPr>
                        <a:t> </a:t>
                      </a:r>
                      <a:r>
                        <a:rPr lang="fr-FR" sz="2200" b="1" dirty="0" err="1" smtClean="0">
                          <a:solidFill>
                            <a:schemeClr val="tx1"/>
                          </a:solidFill>
                        </a:rPr>
                        <a:t>devices</a:t>
                      </a:r>
                      <a:r>
                        <a:rPr lang="fr-FR" sz="2200" b="1" dirty="0" smtClean="0">
                          <a:solidFill>
                            <a:schemeClr val="tx1"/>
                          </a:solidFill>
                        </a:rPr>
                        <a:t>.</a:t>
                      </a:r>
                      <a:endParaRPr lang="fr-FR" sz="22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chemeClr val="accent1">
                              <a:lumMod val="50000"/>
                            </a:schemeClr>
                          </a:solidFill>
                        </a:rPr>
                        <a:t>qui sont livrés à eux-mêmes. </a:t>
                      </a:r>
                      <a:endParaRPr lang="fr-FR" sz="2000" dirty="0">
                        <a:solidFill>
                          <a:schemeClr val="accent1">
                            <a:lumMod val="50000"/>
                          </a:schemeClr>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4015" y="722237"/>
            <a:ext cx="496951" cy="415945"/>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6138" y="709075"/>
            <a:ext cx="496951" cy="415945"/>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412" y="709076"/>
            <a:ext cx="496951" cy="415945"/>
          </a:xfrm>
          <a:prstGeom prst="rect">
            <a:avLst/>
          </a:prstGeom>
          <a:solidFill>
            <a:schemeClr val="bg1"/>
          </a:solidFill>
          <a:ln>
            <a:solidFill>
              <a:srgbClr val="0070C0"/>
            </a:solidFill>
          </a:ln>
        </p:spPr>
      </p:pic>
    </p:spTree>
    <p:extLst>
      <p:ext uri="{BB962C8B-B14F-4D97-AF65-F5344CB8AC3E}">
        <p14:creationId xmlns:p14="http://schemas.microsoft.com/office/powerpoint/2010/main" val="23329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Pour commencer: Les crimes</a:t>
            </a:r>
            <a:endParaRPr lang="fr-FR" b="1" dirty="0"/>
          </a:p>
        </p:txBody>
      </p:sp>
      <p:sp>
        <p:nvSpPr>
          <p:cNvPr id="3" name="Content Placeholder 2"/>
          <p:cNvSpPr>
            <a:spLocks noGrp="1"/>
          </p:cNvSpPr>
          <p:nvPr>
            <p:ph idx="1"/>
          </p:nvPr>
        </p:nvSpPr>
        <p:spPr>
          <a:xfrm>
            <a:off x="838200" y="2227407"/>
            <a:ext cx="10515600" cy="2081357"/>
          </a:xfrm>
        </p:spPr>
        <p:txBody>
          <a:bodyPr>
            <a:noAutofit/>
          </a:bodyPr>
          <a:lstStyle/>
          <a:p>
            <a:pPr marL="0" indent="0">
              <a:buNone/>
            </a:pPr>
            <a:r>
              <a:rPr lang="fr-FR" b="1" dirty="0" smtClean="0"/>
              <a:t>1. Reliez le français </a:t>
            </a:r>
            <a:r>
              <a:rPr lang="fr-FR" b="1" dirty="0"/>
              <a:t>à</a:t>
            </a:r>
            <a:r>
              <a:rPr lang="fr-FR" b="1" dirty="0" smtClean="0"/>
              <a:t> l’anglais pour compléter la roue</a:t>
            </a:r>
          </a:p>
          <a:p>
            <a:pPr marL="0" indent="0">
              <a:buNone/>
            </a:pPr>
            <a:endParaRPr lang="fr-FR" b="1" dirty="0" smtClean="0"/>
          </a:p>
          <a:p>
            <a:pPr marL="0" indent="0">
              <a:buNone/>
            </a:pPr>
            <a:endParaRPr lang="fr-FR" b="1" dirty="0" smtClean="0"/>
          </a:p>
          <a:p>
            <a:pPr marL="0" indent="0">
              <a:buNone/>
            </a:pPr>
            <a:r>
              <a:rPr lang="fr-FR" b="1" dirty="0"/>
              <a:t>2</a:t>
            </a:r>
            <a:r>
              <a:rPr lang="fr-FR" b="1" dirty="0" smtClean="0"/>
              <a:t>. Complétez la grille de mémoire:</a:t>
            </a:r>
          </a:p>
          <a:p>
            <a:pPr marL="0" indent="0">
              <a:buNone/>
            </a:pPr>
            <a:r>
              <a:rPr lang="fr-FR" b="1" dirty="0"/>
              <a:t> </a:t>
            </a:r>
            <a:r>
              <a:rPr lang="fr-FR" b="1" dirty="0" smtClean="0"/>
              <a:t>           du français </a:t>
            </a:r>
            <a:r>
              <a:rPr lang="fr-FR" b="1" dirty="0"/>
              <a:t>à</a:t>
            </a:r>
            <a:r>
              <a:rPr lang="fr-FR" b="1" dirty="0" smtClean="0"/>
              <a:t> l’anglais		de l’anglais au français</a:t>
            </a:r>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264" y="4744737"/>
            <a:ext cx="39830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428" y="4744737"/>
            <a:ext cx="39830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754" y="4744737"/>
            <a:ext cx="398301" cy="426332"/>
          </a:xfrm>
          <a:prstGeom prst="rect">
            <a:avLst/>
          </a:prstGeom>
          <a:solidFill>
            <a:schemeClr val="bg1"/>
          </a:solidFill>
          <a:ln>
            <a:solidFill>
              <a:srgbClr val="0070C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127" y="171941"/>
            <a:ext cx="1059873" cy="1059873"/>
          </a:xfrm>
          <a:prstGeom prst="rect">
            <a:avLst/>
          </a:prstGeom>
        </p:spPr>
      </p:pic>
    </p:spTree>
    <p:extLst>
      <p:ext uri="{BB962C8B-B14F-4D97-AF65-F5344CB8AC3E}">
        <p14:creationId xmlns:p14="http://schemas.microsoft.com/office/powerpoint/2010/main" val="4205231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fr-FR" b="1" dirty="0" smtClean="0"/>
              <a:t>7. Traduisez les phrases en français :</a:t>
            </a:r>
            <a:endParaRPr lang="fr-FR" b="1" dirty="0"/>
          </a:p>
        </p:txBody>
      </p:sp>
      <p:sp>
        <p:nvSpPr>
          <p:cNvPr id="3" name="Content Placeholder 2"/>
          <p:cNvSpPr>
            <a:spLocks noGrp="1"/>
          </p:cNvSpPr>
          <p:nvPr>
            <p:ph idx="1"/>
          </p:nvPr>
        </p:nvSpPr>
        <p:spPr/>
        <p:txBody>
          <a:bodyPr>
            <a:normAutofit lnSpcReduction="10000"/>
          </a:bodyPr>
          <a:lstStyle/>
          <a:p>
            <a:r>
              <a:rPr lang="fr-FR" dirty="0" err="1"/>
              <a:t>Twenty-two</a:t>
            </a:r>
            <a:r>
              <a:rPr lang="fr-FR" dirty="0"/>
              <a:t> French </a:t>
            </a:r>
            <a:r>
              <a:rPr lang="fr-FR" dirty="0" err="1"/>
              <a:t>persons</a:t>
            </a:r>
            <a:r>
              <a:rPr lang="fr-FR" dirty="0"/>
              <a:t> are </a:t>
            </a:r>
            <a:r>
              <a:rPr lang="fr-FR" dirty="0" err="1"/>
              <a:t>suspected</a:t>
            </a:r>
            <a:r>
              <a:rPr lang="fr-FR" dirty="0"/>
              <a:t> of </a:t>
            </a:r>
            <a:r>
              <a:rPr lang="fr-FR" dirty="0" err="1"/>
              <a:t>websites</a:t>
            </a:r>
            <a:r>
              <a:rPr lang="fr-FR" dirty="0"/>
              <a:t>’ </a:t>
            </a:r>
            <a:r>
              <a:rPr lang="fr-FR" dirty="0" err="1"/>
              <a:t>piracy</a:t>
            </a:r>
            <a:r>
              <a:rPr lang="fr-FR" dirty="0"/>
              <a:t> of </a:t>
            </a:r>
            <a:r>
              <a:rPr lang="fr-FR" dirty="0" err="1"/>
              <a:t>thirty</a:t>
            </a:r>
            <a:r>
              <a:rPr lang="fr-FR" dirty="0"/>
              <a:t>-four </a:t>
            </a:r>
            <a:r>
              <a:rPr lang="fr-FR" dirty="0" err="1"/>
              <a:t>companies</a:t>
            </a:r>
            <a:r>
              <a:rPr lang="fr-FR" dirty="0"/>
              <a:t> and associations</a:t>
            </a:r>
            <a:r>
              <a:rPr lang="fr-FR" dirty="0" smtClean="0"/>
              <a:t>.</a:t>
            </a:r>
          </a:p>
          <a:p>
            <a:r>
              <a:rPr lang="fr-FR" dirty="0" err="1" smtClean="0"/>
              <a:t>Identity</a:t>
            </a:r>
            <a:r>
              <a:rPr lang="fr-FR" dirty="0" smtClean="0"/>
              <a:t> </a:t>
            </a:r>
            <a:r>
              <a:rPr lang="fr-FR" dirty="0" err="1"/>
              <a:t>theft</a:t>
            </a:r>
            <a:r>
              <a:rPr lang="fr-FR" dirty="0"/>
              <a:t> </a:t>
            </a:r>
            <a:r>
              <a:rPr lang="fr-FR" dirty="0" err="1"/>
              <a:t>is</a:t>
            </a:r>
            <a:r>
              <a:rPr lang="fr-FR" dirty="0"/>
              <a:t> </a:t>
            </a:r>
            <a:r>
              <a:rPr lang="fr-FR" dirty="0" err="1"/>
              <a:t>increasing</a:t>
            </a:r>
            <a:r>
              <a:rPr lang="fr-FR" dirty="0"/>
              <a:t> on social networks, </a:t>
            </a:r>
            <a:r>
              <a:rPr lang="fr-FR" dirty="0" err="1"/>
              <a:t>where</a:t>
            </a:r>
            <a:r>
              <a:rPr lang="fr-FR" dirty="0"/>
              <a:t> </a:t>
            </a:r>
            <a:r>
              <a:rPr lang="fr-FR" dirty="0" err="1"/>
              <a:t>each</a:t>
            </a:r>
            <a:r>
              <a:rPr lang="fr-FR" dirty="0"/>
              <a:t> </a:t>
            </a:r>
            <a:r>
              <a:rPr lang="fr-FR" dirty="0" err="1"/>
              <a:t>person</a:t>
            </a:r>
            <a:r>
              <a:rPr lang="fr-FR" dirty="0"/>
              <a:t> </a:t>
            </a:r>
            <a:r>
              <a:rPr lang="fr-FR" dirty="0" err="1"/>
              <a:t>is</a:t>
            </a:r>
            <a:r>
              <a:rPr lang="fr-FR" dirty="0"/>
              <a:t> </a:t>
            </a:r>
            <a:r>
              <a:rPr lang="fr-FR" dirty="0" err="1"/>
              <a:t>giving</a:t>
            </a:r>
            <a:r>
              <a:rPr lang="fr-FR" dirty="0"/>
              <a:t> more and more </a:t>
            </a:r>
            <a:r>
              <a:rPr lang="fr-FR" dirty="0" err="1"/>
              <a:t>personal</a:t>
            </a:r>
            <a:r>
              <a:rPr lang="fr-FR" dirty="0"/>
              <a:t> information</a:t>
            </a:r>
            <a:r>
              <a:rPr lang="fr-FR" dirty="0" smtClean="0"/>
              <a:t>.</a:t>
            </a:r>
          </a:p>
          <a:p>
            <a:r>
              <a:rPr lang="fr-FR" dirty="0" err="1" smtClean="0"/>
              <a:t>Unemployment</a:t>
            </a:r>
            <a:r>
              <a:rPr lang="fr-FR" dirty="0"/>
              <a:t>, </a:t>
            </a:r>
            <a:r>
              <a:rPr lang="fr-FR" dirty="0" err="1"/>
              <a:t>poverty</a:t>
            </a:r>
            <a:r>
              <a:rPr lang="fr-FR" dirty="0"/>
              <a:t>, isolation and rejection of society </a:t>
            </a:r>
            <a:r>
              <a:rPr lang="fr-FR" dirty="0" err="1"/>
              <a:t>contribute</a:t>
            </a:r>
            <a:r>
              <a:rPr lang="fr-FR" dirty="0"/>
              <a:t> to </a:t>
            </a:r>
            <a:r>
              <a:rPr lang="fr-FR" dirty="0" err="1"/>
              <a:t>fueling</a:t>
            </a:r>
            <a:r>
              <a:rPr lang="fr-FR" dirty="0"/>
              <a:t> </a:t>
            </a:r>
            <a:r>
              <a:rPr lang="fr-FR" dirty="0" err="1"/>
              <a:t>resentment</a:t>
            </a:r>
            <a:r>
              <a:rPr lang="fr-FR" dirty="0" smtClean="0"/>
              <a:t>.</a:t>
            </a:r>
          </a:p>
          <a:p>
            <a:r>
              <a:rPr lang="fr-FR" dirty="0" smtClean="0"/>
              <a:t>The </a:t>
            </a:r>
            <a:r>
              <a:rPr lang="fr-FR" dirty="0"/>
              <a:t>media </a:t>
            </a:r>
            <a:r>
              <a:rPr lang="fr-FR" dirty="0" err="1"/>
              <a:t>often</a:t>
            </a:r>
            <a:r>
              <a:rPr lang="fr-FR" dirty="0"/>
              <a:t> </a:t>
            </a:r>
            <a:r>
              <a:rPr lang="fr-FR" dirty="0" err="1"/>
              <a:t>mistakenly</a:t>
            </a:r>
            <a:r>
              <a:rPr lang="fr-FR" dirty="0"/>
              <a:t> </a:t>
            </a:r>
            <a:r>
              <a:rPr lang="fr-FR" dirty="0" err="1"/>
              <a:t>associate</a:t>
            </a:r>
            <a:r>
              <a:rPr lang="fr-FR" dirty="0"/>
              <a:t> </a:t>
            </a:r>
            <a:r>
              <a:rPr lang="fr-FR" dirty="0" err="1"/>
              <a:t>youth</a:t>
            </a:r>
            <a:r>
              <a:rPr lang="fr-FR" dirty="0"/>
              <a:t> and violence, and </a:t>
            </a:r>
            <a:r>
              <a:rPr lang="fr-FR" dirty="0" err="1"/>
              <a:t>we</a:t>
            </a:r>
            <a:r>
              <a:rPr lang="fr-FR" dirty="0"/>
              <a:t> </a:t>
            </a:r>
            <a:r>
              <a:rPr lang="fr-FR" dirty="0" err="1"/>
              <a:t>should</a:t>
            </a:r>
            <a:r>
              <a:rPr lang="fr-FR" dirty="0"/>
              <a:t> </a:t>
            </a:r>
            <a:r>
              <a:rPr lang="fr-FR" dirty="0" err="1"/>
              <a:t>reject</a:t>
            </a:r>
            <a:r>
              <a:rPr lang="fr-FR" dirty="0"/>
              <a:t> </a:t>
            </a:r>
            <a:r>
              <a:rPr lang="fr-FR" dirty="0" err="1"/>
              <a:t>this</a:t>
            </a:r>
            <a:r>
              <a:rPr lang="fr-FR" dirty="0"/>
              <a:t> false image </a:t>
            </a:r>
            <a:r>
              <a:rPr lang="fr-FR" dirty="0" err="1"/>
              <a:t>that</a:t>
            </a:r>
            <a:r>
              <a:rPr lang="fr-FR" dirty="0"/>
              <a:t> </a:t>
            </a:r>
            <a:r>
              <a:rPr lang="fr-FR" dirty="0" err="1"/>
              <a:t>is</a:t>
            </a:r>
            <a:r>
              <a:rPr lang="fr-FR" dirty="0"/>
              <a:t> </a:t>
            </a:r>
            <a:r>
              <a:rPr lang="fr-FR" dirty="0" err="1"/>
              <a:t>being</a:t>
            </a:r>
            <a:r>
              <a:rPr lang="fr-FR" dirty="0"/>
              <a:t> </a:t>
            </a:r>
            <a:r>
              <a:rPr lang="fr-FR" dirty="0" err="1"/>
              <a:t>projected</a:t>
            </a:r>
            <a:r>
              <a:rPr lang="fr-FR" dirty="0" smtClean="0"/>
              <a:t>.</a:t>
            </a:r>
          </a:p>
          <a:p>
            <a:r>
              <a:rPr lang="fr-FR" dirty="0" smtClean="0"/>
              <a:t>The </a:t>
            </a:r>
            <a:r>
              <a:rPr lang="fr-FR" dirty="0"/>
              <a:t>police </a:t>
            </a:r>
            <a:r>
              <a:rPr lang="fr-FR" dirty="0" err="1"/>
              <a:t>demonstrated</a:t>
            </a:r>
            <a:r>
              <a:rPr lang="fr-FR" dirty="0"/>
              <a:t> </a:t>
            </a:r>
            <a:r>
              <a:rPr lang="fr-FR" dirty="0" err="1"/>
              <a:t>against</a:t>
            </a:r>
            <a:r>
              <a:rPr lang="fr-FR" dirty="0"/>
              <a:t> the '</a:t>
            </a:r>
            <a:r>
              <a:rPr lang="fr-FR" dirty="0" err="1"/>
              <a:t>anti-cop</a:t>
            </a:r>
            <a:r>
              <a:rPr lang="fr-FR" dirty="0"/>
              <a:t> </a:t>
            </a:r>
            <a:r>
              <a:rPr lang="fr-FR" dirty="0" err="1"/>
              <a:t>hatred</a:t>
            </a:r>
            <a:r>
              <a:rPr lang="fr-FR" dirty="0"/>
              <a:t>' to </a:t>
            </a:r>
            <a:r>
              <a:rPr lang="fr-FR" dirty="0" err="1"/>
              <a:t>denounce</a:t>
            </a:r>
            <a:r>
              <a:rPr lang="fr-FR" dirty="0"/>
              <a:t> the </a:t>
            </a:r>
            <a:r>
              <a:rPr lang="fr-FR" dirty="0" err="1"/>
              <a:t>lack</a:t>
            </a:r>
            <a:r>
              <a:rPr lang="fr-FR" dirty="0"/>
              <a:t> of respect </a:t>
            </a:r>
            <a:r>
              <a:rPr lang="fr-FR" dirty="0" err="1"/>
              <a:t>towards</a:t>
            </a:r>
            <a:r>
              <a:rPr lang="fr-FR" dirty="0"/>
              <a:t> the police.</a:t>
            </a:r>
          </a:p>
          <a:p>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1118" y="145960"/>
            <a:ext cx="1485363" cy="742682"/>
          </a:xfrm>
          <a:prstGeom prst="rect">
            <a:avLst/>
          </a:prstGeom>
        </p:spPr>
      </p:pic>
    </p:spTree>
    <p:extLst>
      <p:ext uri="{BB962C8B-B14F-4D97-AF65-F5344CB8AC3E}">
        <p14:creationId xmlns:p14="http://schemas.microsoft.com/office/powerpoint/2010/main" val="2617451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7" y="129232"/>
            <a:ext cx="11150885" cy="557537"/>
          </a:xfrm>
        </p:spPr>
        <p:txBody>
          <a:bodyPr>
            <a:normAutofit/>
          </a:bodyPr>
          <a:lstStyle/>
          <a:p>
            <a:r>
              <a:rPr lang="fr-FR" sz="3200" b="1" dirty="0" smtClean="0"/>
              <a:t>Quelles sont les plus grandes causes de la délinquance d’après vous? </a:t>
            </a:r>
            <a:endParaRPr lang="fr-FR" sz="3200" b="1" dirty="0"/>
          </a:p>
        </p:txBody>
      </p:sp>
      <p:sp>
        <p:nvSpPr>
          <p:cNvPr id="4" name="Rectangle 3"/>
          <p:cNvSpPr/>
          <p:nvPr/>
        </p:nvSpPr>
        <p:spPr>
          <a:xfrm>
            <a:off x="4268210" y="3699238"/>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381518" y="1046740"/>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309773" y="1940143"/>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87555" y="2798908"/>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29264" y="2798908"/>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45846" y="2785270"/>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259300" y="1940143"/>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259299" y="3692311"/>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381517" y="4558003"/>
            <a:ext cx="1856509" cy="6927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p:cNvSpPr txBox="1"/>
          <p:nvPr/>
        </p:nvSpPr>
        <p:spPr>
          <a:xfrm>
            <a:off x="7440901" y="815106"/>
            <a:ext cx="4453014" cy="4401205"/>
          </a:xfrm>
          <a:prstGeom prst="rect">
            <a:avLst/>
          </a:prstGeom>
          <a:noFill/>
        </p:spPr>
        <p:txBody>
          <a:bodyPr wrap="none" rtlCol="0">
            <a:spAutoFit/>
          </a:bodyPr>
          <a:lstStyle/>
          <a:p>
            <a:r>
              <a:rPr lang="fr-FR" sz="2000" b="1" dirty="0" smtClean="0"/>
              <a:t>1. Les ruptures familiales</a:t>
            </a:r>
          </a:p>
          <a:p>
            <a:r>
              <a:rPr lang="fr-FR" sz="2000" b="1" dirty="0" smtClean="0"/>
              <a:t>2. Le chômage des jeunes</a:t>
            </a:r>
          </a:p>
          <a:p>
            <a:r>
              <a:rPr lang="fr-FR" sz="2000" b="1" dirty="0" smtClean="0"/>
              <a:t>3. La crise économique</a:t>
            </a:r>
          </a:p>
          <a:p>
            <a:r>
              <a:rPr lang="fr-FR" sz="2000" b="1" dirty="0" smtClean="0"/>
              <a:t>4. Le décrochage scolaire</a:t>
            </a:r>
          </a:p>
          <a:p>
            <a:r>
              <a:rPr lang="fr-FR" sz="2000" b="1" dirty="0" smtClean="0"/>
              <a:t>5. Le non-respect de l’autorité</a:t>
            </a:r>
          </a:p>
          <a:p>
            <a:r>
              <a:rPr lang="fr-FR" sz="2000" b="1" dirty="0" smtClean="0"/>
              <a:t>6. La rébellion de l’adolescence</a:t>
            </a:r>
          </a:p>
          <a:p>
            <a:r>
              <a:rPr lang="fr-FR" sz="2000" b="1" dirty="0" smtClean="0"/>
              <a:t>7. La précarité</a:t>
            </a:r>
          </a:p>
          <a:p>
            <a:r>
              <a:rPr lang="fr-FR" sz="2000" b="1" dirty="0" smtClean="0"/>
              <a:t>8. L’individualisme</a:t>
            </a:r>
          </a:p>
          <a:p>
            <a:r>
              <a:rPr lang="fr-FR" sz="2000" b="1" dirty="0" smtClean="0"/>
              <a:t>9. La consommation des drogues</a:t>
            </a:r>
          </a:p>
          <a:p>
            <a:r>
              <a:rPr lang="fr-FR" sz="2000" b="1" dirty="0" smtClean="0"/>
              <a:t>10. L’exclusion sociale</a:t>
            </a:r>
          </a:p>
          <a:p>
            <a:r>
              <a:rPr lang="fr-FR" sz="2000" b="1" dirty="0" smtClean="0"/>
              <a:t>11. La démission parentale</a:t>
            </a:r>
          </a:p>
          <a:p>
            <a:r>
              <a:rPr lang="fr-FR" sz="2000" b="1" dirty="0" smtClean="0"/>
              <a:t>12. La perte des valeurs</a:t>
            </a:r>
          </a:p>
          <a:p>
            <a:r>
              <a:rPr lang="fr-FR" sz="2000" b="1" dirty="0" smtClean="0"/>
              <a:t>13. La violence au sein de la famille</a:t>
            </a:r>
          </a:p>
          <a:p>
            <a:r>
              <a:rPr lang="fr-FR" sz="2000" b="1" dirty="0" smtClean="0"/>
              <a:t>14. L’écart entre les riches et les pauvres</a:t>
            </a:r>
            <a:endParaRPr lang="fr-FR" sz="2000" b="1" dirty="0"/>
          </a:p>
        </p:txBody>
      </p:sp>
      <p:sp>
        <p:nvSpPr>
          <p:cNvPr id="3" name="TextBox 2"/>
          <p:cNvSpPr txBox="1"/>
          <p:nvPr/>
        </p:nvSpPr>
        <p:spPr>
          <a:xfrm>
            <a:off x="315189" y="5464872"/>
            <a:ext cx="11811000" cy="1200329"/>
          </a:xfrm>
          <a:prstGeom prst="rect">
            <a:avLst/>
          </a:prstGeom>
          <a:solidFill>
            <a:schemeClr val="accent1">
              <a:lumMod val="40000"/>
              <a:lumOff val="60000"/>
            </a:schemeClr>
          </a:solidFill>
        </p:spPr>
        <p:txBody>
          <a:bodyPr wrap="square" rtlCol="0">
            <a:spAutoFit/>
          </a:bodyPr>
          <a:lstStyle/>
          <a:p>
            <a:r>
              <a:rPr lang="fr-FR" sz="2400" b="1" dirty="0" smtClean="0"/>
              <a:t>Donnez des phrases qui expliquent votre classement.</a:t>
            </a:r>
          </a:p>
          <a:p>
            <a:r>
              <a:rPr lang="fr-FR" sz="2400" b="1" dirty="0" err="1" smtClean="0"/>
              <a:t>e.g</a:t>
            </a:r>
            <a:r>
              <a:rPr lang="fr-FR" sz="2400" b="1" dirty="0" smtClean="0"/>
              <a:t>: Pour moi, la plus grande cause de la délinquance c’est les ruptures familiales. Il y a trop de divorces et donc trop d’enfants avec des problèmes sociaux.</a:t>
            </a:r>
            <a:endParaRPr lang="fr-FR" sz="2400" b="1"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98" y="686770"/>
            <a:ext cx="768544" cy="76854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49" y="729143"/>
            <a:ext cx="807076" cy="807076"/>
          </a:xfrm>
          <a:prstGeom prst="rect">
            <a:avLst/>
          </a:prstGeom>
        </p:spPr>
      </p:pic>
    </p:spTree>
    <p:extLst>
      <p:ext uri="{BB962C8B-B14F-4D97-AF65-F5344CB8AC3E}">
        <p14:creationId xmlns:p14="http://schemas.microsoft.com/office/powerpoint/2010/main" val="307908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65693830"/>
              </p:ext>
            </p:extLst>
          </p:nvPr>
        </p:nvGraphicFramePr>
        <p:xfrm>
          <a:off x="425001" y="1157017"/>
          <a:ext cx="11024316" cy="5229003"/>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English</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English</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sz="1600" b="1" noProof="0" dirty="0" smtClean="0">
                          <a:solidFill>
                            <a:srgbClr val="000000"/>
                          </a:solidFill>
                        </a:rPr>
                        <a:t>Le vol à l’étalage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Les insultes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sz="1600" b="1" noProof="0" dirty="0" smtClean="0">
                          <a:solidFill>
                            <a:srgbClr val="000000"/>
                          </a:solidFill>
                        </a:rPr>
                        <a:t>Le vol à main armé</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 dégradation des biens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sz="1600" b="1" noProof="0" dirty="0" smtClean="0">
                          <a:solidFill>
                            <a:srgbClr val="000000"/>
                          </a:solidFill>
                        </a:rPr>
                        <a:t>L’escroquerie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L’homicide involontaire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sz="1600" b="1" noProof="0" dirty="0" smtClean="0">
                          <a:solidFill>
                            <a:srgbClr val="000000"/>
                          </a:solidFill>
                        </a:rPr>
                        <a:t>L’incendie volontaire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meurtre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sz="1600" b="1" noProof="0" dirty="0" smtClean="0">
                          <a:solidFill>
                            <a:srgbClr val="000000"/>
                          </a:solidFill>
                        </a:rPr>
                        <a:t>Le cambriolage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000000"/>
                          </a:solidFill>
                        </a:rPr>
                        <a:t>Le port d’armes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sz="1600" b="1" noProof="0" dirty="0" smtClean="0">
                          <a:solidFill>
                            <a:srgbClr val="000000"/>
                          </a:solidFill>
                        </a:rPr>
                        <a:t>L’usurpation d’identité</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L’agression</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sz="1600" b="1" noProof="0" dirty="0" smtClean="0">
                          <a:solidFill>
                            <a:srgbClr val="000000"/>
                          </a:solidFill>
                        </a:rPr>
                        <a:t>Le racket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L’attentat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sz="1600" b="1" noProof="0" dirty="0" smtClean="0">
                          <a:solidFill>
                            <a:srgbClr val="000000"/>
                          </a:solidFill>
                        </a:rPr>
                        <a:t>Le trafic de drogue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blanchiment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sz="1600" b="1" noProof="0" dirty="0" smtClean="0">
                          <a:solidFill>
                            <a:srgbClr val="000000"/>
                          </a:solidFill>
                        </a:rPr>
                        <a:t>La consommation de drogue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chantage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sz="1600" b="1" noProof="0" dirty="0" smtClean="0">
                          <a:solidFill>
                            <a:srgbClr val="000000"/>
                          </a:solidFill>
                        </a:rPr>
                        <a:t>Le viol</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L’enlèvement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sz="1600" b="1" noProof="0" dirty="0" smtClean="0">
                          <a:solidFill>
                            <a:srgbClr val="000000"/>
                          </a:solidFill>
                        </a:rPr>
                        <a:t>Le piratage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 fraude fiscale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sz="1600" b="1" noProof="0" dirty="0" smtClean="0">
                          <a:solidFill>
                            <a:srgbClr val="000000"/>
                          </a:solidFill>
                        </a:rPr>
                        <a:t>Le harcèlement sexuel</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cyber-crime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 name="TextBox 5"/>
          <p:cNvSpPr txBox="1"/>
          <p:nvPr/>
        </p:nvSpPr>
        <p:spPr>
          <a:xfrm>
            <a:off x="207204" y="102882"/>
            <a:ext cx="1484702" cy="461665"/>
          </a:xfrm>
          <a:prstGeom prst="rect">
            <a:avLst/>
          </a:prstGeom>
          <a:noFill/>
        </p:spPr>
        <p:txBody>
          <a:bodyPr wrap="none" rtlCol="0">
            <a:spAutoFit/>
          </a:bodyPr>
          <a:lstStyle/>
          <a:p>
            <a:r>
              <a:rPr lang="en-US" sz="2400" dirty="0" smtClean="0"/>
              <a:t>Les crimes</a:t>
            </a:r>
            <a:endParaRPr lang="en-US" sz="2400" dirty="0"/>
          </a:p>
        </p:txBody>
      </p:sp>
      <p:sp>
        <p:nvSpPr>
          <p:cNvPr id="7" name="TextBox 6"/>
          <p:cNvSpPr txBox="1"/>
          <p:nvPr/>
        </p:nvSpPr>
        <p:spPr>
          <a:xfrm>
            <a:off x="1430196" y="482532"/>
            <a:ext cx="6049028" cy="523220"/>
          </a:xfrm>
          <a:prstGeom prst="rect">
            <a:avLst/>
          </a:prstGeom>
          <a:noFill/>
        </p:spPr>
        <p:txBody>
          <a:bodyPr wrap="none" rtlCol="0">
            <a:spAutoFit/>
          </a:bodyPr>
          <a:lstStyle/>
          <a:p>
            <a:r>
              <a:rPr lang="en-US" sz="2800" b="1" dirty="0" smtClean="0"/>
              <a:t>Par table, </a:t>
            </a:r>
            <a:r>
              <a:rPr lang="en-US" sz="2800" b="1" dirty="0" err="1" smtClean="0"/>
              <a:t>essayez</a:t>
            </a:r>
            <a:r>
              <a:rPr lang="en-US" sz="2800" b="1" dirty="0" smtClean="0"/>
              <a:t> de </a:t>
            </a:r>
            <a:r>
              <a:rPr lang="en-US" sz="2800" b="1" dirty="0" err="1" smtClean="0"/>
              <a:t>compléter</a:t>
            </a:r>
            <a:r>
              <a:rPr lang="en-US" sz="2800" b="1" dirty="0" smtClean="0"/>
              <a:t> la grille</a:t>
            </a:r>
            <a:endParaRPr lang="en-US" sz="2800" b="1" dirty="0"/>
          </a:p>
        </p:txBody>
      </p:sp>
    </p:spTree>
    <p:extLst>
      <p:ext uri="{BB962C8B-B14F-4D97-AF65-F5344CB8AC3E}">
        <p14:creationId xmlns:p14="http://schemas.microsoft.com/office/powerpoint/2010/main" val="2863718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25001" y="1157017"/>
          <a:ext cx="11024316" cy="5229003"/>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English</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français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English</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sz="1600" b="1" noProof="0" dirty="0" smtClean="0">
                          <a:solidFill>
                            <a:srgbClr val="000000"/>
                          </a:solidFill>
                        </a:rPr>
                        <a:t>Le vol à l’étalage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Shop lifting</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Les insultes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Insults</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sz="1600" b="1" noProof="0" dirty="0" smtClean="0">
                          <a:solidFill>
                            <a:srgbClr val="000000"/>
                          </a:solidFill>
                        </a:rPr>
                        <a:t>Le vol à main armé</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Armed</a:t>
                      </a:r>
                      <a:r>
                        <a:rPr lang="fr-FR" sz="1600" b="1" noProof="0" dirty="0" smtClean="0">
                          <a:solidFill>
                            <a:srgbClr val="FF0000"/>
                          </a:solidFill>
                        </a:rPr>
                        <a:t> </a:t>
                      </a:r>
                      <a:r>
                        <a:rPr lang="fr-FR" sz="1600" b="1" noProof="0" dirty="0" err="1" smtClean="0">
                          <a:solidFill>
                            <a:srgbClr val="FF0000"/>
                          </a:solidFill>
                        </a:rPr>
                        <a:t>robbery</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 dégradation des biens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Property</a:t>
                      </a:r>
                      <a:r>
                        <a:rPr lang="fr-FR" sz="1600" b="1" noProof="0" dirty="0" smtClean="0">
                          <a:solidFill>
                            <a:srgbClr val="FF0000"/>
                          </a:solidFill>
                        </a:rPr>
                        <a:t> damage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sz="1600" b="1" noProof="0" dirty="0" smtClean="0">
                          <a:solidFill>
                            <a:srgbClr val="000000"/>
                          </a:solidFill>
                        </a:rPr>
                        <a:t>L’escroquerie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Swindle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L’homicide involontaire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Manslaughter</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sz="1600" b="1" noProof="0" dirty="0" smtClean="0">
                          <a:solidFill>
                            <a:srgbClr val="000000"/>
                          </a:solidFill>
                        </a:rPr>
                        <a:t>L’incendie volontaire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Arson</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meurtre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Murder</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sz="1600" b="1" noProof="0" dirty="0" smtClean="0">
                          <a:solidFill>
                            <a:srgbClr val="000000"/>
                          </a:solidFill>
                        </a:rPr>
                        <a:t>Le cambriolage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Burglary</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000000"/>
                          </a:solidFill>
                        </a:rPr>
                        <a:t>Le port d’armes</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Carrying</a:t>
                      </a:r>
                      <a:r>
                        <a:rPr lang="fr-FR" sz="1600" b="1" noProof="0" dirty="0" smtClean="0">
                          <a:solidFill>
                            <a:srgbClr val="FF0000"/>
                          </a:solidFill>
                        </a:rPr>
                        <a:t> a </a:t>
                      </a:r>
                      <a:r>
                        <a:rPr lang="fr-FR" sz="1600" b="1" noProof="0" dirty="0" err="1" smtClean="0">
                          <a:solidFill>
                            <a:srgbClr val="FF0000"/>
                          </a:solidFill>
                        </a:rPr>
                        <a:t>weapon</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sz="1600" b="1" noProof="0" dirty="0" smtClean="0">
                          <a:solidFill>
                            <a:srgbClr val="000000"/>
                          </a:solidFill>
                        </a:rPr>
                        <a:t>L’usurpation d’identité</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Identity</a:t>
                      </a:r>
                      <a:r>
                        <a:rPr lang="fr-FR" sz="1600" b="1" noProof="0" dirty="0" smtClean="0">
                          <a:solidFill>
                            <a:srgbClr val="FF0000"/>
                          </a:solidFill>
                        </a:rPr>
                        <a:t> </a:t>
                      </a:r>
                      <a:r>
                        <a:rPr lang="fr-FR" sz="1600" b="1" noProof="0" dirty="0" err="1" smtClean="0">
                          <a:solidFill>
                            <a:srgbClr val="FF0000"/>
                          </a:solidFill>
                        </a:rPr>
                        <a:t>theft</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L’agression</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Assault</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sz="1600" b="1" noProof="0" dirty="0" smtClean="0">
                          <a:solidFill>
                            <a:srgbClr val="000000"/>
                          </a:solidFill>
                        </a:rPr>
                        <a:t>Le racket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Extorsion</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L’attentat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Attack</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sz="1600" b="1" noProof="0" dirty="0" smtClean="0">
                          <a:solidFill>
                            <a:srgbClr val="000000"/>
                          </a:solidFill>
                        </a:rPr>
                        <a:t>Le trafic de drogue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Drug </a:t>
                      </a:r>
                      <a:r>
                        <a:rPr lang="fr-FR" sz="1600" b="1" noProof="0" dirty="0" err="1" smtClean="0">
                          <a:solidFill>
                            <a:srgbClr val="FF0000"/>
                          </a:solidFill>
                        </a:rPr>
                        <a:t>trafficking</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blanchiment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Money </a:t>
                      </a:r>
                      <a:r>
                        <a:rPr lang="fr-FR" sz="1600" b="1" noProof="0" dirty="0" err="1" smtClean="0">
                          <a:solidFill>
                            <a:srgbClr val="FF0000"/>
                          </a:solidFill>
                        </a:rPr>
                        <a:t>laundering</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sz="1600" b="1" noProof="0" dirty="0" smtClean="0">
                          <a:solidFill>
                            <a:srgbClr val="000000"/>
                          </a:solidFill>
                        </a:rPr>
                        <a:t>La consommation de drogue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Drug use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chantage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Blackmail</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sz="1600" b="1" noProof="0" dirty="0" smtClean="0">
                          <a:solidFill>
                            <a:srgbClr val="000000"/>
                          </a:solidFill>
                        </a:rPr>
                        <a:t>Le viol</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Rape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L’enlèvement</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FF0000"/>
                          </a:solidFill>
                        </a:rPr>
                        <a:t>Kidnapping</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sz="1600" b="1" noProof="0" dirty="0" smtClean="0">
                          <a:solidFill>
                            <a:srgbClr val="000000"/>
                          </a:solidFill>
                        </a:rPr>
                        <a:t>Le piratage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smtClean="0">
                          <a:solidFill>
                            <a:srgbClr val="FF0000"/>
                          </a:solidFill>
                        </a:rPr>
                        <a:t>Hacking</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La fraude fiscale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Tax</a:t>
                      </a:r>
                      <a:r>
                        <a:rPr lang="fr-FR" sz="1600" b="1" noProof="0" dirty="0" smtClean="0">
                          <a:solidFill>
                            <a:srgbClr val="FF0000"/>
                          </a:solidFill>
                        </a:rPr>
                        <a:t> </a:t>
                      </a:r>
                      <a:r>
                        <a:rPr lang="fr-FR" sz="1600" b="1" noProof="0" dirty="0" err="1" smtClean="0">
                          <a:solidFill>
                            <a:srgbClr val="FF0000"/>
                          </a:solidFill>
                        </a:rPr>
                        <a:t>evasion</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sz="1600" b="1" noProof="0" dirty="0" smtClean="0">
                          <a:solidFill>
                            <a:srgbClr val="000000"/>
                          </a:solidFill>
                        </a:rPr>
                        <a:t>Le harcèlement sexuel</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1600" b="1" noProof="0" dirty="0" err="1" smtClean="0">
                          <a:solidFill>
                            <a:srgbClr val="FF0000"/>
                          </a:solidFill>
                        </a:rPr>
                        <a:t>Sexual</a:t>
                      </a:r>
                      <a:r>
                        <a:rPr lang="fr-FR" sz="1600" b="1" noProof="0" dirty="0" smtClean="0">
                          <a:solidFill>
                            <a:srgbClr val="FF0000"/>
                          </a:solidFill>
                        </a:rPr>
                        <a:t> </a:t>
                      </a:r>
                      <a:r>
                        <a:rPr lang="fr-FR" sz="1600" b="1" noProof="0" dirty="0" err="1" smtClean="0">
                          <a:solidFill>
                            <a:srgbClr val="FF0000"/>
                          </a:solidFill>
                        </a:rPr>
                        <a:t>harassment</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smtClean="0">
                          <a:solidFill>
                            <a:srgbClr val="000000"/>
                          </a:solidFill>
                        </a:rPr>
                        <a:t>Le cyber-crime</a:t>
                      </a:r>
                      <a:endParaRPr lang="fr-FR" sz="16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1600" b="1" noProof="0" dirty="0" err="1" smtClean="0">
                          <a:solidFill>
                            <a:srgbClr val="FF0000"/>
                          </a:solidFill>
                        </a:rPr>
                        <a:t>cybercrime</a:t>
                      </a:r>
                      <a:endParaRPr lang="fr-FR" sz="16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 name="TextBox 5"/>
          <p:cNvSpPr txBox="1"/>
          <p:nvPr/>
        </p:nvSpPr>
        <p:spPr>
          <a:xfrm>
            <a:off x="207204" y="102882"/>
            <a:ext cx="1484702" cy="461665"/>
          </a:xfrm>
          <a:prstGeom prst="rect">
            <a:avLst/>
          </a:prstGeom>
          <a:noFill/>
        </p:spPr>
        <p:txBody>
          <a:bodyPr wrap="none" rtlCol="0">
            <a:spAutoFit/>
          </a:bodyPr>
          <a:lstStyle/>
          <a:p>
            <a:r>
              <a:rPr lang="en-US" sz="2400" dirty="0" smtClean="0"/>
              <a:t>Les crimes</a:t>
            </a:r>
            <a:endParaRPr lang="en-US" sz="2400" dirty="0"/>
          </a:p>
        </p:txBody>
      </p:sp>
      <p:sp>
        <p:nvSpPr>
          <p:cNvPr id="7" name="TextBox 6"/>
          <p:cNvSpPr txBox="1"/>
          <p:nvPr/>
        </p:nvSpPr>
        <p:spPr>
          <a:xfrm>
            <a:off x="1963596" y="526075"/>
            <a:ext cx="6616042" cy="523220"/>
          </a:xfrm>
          <a:prstGeom prst="rect">
            <a:avLst/>
          </a:prstGeom>
          <a:noFill/>
        </p:spPr>
        <p:txBody>
          <a:bodyPr wrap="none" rtlCol="0">
            <a:spAutoFit/>
          </a:bodyPr>
          <a:lstStyle/>
          <a:p>
            <a:r>
              <a:rPr lang="en-US" sz="2800" b="1" dirty="0" err="1" smtClean="0"/>
              <a:t>Maintenant</a:t>
            </a:r>
            <a:r>
              <a:rPr lang="en-US" sz="2800" b="1" dirty="0" smtClean="0"/>
              <a:t> </a:t>
            </a:r>
            <a:r>
              <a:rPr lang="en-US" sz="2800" b="1" dirty="0" err="1" smtClean="0"/>
              <a:t>complétez</a:t>
            </a:r>
            <a:r>
              <a:rPr lang="en-US" sz="2800" b="1" dirty="0" smtClean="0"/>
              <a:t> la grille de </a:t>
            </a:r>
            <a:r>
              <a:rPr lang="en-US" sz="2800" b="1" dirty="0" err="1" smtClean="0"/>
              <a:t>mémoire</a:t>
            </a:r>
            <a:endParaRPr lang="en-US" sz="2800" b="1" dirty="0"/>
          </a:p>
        </p:txBody>
      </p:sp>
    </p:spTree>
    <p:extLst>
      <p:ext uri="{BB962C8B-B14F-4D97-AF65-F5344CB8AC3E}">
        <p14:creationId xmlns:p14="http://schemas.microsoft.com/office/powerpoint/2010/main" val="3624047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27" y="88126"/>
            <a:ext cx="6089629" cy="797699"/>
          </a:xfrm>
        </p:spPr>
        <p:txBody>
          <a:bodyPr>
            <a:normAutofit fontScale="90000"/>
          </a:bodyPr>
          <a:lstStyle/>
          <a:p>
            <a:r>
              <a:rPr lang="fr-FR" b="1" dirty="0" smtClean="0"/>
              <a:t>Par table: C’est quel crime?</a:t>
            </a:r>
            <a:endParaRPr lang="fr-FR" b="1" dirty="0"/>
          </a:p>
        </p:txBody>
      </p:sp>
      <p:sp>
        <p:nvSpPr>
          <p:cNvPr id="4" name="TextBox 3"/>
          <p:cNvSpPr txBox="1"/>
          <p:nvPr/>
        </p:nvSpPr>
        <p:spPr>
          <a:xfrm>
            <a:off x="281135" y="810042"/>
            <a:ext cx="9202584" cy="461665"/>
          </a:xfrm>
          <a:prstGeom prst="rect">
            <a:avLst/>
          </a:prstGeom>
          <a:solidFill>
            <a:schemeClr val="accent4">
              <a:lumMod val="40000"/>
              <a:lumOff val="60000"/>
            </a:schemeClr>
          </a:solidFill>
        </p:spPr>
        <p:txBody>
          <a:bodyPr wrap="none" rtlCol="0">
            <a:spAutoFit/>
          </a:bodyPr>
          <a:lstStyle/>
          <a:p>
            <a:r>
              <a:rPr lang="fr-FR" sz="2400" b="1" dirty="0" smtClean="0"/>
              <a:t>Un homme a été retrouvé à Calais en possession de 40 kilos de cocaïne</a:t>
            </a:r>
            <a:endParaRPr lang="fr-FR" sz="2400" b="1" dirty="0"/>
          </a:p>
        </p:txBody>
      </p:sp>
      <p:sp>
        <p:nvSpPr>
          <p:cNvPr id="5" name="TextBox 4"/>
          <p:cNvSpPr txBox="1"/>
          <p:nvPr/>
        </p:nvSpPr>
        <p:spPr>
          <a:xfrm>
            <a:off x="3428999" y="1482776"/>
            <a:ext cx="8496301" cy="1200329"/>
          </a:xfrm>
          <a:prstGeom prst="rect">
            <a:avLst/>
          </a:prstGeom>
          <a:solidFill>
            <a:schemeClr val="accent1">
              <a:lumMod val="40000"/>
              <a:lumOff val="60000"/>
            </a:schemeClr>
          </a:solidFill>
        </p:spPr>
        <p:txBody>
          <a:bodyPr wrap="square" rtlCol="0">
            <a:spAutoFit/>
          </a:bodyPr>
          <a:lstStyle/>
          <a:p>
            <a:r>
              <a:rPr lang="fr-FR" sz="2400" b="1" dirty="0" smtClean="0"/>
              <a:t>Les sites de communautés virtuelles facilitent la vies aux criminels qui peuvent voler les renseignements personnels et les photos pour créer de faux comptes Facebook.</a:t>
            </a:r>
            <a:endParaRPr lang="fr-FR" sz="2400" b="1" dirty="0"/>
          </a:p>
        </p:txBody>
      </p:sp>
      <p:sp>
        <p:nvSpPr>
          <p:cNvPr id="6" name="TextBox 5"/>
          <p:cNvSpPr txBox="1"/>
          <p:nvPr/>
        </p:nvSpPr>
        <p:spPr>
          <a:xfrm>
            <a:off x="255589" y="2927650"/>
            <a:ext cx="8677128" cy="830997"/>
          </a:xfrm>
          <a:prstGeom prst="rect">
            <a:avLst/>
          </a:prstGeom>
          <a:solidFill>
            <a:schemeClr val="accent6">
              <a:lumMod val="40000"/>
              <a:lumOff val="60000"/>
            </a:schemeClr>
          </a:solidFill>
        </p:spPr>
        <p:txBody>
          <a:bodyPr wrap="square" rtlCol="0">
            <a:spAutoFit/>
          </a:bodyPr>
          <a:lstStyle/>
          <a:p>
            <a:r>
              <a:rPr lang="fr-FR" sz="2400" b="1" dirty="0" smtClean="0"/>
              <a:t>Un patron a été arrêté pour avoir fait plusieurs propositions indécentes à son employée. </a:t>
            </a:r>
            <a:endParaRPr lang="fr-FR" sz="2400" b="1" dirty="0"/>
          </a:p>
        </p:txBody>
      </p:sp>
      <p:sp>
        <p:nvSpPr>
          <p:cNvPr id="7" name="TextBox 6"/>
          <p:cNvSpPr txBox="1"/>
          <p:nvPr/>
        </p:nvSpPr>
        <p:spPr>
          <a:xfrm>
            <a:off x="3585496" y="4003192"/>
            <a:ext cx="8339804" cy="830997"/>
          </a:xfrm>
          <a:prstGeom prst="rect">
            <a:avLst/>
          </a:prstGeom>
          <a:solidFill>
            <a:schemeClr val="accent3">
              <a:lumMod val="60000"/>
              <a:lumOff val="40000"/>
            </a:schemeClr>
          </a:solidFill>
        </p:spPr>
        <p:txBody>
          <a:bodyPr wrap="square" rtlCol="0">
            <a:spAutoFit/>
          </a:bodyPr>
          <a:lstStyle/>
          <a:p>
            <a:r>
              <a:rPr lang="fr-FR" sz="2400" b="1" dirty="0" smtClean="0"/>
              <a:t>Une fillette de 10 ans a été embarquée dans un camion blanc à la sortie d’une école.</a:t>
            </a:r>
            <a:endParaRPr lang="fr-FR" sz="2400" b="1" dirty="0"/>
          </a:p>
        </p:txBody>
      </p:sp>
      <p:sp>
        <p:nvSpPr>
          <p:cNvPr id="8" name="TextBox 7"/>
          <p:cNvSpPr txBox="1"/>
          <p:nvPr/>
        </p:nvSpPr>
        <p:spPr>
          <a:xfrm>
            <a:off x="255589" y="4999091"/>
            <a:ext cx="10001250" cy="830997"/>
          </a:xfrm>
          <a:prstGeom prst="rect">
            <a:avLst/>
          </a:prstGeom>
          <a:solidFill>
            <a:srgbClr val="FF66CC"/>
          </a:solidFill>
        </p:spPr>
        <p:txBody>
          <a:bodyPr wrap="square" rtlCol="0">
            <a:spAutoFit/>
          </a:bodyPr>
          <a:lstStyle/>
          <a:p>
            <a:r>
              <a:rPr lang="fr-FR" sz="2400" b="1" dirty="0" smtClean="0"/>
              <a:t>Le vieil homme a été retrouvé mort chez lui après avoir été poignardé. On n’a toujours pas retrouvé les objets de valeur qui ont été dérobés. </a:t>
            </a:r>
            <a:endParaRPr lang="fr-FR" sz="2400" b="1" dirty="0"/>
          </a:p>
        </p:txBody>
      </p:sp>
      <p:sp>
        <p:nvSpPr>
          <p:cNvPr id="3" name="TextBox 2"/>
          <p:cNvSpPr txBox="1"/>
          <p:nvPr/>
        </p:nvSpPr>
        <p:spPr>
          <a:xfrm>
            <a:off x="255589" y="5994990"/>
            <a:ext cx="12146392" cy="830997"/>
          </a:xfrm>
          <a:prstGeom prst="rect">
            <a:avLst/>
          </a:prstGeom>
          <a:noFill/>
        </p:spPr>
        <p:txBody>
          <a:bodyPr wrap="square" rtlCol="0">
            <a:spAutoFit/>
          </a:bodyPr>
          <a:lstStyle/>
          <a:p>
            <a:r>
              <a:rPr lang="fr-FR" sz="2400" b="1" dirty="0" smtClean="0"/>
              <a:t>Extra: écrivez deux autres titres de journaux pour deux sortes de crime qui n’ont pas été mentionnées ici.</a:t>
            </a:r>
            <a:endParaRPr lang="fr-FR" sz="24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127" y="171941"/>
            <a:ext cx="1059873" cy="10598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701" y="441597"/>
            <a:ext cx="846426" cy="736889"/>
          </a:xfrm>
          <a:prstGeom prst="rect">
            <a:avLst/>
          </a:prstGeom>
        </p:spPr>
      </p:pic>
    </p:spTree>
    <p:extLst>
      <p:ext uri="{BB962C8B-B14F-4D97-AF65-F5344CB8AC3E}">
        <p14:creationId xmlns:p14="http://schemas.microsoft.com/office/powerpoint/2010/main" val="7433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28" y="88126"/>
            <a:ext cx="4262438" cy="797699"/>
          </a:xfrm>
        </p:spPr>
        <p:txBody>
          <a:bodyPr/>
          <a:lstStyle/>
          <a:p>
            <a:r>
              <a:rPr lang="fr-FR" b="1" dirty="0" smtClean="0"/>
              <a:t>C’est quel crime?</a:t>
            </a:r>
            <a:endParaRPr lang="fr-FR" b="1" dirty="0"/>
          </a:p>
        </p:txBody>
      </p:sp>
      <p:sp>
        <p:nvSpPr>
          <p:cNvPr id="4" name="TextBox 3"/>
          <p:cNvSpPr txBox="1"/>
          <p:nvPr/>
        </p:nvSpPr>
        <p:spPr>
          <a:xfrm>
            <a:off x="281135" y="1146974"/>
            <a:ext cx="9202584" cy="461665"/>
          </a:xfrm>
          <a:prstGeom prst="rect">
            <a:avLst/>
          </a:prstGeom>
          <a:solidFill>
            <a:schemeClr val="accent4">
              <a:lumMod val="40000"/>
              <a:lumOff val="60000"/>
            </a:schemeClr>
          </a:solidFill>
        </p:spPr>
        <p:txBody>
          <a:bodyPr wrap="none" rtlCol="0">
            <a:spAutoFit/>
          </a:bodyPr>
          <a:lstStyle/>
          <a:p>
            <a:r>
              <a:rPr lang="fr-FR" sz="2400" b="1" dirty="0" smtClean="0"/>
              <a:t>Un homme a été retrouvé à Calais en possession de 40 kilos de cocaïne</a:t>
            </a:r>
            <a:endParaRPr lang="fr-FR" sz="2400" b="1" dirty="0"/>
          </a:p>
        </p:txBody>
      </p:sp>
      <p:sp>
        <p:nvSpPr>
          <p:cNvPr id="5" name="TextBox 4"/>
          <p:cNvSpPr txBox="1"/>
          <p:nvPr/>
        </p:nvSpPr>
        <p:spPr>
          <a:xfrm>
            <a:off x="3429000" y="1918737"/>
            <a:ext cx="8496301" cy="1200329"/>
          </a:xfrm>
          <a:prstGeom prst="rect">
            <a:avLst/>
          </a:prstGeom>
          <a:solidFill>
            <a:schemeClr val="accent1">
              <a:lumMod val="40000"/>
              <a:lumOff val="60000"/>
            </a:schemeClr>
          </a:solidFill>
        </p:spPr>
        <p:txBody>
          <a:bodyPr wrap="square" rtlCol="0">
            <a:spAutoFit/>
          </a:bodyPr>
          <a:lstStyle/>
          <a:p>
            <a:r>
              <a:rPr lang="fr-FR" sz="2400" b="1" dirty="0" smtClean="0"/>
              <a:t>Les sites de communautés virtuelles facilitent la vies aux criminels qui peuvent voler les renseignements personnels et les photos pour créer de faux comptes Facebook.</a:t>
            </a:r>
            <a:endParaRPr lang="fr-FR" sz="2400" b="1" dirty="0"/>
          </a:p>
        </p:txBody>
      </p:sp>
      <p:sp>
        <p:nvSpPr>
          <p:cNvPr id="6" name="TextBox 5"/>
          <p:cNvSpPr txBox="1"/>
          <p:nvPr/>
        </p:nvSpPr>
        <p:spPr>
          <a:xfrm>
            <a:off x="281135" y="3429164"/>
            <a:ext cx="8677128" cy="830997"/>
          </a:xfrm>
          <a:prstGeom prst="rect">
            <a:avLst/>
          </a:prstGeom>
          <a:solidFill>
            <a:schemeClr val="accent6">
              <a:lumMod val="40000"/>
              <a:lumOff val="60000"/>
            </a:schemeClr>
          </a:solidFill>
        </p:spPr>
        <p:txBody>
          <a:bodyPr wrap="square" rtlCol="0">
            <a:spAutoFit/>
          </a:bodyPr>
          <a:lstStyle/>
          <a:p>
            <a:r>
              <a:rPr lang="fr-FR" sz="2400" b="1" dirty="0" smtClean="0"/>
              <a:t>Un patron a été arrêté pour avoir fait plusieurs propositions indécentes à son employée. </a:t>
            </a:r>
            <a:endParaRPr lang="fr-FR" sz="2400" b="1" dirty="0"/>
          </a:p>
        </p:txBody>
      </p:sp>
      <p:sp>
        <p:nvSpPr>
          <p:cNvPr id="7" name="TextBox 6"/>
          <p:cNvSpPr txBox="1"/>
          <p:nvPr/>
        </p:nvSpPr>
        <p:spPr>
          <a:xfrm>
            <a:off x="3507248" y="4524092"/>
            <a:ext cx="8339804" cy="830997"/>
          </a:xfrm>
          <a:prstGeom prst="rect">
            <a:avLst/>
          </a:prstGeom>
          <a:solidFill>
            <a:schemeClr val="accent3">
              <a:lumMod val="60000"/>
              <a:lumOff val="40000"/>
            </a:schemeClr>
          </a:solidFill>
        </p:spPr>
        <p:txBody>
          <a:bodyPr wrap="square" rtlCol="0">
            <a:spAutoFit/>
          </a:bodyPr>
          <a:lstStyle/>
          <a:p>
            <a:r>
              <a:rPr lang="fr-FR" sz="2400" b="1" dirty="0" smtClean="0"/>
              <a:t>Une fillette de 10 ans a été embarquée dans un camion blanc à la sortie d’une école.</a:t>
            </a:r>
            <a:endParaRPr lang="fr-FR" sz="2400" b="1" dirty="0"/>
          </a:p>
        </p:txBody>
      </p:sp>
      <p:sp>
        <p:nvSpPr>
          <p:cNvPr id="8" name="TextBox 7"/>
          <p:cNvSpPr txBox="1"/>
          <p:nvPr/>
        </p:nvSpPr>
        <p:spPr>
          <a:xfrm>
            <a:off x="166835" y="5665187"/>
            <a:ext cx="10001250" cy="830997"/>
          </a:xfrm>
          <a:prstGeom prst="rect">
            <a:avLst/>
          </a:prstGeom>
          <a:solidFill>
            <a:srgbClr val="FF66CC"/>
          </a:solidFill>
        </p:spPr>
        <p:txBody>
          <a:bodyPr wrap="square" rtlCol="0">
            <a:spAutoFit/>
          </a:bodyPr>
          <a:lstStyle/>
          <a:p>
            <a:r>
              <a:rPr lang="fr-FR" sz="2400" b="1" dirty="0" smtClean="0"/>
              <a:t>Le vieil homme a été retrouvé mort chez lui après avoir été poignardé. On n’a toujours pas retrouvé les objets de valeur qui ont été dérobés. </a:t>
            </a:r>
            <a:endParaRPr lang="fr-FR" sz="2400" b="1" dirty="0"/>
          </a:p>
        </p:txBody>
      </p:sp>
      <p:sp>
        <p:nvSpPr>
          <p:cNvPr id="9" name="TextBox 8"/>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
        <p:nvSpPr>
          <p:cNvPr id="3" name="TextBox 2"/>
          <p:cNvSpPr txBox="1"/>
          <p:nvPr/>
        </p:nvSpPr>
        <p:spPr>
          <a:xfrm>
            <a:off x="9483719" y="1186607"/>
            <a:ext cx="2168671" cy="400110"/>
          </a:xfrm>
          <a:prstGeom prst="rect">
            <a:avLst/>
          </a:prstGeom>
          <a:noFill/>
        </p:spPr>
        <p:txBody>
          <a:bodyPr wrap="none" rtlCol="0">
            <a:spAutoFit/>
          </a:bodyPr>
          <a:lstStyle/>
          <a:p>
            <a:r>
              <a:rPr lang="fr-FR" sz="2000" b="1" dirty="0" smtClean="0">
                <a:solidFill>
                  <a:srgbClr val="FF0000"/>
                </a:solidFill>
              </a:rPr>
              <a:t>Le trafic de drogue</a:t>
            </a:r>
            <a:endParaRPr lang="fr-FR" sz="2000" b="1" dirty="0">
              <a:solidFill>
                <a:srgbClr val="FF0000"/>
              </a:solidFill>
            </a:endParaRPr>
          </a:p>
        </p:txBody>
      </p:sp>
      <p:sp>
        <p:nvSpPr>
          <p:cNvPr id="10" name="TextBox 9"/>
          <p:cNvSpPr txBox="1"/>
          <p:nvPr/>
        </p:nvSpPr>
        <p:spPr>
          <a:xfrm>
            <a:off x="484909" y="2064327"/>
            <a:ext cx="2826327" cy="707886"/>
          </a:xfrm>
          <a:prstGeom prst="rect">
            <a:avLst/>
          </a:prstGeom>
          <a:noFill/>
        </p:spPr>
        <p:txBody>
          <a:bodyPr wrap="square" rtlCol="0">
            <a:spAutoFit/>
          </a:bodyPr>
          <a:lstStyle/>
          <a:p>
            <a:r>
              <a:rPr lang="fr-FR" sz="2000" b="1" dirty="0" smtClean="0">
                <a:solidFill>
                  <a:srgbClr val="FF0000"/>
                </a:solidFill>
              </a:rPr>
              <a:t>Le piratage et l’usurpation d’identité</a:t>
            </a:r>
          </a:p>
        </p:txBody>
      </p:sp>
      <p:sp>
        <p:nvSpPr>
          <p:cNvPr id="11" name="TextBox 10"/>
          <p:cNvSpPr txBox="1"/>
          <p:nvPr/>
        </p:nvSpPr>
        <p:spPr>
          <a:xfrm>
            <a:off x="8958263" y="3575962"/>
            <a:ext cx="2557367" cy="400110"/>
          </a:xfrm>
          <a:prstGeom prst="rect">
            <a:avLst/>
          </a:prstGeom>
          <a:noFill/>
        </p:spPr>
        <p:txBody>
          <a:bodyPr wrap="none" rtlCol="0">
            <a:spAutoFit/>
          </a:bodyPr>
          <a:lstStyle/>
          <a:p>
            <a:r>
              <a:rPr lang="fr-FR" sz="2000" b="1" dirty="0" smtClean="0">
                <a:solidFill>
                  <a:srgbClr val="FF0000"/>
                </a:solidFill>
              </a:rPr>
              <a:t>Le harcèlement sexuel</a:t>
            </a:r>
            <a:endParaRPr lang="fr-FR" sz="2000" b="1" dirty="0">
              <a:solidFill>
                <a:srgbClr val="FF0000"/>
              </a:solidFill>
            </a:endParaRPr>
          </a:p>
        </p:txBody>
      </p:sp>
      <p:sp>
        <p:nvSpPr>
          <p:cNvPr id="12" name="TextBox 11"/>
          <p:cNvSpPr txBox="1"/>
          <p:nvPr/>
        </p:nvSpPr>
        <p:spPr>
          <a:xfrm>
            <a:off x="1537854" y="4717057"/>
            <a:ext cx="1593770" cy="400110"/>
          </a:xfrm>
          <a:prstGeom prst="rect">
            <a:avLst/>
          </a:prstGeom>
          <a:noFill/>
        </p:spPr>
        <p:txBody>
          <a:bodyPr wrap="none" rtlCol="0">
            <a:spAutoFit/>
          </a:bodyPr>
          <a:lstStyle/>
          <a:p>
            <a:r>
              <a:rPr lang="fr-FR" sz="2000" b="1" dirty="0" smtClean="0">
                <a:solidFill>
                  <a:srgbClr val="FF0000"/>
                </a:solidFill>
              </a:rPr>
              <a:t>L’enlèvement</a:t>
            </a:r>
            <a:endParaRPr lang="fr-FR" sz="2000" b="1" dirty="0">
              <a:solidFill>
                <a:srgbClr val="FF0000"/>
              </a:solidFill>
            </a:endParaRPr>
          </a:p>
        </p:txBody>
      </p:sp>
      <p:sp>
        <p:nvSpPr>
          <p:cNvPr id="13" name="TextBox 12"/>
          <p:cNvSpPr txBox="1"/>
          <p:nvPr/>
        </p:nvSpPr>
        <p:spPr>
          <a:xfrm>
            <a:off x="10238773" y="5757519"/>
            <a:ext cx="1828800" cy="646331"/>
          </a:xfrm>
          <a:prstGeom prst="rect">
            <a:avLst/>
          </a:prstGeom>
          <a:noFill/>
        </p:spPr>
        <p:txBody>
          <a:bodyPr wrap="square" rtlCol="0">
            <a:spAutoFit/>
          </a:bodyPr>
          <a:lstStyle/>
          <a:p>
            <a:r>
              <a:rPr lang="fr-FR" b="1" dirty="0" smtClean="0">
                <a:solidFill>
                  <a:srgbClr val="FF0000"/>
                </a:solidFill>
              </a:rPr>
              <a:t>Le cambriolage et le meurtre</a:t>
            </a:r>
            <a:endParaRPr lang="fr-FR" b="1" dirty="0">
              <a:solidFill>
                <a:srgbClr val="FF0000"/>
              </a:solidFill>
            </a:endParaRPr>
          </a:p>
        </p:txBody>
      </p:sp>
    </p:spTree>
    <p:extLst>
      <p:ext uri="{BB962C8B-B14F-4D97-AF65-F5344CB8AC3E}">
        <p14:creationId xmlns:p14="http://schemas.microsoft.com/office/powerpoint/2010/main" val="1402290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657" y="244699"/>
            <a:ext cx="10515600" cy="665185"/>
          </a:xfrm>
        </p:spPr>
        <p:txBody>
          <a:bodyPr>
            <a:noAutofit/>
          </a:bodyPr>
          <a:lstStyle/>
          <a:p>
            <a:r>
              <a:rPr lang="fr-FR" sz="3200" b="1" dirty="0" smtClean="0"/>
              <a:t>Un exemple de crime: La cybercriminalité</a:t>
            </a:r>
            <a:br>
              <a:rPr lang="fr-FR" sz="3200" b="1" dirty="0" smtClean="0"/>
            </a:br>
            <a:r>
              <a:rPr lang="fr-FR" sz="3200" b="1" dirty="0" smtClean="0"/>
              <a:t>Lisez le texte et répondez aux questions </a:t>
            </a:r>
            <a:endParaRPr lang="fr-FR" sz="3200" b="1" dirty="0"/>
          </a:p>
        </p:txBody>
      </p:sp>
      <p:sp>
        <p:nvSpPr>
          <p:cNvPr id="3" name="Content Placeholder 2"/>
          <p:cNvSpPr>
            <a:spLocks noGrp="1"/>
          </p:cNvSpPr>
          <p:nvPr>
            <p:ph idx="1"/>
          </p:nvPr>
        </p:nvSpPr>
        <p:spPr>
          <a:xfrm>
            <a:off x="954110" y="1390920"/>
            <a:ext cx="10515600" cy="5061396"/>
          </a:xfrm>
          <a:solidFill>
            <a:schemeClr val="accent6">
              <a:lumMod val="40000"/>
              <a:lumOff val="60000"/>
            </a:schemeClr>
          </a:solidFill>
          <a:ln w="19050">
            <a:solidFill>
              <a:schemeClr val="tx1"/>
            </a:solidFill>
          </a:ln>
        </p:spPr>
        <p:txBody>
          <a:bodyPr>
            <a:normAutofit fontScale="85000" lnSpcReduction="20000"/>
          </a:bodyPr>
          <a:lstStyle/>
          <a:p>
            <a:pPr marL="0" indent="0">
              <a:buNone/>
            </a:pPr>
            <a:r>
              <a:rPr lang="fr-FR" b="1" dirty="0" smtClean="0"/>
              <a:t>1,8</a:t>
            </a:r>
            <a:r>
              <a:rPr lang="fr-FR" b="1" dirty="0"/>
              <a:t> milliard d’euros. C’est le coût global représenté par les cyberattaques qui ont touché 13,7 millions de Français en </a:t>
            </a:r>
            <a:r>
              <a:rPr lang="fr-FR" b="1" dirty="0" smtClean="0"/>
              <a:t>2016 d’après le </a:t>
            </a:r>
            <a:r>
              <a:rPr lang="fr-FR" b="1" dirty="0"/>
              <a:t>rapport </a:t>
            </a:r>
            <a:r>
              <a:rPr lang="fr-FR" b="1" dirty="0" smtClean="0"/>
              <a:t>annuel </a:t>
            </a:r>
            <a:r>
              <a:rPr lang="fr-FR" b="1" dirty="0"/>
              <a:t>sur la cybercriminalité </a:t>
            </a:r>
            <a:r>
              <a:rPr lang="fr-FR" b="1" dirty="0" smtClean="0"/>
              <a:t>publié </a:t>
            </a:r>
            <a:r>
              <a:rPr lang="fr-FR" b="1" dirty="0"/>
              <a:t>par Symantec, société de logiciels </a:t>
            </a:r>
            <a:r>
              <a:rPr lang="fr-FR" b="1" dirty="0" smtClean="0"/>
              <a:t>informatiques.</a:t>
            </a:r>
            <a:endParaRPr lang="en-GB" b="1" dirty="0"/>
          </a:p>
          <a:p>
            <a:pPr marL="0" indent="0">
              <a:buNone/>
            </a:pPr>
            <a:r>
              <a:rPr lang="fr-FR" b="1" dirty="0" smtClean="0"/>
              <a:t>Selon </a:t>
            </a:r>
            <a:r>
              <a:rPr lang="fr-FR" b="1" dirty="0"/>
              <a:t>ce rapport, les actes de cybercriminalité les plus fréquents en France sont le vol de mot de passe (14 %) et la fraude à la carte de crédit (10 %). Mais de nouvelles techniques ont émergé sur la Toile</a:t>
            </a:r>
            <a:r>
              <a:rPr lang="fr-FR" b="1" dirty="0" smtClean="0"/>
              <a:t>.</a:t>
            </a:r>
            <a:r>
              <a:rPr lang="fr-FR" b="1" dirty="0"/>
              <a:t> Le risque le plus développé, c’est les </a:t>
            </a:r>
            <a:r>
              <a:rPr lang="fr-FR" b="1" dirty="0" smtClean="0"/>
              <a:t>’</a:t>
            </a:r>
            <a:r>
              <a:rPr lang="fr-FR" b="1" dirty="0" err="1" smtClean="0"/>
              <a:t>ransomwares</a:t>
            </a:r>
            <a:r>
              <a:rPr lang="fr-FR" b="1" dirty="0" smtClean="0"/>
              <a:t>’. Des </a:t>
            </a:r>
            <a:r>
              <a:rPr lang="fr-FR" b="1" dirty="0"/>
              <a:t>attaques qui ont augmenté en France de +260 % entre 2014 et 2015.</a:t>
            </a:r>
            <a:endParaRPr lang="en-GB" b="1" dirty="0"/>
          </a:p>
          <a:p>
            <a:pPr marL="0" indent="0">
              <a:buNone/>
            </a:pPr>
            <a:r>
              <a:rPr lang="fr-FR" b="1" dirty="0"/>
              <a:t>Après avoir cliqué sur un lien malveillant ou surfé sur un site qui est lui-même infecté, un logiciel s’installe et va crypter tous les fichiers de l’ordinateur. Ensuite, vous recevez une demande de rançon, entre 300 et 600 euros, en utilisant des </a:t>
            </a:r>
            <a:r>
              <a:rPr lang="fr-FR" b="1" dirty="0" smtClean="0"/>
              <a:t>bitcoins,</a:t>
            </a:r>
            <a:r>
              <a:rPr lang="fr-FR" b="1" dirty="0"/>
              <a:t> système de paiement particulièrement difficile à tracer. </a:t>
            </a:r>
            <a:endParaRPr lang="en-GB" b="1" dirty="0"/>
          </a:p>
          <a:p>
            <a:pPr marL="0" indent="0">
              <a:buNone/>
            </a:pPr>
            <a:r>
              <a:rPr lang="fr-FR" b="1" dirty="0"/>
              <a:t>Selon les chiffres de Symantec, 4 % des Français ont été touchés, dont 30 % ont payé la rançon. </a:t>
            </a:r>
            <a:r>
              <a:rPr lang="fr-FR" b="1" dirty="0" smtClean="0"/>
              <a:t>Laurent </a:t>
            </a:r>
            <a:r>
              <a:rPr lang="fr-FR" b="1" dirty="0" err="1" smtClean="0"/>
              <a:t>Heslault</a:t>
            </a:r>
            <a:r>
              <a:rPr lang="fr-FR" b="1" dirty="0" smtClean="0"/>
              <a:t> précise cependant que «</a:t>
            </a:r>
            <a:r>
              <a:rPr lang="fr-FR" b="1" dirty="0"/>
              <a:t> Seulement un tiers ont récupéré leurs </a:t>
            </a:r>
            <a:r>
              <a:rPr lang="fr-FR" b="1" dirty="0" smtClean="0"/>
              <a:t>données. </a:t>
            </a:r>
            <a:r>
              <a:rPr lang="fr-FR" b="1" dirty="0"/>
              <a:t>Au début, les cybercriminels avaient une certaine éthique : ils vous rendaient la clef qui permet de décrypter les données, mais c’est de moins en moins le cas. </a:t>
            </a:r>
            <a:r>
              <a:rPr lang="fr-FR" b="1" dirty="0" smtClean="0"/>
              <a:t>»</a:t>
            </a:r>
            <a:endParaRPr lang="en-GB" b="1" dirty="0"/>
          </a:p>
          <a:p>
            <a:pPr marL="0" indent="0">
              <a:buNone/>
            </a:pP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1946" y="115022"/>
            <a:ext cx="846426" cy="736889"/>
          </a:xfrm>
          <a:prstGeom prst="rect">
            <a:avLst/>
          </a:prstGeom>
        </p:spPr>
      </p:pic>
    </p:spTree>
    <p:extLst>
      <p:ext uri="{BB962C8B-B14F-4D97-AF65-F5344CB8AC3E}">
        <p14:creationId xmlns:p14="http://schemas.microsoft.com/office/powerpoint/2010/main" val="249131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r>
              <a:rPr lang="en-GB" b="1" dirty="0" smtClean="0">
                <a:solidFill>
                  <a:srgbClr val="00B050"/>
                </a:solidFill>
              </a:rPr>
              <a:t>Extra </a:t>
            </a:r>
            <a:r>
              <a:rPr lang="en-GB" b="1" dirty="0" smtClean="0"/>
              <a:t>- </a:t>
            </a:r>
            <a:r>
              <a:rPr lang="en-GB" b="1" dirty="0" err="1" smtClean="0"/>
              <a:t>D’autres</a:t>
            </a:r>
            <a:r>
              <a:rPr lang="en-GB" b="1" dirty="0" smtClean="0"/>
              <a:t> questions</a:t>
            </a:r>
            <a:endParaRPr lang="en-GB" b="1" dirty="0"/>
          </a:p>
        </p:txBody>
      </p:sp>
      <p:sp>
        <p:nvSpPr>
          <p:cNvPr id="3" name="Content Placeholder 2"/>
          <p:cNvSpPr>
            <a:spLocks noGrp="1"/>
          </p:cNvSpPr>
          <p:nvPr>
            <p:ph idx="1"/>
          </p:nvPr>
        </p:nvSpPr>
        <p:spPr>
          <a:xfrm>
            <a:off x="1828800" y="1825625"/>
            <a:ext cx="9525000" cy="4351338"/>
          </a:xfrm>
          <a:solidFill>
            <a:schemeClr val="accent1">
              <a:lumMod val="40000"/>
              <a:lumOff val="60000"/>
            </a:schemeClr>
          </a:solidFill>
          <a:ln w="28575">
            <a:solidFill>
              <a:schemeClr val="tx1"/>
            </a:solidFill>
          </a:ln>
        </p:spPr>
        <p:txBody>
          <a:bodyPr/>
          <a:lstStyle/>
          <a:p>
            <a:r>
              <a:rPr lang="fr-FR" b="1" dirty="0"/>
              <a:t>Quels sont les crimes et les délits qui sont les plus fréquents à votre avis? Les plus graves? </a:t>
            </a:r>
            <a:endParaRPr lang="fr-FR" b="1" dirty="0" smtClean="0"/>
          </a:p>
          <a:p>
            <a:pPr marL="0" indent="0">
              <a:buNone/>
            </a:pPr>
            <a:endParaRPr lang="fr-FR" b="1" dirty="0"/>
          </a:p>
          <a:p>
            <a:r>
              <a:rPr lang="fr-FR" b="1" dirty="0" smtClean="0"/>
              <a:t>Avez-vous </a:t>
            </a:r>
            <a:r>
              <a:rPr lang="fr-FR" b="1" dirty="0"/>
              <a:t>été victime d’un crime ou d’un délit? </a:t>
            </a:r>
            <a:endParaRPr lang="fr-FR" b="1" dirty="0" smtClean="0"/>
          </a:p>
          <a:p>
            <a:r>
              <a:rPr lang="fr-FR" b="1" dirty="0" smtClean="0"/>
              <a:t>Expliquez ce qu’est la cybercriminalité. Donnez des détails sur un exemple d’attaque en particulier.</a:t>
            </a:r>
          </a:p>
          <a:p>
            <a:pPr marL="0" indent="0">
              <a:buNone/>
            </a:pPr>
            <a:endParaRPr lang="fr-FR" b="1" dirty="0" smtClean="0"/>
          </a:p>
          <a:p>
            <a:r>
              <a:rPr lang="fr-FR" b="1" dirty="0"/>
              <a:t>Quels pourraient être les effets de ces crimes/ délits sur la population/ la société?</a:t>
            </a:r>
          </a:p>
          <a:p>
            <a:endParaRPr lang="fr-FR" b="1" dirty="0"/>
          </a:p>
          <a:p>
            <a:pPr marL="0" indent="0">
              <a:buNone/>
            </a:pPr>
            <a:endParaRPr lang="en-GB"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239" y="1825625"/>
            <a:ext cx="374216" cy="313217"/>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239" y="3266497"/>
            <a:ext cx="374216" cy="313217"/>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678" y="3266497"/>
            <a:ext cx="374216" cy="313217"/>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630" y="5178425"/>
            <a:ext cx="374216" cy="313217"/>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069" y="5178425"/>
            <a:ext cx="374216" cy="313217"/>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08" y="5178425"/>
            <a:ext cx="374216" cy="313217"/>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425" y="0"/>
            <a:ext cx="1027389" cy="863076"/>
          </a:xfrm>
          <a:prstGeom prst="rect">
            <a:avLst/>
          </a:prstGeom>
        </p:spPr>
      </p:pic>
    </p:spTree>
    <p:extLst>
      <p:ext uri="{BB962C8B-B14F-4D97-AF65-F5344CB8AC3E}">
        <p14:creationId xmlns:p14="http://schemas.microsoft.com/office/powerpoint/2010/main" val="374255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B9326-4907-4CCF-A6D2-CDFE3A4A6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539D32-4BF7-4BAD-88A4-65DB1E7A6976}">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EC024511-0B4B-47A9-8AB8-406D375B1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2986</TotalTime>
  <Words>2756</Words>
  <Application>Microsoft Office PowerPoint</Application>
  <PresentationFormat>Widescreen</PresentationFormat>
  <Paragraphs>398</Paragraphs>
  <Slides>31</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Pour commencer: Les crimes</vt:lpstr>
      <vt:lpstr>PowerPoint Presentation</vt:lpstr>
      <vt:lpstr>PowerPoint Presentation</vt:lpstr>
      <vt:lpstr>Par table: C’est quel crime?</vt:lpstr>
      <vt:lpstr>C’est quel crime?</vt:lpstr>
      <vt:lpstr>Un exemple de crime: La cybercriminalité Lisez le texte et répondez aux questions </vt:lpstr>
      <vt:lpstr>Extra - D’autres questions</vt:lpstr>
      <vt:lpstr>PowerPoint Presentation</vt:lpstr>
      <vt:lpstr>3. Écoutez le passage ‘quatre vols’ et répondez aux questions </vt:lpstr>
      <vt:lpstr>Quatre vols- Transcription</vt:lpstr>
      <vt:lpstr>PowerPoint Presentation</vt:lpstr>
      <vt:lpstr>Quatre vols</vt:lpstr>
      <vt:lpstr>4. Regardez la vidéo ‘criminalité en chiffre’ et répondez aux questions</vt:lpstr>
      <vt:lpstr>4. Regardez la vidéo ‘criminalité en chiffre’ et répondez aux questions</vt:lpstr>
      <vt:lpstr>Devoirs pour la semaine prochaine   (mardi A1 Nathalie ou mercredi E1 Christine)</vt:lpstr>
      <vt:lpstr>Leçon 2 – La criminalité en baisse et la délinquance</vt:lpstr>
      <vt:lpstr>Test de vocabulaire page 14 – sur les petits papiers</vt:lpstr>
      <vt:lpstr>Vocabulaire page 14 – échangez avec votre partenaire</vt:lpstr>
      <vt:lpstr>PowerPoint Presentation</vt:lpstr>
      <vt:lpstr>Index d’infractions enregistrées en zone gendarmerie </vt:lpstr>
      <vt:lpstr>Index d’infractions enregistrées en zone gendarmerie </vt:lpstr>
      <vt:lpstr>5. La criminalité à Marseille  Ecoutez cet extrait d’une interview sur la criminalité à Marseille.   Ecrivez en français et en phrases complètes un paragraphe de 90 mots au maximum où vous résumez ce que vous avez compris suivant ces points: </vt:lpstr>
      <vt:lpstr>Content:</vt:lpstr>
      <vt:lpstr>Quality of language</vt:lpstr>
      <vt:lpstr>6. Traduction: La violence et les jeunes</vt:lpstr>
      <vt:lpstr>Traduction: La violence et les jeunes</vt:lpstr>
      <vt:lpstr>Traduction: La violence et les jeunes</vt:lpstr>
      <vt:lpstr>7. Traduisez les phrases en français :</vt:lpstr>
      <vt:lpstr>Quelles sont les plus grandes causes de la délinquance d’après vous?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220</cp:revision>
  <cp:lastPrinted>2017-06-22T06:53:37Z</cp:lastPrinted>
  <dcterms:created xsi:type="dcterms:W3CDTF">2017-02-25T10:56:35Z</dcterms:created>
  <dcterms:modified xsi:type="dcterms:W3CDTF">2018-11-05T11:13:43Z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