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7" r:id="rId3"/>
    <p:sldId id="266" r:id="rId4"/>
    <p:sldId id="259" r:id="rId5"/>
    <p:sldId id="258" r:id="rId6"/>
    <p:sldId id="260" r:id="rId7"/>
    <p:sldId id="261" r:id="rId8"/>
    <p:sldId id="263" r:id="rId9"/>
    <p:sldId id="262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2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3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23/01/17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23/01/17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4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23/01/17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23/01/17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8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23/01/17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23/01/17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5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23/01/17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3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23/01/17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23/01/17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2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23/01/17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3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FBB3-24CA-824F-A843-3B2D3BB2D3E7}" type="datetimeFigureOut">
              <a:rPr lang="en-US" smtClean="0"/>
              <a:t>23/01/17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6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AFBB3-24CA-824F-A843-3B2D3BB2D3E7}" type="datetimeFigureOut">
              <a:rPr lang="en-US" smtClean="0"/>
              <a:t>23/01/17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17D2-E536-0748-9265-29A4DE37C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9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file://localhost/http://germanhistorydocs.ghi-dc.org/images/Gefallenenehrung%2520Verdun.jpg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  <a:ea typeface="MS PGothic" charset="0"/>
              </a:rPr>
              <a:t>Hausaufgaben</a:t>
            </a:r>
            <a:r>
              <a:rPr lang="en-US" dirty="0">
                <a:latin typeface="Calibri" charset="0"/>
                <a:ea typeface="MS PGothic" charset="0"/>
              </a:rPr>
              <a:t> </a:t>
            </a:r>
            <a:r>
              <a:rPr lang="en-US" dirty="0" err="1">
                <a:latin typeface="Calibri" charset="0"/>
                <a:ea typeface="MS PGothic" charset="0"/>
              </a:rPr>
              <a:t>für</a:t>
            </a:r>
            <a:r>
              <a:rPr lang="en-US" dirty="0">
                <a:latin typeface="Calibri" charset="0"/>
                <a:ea typeface="MS PGothic" charset="0"/>
              </a:rPr>
              <a:t> </a:t>
            </a:r>
            <a:r>
              <a:rPr lang="en-US" dirty="0" err="1" smtClean="0">
                <a:latin typeface="Calibri" charset="0"/>
                <a:ea typeface="MS PGothic" charset="0"/>
              </a:rPr>
              <a:t>heute</a:t>
            </a:r>
            <a:r>
              <a:rPr lang="en-US" dirty="0" smtClean="0">
                <a:latin typeface="Calibri" charset="0"/>
                <a:ea typeface="MS PGothic" charset="0"/>
              </a:rPr>
              <a:t>: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4339" name="Text Placeholder 3"/>
          <p:cNvSpPr>
            <a:spLocks noGrp="1"/>
          </p:cNvSpPr>
          <p:nvPr>
            <p:ph type="body" idx="1"/>
          </p:nvPr>
        </p:nvSpPr>
        <p:spPr>
          <a:xfrm>
            <a:off x="395288" y="1557338"/>
            <a:ext cx="4040187" cy="639762"/>
          </a:xfrm>
        </p:spPr>
        <p:txBody>
          <a:bodyPr>
            <a:normAutofit fontScale="77500" lnSpcReduction="20000"/>
          </a:bodyPr>
          <a:lstStyle/>
          <a:p>
            <a:endParaRPr lang="en-US">
              <a:solidFill>
                <a:srgbClr val="0000FF"/>
              </a:solidFill>
              <a:latin typeface="Calibri" charset="0"/>
              <a:ea typeface="MS PGothic" charset="0"/>
            </a:endParaRPr>
          </a:p>
          <a:p>
            <a:r>
              <a:rPr lang="en-US">
                <a:solidFill>
                  <a:srgbClr val="0000FF"/>
                </a:solidFill>
                <a:latin typeface="Calibri" charset="0"/>
                <a:ea typeface="MS PGothic" charset="0"/>
              </a:rPr>
              <a:t>4-5 min Vorträge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4340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err="1">
                <a:latin typeface="Calibri" charset="0"/>
                <a:ea typeface="MS PGothic" charset="0"/>
              </a:rPr>
              <a:t>Václav</a:t>
            </a:r>
            <a:r>
              <a:rPr lang="en-US" sz="1800">
                <a:latin typeface="Calibri" charset="0"/>
                <a:ea typeface="MS PGothic" charset="0"/>
              </a:rPr>
              <a:t> Havel  Rachael, Helena</a:t>
            </a:r>
          </a:p>
          <a:p>
            <a:r>
              <a:rPr lang="en-US" sz="1800" dirty="0">
                <a:latin typeface="Calibri" charset="0"/>
                <a:ea typeface="MS PGothic" charset="0"/>
              </a:rPr>
              <a:t>Lech </a:t>
            </a:r>
            <a:r>
              <a:rPr lang="en-US" sz="1800" dirty="0" err="1">
                <a:latin typeface="Calibri" charset="0"/>
                <a:ea typeface="MS PGothic" charset="0"/>
              </a:rPr>
              <a:t>Wałęsa</a:t>
            </a:r>
            <a:r>
              <a:rPr lang="en-US" sz="1800" dirty="0">
                <a:latin typeface="Calibri" charset="0"/>
                <a:ea typeface="MS PGothic" charset="0"/>
              </a:rPr>
              <a:t>  Emma, Allie, </a:t>
            </a:r>
            <a:r>
              <a:rPr lang="en-US" sz="1800" dirty="0" err="1">
                <a:latin typeface="Calibri" charset="0"/>
                <a:ea typeface="MS PGothic" charset="0"/>
              </a:rPr>
              <a:t>Yollie</a:t>
            </a:r>
            <a:endParaRPr lang="en-US" sz="1800" dirty="0">
              <a:latin typeface="Calibri" charset="0"/>
              <a:ea typeface="MS PGothic" charset="0"/>
            </a:endParaRPr>
          </a:p>
          <a:p>
            <a:r>
              <a:rPr lang="en-US" sz="1800" dirty="0">
                <a:latin typeface="Calibri" charset="0"/>
                <a:ea typeface="MS PGothic" charset="0"/>
              </a:rPr>
              <a:t>Alexander </a:t>
            </a:r>
            <a:r>
              <a:rPr lang="en-US" sz="1800" dirty="0" err="1">
                <a:latin typeface="Calibri" charset="0"/>
                <a:ea typeface="MS PGothic" charset="0"/>
              </a:rPr>
              <a:t>Dubčec</a:t>
            </a:r>
            <a:r>
              <a:rPr lang="en-US" sz="1800" dirty="0">
                <a:latin typeface="Calibri" charset="0"/>
                <a:ea typeface="MS PGothic" charset="0"/>
              </a:rPr>
              <a:t>   Alex, </a:t>
            </a:r>
            <a:r>
              <a:rPr lang="en-US" sz="1800" dirty="0" err="1">
                <a:latin typeface="Calibri" charset="0"/>
                <a:ea typeface="MS PGothic" charset="0"/>
              </a:rPr>
              <a:t>Corinna</a:t>
            </a:r>
            <a:endParaRPr lang="en-US" sz="1800" dirty="0">
              <a:latin typeface="Calibri" charset="0"/>
              <a:ea typeface="MS PGothic" charset="0"/>
            </a:endParaRPr>
          </a:p>
          <a:p>
            <a:r>
              <a:rPr lang="en-US" sz="1800" dirty="0">
                <a:latin typeface="Calibri" charset="0"/>
                <a:ea typeface="MS PGothic" charset="0"/>
              </a:rPr>
              <a:t>Hans-Dietrich </a:t>
            </a:r>
            <a:r>
              <a:rPr lang="en-US" sz="1800" dirty="0" err="1">
                <a:latin typeface="Calibri" charset="0"/>
                <a:ea typeface="MS PGothic" charset="0"/>
              </a:rPr>
              <a:t>Genscher</a:t>
            </a:r>
            <a:r>
              <a:rPr lang="en-US" sz="1800" dirty="0">
                <a:latin typeface="Calibri" charset="0"/>
                <a:ea typeface="MS PGothic" charset="0"/>
              </a:rPr>
              <a:t>, Clara, Rebekah</a:t>
            </a:r>
          </a:p>
          <a:p>
            <a:r>
              <a:rPr lang="en-US" sz="1800" dirty="0">
                <a:latin typeface="Calibri" charset="0"/>
                <a:ea typeface="MS PGothic" charset="0"/>
              </a:rPr>
              <a:t>Helmut Kohl  </a:t>
            </a:r>
            <a:r>
              <a:rPr lang="en-US" sz="1800" dirty="0" err="1">
                <a:latin typeface="Calibri" charset="0"/>
                <a:ea typeface="MS PGothic" charset="0"/>
              </a:rPr>
              <a:t>Eoghan</a:t>
            </a:r>
            <a:r>
              <a:rPr lang="en-US" sz="1800" dirty="0">
                <a:latin typeface="Calibri" charset="0"/>
                <a:ea typeface="MS PGothic" charset="0"/>
              </a:rPr>
              <a:t>, Ginny</a:t>
            </a:r>
          </a:p>
          <a:p>
            <a:r>
              <a:rPr lang="en-US" sz="1800" dirty="0">
                <a:latin typeface="Calibri" charset="0"/>
                <a:ea typeface="MS PGothic" charset="0"/>
              </a:rPr>
              <a:t>Erich </a:t>
            </a:r>
            <a:r>
              <a:rPr lang="en-US" sz="1800" dirty="0" err="1">
                <a:latin typeface="Calibri" charset="0"/>
                <a:ea typeface="MS PGothic" charset="0"/>
              </a:rPr>
              <a:t>Honecker</a:t>
            </a:r>
            <a:r>
              <a:rPr lang="en-US" sz="1800" dirty="0">
                <a:latin typeface="Calibri" charset="0"/>
                <a:ea typeface="MS PGothic" charset="0"/>
              </a:rPr>
              <a:t> Megan, </a:t>
            </a:r>
            <a:r>
              <a:rPr lang="en-US" sz="1800" dirty="0" err="1">
                <a:latin typeface="Calibri" charset="0"/>
                <a:ea typeface="MS PGothic" charset="0"/>
              </a:rPr>
              <a:t>Lisbet</a:t>
            </a:r>
            <a:endParaRPr lang="en-US" sz="1800" dirty="0">
              <a:latin typeface="Calibri" charset="0"/>
              <a:ea typeface="MS PGothic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4341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100-150  Wörter</a:t>
            </a:r>
          </a:p>
        </p:txBody>
      </p:sp>
      <p:sp>
        <p:nvSpPr>
          <p:cNvPr id="14342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Welche Hauptfaktoren haben in den Jahren 1986-1989 zum Fall der Mauer geführt?</a:t>
            </a:r>
          </a:p>
        </p:txBody>
      </p:sp>
    </p:spTree>
    <p:extLst>
      <p:ext uri="{BB962C8B-B14F-4D97-AF65-F5344CB8AC3E}">
        <p14:creationId xmlns:p14="http://schemas.microsoft.com/office/powerpoint/2010/main" val="93869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Willy Brandt    </a:t>
            </a:r>
            <a:r>
              <a:rPr lang="en-US" dirty="0" smtClean="0">
                <a:solidFill>
                  <a:srgbClr val="0000FF"/>
                </a:solidFill>
              </a:rPr>
              <a:t>BRD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*1913-1992</a:t>
            </a:r>
          </a:p>
          <a:p>
            <a:r>
              <a:rPr lang="en-US" dirty="0"/>
              <a:t>i</a:t>
            </a:r>
            <a:r>
              <a:rPr lang="en-US" dirty="0" smtClean="0"/>
              <a:t>n den 1920er </a:t>
            </a:r>
            <a:r>
              <a:rPr lang="en-US" dirty="0" err="1"/>
              <a:t>J</a:t>
            </a:r>
            <a:r>
              <a:rPr lang="en-US" dirty="0" err="1" smtClean="0"/>
              <a:t>ahren</a:t>
            </a:r>
            <a:r>
              <a:rPr lang="en-US" dirty="0" smtClean="0"/>
              <a:t> </a:t>
            </a:r>
            <a:r>
              <a:rPr lang="en-US" dirty="0" err="1" smtClean="0"/>
              <a:t>Sozialist</a:t>
            </a:r>
            <a:endParaRPr lang="en-US" dirty="0" smtClean="0"/>
          </a:p>
          <a:p>
            <a:r>
              <a:rPr lang="en-US" dirty="0" err="1"/>
              <a:t>a</a:t>
            </a:r>
            <a:r>
              <a:rPr lang="en-US" dirty="0" err="1" smtClean="0"/>
              <a:t>rbeitete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Widerstand</a:t>
            </a:r>
            <a:r>
              <a:rPr lang="en-US" dirty="0" smtClean="0"/>
              <a:t> </a:t>
            </a:r>
            <a:r>
              <a:rPr lang="en-US" dirty="0" err="1" smtClean="0"/>
              <a:t>gegen</a:t>
            </a:r>
            <a:r>
              <a:rPr lang="en-US" dirty="0" smtClean="0"/>
              <a:t> Hitler</a:t>
            </a:r>
          </a:p>
          <a:p>
            <a:r>
              <a:rPr lang="en-US" dirty="0" smtClean="0"/>
              <a:t>1957 </a:t>
            </a:r>
            <a:r>
              <a:rPr lang="en-US" dirty="0" err="1" smtClean="0">
                <a:solidFill>
                  <a:srgbClr val="008000"/>
                </a:solidFill>
              </a:rPr>
              <a:t>B</a:t>
            </a:r>
            <a:r>
              <a:rPr lang="en-US" dirty="0" err="1" smtClean="0">
                <a:solidFill>
                  <a:srgbClr val="008000"/>
                </a:solidFill>
              </a:rPr>
              <a:t>ürgermeister</a:t>
            </a:r>
            <a:r>
              <a:rPr lang="en-US" dirty="0" smtClean="0"/>
              <a:t> von Berlin</a:t>
            </a:r>
          </a:p>
          <a:p>
            <a:r>
              <a:rPr lang="en-US" dirty="0" err="1" smtClean="0"/>
              <a:t>Politik</a:t>
            </a:r>
            <a:r>
              <a:rPr lang="en-US" dirty="0" smtClean="0"/>
              <a:t> der </a:t>
            </a:r>
            <a:r>
              <a:rPr lang="en-US" dirty="0" err="1" smtClean="0"/>
              <a:t>kleinen</a:t>
            </a:r>
            <a:r>
              <a:rPr lang="en-US" dirty="0" smtClean="0"/>
              <a:t> </a:t>
            </a:r>
            <a:r>
              <a:rPr lang="en-US" dirty="0" err="1" smtClean="0"/>
              <a:t>Schritte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Entspannungspolitik</a:t>
            </a:r>
            <a:r>
              <a:rPr lang="en-US" dirty="0" smtClean="0"/>
              <a:t>)</a:t>
            </a:r>
          </a:p>
          <a:p>
            <a:r>
              <a:rPr lang="en-US" dirty="0" err="1"/>
              <a:t>n</a:t>
            </a:r>
            <a:r>
              <a:rPr lang="en-US" dirty="0" err="1" smtClean="0"/>
              <a:t>eue</a:t>
            </a:r>
            <a:r>
              <a:rPr lang="en-US" dirty="0" smtClean="0"/>
              <a:t> </a:t>
            </a:r>
            <a:r>
              <a:rPr lang="en-US" dirty="0" err="1" smtClean="0"/>
              <a:t>Ostpolitik</a:t>
            </a:r>
            <a:r>
              <a:rPr lang="en-US" dirty="0" smtClean="0"/>
              <a:t>, </a:t>
            </a:r>
            <a:r>
              <a:rPr lang="en-US" dirty="0" err="1" smtClean="0"/>
              <a:t>Ostverträge</a:t>
            </a:r>
            <a:endParaRPr lang="en-US" dirty="0" smtClean="0"/>
          </a:p>
          <a:p>
            <a:r>
              <a:rPr lang="en-US" dirty="0" smtClean="0"/>
              <a:t>1969-1972 </a:t>
            </a:r>
            <a:r>
              <a:rPr lang="en-US" dirty="0" err="1" smtClean="0">
                <a:solidFill>
                  <a:srgbClr val="008000"/>
                </a:solidFill>
              </a:rPr>
              <a:t>Bundeskanzle</a:t>
            </a:r>
            <a:r>
              <a:rPr lang="en-US" dirty="0" err="1" smtClean="0"/>
              <a:t>r</a:t>
            </a:r>
            <a:r>
              <a:rPr lang="en-US" dirty="0" smtClean="0"/>
              <a:t> der BRD</a:t>
            </a:r>
          </a:p>
          <a:p>
            <a:r>
              <a:rPr lang="en-US" dirty="0" smtClean="0"/>
              <a:t>1971 </a:t>
            </a:r>
            <a:r>
              <a:rPr lang="en-US" dirty="0" err="1" smtClean="0"/>
              <a:t>Friedensnobelpreis</a:t>
            </a:r>
            <a:endParaRPr lang="en-US" dirty="0" smtClean="0"/>
          </a:p>
          <a:p>
            <a:r>
              <a:rPr lang="en-US" dirty="0" err="1" smtClean="0"/>
              <a:t>Wegbereitung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Wiedervereinigung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0216" b="10216"/>
          <a:stretch>
            <a:fillRect/>
          </a:stretch>
        </p:blipFill>
        <p:spPr/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rcRect t="896" b="896"/>
          <a:stretch>
            <a:fillRect/>
          </a:stretch>
        </p:blipFill>
        <p:spPr>
          <a:xfrm>
            <a:off x="1" y="0"/>
            <a:ext cx="2748649" cy="1534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7270" y="0"/>
            <a:ext cx="2255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Kniefall</a:t>
            </a:r>
            <a:r>
              <a:rPr lang="en-US" dirty="0" smtClean="0">
                <a:solidFill>
                  <a:srgbClr val="0000FF"/>
                </a:solidFill>
              </a:rPr>
              <a:t> von </a:t>
            </a:r>
            <a:r>
              <a:rPr lang="en-US" dirty="0" err="1" smtClean="0">
                <a:solidFill>
                  <a:srgbClr val="0000FF"/>
                </a:solidFill>
              </a:rPr>
              <a:t>Warschau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5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Gorbatschow</a:t>
            </a:r>
            <a:r>
              <a:rPr lang="en-US" dirty="0" smtClean="0"/>
              <a:t>   </a:t>
            </a:r>
            <a:r>
              <a:rPr lang="en-US" dirty="0" err="1" smtClean="0">
                <a:solidFill>
                  <a:srgbClr val="0000FF"/>
                </a:solidFill>
              </a:rPr>
              <a:t>UdSSR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er </a:t>
            </a:r>
            <a:r>
              <a:rPr lang="en-US" dirty="0" err="1" smtClean="0"/>
              <a:t>letzte</a:t>
            </a:r>
            <a:r>
              <a:rPr lang="en-US" dirty="0" smtClean="0"/>
              <a:t> (8.) </a:t>
            </a:r>
            <a:r>
              <a:rPr lang="en-US" dirty="0" err="1" smtClean="0"/>
              <a:t>Staatspr</a:t>
            </a:r>
            <a:r>
              <a:rPr lang="en-US" dirty="0" err="1" smtClean="0"/>
              <a:t>äsident</a:t>
            </a:r>
            <a:r>
              <a:rPr lang="en-US" dirty="0" smtClean="0"/>
              <a:t> der </a:t>
            </a:r>
            <a:r>
              <a:rPr lang="en-US" dirty="0" err="1" smtClean="0"/>
              <a:t>UdSSR</a:t>
            </a:r>
            <a:endParaRPr lang="en-US" dirty="0" smtClean="0"/>
          </a:p>
          <a:p>
            <a:r>
              <a:rPr lang="en-US" dirty="0" err="1" smtClean="0"/>
              <a:t>Reformprogramm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Glasnost &amp; Perestroika</a:t>
            </a:r>
          </a:p>
          <a:p>
            <a:r>
              <a:rPr lang="en-US" dirty="0" err="1"/>
              <a:t>l</a:t>
            </a:r>
            <a:r>
              <a:rPr lang="en-US" smtClean="0"/>
              <a:t>eitete</a:t>
            </a:r>
            <a:r>
              <a:rPr lang="en-US" dirty="0" smtClean="0"/>
              <a:t> das </a:t>
            </a:r>
            <a:r>
              <a:rPr lang="en-US" dirty="0" err="1" smtClean="0"/>
              <a:t>Ende</a:t>
            </a:r>
            <a:r>
              <a:rPr lang="en-US" dirty="0" smtClean="0"/>
              <a:t> des </a:t>
            </a:r>
            <a:r>
              <a:rPr lang="en-US" dirty="0" err="1" smtClean="0"/>
              <a:t>Kalten</a:t>
            </a:r>
            <a:r>
              <a:rPr lang="en-US" dirty="0" smtClean="0"/>
              <a:t> </a:t>
            </a:r>
            <a:r>
              <a:rPr lang="en-US" dirty="0" err="1" smtClean="0"/>
              <a:t>Krieges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endParaRPr lang="en-US" dirty="0" smtClean="0"/>
          </a:p>
          <a:p>
            <a:r>
              <a:rPr lang="en-US" dirty="0" smtClean="0"/>
              <a:t>1990 </a:t>
            </a:r>
            <a:r>
              <a:rPr lang="en-US" dirty="0" err="1" smtClean="0"/>
              <a:t>Friedensnobelpreis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2186" b="1218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9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30476" b="30476"/>
          <a:stretch>
            <a:fillRect/>
          </a:stretch>
        </p:blipFill>
        <p:spPr>
          <a:xfrm>
            <a:off x="0" y="0"/>
            <a:ext cx="4151313" cy="22828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556" y="18073"/>
            <a:ext cx="2135386" cy="3164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897" y="1600200"/>
            <a:ext cx="2485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Willy Brandt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0556" y="202450"/>
            <a:ext cx="2725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Michael </a:t>
            </a:r>
            <a:r>
              <a:rPr lang="en-US" dirty="0" err="1" smtClean="0">
                <a:solidFill>
                  <a:srgbClr val="3366FF"/>
                </a:solidFill>
              </a:rPr>
              <a:t>Gorbatschow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262" y="3182327"/>
            <a:ext cx="2636275" cy="3682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7174382" y="3182327"/>
            <a:ext cx="131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Václav</a:t>
            </a:r>
            <a:r>
              <a:rPr lang="en-US" dirty="0" smtClean="0">
                <a:solidFill>
                  <a:srgbClr val="FFFF00"/>
                </a:solidFill>
              </a:rPr>
              <a:t> Havel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6" y="3213303"/>
            <a:ext cx="2513720" cy="3313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0800000" flipV="1">
            <a:off x="239298" y="3166824"/>
            <a:ext cx="2190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Lech </a:t>
            </a:r>
            <a:r>
              <a:rPr lang="en-US" dirty="0" err="1" smtClean="0"/>
              <a:t>Wałęsa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314" y="66858"/>
            <a:ext cx="2349346" cy="30999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91467" y="368091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Alexander </a:t>
            </a:r>
            <a:r>
              <a:rPr lang="en-US" dirty="0" err="1" smtClean="0"/>
              <a:t>Dubček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3280" y="3656243"/>
            <a:ext cx="2296861" cy="30971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40358" y="3828149"/>
            <a:ext cx="218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Hans-Dietrich </a:t>
            </a:r>
            <a:r>
              <a:rPr lang="en-US" dirty="0" err="1" smtClean="0"/>
              <a:t>Genscher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0136" y="4079980"/>
            <a:ext cx="2160222" cy="27591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43880" y="4302574"/>
            <a:ext cx="130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Helmut Kohl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9808" y="1686979"/>
            <a:ext cx="2300957" cy="26155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80135" y="3828149"/>
            <a:ext cx="191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Erich </a:t>
            </a:r>
            <a:r>
              <a:rPr lang="en-US" dirty="0" err="1" smtClean="0">
                <a:solidFill>
                  <a:srgbClr val="0000FF"/>
                </a:solidFill>
              </a:rPr>
              <a:t>Honecker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282826"/>
            <a:ext cx="242980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Wichtige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Personen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5799" y="2815898"/>
            <a:ext cx="284858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f</a:t>
            </a:r>
            <a:r>
              <a:rPr lang="en-US" sz="2000" b="1" dirty="0" err="1" smtClean="0">
                <a:solidFill>
                  <a:srgbClr val="0000FF"/>
                </a:solidFill>
              </a:rPr>
              <a:t>ür</a:t>
            </a:r>
            <a:r>
              <a:rPr lang="en-US" sz="2000" b="1" dirty="0" smtClean="0">
                <a:solidFill>
                  <a:srgbClr val="0000FF"/>
                </a:solidFill>
              </a:rPr>
              <a:t> die </a:t>
            </a:r>
            <a:r>
              <a:rPr lang="en-US" sz="2000" b="1" dirty="0" err="1" smtClean="0">
                <a:solidFill>
                  <a:srgbClr val="0000FF"/>
                </a:solidFill>
              </a:rPr>
              <a:t>Wiedervereinigung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Deutschlands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0000"/>
                </a:solidFill>
                <a:latin typeface="Calibri" charset="0"/>
                <a:ea typeface="MS PGothic" charset="0"/>
              </a:rPr>
              <a:t>Was ist bei Präsentationen wichtig?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Mündliche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Vorträge</a:t>
            </a:r>
            <a:endParaRPr lang="en-GB" sz="2400" dirty="0">
              <a:solidFill>
                <a:srgbClr val="0000FF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200" b="1" dirty="0"/>
              <a:t> </a:t>
            </a:r>
            <a:endParaRPr lang="en-GB" sz="1200" dirty="0"/>
          </a:p>
          <a:p>
            <a:pPr>
              <a:defRPr/>
            </a:pPr>
            <a:r>
              <a:rPr lang="en-US" sz="1200" b="1" dirty="0"/>
              <a:t>AUSSPRACHE</a:t>
            </a:r>
            <a:endParaRPr lang="en-GB" sz="1200" dirty="0"/>
          </a:p>
          <a:p>
            <a:pPr>
              <a:defRPr/>
            </a:pPr>
            <a:r>
              <a:rPr lang="en-US" sz="1200" b="1" dirty="0" smtClean="0"/>
              <a:t>INTONATION</a:t>
            </a:r>
            <a:endParaRPr lang="en-GB" sz="1200" dirty="0"/>
          </a:p>
          <a:p>
            <a:pPr>
              <a:defRPr/>
            </a:pPr>
            <a:r>
              <a:rPr lang="en-US" sz="1200" b="1" dirty="0" smtClean="0"/>
              <a:t>GRAMMATIK</a:t>
            </a:r>
            <a:endParaRPr lang="en-GB" sz="1200" dirty="0"/>
          </a:p>
          <a:p>
            <a:pPr>
              <a:defRPr/>
            </a:pPr>
            <a:r>
              <a:rPr lang="en-US" sz="1200" b="1" dirty="0" smtClean="0"/>
              <a:t>ZEIT</a:t>
            </a:r>
            <a:endParaRPr lang="en-GB" sz="1200" dirty="0"/>
          </a:p>
          <a:p>
            <a:pPr>
              <a:defRPr/>
            </a:pPr>
            <a:r>
              <a:rPr lang="en-US" sz="1200" b="1" dirty="0" smtClean="0"/>
              <a:t>FLÜSSIGKEIT</a:t>
            </a:r>
            <a:endParaRPr lang="en-GB" sz="1200" dirty="0"/>
          </a:p>
          <a:p>
            <a:pPr>
              <a:defRPr/>
            </a:pPr>
            <a:endParaRPr lang="en-GB" sz="1200" b="1" dirty="0"/>
          </a:p>
          <a:p>
            <a:pPr marL="0" indent="0"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FRAGEN</a:t>
            </a:r>
            <a:endParaRPr lang="en-GB" sz="24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1200" b="1" dirty="0" smtClean="0"/>
              <a:t>GUT  </a:t>
            </a:r>
            <a:r>
              <a:rPr lang="en-US" sz="1200" b="1" dirty="0"/>
              <a:t>HINHÖREN</a:t>
            </a:r>
            <a:endParaRPr lang="en-GB" sz="1200" dirty="0"/>
          </a:p>
          <a:p>
            <a:pPr>
              <a:defRPr/>
            </a:pPr>
            <a:r>
              <a:rPr lang="en-US" sz="1200" b="1" dirty="0" smtClean="0"/>
              <a:t>FRAGE </a:t>
            </a:r>
            <a:r>
              <a:rPr lang="en-US" sz="1200" b="1" dirty="0"/>
              <a:t>VERSTEHEN</a:t>
            </a:r>
            <a:endParaRPr lang="en-GB" sz="1200" dirty="0"/>
          </a:p>
          <a:p>
            <a:pPr>
              <a:defRPr/>
            </a:pPr>
            <a:r>
              <a:rPr lang="en-US" sz="1200" b="1" dirty="0" smtClean="0"/>
              <a:t>ZEIT </a:t>
            </a:r>
            <a:r>
              <a:rPr lang="en-US" sz="1200" b="1" dirty="0"/>
              <a:t>LASSEN</a:t>
            </a:r>
            <a:endParaRPr lang="en-GB" sz="12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0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Erich </a:t>
            </a:r>
            <a:r>
              <a:rPr lang="en-US" dirty="0" err="1" smtClean="0"/>
              <a:t>Honecker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0000FF"/>
                </a:solidFill>
              </a:rPr>
              <a:t>DDR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99129" cy="52578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*1912-1994</a:t>
            </a:r>
          </a:p>
          <a:p>
            <a:r>
              <a:rPr lang="en-US" sz="3600" dirty="0" err="1" smtClean="0"/>
              <a:t>Generalsekret</a:t>
            </a:r>
            <a:r>
              <a:rPr lang="en-US" sz="3600" dirty="0" err="1" smtClean="0"/>
              <a:t>ä</a:t>
            </a:r>
            <a:r>
              <a:rPr lang="en-US" sz="3600" dirty="0" err="1" smtClean="0"/>
              <a:t>r</a:t>
            </a:r>
            <a:r>
              <a:rPr lang="en-US" sz="3600" dirty="0" smtClean="0"/>
              <a:t> der SED = </a:t>
            </a:r>
            <a:r>
              <a:rPr lang="en-US" sz="3600" dirty="0" err="1" smtClean="0"/>
              <a:t>m</a:t>
            </a:r>
            <a:r>
              <a:rPr lang="en-US" sz="3600" dirty="0" err="1" smtClean="0"/>
              <a:t>ä</a:t>
            </a:r>
            <a:r>
              <a:rPr lang="en-US" sz="3600" dirty="0" err="1" smtClean="0"/>
              <a:t>chtigste</a:t>
            </a:r>
            <a:r>
              <a:rPr lang="en-US" sz="3600" dirty="0" smtClean="0"/>
              <a:t> </a:t>
            </a:r>
            <a:r>
              <a:rPr lang="en-US" sz="3600" dirty="0" err="1" smtClean="0"/>
              <a:t>Politiker</a:t>
            </a:r>
            <a:r>
              <a:rPr lang="en-US" sz="3600" dirty="0" smtClean="0"/>
              <a:t> der DDR </a:t>
            </a:r>
          </a:p>
          <a:p>
            <a:r>
              <a:rPr lang="en-US" sz="3600" dirty="0" err="1"/>
              <a:t>g</a:t>
            </a:r>
            <a:r>
              <a:rPr lang="en-US" sz="3600" dirty="0" err="1" smtClean="0"/>
              <a:t>r</a:t>
            </a:r>
            <a:r>
              <a:rPr lang="en-US" sz="3600" dirty="0" err="1" smtClean="0"/>
              <a:t>ündete</a:t>
            </a:r>
            <a:r>
              <a:rPr lang="en-US" sz="3600" dirty="0" smtClean="0"/>
              <a:t> die FDJ</a:t>
            </a:r>
          </a:p>
          <a:p>
            <a:r>
              <a:rPr lang="en-US" sz="3600" dirty="0" err="1"/>
              <a:t>o</a:t>
            </a:r>
            <a:r>
              <a:rPr lang="en-US" sz="3600" dirty="0" err="1" smtClean="0"/>
              <a:t>ranisierte</a:t>
            </a:r>
            <a:r>
              <a:rPr lang="en-US" sz="3600" dirty="0" smtClean="0"/>
              <a:t> </a:t>
            </a:r>
            <a:r>
              <a:rPr lang="en-US" sz="3600" dirty="0" err="1" smtClean="0"/>
              <a:t>Bau</a:t>
            </a:r>
            <a:r>
              <a:rPr lang="en-US" sz="3600" dirty="0" smtClean="0"/>
              <a:t> der Berliner </a:t>
            </a:r>
            <a:r>
              <a:rPr lang="en-US" sz="3600" dirty="0" err="1" smtClean="0"/>
              <a:t>Mauer</a:t>
            </a:r>
            <a:endParaRPr lang="en-US" sz="3600" dirty="0" smtClean="0"/>
          </a:p>
          <a:p>
            <a:r>
              <a:rPr lang="en-US" sz="3600" dirty="0" err="1"/>
              <a:t>f</a:t>
            </a:r>
            <a:r>
              <a:rPr lang="en-US" sz="3600" dirty="0" err="1" smtClean="0"/>
              <a:t>ührte</a:t>
            </a:r>
            <a:r>
              <a:rPr lang="en-US" sz="3600" dirty="0" smtClean="0"/>
              <a:t>, </a:t>
            </a:r>
            <a:r>
              <a:rPr lang="en-US" sz="3600" dirty="0" err="1" smtClean="0"/>
              <a:t>repräsentierte</a:t>
            </a:r>
            <a:r>
              <a:rPr lang="en-US" sz="3600" dirty="0" smtClean="0"/>
              <a:t> die DDR in den 1970er &amp; 1980er </a:t>
            </a:r>
            <a:r>
              <a:rPr lang="en-US" sz="3600" dirty="0" err="1" smtClean="0"/>
              <a:t>Jahren</a:t>
            </a:r>
            <a:endParaRPr lang="en-US" sz="3600" dirty="0" smtClean="0"/>
          </a:p>
          <a:p>
            <a:r>
              <a:rPr lang="en-US" sz="3600" dirty="0" smtClean="0"/>
              <a:t>1987 </a:t>
            </a:r>
            <a:r>
              <a:rPr lang="en-US" sz="3600" dirty="0" err="1" smtClean="0"/>
              <a:t>Staatsb</a:t>
            </a:r>
            <a:r>
              <a:rPr lang="en-US" sz="3600" dirty="0" err="1" smtClean="0"/>
              <a:t>esuch</a:t>
            </a:r>
            <a:r>
              <a:rPr lang="en-US" sz="3600" dirty="0" smtClean="0"/>
              <a:t> in der BRD (Kohl)</a:t>
            </a:r>
          </a:p>
          <a:p>
            <a:r>
              <a:rPr lang="en-US" sz="3600" dirty="0" err="1"/>
              <a:t>w</a:t>
            </a:r>
            <a:r>
              <a:rPr lang="en-US" sz="3600" dirty="0" err="1" smtClean="0"/>
              <a:t>ollte</a:t>
            </a:r>
            <a:r>
              <a:rPr lang="en-US" sz="3600" dirty="0" smtClean="0"/>
              <a:t> </a:t>
            </a:r>
            <a:r>
              <a:rPr lang="en-US" sz="3600" dirty="0" err="1" smtClean="0"/>
              <a:t>keine</a:t>
            </a:r>
            <a:r>
              <a:rPr lang="en-US" sz="3600" dirty="0" smtClean="0"/>
              <a:t> </a:t>
            </a:r>
            <a:r>
              <a:rPr lang="en-US" sz="3600" dirty="0" err="1" smtClean="0"/>
              <a:t>Reformen</a:t>
            </a:r>
            <a:r>
              <a:rPr lang="en-US" sz="3600" dirty="0" smtClean="0"/>
              <a:t> in der DDR</a:t>
            </a:r>
            <a:endParaRPr lang="en-US" sz="3600" dirty="0" smtClean="0"/>
          </a:p>
          <a:p>
            <a:r>
              <a:rPr lang="en-US" sz="3600" dirty="0" smtClean="0"/>
              <a:t>1989, 18. </a:t>
            </a:r>
            <a:r>
              <a:rPr lang="en-US" sz="3600" dirty="0" err="1" smtClean="0"/>
              <a:t>Okt</a:t>
            </a:r>
            <a:r>
              <a:rPr lang="en-US" sz="3600" dirty="0" smtClean="0"/>
              <a:t>. </a:t>
            </a:r>
            <a:r>
              <a:rPr lang="en-US" sz="3600" dirty="0" err="1" smtClean="0"/>
              <a:t>wurde</a:t>
            </a:r>
            <a:r>
              <a:rPr lang="en-US" sz="3600" dirty="0" smtClean="0"/>
              <a:t> </a:t>
            </a:r>
            <a:r>
              <a:rPr lang="en-US" sz="3600" dirty="0" err="1"/>
              <a:t>z</a:t>
            </a:r>
            <a:r>
              <a:rPr lang="en-US" sz="3600" dirty="0" err="1" smtClean="0"/>
              <a:t>um</a:t>
            </a:r>
            <a:r>
              <a:rPr lang="en-US" sz="3600" dirty="0" smtClean="0"/>
              <a:t> </a:t>
            </a:r>
            <a:r>
              <a:rPr lang="en-US" sz="3600" dirty="0" err="1" smtClean="0"/>
              <a:t>Rücktritt</a:t>
            </a:r>
            <a:r>
              <a:rPr lang="en-US" sz="3600" dirty="0" smtClean="0"/>
              <a:t> </a:t>
            </a:r>
            <a:r>
              <a:rPr lang="en-US" sz="3600" dirty="0" err="1" smtClean="0"/>
              <a:t>gewungen</a:t>
            </a:r>
            <a:endParaRPr lang="en-US" sz="3600" dirty="0" smtClean="0"/>
          </a:p>
          <a:p>
            <a:r>
              <a:rPr lang="en-US" sz="3600" dirty="0" smtClean="0"/>
              <a:t>1992 </a:t>
            </a:r>
            <a:r>
              <a:rPr lang="en-US" sz="3600" dirty="0" err="1" smtClean="0"/>
              <a:t>wegen</a:t>
            </a:r>
            <a:r>
              <a:rPr lang="en-US" sz="3600" dirty="0" smtClean="0"/>
              <a:t> </a:t>
            </a:r>
            <a:r>
              <a:rPr lang="en-US" sz="3600" dirty="0" err="1" smtClean="0"/>
              <a:t>Menschenrechts-verletzungen</a:t>
            </a:r>
            <a:r>
              <a:rPr lang="en-US" sz="3600" dirty="0" smtClean="0"/>
              <a:t> </a:t>
            </a:r>
            <a:r>
              <a:rPr lang="en-US" sz="3600" dirty="0" err="1" smtClean="0"/>
              <a:t>vor</a:t>
            </a:r>
            <a:r>
              <a:rPr lang="en-US" sz="3600" dirty="0" smtClean="0"/>
              <a:t> </a:t>
            </a:r>
            <a:r>
              <a:rPr lang="en-US" sz="3600" dirty="0" err="1" smtClean="0"/>
              <a:t>Gericht</a:t>
            </a:r>
            <a:r>
              <a:rPr lang="en-US" sz="3600" dirty="0" smtClean="0"/>
              <a:t> in Berlin, </a:t>
            </a:r>
            <a:r>
              <a:rPr lang="en-US" sz="3600" dirty="0" err="1" smtClean="0"/>
              <a:t>wurde</a:t>
            </a:r>
            <a:r>
              <a:rPr lang="en-US" sz="3600" dirty="0" smtClean="0"/>
              <a:t> </a:t>
            </a:r>
            <a:r>
              <a:rPr lang="en-US" sz="3600" dirty="0" err="1" smtClean="0"/>
              <a:t>aus</a:t>
            </a:r>
            <a:r>
              <a:rPr lang="en-US" sz="3600" dirty="0" smtClean="0"/>
              <a:t> </a:t>
            </a:r>
            <a:r>
              <a:rPr lang="en-US" sz="3600" dirty="0" err="1" smtClean="0"/>
              <a:t>Krankheitsgründen</a:t>
            </a:r>
            <a:r>
              <a:rPr lang="en-US" sz="3600" dirty="0" smtClean="0"/>
              <a:t> </a:t>
            </a:r>
            <a:r>
              <a:rPr lang="en-US" sz="3600" dirty="0" err="1" smtClean="0"/>
              <a:t>eingestellt</a:t>
            </a:r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9908" b="990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7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Lech </a:t>
            </a:r>
            <a:r>
              <a:rPr lang="en-US" dirty="0" err="1" smtClean="0"/>
              <a:t>Wałęsa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0000FF"/>
                </a:solidFill>
              </a:rPr>
              <a:t>POLEN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*1943, </a:t>
            </a:r>
            <a:r>
              <a:rPr lang="en-US" dirty="0" err="1" smtClean="0"/>
              <a:t>Elektriker</a:t>
            </a:r>
            <a:r>
              <a:rPr lang="en-US" dirty="0" smtClean="0"/>
              <a:t>, </a:t>
            </a:r>
            <a:r>
              <a:rPr lang="en-US" dirty="0" err="1" smtClean="0"/>
              <a:t>sp</a:t>
            </a:r>
            <a:r>
              <a:rPr lang="en-US" dirty="0" err="1" smtClean="0"/>
              <a:t>äter</a:t>
            </a:r>
            <a:r>
              <a:rPr lang="en-US" dirty="0" smtClean="0"/>
              <a:t> </a:t>
            </a:r>
            <a:r>
              <a:rPr lang="en-US" dirty="0" err="1" smtClean="0"/>
              <a:t>Politiker</a:t>
            </a:r>
            <a:endParaRPr lang="en-US" dirty="0" smtClean="0"/>
          </a:p>
          <a:p>
            <a:r>
              <a:rPr lang="en-US" dirty="0" err="1" smtClean="0"/>
              <a:t>Mitglied</a:t>
            </a:r>
            <a:r>
              <a:rPr lang="en-US" dirty="0" smtClean="0"/>
              <a:t> des </a:t>
            </a:r>
            <a:r>
              <a:rPr lang="en-US" dirty="0" err="1" smtClean="0"/>
              <a:t>illegalen</a:t>
            </a:r>
            <a:r>
              <a:rPr lang="en-US" dirty="0" smtClean="0"/>
              <a:t> </a:t>
            </a:r>
            <a:r>
              <a:rPr lang="en-US" dirty="0" err="1" smtClean="0"/>
              <a:t>Streikkomitees</a:t>
            </a:r>
            <a:r>
              <a:rPr lang="en-US" dirty="0" smtClean="0"/>
              <a:t> in der </a:t>
            </a:r>
            <a:r>
              <a:rPr lang="en-US" dirty="0" err="1" smtClean="0"/>
              <a:t>Danziger</a:t>
            </a:r>
            <a:r>
              <a:rPr lang="en-US" dirty="0" smtClean="0"/>
              <a:t> </a:t>
            </a:r>
            <a:r>
              <a:rPr lang="en-US" dirty="0" err="1" smtClean="0"/>
              <a:t>Werft</a:t>
            </a:r>
            <a:endParaRPr lang="en-US" dirty="0" smtClean="0"/>
          </a:p>
          <a:p>
            <a:r>
              <a:rPr lang="en-US" dirty="0" err="1"/>
              <a:t>g</a:t>
            </a:r>
            <a:r>
              <a:rPr lang="en-US" dirty="0" err="1" smtClean="0"/>
              <a:t>ründete</a:t>
            </a:r>
            <a:r>
              <a:rPr lang="en-US" dirty="0" smtClean="0"/>
              <a:t> </a:t>
            </a:r>
            <a:r>
              <a:rPr lang="en-US" dirty="0" err="1" smtClean="0"/>
              <a:t>Gewerkschaft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‘</a:t>
            </a:r>
            <a:r>
              <a:rPr lang="en-US" dirty="0" err="1" smtClean="0">
                <a:solidFill>
                  <a:srgbClr val="FF0000"/>
                </a:solidFill>
              </a:rPr>
              <a:t>Solidarność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1983 </a:t>
            </a:r>
            <a:r>
              <a:rPr lang="en-US" dirty="0" err="1" smtClean="0">
                <a:solidFill>
                  <a:srgbClr val="000000"/>
                </a:solidFill>
              </a:rPr>
              <a:t>Friedensnobelpreis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1990-1995 </a:t>
            </a:r>
            <a:r>
              <a:rPr lang="en-US" dirty="0" err="1" smtClean="0"/>
              <a:t>Staatspräsident</a:t>
            </a:r>
            <a:r>
              <a:rPr lang="en-US" dirty="0" smtClean="0"/>
              <a:t> </a:t>
            </a:r>
            <a:r>
              <a:rPr lang="en-US" dirty="0" err="1" smtClean="0"/>
              <a:t>Polens</a:t>
            </a:r>
            <a:endParaRPr lang="en-US" dirty="0" smtClean="0"/>
          </a:p>
          <a:p>
            <a:r>
              <a:rPr lang="en-US" dirty="0" err="1" smtClean="0"/>
              <a:t>organisierte</a:t>
            </a:r>
            <a:r>
              <a:rPr lang="en-US" dirty="0" smtClean="0"/>
              <a:t> </a:t>
            </a:r>
            <a:r>
              <a:rPr lang="en-US" dirty="0" err="1" smtClean="0"/>
              <a:t>politischen</a:t>
            </a:r>
            <a:r>
              <a:rPr lang="en-US" dirty="0" smtClean="0"/>
              <a:t> </a:t>
            </a:r>
            <a:r>
              <a:rPr lang="en-US" dirty="0" err="1" smtClean="0"/>
              <a:t>Wandel</a:t>
            </a:r>
            <a:r>
              <a:rPr lang="en-US" dirty="0" smtClean="0"/>
              <a:t> </a:t>
            </a:r>
            <a:r>
              <a:rPr lang="en-US" dirty="0" err="1" smtClean="0"/>
              <a:t>Polens</a:t>
            </a:r>
            <a:r>
              <a:rPr lang="en-US" dirty="0" smtClean="0"/>
              <a:t> von </a:t>
            </a:r>
            <a:r>
              <a:rPr lang="en-US" dirty="0" err="1" smtClean="0"/>
              <a:t>einm</a:t>
            </a:r>
            <a:r>
              <a:rPr lang="en-US" dirty="0" smtClean="0"/>
              <a:t> </a:t>
            </a:r>
            <a:r>
              <a:rPr lang="en-US" dirty="0" err="1" smtClean="0"/>
              <a:t>sozialistischen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demokratisch-markwirtschaftlichen</a:t>
            </a:r>
            <a:r>
              <a:rPr lang="en-US" dirty="0" smtClean="0"/>
              <a:t> System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7492" b="749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2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Alexander </a:t>
            </a:r>
            <a:r>
              <a:rPr lang="en-US" sz="3600" dirty="0" err="1" smtClean="0"/>
              <a:t>Dubček</a:t>
            </a:r>
            <a:r>
              <a:rPr lang="en-US" sz="3600" dirty="0" smtClean="0"/>
              <a:t>    </a:t>
            </a:r>
            <a:r>
              <a:rPr lang="en-US" sz="3600" dirty="0" smtClean="0">
                <a:solidFill>
                  <a:srgbClr val="0000FF"/>
                </a:solidFill>
              </a:rPr>
              <a:t>TSCHECHOSLOWAKEI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*1921-1992</a:t>
            </a:r>
          </a:p>
          <a:p>
            <a:r>
              <a:rPr lang="en-US" dirty="0" err="1" smtClean="0"/>
              <a:t>Politiker</a:t>
            </a:r>
            <a:r>
              <a:rPr lang="en-US" dirty="0" smtClean="0"/>
              <a:t>, </a:t>
            </a:r>
            <a:r>
              <a:rPr lang="en-US" dirty="0" err="1" smtClean="0"/>
              <a:t>Generalsekret</a:t>
            </a:r>
            <a:r>
              <a:rPr lang="en-US" dirty="0" err="1" smtClean="0"/>
              <a:t>är</a:t>
            </a:r>
            <a:r>
              <a:rPr lang="en-US" dirty="0" smtClean="0"/>
              <a:t> der </a:t>
            </a:r>
            <a:r>
              <a:rPr lang="en-US" dirty="0" err="1" smtClean="0"/>
              <a:t>Kommunisten</a:t>
            </a:r>
            <a:endParaRPr lang="en-US" dirty="0" smtClean="0"/>
          </a:p>
          <a:p>
            <a:r>
              <a:rPr lang="en-US" dirty="0" err="1"/>
              <a:t>n</a:t>
            </a:r>
            <a:r>
              <a:rPr lang="en-US" dirty="0" err="1" smtClean="0"/>
              <a:t>ach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Niederschlag</a:t>
            </a:r>
            <a:r>
              <a:rPr lang="en-US" dirty="0" smtClean="0"/>
              <a:t> des </a:t>
            </a:r>
            <a:r>
              <a:rPr lang="en-US" dirty="0" err="1" smtClean="0">
                <a:solidFill>
                  <a:srgbClr val="FF0000"/>
                </a:solidFill>
              </a:rPr>
              <a:t>Prager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Frühlings</a:t>
            </a:r>
            <a:r>
              <a:rPr lang="en-US" dirty="0" smtClean="0"/>
              <a:t>, </a:t>
            </a:r>
            <a:r>
              <a:rPr lang="en-US" dirty="0" err="1" smtClean="0"/>
              <a:t>musste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die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verlassen</a:t>
            </a:r>
            <a:endParaRPr lang="en-US" dirty="0" smtClean="0"/>
          </a:p>
          <a:p>
            <a:r>
              <a:rPr lang="en-US" dirty="0" smtClean="0"/>
              <a:t>1989 </a:t>
            </a:r>
            <a:r>
              <a:rPr lang="en-US" dirty="0" err="1" smtClean="0"/>
              <a:t>Mitglied</a:t>
            </a:r>
            <a:r>
              <a:rPr lang="en-US" dirty="0" smtClean="0"/>
              <a:t> der </a:t>
            </a:r>
            <a:r>
              <a:rPr lang="en-US" dirty="0" err="1" smtClean="0"/>
              <a:t>antikommunistischen</a:t>
            </a:r>
            <a:r>
              <a:rPr lang="en-US" dirty="0" smtClean="0"/>
              <a:t> Opposition</a:t>
            </a:r>
          </a:p>
          <a:p>
            <a:r>
              <a:rPr lang="en-US" dirty="0" err="1"/>
              <a:t>w</a:t>
            </a:r>
            <a:r>
              <a:rPr lang="en-US" dirty="0" err="1" smtClean="0"/>
              <a:t>urde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Václav</a:t>
            </a:r>
            <a:r>
              <a:rPr lang="en-US" dirty="0" smtClean="0"/>
              <a:t> Havel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einer</a:t>
            </a:r>
            <a:r>
              <a:rPr lang="en-US" dirty="0" smtClean="0"/>
              <a:t> der </a:t>
            </a:r>
            <a:r>
              <a:rPr lang="en-US" dirty="0" err="1" smtClean="0"/>
              <a:t>Hauptfiguren</a:t>
            </a:r>
            <a:r>
              <a:rPr lang="en-US" dirty="0" smtClean="0"/>
              <a:t> der </a:t>
            </a:r>
            <a:r>
              <a:rPr lang="en-US" dirty="0" err="1" smtClean="0">
                <a:solidFill>
                  <a:srgbClr val="FF0000"/>
                </a:solidFill>
              </a:rPr>
              <a:t>Samtenen</a:t>
            </a:r>
            <a:r>
              <a:rPr lang="en-US" dirty="0" smtClean="0">
                <a:solidFill>
                  <a:srgbClr val="FF0000"/>
                </a:solidFill>
              </a:rPr>
              <a:t> Revolution</a:t>
            </a:r>
          </a:p>
          <a:p>
            <a:r>
              <a:rPr lang="en-US" dirty="0" smtClean="0"/>
              <a:t>1992 </a:t>
            </a:r>
            <a:r>
              <a:rPr lang="en-US" dirty="0" err="1" smtClean="0"/>
              <a:t>Vorsitzender</a:t>
            </a:r>
            <a:r>
              <a:rPr lang="en-US" dirty="0" smtClean="0"/>
              <a:t> der </a:t>
            </a:r>
            <a:r>
              <a:rPr lang="en-US" dirty="0" err="1" smtClean="0"/>
              <a:t>Sozialdemokratischen</a:t>
            </a:r>
            <a:r>
              <a:rPr lang="en-US" dirty="0" smtClean="0"/>
              <a:t> </a:t>
            </a:r>
            <a:r>
              <a:rPr lang="en-US" dirty="0" err="1" smtClean="0"/>
              <a:t>Partei</a:t>
            </a:r>
            <a:r>
              <a:rPr lang="en-US" dirty="0" smtClean="0"/>
              <a:t> der </a:t>
            </a:r>
            <a:r>
              <a:rPr lang="en-US" dirty="0" err="1" smtClean="0"/>
              <a:t>Slowakei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7534" b="753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6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Václav</a:t>
            </a:r>
            <a:r>
              <a:rPr lang="en-US" dirty="0" smtClean="0"/>
              <a:t> </a:t>
            </a:r>
            <a:r>
              <a:rPr lang="en-US" dirty="0" smtClean="0"/>
              <a:t>Havel </a:t>
            </a:r>
            <a:r>
              <a:rPr lang="en-US" dirty="0" smtClean="0">
                <a:solidFill>
                  <a:srgbClr val="0000FF"/>
                </a:solidFill>
              </a:rPr>
              <a:t>TSCHECHOSLOWAKEI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*1936 – 2011</a:t>
            </a:r>
          </a:p>
          <a:p>
            <a:r>
              <a:rPr lang="en-US" sz="2400" dirty="0" err="1" smtClean="0"/>
              <a:t>Tschechischer</a:t>
            </a:r>
            <a:r>
              <a:rPr lang="en-US" sz="2400" dirty="0" smtClean="0"/>
              <a:t> </a:t>
            </a:r>
            <a:r>
              <a:rPr lang="en-US" sz="2400" dirty="0" err="1" smtClean="0"/>
              <a:t>Dramatiker</a:t>
            </a:r>
            <a:r>
              <a:rPr lang="en-US" sz="2400" dirty="0" smtClean="0"/>
              <a:t>, </a:t>
            </a:r>
            <a:r>
              <a:rPr lang="en-US" sz="2400" dirty="0" err="1"/>
              <a:t>M</a:t>
            </a:r>
            <a:r>
              <a:rPr lang="en-US" sz="2400" dirty="0" err="1" smtClean="0"/>
              <a:t>enschenrechtler</a:t>
            </a:r>
            <a:r>
              <a:rPr lang="en-US" sz="2400" dirty="0" smtClean="0"/>
              <a:t>, </a:t>
            </a:r>
            <a:r>
              <a:rPr lang="en-US" sz="2400" dirty="0" err="1" smtClean="0"/>
              <a:t>Politiker</a:t>
            </a:r>
            <a:endParaRPr lang="en-US" sz="2400" dirty="0" smtClean="0"/>
          </a:p>
          <a:p>
            <a:r>
              <a:rPr lang="en-US" sz="2400" dirty="0" err="1" smtClean="0"/>
              <a:t>Wegbereiter</a:t>
            </a:r>
            <a:r>
              <a:rPr lang="en-US" sz="2400" dirty="0" smtClean="0"/>
              <a:t> der </a:t>
            </a:r>
            <a:r>
              <a:rPr lang="en-US" sz="2400" dirty="0" err="1" smtClean="0"/>
              <a:t>deutsch-tschechischen</a:t>
            </a:r>
            <a:r>
              <a:rPr lang="en-US" sz="2400" dirty="0" smtClean="0"/>
              <a:t> </a:t>
            </a:r>
            <a:r>
              <a:rPr lang="en-US" sz="2400" dirty="0" err="1" smtClean="0"/>
              <a:t>Auss</a:t>
            </a:r>
            <a:r>
              <a:rPr lang="en-US" sz="2400" dirty="0" err="1" smtClean="0"/>
              <a:t>öhnung</a:t>
            </a:r>
            <a:r>
              <a:rPr lang="en-US" sz="2400" dirty="0"/>
              <a:t> </a:t>
            </a:r>
            <a:r>
              <a:rPr lang="en-US" sz="2400" dirty="0" smtClean="0"/>
              <a:t>(reconciliation) = </a:t>
            </a:r>
            <a:r>
              <a:rPr lang="en-US" sz="2400" dirty="0" err="1" smtClean="0">
                <a:solidFill>
                  <a:srgbClr val="FF0000"/>
                </a:solidFill>
              </a:rPr>
              <a:t>Samtene</a:t>
            </a:r>
            <a:r>
              <a:rPr lang="en-US" sz="2400" dirty="0" smtClean="0">
                <a:solidFill>
                  <a:srgbClr val="FF0000"/>
                </a:solidFill>
              </a:rPr>
              <a:t> Revolution</a:t>
            </a:r>
          </a:p>
          <a:p>
            <a:r>
              <a:rPr lang="en-US" sz="2400" dirty="0" smtClean="0"/>
              <a:t>1989-1992 der </a:t>
            </a:r>
            <a:r>
              <a:rPr lang="en-US" sz="2400" dirty="0" err="1" smtClean="0"/>
              <a:t>letzte</a:t>
            </a:r>
            <a:r>
              <a:rPr lang="en-US" sz="2400" dirty="0" smtClean="0"/>
              <a:t> (9.) </a:t>
            </a:r>
            <a:r>
              <a:rPr lang="en-US" sz="2400" dirty="0" err="1" smtClean="0"/>
              <a:t>Staatspräsident</a:t>
            </a:r>
            <a:r>
              <a:rPr lang="en-US" sz="2400" dirty="0" smtClean="0"/>
              <a:t> der </a:t>
            </a:r>
            <a:r>
              <a:rPr lang="en-US" sz="2400" dirty="0" err="1" smtClean="0"/>
              <a:t>Tschechoslowakei</a:t>
            </a:r>
            <a:endParaRPr lang="en-US" sz="2400" dirty="0" smtClean="0"/>
          </a:p>
          <a:p>
            <a:r>
              <a:rPr lang="en-US" sz="2400" dirty="0" smtClean="0"/>
              <a:t>1993-2003 der </a:t>
            </a:r>
            <a:r>
              <a:rPr lang="en-US" sz="2400" dirty="0" err="1" smtClean="0"/>
              <a:t>erste</a:t>
            </a:r>
            <a:r>
              <a:rPr lang="en-US" sz="2400" dirty="0" smtClean="0"/>
              <a:t> der </a:t>
            </a:r>
            <a:r>
              <a:rPr lang="en-US" sz="2400" dirty="0" err="1" smtClean="0"/>
              <a:t>Tschechischen</a:t>
            </a:r>
            <a:r>
              <a:rPr lang="en-US" sz="2400" dirty="0" smtClean="0"/>
              <a:t> </a:t>
            </a:r>
            <a:r>
              <a:rPr lang="en-US" sz="2400" dirty="0" err="1" smtClean="0"/>
              <a:t>Repuplik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9890" b="98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8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Helmut Kohl   </a:t>
            </a:r>
            <a:r>
              <a:rPr lang="en-US" dirty="0" smtClean="0">
                <a:solidFill>
                  <a:srgbClr val="0000FF"/>
                </a:solidFill>
              </a:rPr>
              <a:t>BRD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6130" b="613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1973 </a:t>
            </a:r>
            <a:r>
              <a:rPr lang="en-US" sz="2400" dirty="0" err="1" smtClean="0"/>
              <a:t>Parteivorsitzender</a:t>
            </a:r>
            <a:r>
              <a:rPr lang="en-US" sz="2400" dirty="0" smtClean="0"/>
              <a:t> der CDU</a:t>
            </a:r>
          </a:p>
          <a:p>
            <a:r>
              <a:rPr lang="en-US" sz="2400" dirty="0" smtClean="0"/>
              <a:t>6. </a:t>
            </a:r>
            <a:r>
              <a:rPr lang="en-US" sz="2400" dirty="0" err="1" smtClean="0"/>
              <a:t>Bundeskanzler</a:t>
            </a:r>
            <a:r>
              <a:rPr lang="en-US" sz="2400" dirty="0" smtClean="0"/>
              <a:t> der BRD (1982)</a:t>
            </a:r>
          </a:p>
          <a:p>
            <a:r>
              <a:rPr lang="en-US" sz="2400" dirty="0" err="1"/>
              <a:t>v</a:t>
            </a:r>
            <a:r>
              <a:rPr lang="en-US" sz="2400" dirty="0" err="1" smtClean="0"/>
              <a:t>erbesserte</a:t>
            </a:r>
            <a:r>
              <a:rPr lang="en-US" sz="2400" dirty="0" smtClean="0"/>
              <a:t> </a:t>
            </a:r>
            <a:r>
              <a:rPr lang="en-US" sz="2400" dirty="0" err="1" smtClean="0"/>
              <a:t>Beziehungen</a:t>
            </a:r>
            <a:r>
              <a:rPr lang="en-US" sz="2400" dirty="0" smtClean="0"/>
              <a:t> </a:t>
            </a:r>
            <a:r>
              <a:rPr lang="en-US" sz="2400" dirty="0" err="1" smtClean="0"/>
              <a:t>zwischen</a:t>
            </a:r>
            <a:r>
              <a:rPr lang="en-US" sz="2400" dirty="0" smtClean="0"/>
              <a:t> BRD  &amp; </a:t>
            </a:r>
            <a:r>
              <a:rPr lang="en-US" sz="2400" dirty="0" err="1" smtClean="0"/>
              <a:t>Frankreich</a:t>
            </a:r>
            <a:endParaRPr lang="en-US" sz="2400" dirty="0" smtClean="0"/>
          </a:p>
          <a:p>
            <a:r>
              <a:rPr lang="en-US" sz="2400" dirty="0" smtClean="0"/>
              <a:t>10 </a:t>
            </a:r>
            <a:r>
              <a:rPr lang="en-US" sz="2400" dirty="0" err="1" smtClean="0"/>
              <a:t>Punkte</a:t>
            </a:r>
            <a:r>
              <a:rPr lang="en-US" sz="2400" dirty="0" smtClean="0"/>
              <a:t>-Plan </a:t>
            </a:r>
            <a:r>
              <a:rPr lang="en-US" sz="2400" dirty="0" err="1" smtClean="0"/>
              <a:t>f</a:t>
            </a:r>
            <a:r>
              <a:rPr lang="en-US" sz="2400" dirty="0" err="1" smtClean="0"/>
              <a:t>ür</a:t>
            </a:r>
            <a:r>
              <a:rPr lang="en-US" sz="2400" dirty="0" smtClean="0"/>
              <a:t> die </a:t>
            </a:r>
            <a:r>
              <a:rPr lang="en-US" sz="2400" dirty="0" err="1" smtClean="0"/>
              <a:t>Wiedervereinigung</a:t>
            </a:r>
            <a:endParaRPr lang="en-US" sz="2400" dirty="0" smtClean="0"/>
          </a:p>
          <a:p>
            <a:r>
              <a:rPr lang="en-US" sz="2400" dirty="0" err="1"/>
              <a:t>e</a:t>
            </a:r>
            <a:r>
              <a:rPr lang="en-US" sz="2400" dirty="0" err="1" smtClean="0"/>
              <a:t>rster</a:t>
            </a:r>
            <a:r>
              <a:rPr lang="en-US" sz="2400" dirty="0" smtClean="0"/>
              <a:t> </a:t>
            </a:r>
            <a:r>
              <a:rPr lang="en-US" sz="2400" dirty="0" err="1" smtClean="0"/>
              <a:t>Regierungschef</a:t>
            </a:r>
            <a:r>
              <a:rPr lang="en-US" sz="2400" dirty="0" smtClean="0"/>
              <a:t> der </a:t>
            </a:r>
            <a:r>
              <a:rPr lang="en-US" sz="2400" dirty="0" err="1" smtClean="0"/>
              <a:t>wiedervereinten</a:t>
            </a:r>
            <a:r>
              <a:rPr lang="en-US" sz="2400" dirty="0" smtClean="0"/>
              <a:t> </a:t>
            </a:r>
            <a:r>
              <a:rPr lang="en-US" sz="2400" dirty="0" err="1" smtClean="0"/>
              <a:t>Deutschlands</a:t>
            </a:r>
            <a:endParaRPr lang="en-US" sz="2400" dirty="0" smtClean="0"/>
          </a:p>
          <a:p>
            <a:r>
              <a:rPr lang="en-US" sz="2400" dirty="0" smtClean="0"/>
              <a:t>‘</a:t>
            </a:r>
            <a:r>
              <a:rPr lang="en-US" sz="2400" dirty="0" err="1" smtClean="0"/>
              <a:t>blühende</a:t>
            </a:r>
            <a:r>
              <a:rPr lang="en-US" sz="2400" dirty="0" smtClean="0"/>
              <a:t> </a:t>
            </a:r>
            <a:r>
              <a:rPr lang="en-US" sz="2400" dirty="0" err="1" smtClean="0"/>
              <a:t>Landschaften</a:t>
            </a:r>
            <a:r>
              <a:rPr lang="en-US" sz="2400" dirty="0" smtClean="0"/>
              <a:t>’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1" descr="http://germanhistorydocs.ghi-dc.org/images/Gefallenenehrung%20Verdun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r="15646"/>
          <a:stretch>
            <a:fillRect/>
          </a:stretch>
        </p:blipFill>
        <p:spPr bwMode="auto">
          <a:xfrm>
            <a:off x="7108577" y="0"/>
            <a:ext cx="1838752" cy="206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97300" y="0"/>
            <a:ext cx="161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</a:t>
            </a:r>
            <a:r>
              <a:rPr lang="en-US" dirty="0" smtClean="0"/>
              <a:t>çois </a:t>
            </a:r>
            <a:r>
              <a:rPr lang="en-US" dirty="0" err="1" smtClean="0"/>
              <a:t>Mitterand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691541" y="274638"/>
            <a:ext cx="682423" cy="237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82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Hans-Dietrich </a:t>
            </a:r>
            <a:r>
              <a:rPr lang="en-US" dirty="0" err="1" smtClean="0"/>
              <a:t>Genscher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0000FF"/>
                </a:solidFill>
              </a:rPr>
              <a:t>BRD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lebte</a:t>
            </a:r>
            <a:r>
              <a:rPr lang="en-US" sz="2400" dirty="0" smtClean="0"/>
              <a:t> in der DDR</a:t>
            </a:r>
          </a:p>
          <a:p>
            <a:r>
              <a:rPr lang="en-US" sz="2400" dirty="0" err="1"/>
              <a:t>f</a:t>
            </a:r>
            <a:r>
              <a:rPr lang="en-US" sz="2400" dirty="0" err="1" smtClean="0"/>
              <a:t>loh</a:t>
            </a:r>
            <a:r>
              <a:rPr lang="en-US" sz="2400" dirty="0" smtClean="0"/>
              <a:t> 1952 in die BRD, </a:t>
            </a:r>
            <a:r>
              <a:rPr lang="en-US" sz="2400" dirty="0" err="1" smtClean="0"/>
              <a:t>trat</a:t>
            </a:r>
            <a:r>
              <a:rPr lang="en-US" sz="2400" dirty="0" smtClean="0"/>
              <a:t> der FDP </a:t>
            </a:r>
            <a:r>
              <a:rPr lang="en-US" sz="2400" dirty="0" err="1" smtClean="0"/>
              <a:t>bei</a:t>
            </a:r>
            <a:endParaRPr lang="en-US" sz="2400" dirty="0" smtClean="0"/>
          </a:p>
          <a:p>
            <a:r>
              <a:rPr lang="en-US" sz="2400" dirty="0" smtClean="0"/>
              <a:t>1974 </a:t>
            </a:r>
            <a:r>
              <a:rPr lang="en-US" sz="2400" dirty="0" err="1" smtClean="0"/>
              <a:t>wird</a:t>
            </a:r>
            <a:r>
              <a:rPr lang="en-US" sz="2400" dirty="0" smtClean="0"/>
              <a:t> </a:t>
            </a:r>
            <a:r>
              <a:rPr lang="en-US" sz="2400" dirty="0" err="1" smtClean="0"/>
              <a:t>Au</a:t>
            </a:r>
            <a:r>
              <a:rPr lang="en-US" sz="2400" dirty="0" err="1" smtClean="0"/>
              <a:t>ßenminister</a:t>
            </a:r>
            <a:r>
              <a:rPr lang="en-US" sz="2400" dirty="0" smtClean="0"/>
              <a:t> (</a:t>
            </a:r>
            <a:r>
              <a:rPr lang="en-US" sz="2400" dirty="0" err="1" smtClean="0"/>
              <a:t>Koalition</a:t>
            </a:r>
            <a:r>
              <a:rPr lang="en-US" sz="2400" dirty="0" smtClean="0"/>
              <a:t> </a:t>
            </a:r>
            <a:r>
              <a:rPr lang="en-US" sz="2400" dirty="0" err="1" smtClean="0"/>
              <a:t>mir</a:t>
            </a:r>
            <a:r>
              <a:rPr lang="en-US" sz="2400" dirty="0" smtClean="0"/>
              <a:t> SPD, 1982 CDU)</a:t>
            </a:r>
          </a:p>
          <a:p>
            <a:r>
              <a:rPr lang="en-US" sz="2400" dirty="0" err="1"/>
              <a:t>f</a:t>
            </a:r>
            <a:r>
              <a:rPr lang="en-US" sz="2400" dirty="0" err="1" smtClean="0"/>
              <a:t>örderte</a:t>
            </a:r>
            <a:r>
              <a:rPr lang="en-US" sz="2400" dirty="0" smtClean="0"/>
              <a:t> </a:t>
            </a:r>
            <a:r>
              <a:rPr lang="en-US" sz="2400" dirty="0" err="1" smtClean="0"/>
              <a:t>Verbindung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dem</a:t>
            </a:r>
            <a:r>
              <a:rPr lang="en-US" sz="2400" dirty="0" smtClean="0"/>
              <a:t> </a:t>
            </a:r>
            <a:r>
              <a:rPr lang="en-US" sz="2400" dirty="0" err="1" smtClean="0"/>
              <a:t>Osten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verfolgte</a:t>
            </a:r>
            <a:r>
              <a:rPr lang="en-US" sz="2400" dirty="0" smtClean="0"/>
              <a:t> die </a:t>
            </a:r>
            <a:r>
              <a:rPr lang="en-US" sz="2400" dirty="0" err="1" smtClean="0"/>
              <a:t>Politik</a:t>
            </a:r>
            <a:r>
              <a:rPr lang="en-US" sz="2400" dirty="0" smtClean="0"/>
              <a:t>, </a:t>
            </a:r>
            <a:r>
              <a:rPr lang="en-US" sz="2400" dirty="0" err="1" smtClean="0"/>
              <a:t>besonders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Gorbatschow</a:t>
            </a:r>
            <a:r>
              <a:rPr lang="en-US" sz="2400" dirty="0" smtClean="0"/>
              <a:t> </a:t>
            </a:r>
            <a:r>
              <a:rPr lang="en-US" sz="2400" dirty="0" err="1" smtClean="0"/>
              <a:t>Staatsoberhaupt</a:t>
            </a:r>
            <a:r>
              <a:rPr lang="en-US" sz="2400" dirty="0" smtClean="0"/>
              <a:t> </a:t>
            </a:r>
            <a:r>
              <a:rPr lang="en-US" sz="2400" dirty="0" err="1" smtClean="0"/>
              <a:t>wurde</a:t>
            </a:r>
            <a:endParaRPr lang="en-US" sz="2400" dirty="0" smtClean="0"/>
          </a:p>
          <a:p>
            <a:r>
              <a:rPr lang="en-US" sz="2400" dirty="0" err="1"/>
              <a:t>v</a:t>
            </a:r>
            <a:r>
              <a:rPr lang="en-US" sz="2400" dirty="0" err="1" smtClean="0"/>
              <a:t>erkündigte</a:t>
            </a:r>
            <a:r>
              <a:rPr lang="en-US" sz="2400" dirty="0" smtClean="0"/>
              <a:t> </a:t>
            </a:r>
            <a:r>
              <a:rPr lang="en-US" sz="2400" dirty="0" err="1" smtClean="0"/>
              <a:t>Ausreiseerlaubnis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DDR-</a:t>
            </a:r>
            <a:r>
              <a:rPr lang="en-US" sz="2400" dirty="0" err="1" smtClean="0"/>
              <a:t>Bürger</a:t>
            </a:r>
            <a:r>
              <a:rPr lang="en-US" sz="2400" dirty="0"/>
              <a:t> </a:t>
            </a:r>
            <a:r>
              <a:rPr lang="en-US" sz="2400" dirty="0" smtClean="0"/>
              <a:t>in der </a:t>
            </a:r>
            <a:r>
              <a:rPr lang="en-US" sz="2400" dirty="0" err="1" smtClean="0"/>
              <a:t>Botschaft</a:t>
            </a:r>
            <a:r>
              <a:rPr lang="en-US" sz="2400" dirty="0" smtClean="0"/>
              <a:t> von </a:t>
            </a:r>
            <a:r>
              <a:rPr lang="en-US" sz="2400" dirty="0" err="1" smtClean="0"/>
              <a:t>Prag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8445" b="844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9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470</Words>
  <Application>Microsoft Macintosh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Hausaufgaben für heute:</vt:lpstr>
      <vt:lpstr>PowerPoint Presentation</vt:lpstr>
      <vt:lpstr>Was ist bei Präsentationen wichtig?</vt:lpstr>
      <vt:lpstr>Erich Honecker     DDR</vt:lpstr>
      <vt:lpstr>Lech Wałęsa    POLEN</vt:lpstr>
      <vt:lpstr>Alexander Dubček    TSCHECHOSLOWAKEI</vt:lpstr>
      <vt:lpstr>Václav Havel TSCHECHOSLOWAKEI</vt:lpstr>
      <vt:lpstr>Helmut Kohl   BRD</vt:lpstr>
      <vt:lpstr>Hans-Dietrich Genscher    BRD</vt:lpstr>
      <vt:lpstr>                       Willy Brandt    BRD </vt:lpstr>
      <vt:lpstr>Michael Gorbatschow   UdSSR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Willy Brandt</dc:title>
  <dc:creator>Jutta</dc:creator>
  <cp:lastModifiedBy>Jutta</cp:lastModifiedBy>
  <cp:revision>29</cp:revision>
  <dcterms:created xsi:type="dcterms:W3CDTF">2016-01-18T03:16:59Z</dcterms:created>
  <dcterms:modified xsi:type="dcterms:W3CDTF">2017-01-23T18:45:55Z</dcterms:modified>
</cp:coreProperties>
</file>