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4" r:id="rId4"/>
    <p:sldId id="285" r:id="rId5"/>
    <p:sldId id="286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97D-A56D-4F1F-9ABE-9567B311EFB7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AC5A8-E338-417D-92B6-0C43398E5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4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</a:t>
            </a:r>
            <a:r>
              <a:rPr lang="en-GB" baseline="0" dirty="0"/>
              <a:t> date TBC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5678-05E5-4CAD-99AD-68E3CAB03C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3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4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9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7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4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3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1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1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8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E75-9252-47A5-9539-999D2F1D4EA3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BE99-4648-4C25-B391-1D58C41F6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41957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BTEC Creative Media</a:t>
            </a:r>
            <a:br>
              <a:rPr lang="en-GB" b="1" dirty="0"/>
            </a:br>
            <a:br>
              <a:rPr lang="en-GB" b="1" dirty="0"/>
            </a:br>
            <a:r>
              <a:rPr lang="en-GB" dirty="0"/>
              <a:t>Unit 8 – Responding to a commission</a:t>
            </a:r>
          </a:p>
        </p:txBody>
      </p:sp>
    </p:spTree>
    <p:extLst>
      <p:ext uri="{BB962C8B-B14F-4D97-AF65-F5344CB8AC3E}">
        <p14:creationId xmlns:p14="http://schemas.microsoft.com/office/powerpoint/2010/main" val="388525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2" y="22864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2. Pitch 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33" t="15850" r="30185" b="15510"/>
          <a:stretch/>
        </p:blipFill>
        <p:spPr>
          <a:xfrm>
            <a:off x="3220872" y="13647"/>
            <a:ext cx="6045958" cy="68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8" y="16040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3. Proposal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89" t="18989" r="30270" b="35160"/>
          <a:stretch/>
        </p:blipFill>
        <p:spPr>
          <a:xfrm>
            <a:off x="2743809" y="823189"/>
            <a:ext cx="7203907" cy="55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03" t="7800" r="30441" b="4320"/>
          <a:stretch/>
        </p:blipFill>
        <p:spPr>
          <a:xfrm>
            <a:off x="3753132" y="0"/>
            <a:ext cx="466429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7698" y="16040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3. Proposal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308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45" t="7390" r="30697" b="3910"/>
          <a:stretch/>
        </p:blipFill>
        <p:spPr>
          <a:xfrm>
            <a:off x="3643954" y="-23083"/>
            <a:ext cx="4580787" cy="690837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7698" y="16040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3. Proposal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5" name="Flowchart: Summing Junction 4"/>
          <p:cNvSpPr/>
          <p:nvPr/>
        </p:nvSpPr>
        <p:spPr>
          <a:xfrm>
            <a:off x="3904681" y="4408225"/>
            <a:ext cx="562402" cy="48581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umming Junction 5"/>
          <p:cNvSpPr/>
          <p:nvPr/>
        </p:nvSpPr>
        <p:spPr>
          <a:xfrm>
            <a:off x="3910083" y="4997354"/>
            <a:ext cx="562402" cy="48581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Summing Junction 6"/>
          <p:cNvSpPr/>
          <p:nvPr/>
        </p:nvSpPr>
        <p:spPr>
          <a:xfrm>
            <a:off x="3910083" y="5586483"/>
            <a:ext cx="562402" cy="48581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Summing Junction 7"/>
          <p:cNvSpPr/>
          <p:nvPr/>
        </p:nvSpPr>
        <p:spPr>
          <a:xfrm>
            <a:off x="3910083" y="6175612"/>
            <a:ext cx="562402" cy="48581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86" t="7936" r="30952" b="4047"/>
          <a:stretch/>
        </p:blipFill>
        <p:spPr>
          <a:xfrm>
            <a:off x="3807728" y="0"/>
            <a:ext cx="4508205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7698" y="16040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3. Proposal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07522" y="4421874"/>
            <a:ext cx="2497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Aspirational</a:t>
            </a:r>
          </a:p>
          <a:p>
            <a:endParaRPr lang="en-GB" dirty="0"/>
          </a:p>
          <a:p>
            <a:r>
              <a:rPr lang="en-GB" dirty="0"/>
              <a:t>“Dream Big”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59607" y="3796672"/>
            <a:ext cx="2947915" cy="7506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007522" y="4421874"/>
            <a:ext cx="2033517" cy="1228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5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74" t="29770" r="30952" b="7867"/>
          <a:stretch/>
        </p:blipFill>
        <p:spPr>
          <a:xfrm>
            <a:off x="2884796" y="63500"/>
            <a:ext cx="6330829" cy="672834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7698" y="16040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3. Proposal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4703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6" y="13311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4. Treatment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45" t="11484" r="30697" b="42256"/>
          <a:stretch/>
        </p:blipFill>
        <p:spPr>
          <a:xfrm>
            <a:off x="5845222" y="1030370"/>
            <a:ext cx="5882185" cy="4626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203" t="8346" r="30526" b="7458"/>
          <a:stretch/>
        </p:blipFill>
        <p:spPr>
          <a:xfrm>
            <a:off x="1215563" y="795894"/>
            <a:ext cx="4293583" cy="6062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2569" y="5669661"/>
            <a:ext cx="5800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Storyboard and justification document –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15 storyboarded images, with 15 justification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paragraphs.</a:t>
            </a:r>
          </a:p>
        </p:txBody>
      </p:sp>
    </p:spTree>
    <p:extLst>
      <p:ext uri="{BB962C8B-B14F-4D97-AF65-F5344CB8AC3E}">
        <p14:creationId xmlns:p14="http://schemas.microsoft.com/office/powerpoint/2010/main" val="37657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142875"/>
            <a:ext cx="10515600" cy="1325563"/>
          </a:xfrm>
        </p:spPr>
        <p:txBody>
          <a:bodyPr/>
          <a:lstStyle/>
          <a:p>
            <a:r>
              <a:rPr lang="en-GB" b="1" dirty="0"/>
              <a:t>Approximate timings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7400" y="1206500"/>
            <a:ext cx="10515600" cy="5168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Research – 10 hours independent, 2 Hours in class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FF0000"/>
                </a:solidFill>
              </a:rPr>
              <a:t>Rationale – 1 hour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00B050"/>
                </a:solidFill>
              </a:rPr>
              <a:t>Pitch – 30mins to 1 hour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7030A0"/>
                </a:solidFill>
              </a:rPr>
              <a:t>Proposal – 2 hours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accent1"/>
                </a:solidFill>
              </a:rPr>
              <a:t>Treatment – 2 to 3 hours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400" y="1206500"/>
            <a:ext cx="11201400" cy="534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83386" y="5852840"/>
            <a:ext cx="582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To be completed under exam conditions - </a:t>
            </a:r>
            <a:r>
              <a:rPr lang="en-GB" sz="2400" b="1" dirty="0"/>
              <a:t>Jan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0351" y="1931566"/>
            <a:ext cx="296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To be completed - </a:t>
            </a:r>
            <a:r>
              <a:rPr lang="en-GB" sz="2400" b="1" dirty="0"/>
              <a:t>Dec</a:t>
            </a:r>
          </a:p>
        </p:txBody>
      </p:sp>
    </p:spTree>
    <p:extLst>
      <p:ext uri="{BB962C8B-B14F-4D97-AF65-F5344CB8AC3E}">
        <p14:creationId xmlns:p14="http://schemas.microsoft.com/office/powerpoint/2010/main" val="39275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The plan for </a:t>
            </a:r>
            <a:r>
              <a:rPr lang="en-GB" sz="4000" dirty="0">
                <a:solidFill>
                  <a:schemeClr val="accent1"/>
                </a:solidFill>
              </a:rPr>
              <a:t>now</a:t>
            </a:r>
            <a:r>
              <a:rPr lang="en-GB" sz="4000" dirty="0"/>
              <a:t> up until </a:t>
            </a:r>
            <a:r>
              <a:rPr lang="en-GB" sz="4000" dirty="0">
                <a:solidFill>
                  <a:srgbClr val="FF0000"/>
                </a:solidFill>
              </a:rPr>
              <a:t>Christmas break…</a:t>
            </a:r>
          </a:p>
        </p:txBody>
      </p:sp>
    </p:spTree>
    <p:extLst>
      <p:ext uri="{BB962C8B-B14F-4D97-AF65-F5344CB8AC3E}">
        <p14:creationId xmlns:p14="http://schemas.microsoft.com/office/powerpoint/2010/main" val="275463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38100"/>
            <a:ext cx="10515600" cy="1325563"/>
          </a:xfrm>
        </p:spPr>
        <p:txBody>
          <a:bodyPr/>
          <a:lstStyle/>
          <a:p>
            <a:r>
              <a:rPr lang="en-GB" b="1" dirty="0"/>
              <a:t>Unit 8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11303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Wk. 1  	12</a:t>
            </a:r>
            <a:r>
              <a:rPr lang="en-GB" baseline="30000" dirty="0"/>
              <a:t>th</a:t>
            </a:r>
            <a:r>
              <a:rPr lang="en-GB" dirty="0"/>
              <a:t> – 15</a:t>
            </a:r>
            <a:r>
              <a:rPr lang="en-GB" baseline="30000" dirty="0"/>
              <a:t>th</a:t>
            </a:r>
            <a:r>
              <a:rPr lang="en-GB" dirty="0"/>
              <a:t> 			Start Rationale and 3 pages of Notes</a:t>
            </a:r>
          </a:p>
          <a:p>
            <a:pPr marL="0" indent="0">
              <a:buNone/>
            </a:pP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Wk. 2 (Jan)   3</a:t>
            </a:r>
            <a:r>
              <a:rPr lang="en-GB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– 6</a:t>
            </a:r>
            <a:r>
              <a:rPr lang="en-GB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			Finish Rationale and 3 pages of Notes	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Wk. 3 (Jan  	9</a:t>
            </a:r>
            <a:r>
              <a:rPr lang="en-GB" baseline="30000" dirty="0"/>
              <a:t>th</a:t>
            </a:r>
            <a:r>
              <a:rPr lang="en-GB" dirty="0"/>
              <a:t> – 11</a:t>
            </a:r>
            <a:r>
              <a:rPr lang="en-GB" baseline="30000" dirty="0"/>
              <a:t>th</a:t>
            </a:r>
            <a:r>
              <a:rPr lang="en-GB" dirty="0"/>
              <a:t> 			Finish Rationale and 3 pages of Notes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2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74625"/>
            <a:ext cx="10515600" cy="1325563"/>
          </a:xfrm>
        </p:spPr>
        <p:txBody>
          <a:bodyPr/>
          <a:lstStyle/>
          <a:p>
            <a:r>
              <a:rPr lang="en-GB" b="1" dirty="0"/>
              <a:t>What did we produce over the past few weeks?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0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FF0000"/>
                </a:solidFill>
              </a:rPr>
              <a:t>Rationale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00B050"/>
                </a:solidFill>
              </a:rPr>
              <a:t>Pitch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7030A0"/>
                </a:solidFill>
              </a:rPr>
              <a:t>Proposal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accent1"/>
                </a:solidFill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48935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6" y="727740"/>
            <a:ext cx="10707807" cy="205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i="1" dirty="0">
                <a:solidFill>
                  <a:schemeClr val="bg1">
                    <a:lumMod val="50000"/>
                  </a:schemeClr>
                </a:solidFill>
              </a:rPr>
              <a:t>Save the date(s)…</a:t>
            </a:r>
          </a:p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b="1" dirty="0"/>
              <a:t>January 12th </a:t>
            </a:r>
            <a:r>
              <a:rPr lang="en-GB" sz="3200" dirty="0"/>
              <a:t>you will be off timetable for your                         Unit 8 Media Assessment.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225" y="-111125"/>
            <a:ext cx="10515600" cy="1325563"/>
          </a:xfrm>
        </p:spPr>
        <p:txBody>
          <a:bodyPr/>
          <a:lstStyle/>
          <a:p>
            <a:r>
              <a:rPr lang="en-GB" b="1" dirty="0"/>
              <a:t>Unit 8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04295" y="5016500"/>
            <a:ext cx="493405" cy="17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January 2023 Calendar | Free Printable with Holidays">
            <a:extLst>
              <a:ext uri="{FF2B5EF4-FFF2-40B4-BE49-F238E27FC236}">
                <a16:creationId xmlns:a16="http://schemas.microsoft.com/office/drawing/2014/main" id="{137D27AD-D1C5-F116-B40A-62A4436A0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5785" r="3893" b="9120"/>
          <a:stretch/>
        </p:blipFill>
        <p:spPr bwMode="auto">
          <a:xfrm>
            <a:off x="3213269" y="2608312"/>
            <a:ext cx="5765461" cy="41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2861CB5-19A9-21E3-FB40-0444118390AB}"/>
              </a:ext>
            </a:extLst>
          </p:cNvPr>
          <p:cNvSpPr/>
          <p:nvPr/>
        </p:nvSpPr>
        <p:spPr>
          <a:xfrm>
            <a:off x="7285703" y="4070555"/>
            <a:ext cx="2050026" cy="5899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0" y="-12619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04" t="35501" r="27114" b="6230"/>
          <a:stretch/>
        </p:blipFill>
        <p:spPr>
          <a:xfrm>
            <a:off x="2247292" y="709684"/>
            <a:ext cx="7357822" cy="6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51" y="-13984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– primary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51" t="10119" r="30185" b="7049"/>
          <a:stretch/>
        </p:blipFill>
        <p:spPr>
          <a:xfrm>
            <a:off x="3516575" y="763864"/>
            <a:ext cx="4558353" cy="6135080"/>
          </a:xfrm>
          <a:prstGeom prst="rect">
            <a:avLst/>
          </a:prstGeom>
        </p:spPr>
      </p:pic>
      <p:sp>
        <p:nvSpPr>
          <p:cNvPr id="3" name="Flowchart: Summing Junction 2"/>
          <p:cNvSpPr/>
          <p:nvPr/>
        </p:nvSpPr>
        <p:spPr>
          <a:xfrm>
            <a:off x="3516575" y="2280495"/>
            <a:ext cx="4653887" cy="4401403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051" y="-13984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- x2 secondary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45" t="16396" r="30952" b="7322"/>
          <a:stretch/>
        </p:blipFill>
        <p:spPr>
          <a:xfrm>
            <a:off x="3693996" y="730284"/>
            <a:ext cx="4816999" cy="6291360"/>
          </a:xfrm>
          <a:prstGeom prst="rect">
            <a:avLst/>
          </a:prstGeom>
        </p:spPr>
      </p:pic>
      <p:sp>
        <p:nvSpPr>
          <p:cNvPr id="6" name="Flowchart: Summing Junction 5"/>
          <p:cNvSpPr/>
          <p:nvPr/>
        </p:nvSpPr>
        <p:spPr>
          <a:xfrm>
            <a:off x="6220211" y="1442074"/>
            <a:ext cx="1545366" cy="1418615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Summing Junction 6"/>
          <p:cNvSpPr/>
          <p:nvPr/>
        </p:nvSpPr>
        <p:spPr>
          <a:xfrm>
            <a:off x="6564573" y="4708477"/>
            <a:ext cx="1473960" cy="1484376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2" t="11484" r="30015" b="8413"/>
          <a:stretch/>
        </p:blipFill>
        <p:spPr>
          <a:xfrm>
            <a:off x="3750317" y="781928"/>
            <a:ext cx="4648713" cy="610468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4050" y="-139843"/>
            <a:ext cx="11701249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- Competitors within the same industry</a:t>
            </a:r>
          </a:p>
        </p:txBody>
      </p:sp>
      <p:sp>
        <p:nvSpPr>
          <p:cNvPr id="5" name="Flowchart: Summing Junction 4"/>
          <p:cNvSpPr/>
          <p:nvPr/>
        </p:nvSpPr>
        <p:spPr>
          <a:xfrm>
            <a:off x="6677167" y="5480511"/>
            <a:ext cx="1201004" cy="109996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umming Junction 5"/>
          <p:cNvSpPr/>
          <p:nvPr/>
        </p:nvSpPr>
        <p:spPr>
          <a:xfrm>
            <a:off x="6677167" y="4074408"/>
            <a:ext cx="1201004" cy="109996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Summing Junction 6"/>
          <p:cNvSpPr/>
          <p:nvPr/>
        </p:nvSpPr>
        <p:spPr>
          <a:xfrm>
            <a:off x="6677167" y="1185720"/>
            <a:ext cx="1201004" cy="109996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Summing Junction 7"/>
          <p:cNvSpPr/>
          <p:nvPr/>
        </p:nvSpPr>
        <p:spPr>
          <a:xfrm>
            <a:off x="6677167" y="2630064"/>
            <a:ext cx="1201004" cy="1099964"/>
          </a:xfrm>
          <a:prstGeom prst="flowChartSummingJunct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77" t="12849" r="29843" b="5410"/>
          <a:stretch/>
        </p:blipFill>
        <p:spPr>
          <a:xfrm>
            <a:off x="3829244" y="660400"/>
            <a:ext cx="4655960" cy="6197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4050" y="-139843"/>
            <a:ext cx="11866349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- Understanding the client commission</a:t>
            </a:r>
          </a:p>
        </p:txBody>
      </p:sp>
    </p:spTree>
    <p:extLst>
      <p:ext uri="{BB962C8B-B14F-4D97-AF65-F5344CB8AC3E}">
        <p14:creationId xmlns:p14="http://schemas.microsoft.com/office/powerpoint/2010/main" val="201593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2" t="9574" r="30015" b="7458"/>
          <a:stretch/>
        </p:blipFill>
        <p:spPr>
          <a:xfrm>
            <a:off x="4254499" y="1070052"/>
            <a:ext cx="4275351" cy="581524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4051" y="-13984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- Ideas generation x3</a:t>
            </a:r>
          </a:p>
        </p:txBody>
      </p:sp>
    </p:spTree>
    <p:extLst>
      <p:ext uri="{BB962C8B-B14F-4D97-AF65-F5344CB8AC3E}">
        <p14:creationId xmlns:p14="http://schemas.microsoft.com/office/powerpoint/2010/main" val="126756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35" t="8482" r="29758" b="42529"/>
          <a:stretch/>
        </p:blipFill>
        <p:spPr>
          <a:xfrm>
            <a:off x="2585494" y="1041969"/>
            <a:ext cx="6769290" cy="53410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4050" y="-101743"/>
            <a:ext cx="11967949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1. Rationale - Selecting 1 idea, development and justification</a:t>
            </a:r>
          </a:p>
        </p:txBody>
      </p:sp>
    </p:spTree>
    <p:extLst>
      <p:ext uri="{BB962C8B-B14F-4D97-AF65-F5344CB8AC3E}">
        <p14:creationId xmlns:p14="http://schemas.microsoft.com/office/powerpoint/2010/main" val="24999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267</Words>
  <Application>Microsoft Office PowerPoint</Application>
  <PresentationFormat>Widescreen</PresentationFormat>
  <Paragraphs>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BTEC Creative Media  Unit 8 – Responding to a commission</vt:lpstr>
      <vt:lpstr>What did we produce over the past few weeks?</vt:lpstr>
      <vt:lpstr>1. Rationale </vt:lpstr>
      <vt:lpstr>1. Rationale – primary research</vt:lpstr>
      <vt:lpstr>1. Rationale - x2 secondary research</vt:lpstr>
      <vt:lpstr>1. Rationale - Competitors within the same industry</vt:lpstr>
      <vt:lpstr>1. Rationale - Understanding the client commission</vt:lpstr>
      <vt:lpstr>1. Rationale - Ideas generation x3</vt:lpstr>
      <vt:lpstr>1. Rationale - Selecting 1 idea, development and justification</vt:lpstr>
      <vt:lpstr>2. Pitch  </vt:lpstr>
      <vt:lpstr>3. Proposal </vt:lpstr>
      <vt:lpstr>3. Proposal </vt:lpstr>
      <vt:lpstr>3. Proposal </vt:lpstr>
      <vt:lpstr>3. Proposal </vt:lpstr>
      <vt:lpstr>3. Proposal </vt:lpstr>
      <vt:lpstr>4. Treatment </vt:lpstr>
      <vt:lpstr>Approximate timings</vt:lpstr>
      <vt:lpstr>PowerPoint Presentation</vt:lpstr>
      <vt:lpstr>Unit 8 Prep</vt:lpstr>
      <vt:lpstr>Unit 8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Creative Media  Unit 8 – Responding to a commission</dc:title>
  <dc:creator>Stephen Grantham</dc:creator>
  <cp:lastModifiedBy>Matt Toogood</cp:lastModifiedBy>
  <cp:revision>29</cp:revision>
  <dcterms:created xsi:type="dcterms:W3CDTF">2017-11-09T16:47:44Z</dcterms:created>
  <dcterms:modified xsi:type="dcterms:W3CDTF">2022-12-07T09:13:31Z</dcterms:modified>
</cp:coreProperties>
</file>