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</p:sldMasterIdLst>
  <p:sldIdLst>
    <p:sldId id="295" r:id="rId5"/>
    <p:sldId id="256" r:id="rId6"/>
    <p:sldId id="297" r:id="rId7"/>
    <p:sldId id="294" r:id="rId8"/>
    <p:sldId id="291" r:id="rId9"/>
    <p:sldId id="292" r:id="rId10"/>
    <p:sldId id="293" r:id="rId11"/>
    <p:sldId id="299" r:id="rId12"/>
    <p:sldId id="258" r:id="rId13"/>
    <p:sldId id="257" r:id="rId14"/>
    <p:sldId id="259" r:id="rId15"/>
    <p:sldId id="261" r:id="rId16"/>
    <p:sldId id="260" r:id="rId17"/>
    <p:sldId id="286" r:id="rId18"/>
    <p:sldId id="281" r:id="rId19"/>
    <p:sldId id="264" r:id="rId20"/>
    <p:sldId id="262" r:id="rId21"/>
    <p:sldId id="265" r:id="rId22"/>
    <p:sldId id="277" r:id="rId23"/>
    <p:sldId id="263" r:id="rId24"/>
    <p:sldId id="287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98" r:id="rId35"/>
    <p:sldId id="276" r:id="rId36"/>
    <p:sldId id="275" r:id="rId37"/>
    <p:sldId id="285" r:id="rId38"/>
    <p:sldId id="300" r:id="rId39"/>
    <p:sldId id="288" r:id="rId40"/>
    <p:sldId id="289" r:id="rId41"/>
    <p:sldId id="290" r:id="rId42"/>
    <p:sldId id="29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Vocabulaire</a:t>
            </a:r>
            <a:r>
              <a:rPr lang="en-GB" dirty="0" smtClean="0"/>
              <a:t> </a:t>
            </a:r>
            <a:r>
              <a:rPr lang="en-GB" dirty="0" err="1" smtClean="0"/>
              <a:t>d’après</a:t>
            </a:r>
            <a:r>
              <a:rPr lang="en-GB" dirty="0" smtClean="0"/>
              <a:t> des </a:t>
            </a:r>
            <a:r>
              <a:rPr lang="en-GB" dirty="0" err="1" smtClean="0"/>
              <a:t>essais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Pour les devoirs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8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68" y="527125"/>
            <a:ext cx="11162286" cy="5825549"/>
          </a:xfrm>
        </p:spPr>
        <p:txBody>
          <a:bodyPr>
            <a:normAutofit/>
          </a:bodyPr>
          <a:lstStyle/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fr-FR" alt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page 45 à 55, le récit se développe sur un mode g</a:t>
            </a:r>
            <a:r>
              <a:rPr lang="fr-FR" altLang="ko-KR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énéral </a:t>
            </a:r>
            <a:r>
              <a:rPr lang="fr-FR" altLang="ko-KR" sz="2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fr-FR" altLang="ko-KR" sz="2400" b="1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Quand j’étais petite »</a:t>
            </a:r>
            <a:r>
              <a:rPr lang="fr-FR" altLang="ko-KR" sz="24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fr-FR" altLang="ko-KR" sz="2400" b="1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FR" altLang="ko-KR" sz="2400" b="1" i="1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endParaRPr lang="fr-FR" altLang="ko-KR" sz="2400" b="1" i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fr-FR" altLang="ko-KR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fr-FR" altLang="ko-KR" sz="2400" b="1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Quand j’avais 8 ans </a:t>
            </a:r>
            <a:r>
              <a:rPr lang="fr-FR" altLang="ko-KR" sz="2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fr-FR" altLang="ko-KR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c’est l’histoire de la naissance et l’arrivée de Thaïs, petite sœur espéré par les parents comme par </a:t>
            </a:r>
            <a:r>
              <a:rPr lang="fr-FR" altLang="ko-KR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Lou.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endParaRPr lang="fr-FR" altLang="ko-KR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endParaRPr lang="fr-FR" altLang="ko-KR" sz="2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endParaRPr lang="fr-FR" altLang="ko-KR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endParaRPr lang="fr-FR" altLang="ko-KR" sz="2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fr-FR" altLang="ko-KR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</a:t>
            </a:r>
            <a:r>
              <a:rPr lang="fr-FR" altLang="ko-KR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bébé est </a:t>
            </a:r>
            <a:r>
              <a:rPr lang="fr-FR" altLang="ko-KR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attendu </a:t>
            </a:r>
            <a:r>
              <a:rPr lang="fr-FR" altLang="ko-K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voulu</a:t>
            </a:r>
            <a:r>
              <a:rPr lang="fr-FR" altLang="ko-KR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Lou </a:t>
            </a:r>
            <a:r>
              <a:rPr lang="fr-FR" altLang="ko-KR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suit </a:t>
            </a:r>
            <a:r>
              <a:rPr lang="fr-FR" altLang="ko-KR" sz="200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(= suivre) </a:t>
            </a:r>
            <a:r>
              <a:rPr lang="fr-FR" altLang="ko-KR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grossesse </a:t>
            </a:r>
            <a:r>
              <a:rPr lang="fr-FR" altLang="ko-KR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attentivement.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endParaRPr lang="fr-FR" altLang="ko-KR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fr-FR" altLang="ko-KR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L’accouchement se déroule </a:t>
            </a:r>
            <a:r>
              <a:rPr lang="fr-FR" altLang="ko-K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sans encombre</a:t>
            </a:r>
            <a:r>
              <a:rPr lang="fr-FR" altLang="ko-KR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Thaïs est née et tout va bien.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endParaRPr lang="fr-FR" altLang="ko-KR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endParaRPr lang="fr-FR" altLang="ko-KR" sz="2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endParaRPr lang="fr-FR" altLang="ko-KR" sz="2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altLang="ko-KR" sz="4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33" y="2603399"/>
            <a:ext cx="8589178" cy="8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71450" y="40649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49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945" y="770021"/>
            <a:ext cx="10422313" cy="5486400"/>
          </a:xfrm>
        </p:spPr>
        <p:txBody>
          <a:bodyPr/>
          <a:lstStyle/>
          <a:p>
            <a:pPr marL="45720" indent="0">
              <a:buNone/>
            </a:pPr>
            <a:r>
              <a:rPr lang="fr-FR" altLang="ko-KR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fr-FR" altLang="ko-KR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Mais </a:t>
            </a:r>
            <a:r>
              <a:rPr lang="fr-FR" altLang="ko-KR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très vite -  </a:t>
            </a:r>
            <a:r>
              <a:rPr lang="fr-FR" altLang="ko-K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pages </a:t>
            </a:r>
            <a:r>
              <a:rPr lang="fr-FR" altLang="ko-KR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suffisent pour y arriver :</a:t>
            </a:r>
            <a:endParaRPr lang="en-GB" altLang="en-US" sz="6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14" y="1714725"/>
            <a:ext cx="10296815" cy="275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35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811" y="513346"/>
            <a:ext cx="10342103" cy="6015789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6. La </a:t>
            </a:r>
            <a:r>
              <a:rPr lang="fr-FR" sz="2800" b="1" dirty="0">
                <a:solidFill>
                  <a:schemeClr val="tx1"/>
                </a:solidFill>
              </a:rPr>
              <a:t>mère développe alors </a:t>
            </a:r>
            <a:r>
              <a:rPr lang="fr-FR" sz="2800" b="1" dirty="0">
                <a:solidFill>
                  <a:srgbClr val="0070C0"/>
                </a:solidFill>
              </a:rPr>
              <a:t>une profonde dépression</a:t>
            </a:r>
            <a:r>
              <a:rPr lang="fr-FR" sz="2800" b="1" dirty="0">
                <a:solidFill>
                  <a:schemeClr val="tx1"/>
                </a:solidFill>
              </a:rPr>
              <a:t>. 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marL="45720" lv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7. Elle </a:t>
            </a:r>
            <a:r>
              <a:rPr lang="fr-FR" sz="2800" b="1" dirty="0">
                <a:solidFill>
                  <a:schemeClr val="tx1"/>
                </a:solidFill>
              </a:rPr>
              <a:t>fait </a:t>
            </a:r>
            <a:r>
              <a:rPr lang="fr-FR" sz="2800" b="1" dirty="0">
                <a:solidFill>
                  <a:srgbClr val="0070C0"/>
                </a:solidFill>
              </a:rPr>
              <a:t>un séjour </a:t>
            </a:r>
            <a:r>
              <a:rPr lang="fr-FR" sz="2800" b="1" dirty="0" smtClean="0">
                <a:solidFill>
                  <a:srgbClr val="0070C0"/>
                </a:solidFill>
              </a:rPr>
              <a:t>psychiatrique</a:t>
            </a:r>
          </a:p>
          <a:p>
            <a:pPr marL="45720" lv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marL="45720" lvl="0" indent="0">
              <a:buNone/>
            </a:pPr>
            <a:r>
              <a:rPr lang="en-GB" sz="2800" b="1" dirty="0">
                <a:solidFill>
                  <a:schemeClr val="tx1"/>
                </a:solidFill>
              </a:rPr>
              <a:t>8</a:t>
            </a:r>
            <a:r>
              <a:rPr lang="en-GB" sz="2800" b="1" dirty="0" smtClean="0">
                <a:solidFill>
                  <a:schemeClr val="tx1"/>
                </a:solidFill>
              </a:rPr>
              <a:t>. </a:t>
            </a:r>
            <a:r>
              <a:rPr lang="fr-FR" sz="2800" b="1" dirty="0" smtClean="0">
                <a:solidFill>
                  <a:schemeClr val="tx1"/>
                </a:solidFill>
              </a:rPr>
              <a:t>Lou </a:t>
            </a:r>
            <a:r>
              <a:rPr lang="fr-FR" sz="2800" b="1" dirty="0">
                <a:solidFill>
                  <a:schemeClr val="tx1"/>
                </a:solidFill>
              </a:rPr>
              <a:t>est inscrite dans un </a:t>
            </a:r>
            <a:r>
              <a:rPr lang="fr-FR" sz="2800" b="1" dirty="0">
                <a:solidFill>
                  <a:srgbClr val="0070C0"/>
                </a:solidFill>
              </a:rPr>
              <a:t>établissement pour enfants précoces </a:t>
            </a:r>
            <a:r>
              <a:rPr lang="fr-FR" sz="2800" b="1" dirty="0">
                <a:solidFill>
                  <a:schemeClr val="tx1"/>
                </a:solidFill>
              </a:rPr>
              <a:t>à Nantes. Elle y passe 4 ans, ne revenant à Paris qu’un weekend sur </a:t>
            </a:r>
            <a:r>
              <a:rPr lang="fr-FR" sz="2800" b="1" dirty="0" smtClean="0">
                <a:solidFill>
                  <a:schemeClr val="tx1"/>
                </a:solidFill>
              </a:rPr>
              <a:t>deux.</a:t>
            </a:r>
          </a:p>
          <a:p>
            <a:pPr marL="45720" lv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marL="45720" lvl="0" indent="0">
              <a:buNone/>
            </a:pPr>
            <a:r>
              <a:rPr lang="en-GB" sz="2800" b="1" dirty="0">
                <a:solidFill>
                  <a:schemeClr val="tx1"/>
                </a:solidFill>
              </a:rPr>
              <a:t>9</a:t>
            </a:r>
            <a:r>
              <a:rPr lang="en-GB" sz="2800" b="1" dirty="0" smtClean="0">
                <a:solidFill>
                  <a:schemeClr val="tx1"/>
                </a:solidFill>
              </a:rPr>
              <a:t>. </a:t>
            </a:r>
            <a:r>
              <a:rPr lang="fr-FR" sz="2800" b="1" dirty="0" smtClean="0">
                <a:solidFill>
                  <a:schemeClr val="tx1"/>
                </a:solidFill>
              </a:rPr>
              <a:t>Puis </a:t>
            </a:r>
            <a:r>
              <a:rPr lang="fr-FR" sz="2800" b="1" dirty="0">
                <a:solidFill>
                  <a:schemeClr val="tx1"/>
                </a:solidFill>
              </a:rPr>
              <a:t>elle </a:t>
            </a:r>
            <a:r>
              <a:rPr lang="fr-FR" sz="2800" b="1" dirty="0">
                <a:solidFill>
                  <a:srgbClr val="0070C0"/>
                </a:solidFill>
              </a:rPr>
              <a:t>réintègre l’appartement </a:t>
            </a:r>
            <a:r>
              <a:rPr lang="fr-FR" sz="2800" b="1" dirty="0">
                <a:solidFill>
                  <a:schemeClr val="tx1"/>
                </a:solidFill>
              </a:rPr>
              <a:t>des parents et demande à aller dans un lycée  « normal </a:t>
            </a:r>
            <a:r>
              <a:rPr lang="fr-FR" sz="2800" b="1" dirty="0" smtClean="0">
                <a:solidFill>
                  <a:schemeClr val="tx1"/>
                </a:solidFill>
              </a:rPr>
              <a:t>»</a:t>
            </a:r>
          </a:p>
          <a:p>
            <a:pPr marL="45720" lv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marL="45720" lvl="0" indent="0">
              <a:buNone/>
            </a:pPr>
            <a:r>
              <a:rPr lang="en-GB" sz="2800" b="1" dirty="0" smtClean="0">
                <a:solidFill>
                  <a:schemeClr val="tx1"/>
                </a:solidFill>
              </a:rPr>
              <a:t>10. </a:t>
            </a:r>
            <a:r>
              <a:rPr lang="fr-FR" sz="2800" b="1" dirty="0" smtClean="0">
                <a:solidFill>
                  <a:schemeClr val="tx1"/>
                </a:solidFill>
              </a:rPr>
              <a:t>Début </a:t>
            </a:r>
            <a:r>
              <a:rPr lang="fr-FR" sz="2800" b="1" dirty="0">
                <a:solidFill>
                  <a:schemeClr val="tx1"/>
                </a:solidFill>
              </a:rPr>
              <a:t>de </a:t>
            </a:r>
            <a:r>
              <a:rPr lang="fr-FR" sz="2800" b="1" dirty="0">
                <a:solidFill>
                  <a:srgbClr val="0070C0"/>
                </a:solidFill>
              </a:rPr>
              <a:t>la rentrée scolaire</a:t>
            </a:r>
            <a:r>
              <a:rPr lang="fr-FR" sz="2800" b="1" dirty="0">
                <a:solidFill>
                  <a:schemeClr val="tx1"/>
                </a:solidFill>
              </a:rPr>
              <a:t>, retour dans une nouvelle communauté qui débute le livre</a:t>
            </a:r>
            <a:endParaRPr lang="en-GB" sz="28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18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83" y="494298"/>
            <a:ext cx="11097127" cy="1356360"/>
          </a:xfrm>
        </p:spPr>
        <p:txBody>
          <a:bodyPr/>
          <a:lstStyle/>
          <a:p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3. De </a:t>
            </a:r>
            <a:r>
              <a:rPr lang="fr-FR" altLang="en-US" b="1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là vont découler les relations familiales 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127" y="1732547"/>
            <a:ext cx="10951285" cy="4363453"/>
          </a:xfrm>
        </p:spPr>
        <p:txBody>
          <a:bodyPr/>
          <a:lstStyle/>
          <a:p>
            <a:r>
              <a:rPr lang="fr-FR" alt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 personnages</a:t>
            </a:r>
          </a:p>
          <a:p>
            <a:r>
              <a:rPr lang="fr-FR" alt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r-FR" alt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hacun ‘</a:t>
            </a:r>
            <a:r>
              <a:rPr lang="fr-FR" altLang="en-US" sz="32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dans </a:t>
            </a:r>
            <a:r>
              <a:rPr lang="fr-FR" altLang="en-US" sz="3200" b="1" i="1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 </a:t>
            </a:r>
            <a:r>
              <a:rPr lang="fr-FR" altLang="en-US" sz="32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bulle</a:t>
            </a:r>
            <a:r>
              <a:rPr lang="fr-FR" alt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’ </a:t>
            </a:r>
          </a:p>
          <a:p>
            <a:r>
              <a:rPr lang="fr-FR" alt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 </a:t>
            </a:r>
            <a:r>
              <a:rPr lang="fr-FR" alt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solitudes qui cohabitent </a:t>
            </a:r>
            <a:endParaRPr lang="fr-FR" altLang="en-US" sz="3200" b="1" dirty="0" smtClean="0">
              <a:solidFill>
                <a:schemeClr val="tx1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fr-FR" alt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r-FR" alt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</a:t>
            </a:r>
            <a:r>
              <a:rPr lang="fr-FR" alt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tentent de continuer </a:t>
            </a:r>
            <a:r>
              <a:rPr lang="fr-FR" alt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à vivre avec </a:t>
            </a:r>
            <a:r>
              <a:rPr lang="fr-FR" alt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cette douleur. </a:t>
            </a:r>
            <a:endParaRPr lang="fr-FR" altLang="en-US" sz="3200" b="1" dirty="0" smtClean="0">
              <a:solidFill>
                <a:schemeClr val="tx1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05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 </a:t>
            </a:r>
            <a:r>
              <a:rPr lang="en-GB" dirty="0" err="1" smtClean="0"/>
              <a:t>dit</a:t>
            </a:r>
            <a:r>
              <a:rPr lang="en-GB" dirty="0" smtClean="0"/>
              <a:t> Lou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ce</a:t>
            </a:r>
            <a:r>
              <a:rPr lang="en-GB" dirty="0" smtClean="0"/>
              <a:t> passage?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314842"/>
            <a:ext cx="9872871" cy="1620253"/>
          </a:xfrm>
        </p:spPr>
        <p:txBody>
          <a:bodyPr/>
          <a:lstStyle/>
          <a:p>
            <a:r>
              <a:rPr lang="fr-FR" alt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 moment de la rencontre de NO, Lou vit en permanence avec ce drame depuis 5 ans.</a:t>
            </a:r>
            <a:endParaRPr lang="en-GB" altLang="en-US" sz="16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13" y="1847626"/>
            <a:ext cx="8518357" cy="23801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307546" y="4571243"/>
            <a:ext cx="4156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ko-KR" sz="2000" b="1" i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lame de fond </a:t>
            </a:r>
            <a:r>
              <a:rPr lang="fr-FR" altLang="ko-KR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(= a tidal </a:t>
            </a:r>
            <a:r>
              <a:rPr lang="fr-FR" altLang="ko-KR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wave</a:t>
            </a:r>
            <a:r>
              <a:rPr lang="fr-FR" altLang="ko-KR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3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4. La </a:t>
            </a:r>
            <a:r>
              <a:rPr lang="fr-FR" b="1" dirty="0"/>
              <a:t>mère de Lou </a:t>
            </a:r>
            <a:r>
              <a:rPr lang="fr-FR" b="1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4130040"/>
          </a:xfrm>
        </p:spPr>
        <p:txBody>
          <a:bodyPr>
            <a:normAutofit/>
          </a:bodyPr>
          <a:lstStyle/>
          <a:p>
            <a:pPr lvl="0"/>
            <a:r>
              <a:rPr lang="fr-FR" sz="3200" dirty="0">
                <a:solidFill>
                  <a:schemeClr val="tx1"/>
                </a:solidFill>
              </a:rPr>
              <a:t>Comment est la mère de Lou quand l’histoire débute ?</a:t>
            </a:r>
            <a:endParaRPr lang="en-GB" sz="32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fr-FR" sz="3200" b="1" dirty="0">
                <a:solidFill>
                  <a:schemeClr val="tx1"/>
                </a:solidFill>
              </a:rPr>
              <a:t>Sa mère est toujours malade, absente, incapable d’un geste de tendresse pour sa fille </a:t>
            </a:r>
            <a:endParaRPr lang="en-GB" sz="3200" dirty="0">
              <a:solidFill>
                <a:schemeClr val="tx1"/>
              </a:solidFill>
            </a:endParaRPr>
          </a:p>
          <a:p>
            <a:pPr marL="45720" lvl="0" indent="0">
              <a:buNone/>
            </a:pPr>
            <a:endParaRPr lang="en-GB" sz="3200" dirty="0">
              <a:solidFill>
                <a:schemeClr val="tx1"/>
              </a:solidFill>
            </a:endParaRPr>
          </a:p>
          <a:p>
            <a:pPr lvl="0"/>
            <a:r>
              <a:rPr lang="fr-FR" sz="3200" dirty="0" smtClean="0">
                <a:solidFill>
                  <a:schemeClr val="tx1"/>
                </a:solidFill>
              </a:rPr>
              <a:t>Comment </a:t>
            </a:r>
            <a:r>
              <a:rPr lang="fr-FR" sz="3200" dirty="0">
                <a:solidFill>
                  <a:schemeClr val="tx1"/>
                </a:solidFill>
              </a:rPr>
              <a:t>réagit Lou et comment </a:t>
            </a:r>
            <a:r>
              <a:rPr lang="fr-FR" sz="3200" dirty="0" err="1">
                <a:solidFill>
                  <a:schemeClr val="tx1"/>
                </a:solidFill>
              </a:rPr>
              <a:t>vit-elle</a:t>
            </a:r>
            <a:r>
              <a:rPr lang="fr-FR" sz="3200" dirty="0">
                <a:solidFill>
                  <a:schemeClr val="tx1"/>
                </a:solidFill>
              </a:rPr>
              <a:t> cette situation ?</a:t>
            </a:r>
            <a:endParaRPr lang="en-GB" sz="3200" dirty="0">
              <a:solidFill>
                <a:schemeClr val="tx1"/>
              </a:solidFill>
            </a:endParaRPr>
          </a:p>
          <a:p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0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928055" y="171450"/>
            <a:ext cx="4302760" cy="6515100"/>
            <a:chOff x="0" y="0"/>
            <a:chExt cx="4302760" cy="65151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95140" cy="1924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4050"/>
              <a:ext cx="4302760" cy="45910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476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16" y="376187"/>
            <a:ext cx="9875520" cy="1356360"/>
          </a:xfrm>
        </p:spPr>
        <p:txBody>
          <a:bodyPr/>
          <a:lstStyle/>
          <a:p>
            <a:pPr lvl="0"/>
            <a:r>
              <a:rPr lang="fr-FR" b="1" dirty="0" smtClean="0"/>
              <a:t>5. Le </a:t>
            </a:r>
            <a:r>
              <a:rPr lang="fr-FR" b="1" dirty="0"/>
              <a:t>père de Lou 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316" y="1443789"/>
            <a:ext cx="10133555" cy="4989095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/>
                </a:solidFill>
              </a:rPr>
              <a:t>Le père </a:t>
            </a:r>
            <a:r>
              <a:rPr lang="fr-FR" sz="2800" dirty="0" smtClean="0">
                <a:solidFill>
                  <a:schemeClr val="tx1"/>
                </a:solidFill>
              </a:rPr>
              <a:t>tient </a:t>
            </a:r>
            <a:r>
              <a:rPr lang="fr-FR" sz="2800" dirty="0">
                <a:solidFill>
                  <a:schemeClr val="tx1"/>
                </a:solidFill>
              </a:rPr>
              <a:t>bon. Il en donne l’apparence en tout cas. 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Il </a:t>
            </a:r>
            <a:r>
              <a:rPr lang="fr-FR" sz="2800" dirty="0">
                <a:solidFill>
                  <a:schemeClr val="tx1"/>
                </a:solidFill>
              </a:rPr>
              <a:t>joue son rôle </a:t>
            </a:r>
            <a:r>
              <a:rPr lang="fr-FR" sz="2800" dirty="0">
                <a:solidFill>
                  <a:srgbClr val="0070C0"/>
                </a:solidFill>
              </a:rPr>
              <a:t>du mieux qu’il peut </a:t>
            </a:r>
            <a:r>
              <a:rPr lang="fr-FR" sz="2800" dirty="0">
                <a:solidFill>
                  <a:schemeClr val="tx1"/>
                </a:solidFill>
              </a:rPr>
              <a:t>pour que Lou puisse continuer et que </a:t>
            </a:r>
            <a:r>
              <a:rPr lang="fr-FR" sz="2800" dirty="0">
                <a:solidFill>
                  <a:srgbClr val="0070C0"/>
                </a:solidFill>
              </a:rPr>
              <a:t>tout ne s’écroule pas</a:t>
            </a:r>
            <a:r>
              <a:rPr lang="fr-FR" sz="2800" dirty="0">
                <a:solidFill>
                  <a:schemeClr val="tx1"/>
                </a:solidFill>
              </a:rPr>
              <a:t>. 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Il essaie d’être encore un </a:t>
            </a:r>
            <a:r>
              <a:rPr lang="fr-FR" sz="2800" dirty="0" smtClean="0">
                <a:solidFill>
                  <a:srgbClr val="0070C0"/>
                </a:solidFill>
              </a:rPr>
              <a:t>élément de stabilité</a:t>
            </a:r>
          </a:p>
          <a:p>
            <a:r>
              <a:rPr lang="fr-FR" sz="2800" dirty="0">
                <a:solidFill>
                  <a:schemeClr val="tx1"/>
                </a:solidFill>
              </a:rPr>
              <a:t>« Il s’y connait en illusion familiale » (p.83</a:t>
            </a:r>
            <a:r>
              <a:rPr lang="fr-FR" sz="2800" dirty="0" smtClean="0">
                <a:solidFill>
                  <a:schemeClr val="tx1"/>
                </a:solidFill>
              </a:rPr>
              <a:t>).</a:t>
            </a:r>
          </a:p>
          <a:p>
            <a:r>
              <a:rPr lang="fr-FR" sz="2800" dirty="0">
                <a:solidFill>
                  <a:schemeClr val="tx1"/>
                </a:solidFill>
              </a:rPr>
              <a:t>Il aime sa fille, le lui montre. </a:t>
            </a:r>
            <a:endParaRPr lang="en-GB" sz="2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Que </a:t>
            </a:r>
            <a:r>
              <a:rPr lang="fr-FR" sz="2800" dirty="0">
                <a:solidFill>
                  <a:schemeClr val="tx1"/>
                </a:solidFill>
              </a:rPr>
              <a:t>pensez-vous de la relation père-fille ?</a:t>
            </a: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 err="1" smtClean="0">
                <a:solidFill>
                  <a:schemeClr val="tx1"/>
                </a:solidFill>
              </a:rPr>
              <a:t>C’est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une</a:t>
            </a:r>
            <a:r>
              <a:rPr lang="en-GB" sz="2800" dirty="0" smtClean="0">
                <a:solidFill>
                  <a:schemeClr val="tx1"/>
                </a:solidFill>
              </a:rPr>
              <a:t> relation </a:t>
            </a:r>
            <a:r>
              <a:rPr lang="en-GB" sz="2800" dirty="0" err="1" smtClean="0">
                <a:solidFill>
                  <a:srgbClr val="0070C0"/>
                </a:solidFill>
              </a:rPr>
              <a:t>attachante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8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52926"/>
            <a:ext cx="11011300" cy="1356360"/>
          </a:xfrm>
        </p:spPr>
        <p:txBody>
          <a:bodyPr>
            <a:normAutofit/>
          </a:bodyPr>
          <a:lstStyle/>
          <a:p>
            <a:r>
              <a:rPr lang="fr-FR" sz="3200" dirty="0"/>
              <a:t>Lou</a:t>
            </a:r>
            <a:r>
              <a:rPr lang="fr-FR" sz="3200" dirty="0">
                <a:solidFill>
                  <a:srgbClr val="0070C0"/>
                </a:solidFill>
              </a:rPr>
              <a:t> regrette </a:t>
            </a:r>
            <a:r>
              <a:rPr lang="fr-FR" sz="3200" dirty="0"/>
              <a:t>et recherche le temps d’avant Thaïs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mais </a:t>
            </a:r>
            <a:r>
              <a:rPr lang="fr-FR" sz="3200" b="1" dirty="0">
                <a:solidFill>
                  <a:srgbClr val="0070C0"/>
                </a:solidFill>
              </a:rPr>
              <a:t>le sujet est tabou</a:t>
            </a:r>
            <a:r>
              <a:rPr lang="fr-FR" sz="3200" dirty="0" smtClean="0"/>
              <a:t>.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1197" y="1709286"/>
            <a:ext cx="6400800" cy="53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6. Le </a:t>
            </a:r>
            <a:r>
              <a:rPr lang="fr-FR" b="1" u="sng" dirty="0"/>
              <a:t>regard de Lou évolue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5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r>
              <a:rPr lang="fr-FR" dirty="0">
                <a:effectLst/>
              </a:rPr>
              <a:t>Leçon 3 : LE CERCLE FAMILIAL</a:t>
            </a:r>
            <a:endParaRPr lang="en-GB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NO ET MOI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3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90" y="609601"/>
            <a:ext cx="10486482" cy="5486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fr-FR" sz="3200" dirty="0">
                <a:solidFill>
                  <a:schemeClr val="tx1"/>
                </a:solidFill>
              </a:rPr>
              <a:t>Le regard de Lou évolue ……………………………… du roman. Au début elle est ……………………….. et séduite par No, pourtant aux ………………………………….. de sa propre vie, …………………… apparence. Elle se renseigne et ……………………….. à son exposé mais cherche une amitié particulière puisqu’elle en a ………………………. aussi. Cependant, peu à peu, ses qualités ……………………………..  l’amènent logiquement à une compréhension et une généralisation : Le gros plan s’élargit alors partout la …………………….. lui saute aux yeux.</a:t>
            </a:r>
            <a:endParaRPr lang="en-GB" sz="32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GB" sz="2800" dirty="0"/>
          </a:p>
          <a:p>
            <a:pPr marL="45720" indent="0" algn="ctr">
              <a:buNone/>
            </a:pPr>
            <a:r>
              <a:rPr lang="fr-FR" sz="2800" b="1" dirty="0"/>
              <a:t>en  - besoin  - misère  - intriguée  - intellectuelles  - travaille  - tout au long – antipodes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554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2" y="1556083"/>
            <a:ext cx="11470104" cy="503722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fr-FR" sz="3200" dirty="0">
                <a:solidFill>
                  <a:schemeClr val="tx1"/>
                </a:solidFill>
              </a:rPr>
              <a:t>Le regard de Lou évolue </a:t>
            </a:r>
            <a:r>
              <a:rPr lang="fr-FR" sz="3200" b="1" dirty="0"/>
              <a:t>tout au long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>du roman. </a:t>
            </a:r>
            <a:endParaRPr lang="fr-FR" sz="32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Au </a:t>
            </a:r>
            <a:r>
              <a:rPr lang="fr-FR" sz="3200" dirty="0">
                <a:solidFill>
                  <a:schemeClr val="tx1"/>
                </a:solidFill>
              </a:rPr>
              <a:t>début elle est </a:t>
            </a:r>
            <a:r>
              <a:rPr lang="fr-FR" sz="3200" b="1" dirty="0"/>
              <a:t> intriguée 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>et séduite par No, pourtant aux </a:t>
            </a:r>
            <a:r>
              <a:rPr lang="fr-FR" sz="3200" b="1" dirty="0" smtClean="0"/>
              <a:t>antipodes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>de sa propre vie</a:t>
            </a:r>
            <a:r>
              <a:rPr lang="fr-FR" sz="3200" dirty="0" smtClean="0">
                <a:solidFill>
                  <a:schemeClr val="tx1"/>
                </a:solidFill>
              </a:rPr>
              <a:t>,</a:t>
            </a:r>
            <a:r>
              <a:rPr lang="fr-FR" sz="3200" b="1" dirty="0"/>
              <a:t> en </a:t>
            </a:r>
            <a:r>
              <a:rPr lang="fr-FR" sz="3200" dirty="0" smtClean="0">
                <a:solidFill>
                  <a:schemeClr val="tx1"/>
                </a:solidFill>
              </a:rPr>
              <a:t>apparence</a:t>
            </a:r>
            <a:r>
              <a:rPr lang="fr-FR" sz="3200" dirty="0">
                <a:solidFill>
                  <a:schemeClr val="tx1"/>
                </a:solidFill>
              </a:rPr>
              <a:t>. </a:t>
            </a:r>
          </a:p>
          <a:p>
            <a:pPr marL="45720" indent="0"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Elle </a:t>
            </a:r>
            <a:r>
              <a:rPr lang="fr-FR" sz="3200" dirty="0">
                <a:solidFill>
                  <a:schemeClr val="tx1"/>
                </a:solidFill>
              </a:rPr>
              <a:t>se renseigne et </a:t>
            </a:r>
            <a:r>
              <a:rPr lang="fr-FR" sz="3200" b="1" dirty="0"/>
              <a:t>travaille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>à son exposé mais cherche une amitié particulière puisqu’elle en </a:t>
            </a:r>
            <a:r>
              <a:rPr lang="fr-FR" sz="3200" dirty="0" smtClean="0">
                <a:solidFill>
                  <a:schemeClr val="tx1"/>
                </a:solidFill>
              </a:rPr>
              <a:t>a</a:t>
            </a:r>
            <a:r>
              <a:rPr lang="fr-FR" sz="3200" b="1" dirty="0"/>
              <a:t> besoin </a:t>
            </a:r>
            <a:r>
              <a:rPr lang="fr-FR" sz="3200" dirty="0" smtClean="0">
                <a:solidFill>
                  <a:schemeClr val="tx1"/>
                </a:solidFill>
              </a:rPr>
              <a:t>aussi</a:t>
            </a:r>
            <a:r>
              <a:rPr lang="fr-FR" sz="3200" dirty="0">
                <a:solidFill>
                  <a:schemeClr val="tx1"/>
                </a:solidFill>
              </a:rPr>
              <a:t>. </a:t>
            </a:r>
            <a:endParaRPr lang="fr-FR" sz="32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Cependant</a:t>
            </a:r>
            <a:r>
              <a:rPr lang="fr-FR" sz="3200" dirty="0">
                <a:solidFill>
                  <a:schemeClr val="tx1"/>
                </a:solidFill>
              </a:rPr>
              <a:t>, peu à peu, ses qualités </a:t>
            </a:r>
            <a:r>
              <a:rPr lang="fr-FR" sz="3200" b="1" dirty="0"/>
              <a:t> intellectuelles </a:t>
            </a:r>
            <a:r>
              <a:rPr lang="fr-FR" sz="3200" dirty="0" smtClean="0">
                <a:solidFill>
                  <a:schemeClr val="tx1"/>
                </a:solidFill>
              </a:rPr>
              <a:t> l’amènent </a:t>
            </a:r>
            <a:r>
              <a:rPr lang="fr-FR" sz="3200" dirty="0">
                <a:solidFill>
                  <a:schemeClr val="tx1"/>
                </a:solidFill>
              </a:rPr>
              <a:t>logiquement à une compréhension et une généralisation : </a:t>
            </a:r>
            <a:endParaRPr lang="fr-FR" sz="32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Le </a:t>
            </a:r>
            <a:r>
              <a:rPr lang="fr-FR" sz="3200" dirty="0">
                <a:solidFill>
                  <a:schemeClr val="tx1"/>
                </a:solidFill>
              </a:rPr>
              <a:t>gros plan s’élargit alors partout la </a:t>
            </a:r>
            <a:r>
              <a:rPr lang="fr-FR" sz="3200" b="1" dirty="0"/>
              <a:t> misère 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>lui saute aux yeux</a:t>
            </a:r>
            <a:r>
              <a:rPr lang="fr-FR" sz="3200" dirty="0" smtClean="0">
                <a:solidFill>
                  <a:schemeClr val="tx1"/>
                </a:solidFill>
              </a:rPr>
              <a:t>.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7358" y="199723"/>
            <a:ext cx="9875520" cy="1356360"/>
          </a:xfrm>
        </p:spPr>
        <p:txBody>
          <a:bodyPr/>
          <a:lstStyle/>
          <a:p>
            <a:r>
              <a:rPr lang="en-GB" dirty="0" smtClean="0"/>
              <a:t>6. </a:t>
            </a:r>
            <a:r>
              <a:rPr lang="en-GB" dirty="0" err="1" smtClean="0"/>
              <a:t>Réponses</a:t>
            </a:r>
            <a:r>
              <a:rPr lang="en-GB" dirty="0" smtClean="0"/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33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11" y="401053"/>
            <a:ext cx="8550443" cy="6112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6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422564"/>
            <a:ext cx="11263745" cy="1356360"/>
          </a:xfrm>
        </p:spPr>
        <p:txBody>
          <a:bodyPr>
            <a:normAutofit/>
          </a:bodyPr>
          <a:lstStyle/>
          <a:p>
            <a:r>
              <a:rPr lang="fr-FR" dirty="0"/>
              <a:t>Que découvre-t-on au sujet de No sans même que Delphine De Vigan ne prononce le mot </a:t>
            </a:r>
            <a:r>
              <a:rPr lang="fr-FR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2" y="1778924"/>
            <a:ext cx="10184599" cy="472578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tx1"/>
                </a:solidFill>
              </a:rPr>
              <a:t>P173</a:t>
            </a:r>
            <a:endParaRPr lang="en-GB" sz="3200" b="1" dirty="0">
              <a:solidFill>
                <a:schemeClr val="tx1"/>
              </a:solidFill>
            </a:endParaRPr>
          </a:p>
          <a:p>
            <a:r>
              <a:rPr lang="fr-FR" sz="3200" b="1" dirty="0">
                <a:solidFill>
                  <a:schemeClr val="tx1"/>
                </a:solidFill>
              </a:rPr>
              <a:t>P175</a:t>
            </a:r>
            <a:endParaRPr lang="en-GB" sz="3200" b="1" dirty="0">
              <a:solidFill>
                <a:schemeClr val="tx1"/>
              </a:solidFill>
            </a:endParaRPr>
          </a:p>
          <a:p>
            <a:r>
              <a:rPr lang="fr-FR" sz="3200" b="1" dirty="0">
                <a:solidFill>
                  <a:schemeClr val="tx1"/>
                </a:solidFill>
              </a:rPr>
              <a:t>P185</a:t>
            </a:r>
            <a:endParaRPr lang="en-GB" sz="3200" b="1" dirty="0">
              <a:solidFill>
                <a:schemeClr val="tx1"/>
              </a:solidFill>
            </a:endParaRPr>
          </a:p>
          <a:p>
            <a:r>
              <a:rPr lang="fr-FR" sz="3200" b="1" dirty="0">
                <a:solidFill>
                  <a:schemeClr val="tx1"/>
                </a:solidFill>
              </a:rPr>
              <a:t>P197-198</a:t>
            </a:r>
            <a:endParaRPr lang="en-GB" sz="3200" b="1" dirty="0">
              <a:solidFill>
                <a:schemeClr val="tx1"/>
              </a:solidFill>
            </a:endParaRPr>
          </a:p>
          <a:p>
            <a:r>
              <a:rPr lang="fr-FR" sz="3200" b="1" dirty="0">
                <a:solidFill>
                  <a:schemeClr val="tx1"/>
                </a:solidFill>
              </a:rPr>
              <a:t>P198</a:t>
            </a:r>
            <a:endParaRPr lang="en-GB" sz="3200" b="1" dirty="0">
              <a:solidFill>
                <a:schemeClr val="tx1"/>
              </a:solidFill>
            </a:endParaRPr>
          </a:p>
          <a:p>
            <a:r>
              <a:rPr lang="fr-FR" sz="3200" b="1" dirty="0">
                <a:solidFill>
                  <a:schemeClr val="tx1"/>
                </a:solidFill>
              </a:rPr>
              <a:t>P200</a:t>
            </a:r>
            <a:endParaRPr lang="en-GB" sz="3200" b="1" dirty="0">
              <a:solidFill>
                <a:schemeClr val="tx1"/>
              </a:solidFill>
            </a:endParaRPr>
          </a:p>
          <a:p>
            <a:r>
              <a:rPr lang="fr-FR" sz="3200" b="1" dirty="0">
                <a:solidFill>
                  <a:schemeClr val="tx1"/>
                </a:solidFill>
              </a:rPr>
              <a:t>Et enfin p226-227 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12192000" cy="30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71" y="2426744"/>
            <a:ext cx="10363200" cy="19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26520"/>
            <a:ext cx="9192126" cy="49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72" y="891067"/>
            <a:ext cx="10411326" cy="378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61" y="433137"/>
            <a:ext cx="11325158" cy="1925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51" y="3568641"/>
            <a:ext cx="11341768" cy="29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 </a:t>
            </a:r>
            <a:r>
              <a:rPr lang="en-GB" dirty="0" err="1" smtClean="0"/>
              <a:t>enfin</a:t>
            </a:r>
            <a:r>
              <a:rPr lang="en-GB" dirty="0" smtClean="0"/>
              <a:t> pages 226 et 227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 smtClean="0">
                <a:solidFill>
                  <a:schemeClr val="tx1"/>
                </a:solidFill>
              </a:rPr>
              <a:t>Une</a:t>
            </a:r>
            <a:r>
              <a:rPr lang="en-GB" sz="2800" dirty="0" smtClean="0">
                <a:solidFill>
                  <a:schemeClr val="tx1"/>
                </a:solidFill>
              </a:rPr>
              <a:t> scène </a:t>
            </a:r>
            <a:r>
              <a:rPr lang="en-GB" sz="2800" dirty="0" err="1" smtClean="0">
                <a:solidFill>
                  <a:srgbClr val="0070C0"/>
                </a:solidFill>
              </a:rPr>
              <a:t>d’</a:t>
            </a:r>
            <a:r>
              <a:rPr lang="en-GB" sz="2800" b="1" dirty="0" err="1" smtClean="0">
                <a:solidFill>
                  <a:srgbClr val="0070C0"/>
                </a:solidFill>
              </a:rPr>
              <a:t>altercation</a:t>
            </a:r>
            <a:r>
              <a:rPr lang="en-GB" sz="2800" dirty="0" smtClean="0">
                <a:solidFill>
                  <a:srgbClr val="0070C0"/>
                </a:solidFill>
              </a:rPr>
              <a:t> entre No et Lucas </a:t>
            </a:r>
            <a:r>
              <a:rPr lang="en-GB" sz="2800" dirty="0" err="1" smtClean="0">
                <a:solidFill>
                  <a:schemeClr val="tx1"/>
                </a:solidFill>
              </a:rPr>
              <a:t>va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rendre</a:t>
            </a:r>
            <a:r>
              <a:rPr lang="en-GB" sz="2800" dirty="0" smtClean="0">
                <a:solidFill>
                  <a:schemeClr val="tx1"/>
                </a:solidFill>
              </a:rPr>
              <a:t> plus </a:t>
            </a:r>
            <a:r>
              <a:rPr lang="en-GB" sz="2800" b="1" dirty="0" err="1" smtClean="0">
                <a:solidFill>
                  <a:srgbClr val="0070C0"/>
                </a:solidFill>
              </a:rPr>
              <a:t>explicite</a:t>
            </a:r>
            <a:r>
              <a:rPr lang="en-GB" sz="2800" dirty="0" smtClean="0">
                <a:solidFill>
                  <a:schemeClr val="tx1"/>
                </a:solidFill>
              </a:rPr>
              <a:t> la situation de la </a:t>
            </a:r>
            <a:r>
              <a:rPr lang="en-GB" sz="2800" dirty="0" err="1" smtClean="0">
                <a:solidFill>
                  <a:schemeClr val="tx1"/>
                </a:solidFill>
              </a:rPr>
              <a:t>jeune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fille</a:t>
            </a:r>
            <a:r>
              <a:rPr lang="en-GB" sz="28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Elle </a:t>
            </a:r>
            <a:r>
              <a:rPr lang="en-GB" sz="2800" dirty="0" err="1" smtClean="0">
                <a:solidFill>
                  <a:schemeClr val="tx1"/>
                </a:solidFill>
              </a:rPr>
              <a:t>gagne</a:t>
            </a:r>
            <a:r>
              <a:rPr lang="en-GB" sz="2800" dirty="0" smtClean="0">
                <a:solidFill>
                  <a:schemeClr val="tx1"/>
                </a:solidFill>
              </a:rPr>
              <a:t> beaucoup plus </a:t>
            </a:r>
            <a:r>
              <a:rPr lang="en-GB" sz="2800" dirty="0" err="1" smtClean="0">
                <a:solidFill>
                  <a:schemeClr val="tx1"/>
                </a:solidFill>
              </a:rPr>
              <a:t>d’argent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qu’une</a:t>
            </a:r>
            <a:r>
              <a:rPr lang="en-GB" sz="2800" dirty="0" smtClean="0">
                <a:solidFill>
                  <a:schemeClr val="tx1"/>
                </a:solidFill>
              </a:rPr>
              <a:t> simple </a:t>
            </a:r>
            <a:r>
              <a:rPr lang="en-GB" sz="2800" dirty="0" err="1" smtClean="0">
                <a:solidFill>
                  <a:schemeClr val="tx1"/>
                </a:solidFill>
              </a:rPr>
              <a:t>employée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d’hotel</a:t>
            </a:r>
            <a:r>
              <a:rPr lang="en-GB" sz="2800" dirty="0" smtClean="0">
                <a:solidFill>
                  <a:schemeClr val="tx1"/>
                </a:solidFill>
              </a:rPr>
              <a:t>: Lucas ne </a:t>
            </a:r>
            <a:r>
              <a:rPr lang="en-GB" sz="2800" dirty="0" err="1" smtClean="0">
                <a:solidFill>
                  <a:schemeClr val="tx1"/>
                </a:solidFill>
              </a:rPr>
              <a:t>peut</a:t>
            </a:r>
            <a:r>
              <a:rPr lang="en-GB" sz="2800" dirty="0" smtClean="0">
                <a:solidFill>
                  <a:schemeClr val="tx1"/>
                </a:solidFill>
              </a:rPr>
              <a:t> plus se </a:t>
            </a:r>
            <a:r>
              <a:rPr lang="en-GB" sz="2800" dirty="0" err="1" smtClean="0">
                <a:solidFill>
                  <a:schemeClr val="tx1"/>
                </a:solidFill>
              </a:rPr>
              <a:t>maîtriser</a:t>
            </a:r>
            <a:r>
              <a:rPr lang="en-GB" sz="2800" dirty="0" smtClean="0">
                <a:solidFill>
                  <a:schemeClr val="tx1"/>
                </a:solidFill>
              </a:rPr>
              <a:t> et Lou </a:t>
            </a:r>
            <a:r>
              <a:rPr lang="en-GB" sz="2800" dirty="0" err="1" smtClean="0">
                <a:solidFill>
                  <a:schemeClr val="tx1"/>
                </a:solidFill>
              </a:rPr>
              <a:t>comprend</a:t>
            </a:r>
            <a:r>
              <a:rPr lang="en-GB" sz="2800" dirty="0" smtClean="0">
                <a:solidFill>
                  <a:schemeClr val="tx1"/>
                </a:solidFill>
              </a:rPr>
              <a:t>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9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46" y="184209"/>
            <a:ext cx="3314199" cy="4084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133" y="569496"/>
            <a:ext cx="3398337" cy="4098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218" y="1208674"/>
            <a:ext cx="3152734" cy="383273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928120" y="2819692"/>
            <a:ext cx="3152734" cy="3832735"/>
            <a:chOff x="8789721" y="2811379"/>
            <a:chExt cx="3152734" cy="38327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9721" y="2811379"/>
              <a:ext cx="3152734" cy="3832735"/>
            </a:xfrm>
            <a:prstGeom prst="rect">
              <a:avLst/>
            </a:prstGeom>
          </p:spPr>
        </p:pic>
        <p:sp>
          <p:nvSpPr>
            <p:cNvPr id="10" name="Text Box 468"/>
            <p:cNvSpPr txBox="1"/>
            <p:nvPr/>
          </p:nvSpPr>
          <p:spPr>
            <a:xfrm>
              <a:off x="9464938" y="3311889"/>
              <a:ext cx="1828704" cy="2772255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3400" dirty="0">
                  <a:effectLst/>
                  <a:latin typeface="Brush Script MT" panose="03060802040406070304" pitchFamily="66" charset="0"/>
                  <a:ea typeface="Times New Roman" panose="02020603050405020304" pitchFamily="18" charset="0"/>
                  <a:cs typeface="Apple Chancery"/>
                </a:rPr>
                <a:t>Quelle est la situation émotionnelle </a:t>
              </a:r>
              <a:r>
                <a:rPr lang="fr-FR" sz="3400" dirty="0" smtClean="0">
                  <a:effectLst/>
                  <a:latin typeface="Brush Script MT" panose="03060802040406070304" pitchFamily="66" charset="0"/>
                  <a:ea typeface="Times New Roman" panose="02020603050405020304" pitchFamily="18" charset="0"/>
                  <a:cs typeface="Apple Chancery"/>
                </a:rPr>
                <a:t>du père </a:t>
              </a:r>
              <a:r>
                <a:rPr lang="fr-FR" sz="3400" dirty="0">
                  <a:effectLst/>
                  <a:latin typeface="Brush Script MT" panose="03060802040406070304" pitchFamily="66" charset="0"/>
                  <a:ea typeface="Times New Roman" panose="02020603050405020304" pitchFamily="18" charset="0"/>
                  <a:cs typeface="Apple Chancery"/>
                </a:rPr>
                <a:t>de Lou</a:t>
              </a:r>
              <a:r>
                <a:rPr lang="fr-FR" sz="2400" dirty="0">
                  <a:effectLst/>
                  <a:latin typeface="Brush Script MT" panose="03060802040406070304" pitchFamily="66" charset="0"/>
                  <a:ea typeface="Times New Roman" panose="02020603050405020304" pitchFamily="18" charset="0"/>
                  <a:cs typeface="Apple Chancery"/>
                </a:rPr>
                <a:t>?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fr-F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08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546" y="325221"/>
            <a:ext cx="9659778" cy="629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violence, la </a:t>
            </a:r>
            <a:r>
              <a:rPr lang="en-GB" dirty="0" err="1" smtClean="0"/>
              <a:t>peur</a:t>
            </a:r>
            <a:r>
              <a:rPr lang="en-GB" dirty="0" smtClean="0"/>
              <a:t>, le </a:t>
            </a:r>
            <a:r>
              <a:rPr lang="en-GB" dirty="0" err="1" smtClean="0"/>
              <a:t>désespoir</a:t>
            </a:r>
            <a:r>
              <a:rPr lang="en-GB" dirty="0" smtClean="0"/>
              <a:t> et la </a:t>
            </a:r>
            <a:r>
              <a:rPr lang="en-GB" dirty="0" err="1" smtClean="0"/>
              <a:t>révolte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216" y="1965960"/>
            <a:ext cx="10359655" cy="4130040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>
                <a:solidFill>
                  <a:schemeClr val="tx1"/>
                </a:solidFill>
              </a:rPr>
              <a:t>La </a:t>
            </a:r>
            <a:r>
              <a:rPr lang="fr-FR" sz="2800" dirty="0">
                <a:solidFill>
                  <a:schemeClr val="tx1"/>
                </a:solidFill>
              </a:rPr>
              <a:t>violence et la peur étaient déjà </a:t>
            </a:r>
            <a:r>
              <a:rPr lang="fr-FR" sz="2800" dirty="0" smtClean="0">
                <a:solidFill>
                  <a:schemeClr val="tx1"/>
                </a:solidFill>
              </a:rPr>
              <a:t>présentes au </a:t>
            </a:r>
            <a:r>
              <a:rPr lang="fr-FR" sz="2800" dirty="0">
                <a:solidFill>
                  <a:schemeClr val="tx1"/>
                </a:solidFill>
              </a:rPr>
              <a:t>début du livre. 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b="1" dirty="0" smtClean="0">
                <a:solidFill>
                  <a:schemeClr val="tx1"/>
                </a:solidFill>
              </a:rPr>
              <a:t>La faillite / la chute </a:t>
            </a:r>
            <a:r>
              <a:rPr lang="fr-FR" sz="2800" dirty="0">
                <a:solidFill>
                  <a:schemeClr val="tx1"/>
                </a:solidFill>
              </a:rPr>
              <a:t>de No était </a:t>
            </a:r>
            <a:r>
              <a:rPr lang="fr-FR" sz="2800" b="1" dirty="0">
                <a:solidFill>
                  <a:schemeClr val="tx1"/>
                </a:solidFill>
              </a:rPr>
              <a:t>inéluctable</a:t>
            </a:r>
            <a:r>
              <a:rPr lang="fr-FR" sz="2800" dirty="0">
                <a:solidFill>
                  <a:schemeClr val="tx1"/>
                </a:solidFill>
              </a:rPr>
              <a:t>. 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Le </a:t>
            </a:r>
            <a:r>
              <a:rPr lang="fr-FR" sz="2800" dirty="0">
                <a:solidFill>
                  <a:schemeClr val="tx1"/>
                </a:solidFill>
              </a:rPr>
              <a:t>monde de la rue </a:t>
            </a:r>
            <a:r>
              <a:rPr lang="fr-FR" sz="2800" b="1" dirty="0">
                <a:solidFill>
                  <a:schemeClr val="tx1"/>
                </a:solidFill>
              </a:rPr>
              <a:t>génère</a:t>
            </a:r>
            <a:r>
              <a:rPr lang="fr-FR" sz="2800" dirty="0">
                <a:solidFill>
                  <a:schemeClr val="tx1"/>
                </a:solidFill>
              </a:rPr>
              <a:t> ses victimes, il détruit les êtres, les corps et les consciences.</a:t>
            </a:r>
            <a:endParaRPr lang="en-GB" sz="280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Dès le début, l’entreprise de </a:t>
            </a:r>
            <a:r>
              <a:rPr lang="fr-FR" sz="2800" b="1" dirty="0">
                <a:solidFill>
                  <a:schemeClr val="tx1"/>
                </a:solidFill>
              </a:rPr>
              <a:t>sauvetage</a:t>
            </a:r>
            <a:r>
              <a:rPr lang="fr-FR" sz="2800" dirty="0">
                <a:solidFill>
                  <a:schemeClr val="tx1"/>
                </a:solidFill>
              </a:rPr>
              <a:t> tentée par Lou était </a:t>
            </a:r>
            <a:r>
              <a:rPr lang="fr-FR" sz="2800" b="1" dirty="0">
                <a:solidFill>
                  <a:schemeClr val="tx1"/>
                </a:solidFill>
              </a:rPr>
              <a:t>vouée à l’échec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  <a:endParaRPr lang="en-GB" sz="280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Elle </a:t>
            </a:r>
            <a:r>
              <a:rPr lang="fr-FR" sz="2800" b="1" dirty="0" smtClean="0">
                <a:solidFill>
                  <a:schemeClr val="tx1"/>
                </a:solidFill>
              </a:rPr>
              <a:t>a mis </a:t>
            </a:r>
            <a:r>
              <a:rPr lang="fr-FR" sz="2800" b="1" dirty="0">
                <a:solidFill>
                  <a:schemeClr val="tx1"/>
                </a:solidFill>
              </a:rPr>
              <a:t>tout en œuvre </a:t>
            </a:r>
            <a:r>
              <a:rPr lang="fr-FR" sz="2800" dirty="0">
                <a:solidFill>
                  <a:schemeClr val="tx1"/>
                </a:solidFill>
              </a:rPr>
              <a:t>pour sauver No de la </a:t>
            </a:r>
            <a:r>
              <a:rPr lang="fr-FR" sz="2800" dirty="0" smtClean="0">
                <a:solidFill>
                  <a:schemeClr val="tx1"/>
                </a:solidFill>
              </a:rPr>
              <a:t>catastrophe</a:t>
            </a:r>
            <a:r>
              <a:rPr lang="fr-FR" sz="2800" dirty="0">
                <a:solidFill>
                  <a:schemeClr val="tx1"/>
                </a:solidFill>
              </a:rPr>
              <a:t>. 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C’est son </a:t>
            </a:r>
            <a:r>
              <a:rPr lang="fr-FR" sz="2800" dirty="0">
                <a:solidFill>
                  <a:schemeClr val="tx1"/>
                </a:solidFill>
              </a:rPr>
              <a:t>premier pas vers </a:t>
            </a:r>
            <a:r>
              <a:rPr lang="fr-FR" sz="2800" b="1" dirty="0">
                <a:solidFill>
                  <a:schemeClr val="tx1"/>
                </a:solidFill>
              </a:rPr>
              <a:t>la conscience </a:t>
            </a:r>
            <a:r>
              <a:rPr lang="fr-FR" sz="2800" b="1" dirty="0" smtClean="0">
                <a:solidFill>
                  <a:schemeClr val="tx1"/>
                </a:solidFill>
              </a:rPr>
              <a:t>politique</a:t>
            </a:r>
            <a:r>
              <a:rPr lang="fr-FR" sz="2800" dirty="0" smtClean="0">
                <a:solidFill>
                  <a:schemeClr val="tx1"/>
                </a:solidFill>
              </a:rPr>
              <a:t>, le sens des responsabilité.</a:t>
            </a:r>
            <a:endParaRPr lang="en-GB" sz="28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3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098" y="2057400"/>
            <a:ext cx="826646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fait alors Lou </a:t>
            </a:r>
            <a:r>
              <a:rPr lang="fr-FR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1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2872" cy="13563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/>
              <a:t>Devoirs pour </a:t>
            </a:r>
            <a:r>
              <a:rPr lang="fr-FR" b="1" dirty="0" smtClean="0">
                <a:solidFill>
                  <a:srgbClr val="0070C0"/>
                </a:solidFill>
              </a:rPr>
              <a:t>vendredi 10 </a:t>
            </a:r>
            <a:r>
              <a:rPr lang="fr-FR" b="1" dirty="0" smtClean="0"/>
              <a:t>(G1) </a:t>
            </a:r>
            <a:br>
              <a:rPr lang="fr-FR" b="1" dirty="0" smtClean="0"/>
            </a:br>
            <a:r>
              <a:rPr lang="fr-FR" b="1" dirty="0" smtClean="0"/>
              <a:t>ou lundi </a:t>
            </a:r>
            <a:r>
              <a:rPr lang="fr-FR" b="1" dirty="0" smtClean="0">
                <a:solidFill>
                  <a:srgbClr val="0070C0"/>
                </a:solidFill>
              </a:rPr>
              <a:t>13 décembre </a:t>
            </a:r>
            <a:r>
              <a:rPr lang="fr-FR" b="1" dirty="0" smtClean="0"/>
              <a:t>(D1)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sz="3200" dirty="0" err="1" smtClean="0">
                <a:solidFill>
                  <a:schemeClr val="tx1"/>
                </a:solidFill>
              </a:rPr>
              <a:t>Vérifiez</a:t>
            </a:r>
            <a:r>
              <a:rPr lang="en-GB" sz="3200" dirty="0" smtClean="0">
                <a:solidFill>
                  <a:schemeClr val="tx1"/>
                </a:solidFill>
              </a:rPr>
              <a:t> le</a:t>
            </a:r>
            <a:r>
              <a:rPr lang="en-GB" sz="3200" b="1" dirty="0" smtClean="0">
                <a:solidFill>
                  <a:schemeClr val="tx1"/>
                </a:solidFill>
              </a:rPr>
              <a:t> ‘</a:t>
            </a:r>
            <a:r>
              <a:rPr lang="en-GB" sz="3200" b="1" i="1" dirty="0" err="1" smtClean="0">
                <a:solidFill>
                  <a:schemeClr val="tx1"/>
                </a:solidFill>
              </a:rPr>
              <a:t>vocabulaire</a:t>
            </a:r>
            <a:r>
              <a:rPr lang="en-GB" sz="3200" b="1" i="1" dirty="0" smtClean="0">
                <a:solidFill>
                  <a:schemeClr val="tx1"/>
                </a:solidFill>
              </a:rPr>
              <a:t> des </a:t>
            </a:r>
            <a:r>
              <a:rPr lang="en-GB" sz="3200" b="1" i="1" dirty="0" err="1" smtClean="0">
                <a:solidFill>
                  <a:schemeClr val="tx1"/>
                </a:solidFill>
              </a:rPr>
              <a:t>erreurs</a:t>
            </a:r>
            <a:r>
              <a:rPr lang="en-GB" sz="3200" b="1" i="1" dirty="0" smtClean="0">
                <a:solidFill>
                  <a:schemeClr val="tx1"/>
                </a:solidFill>
              </a:rPr>
              <a:t>’ </a:t>
            </a:r>
            <a:r>
              <a:rPr lang="en-GB" sz="3200" dirty="0" smtClean="0">
                <a:solidFill>
                  <a:schemeClr val="tx1"/>
                </a:solidFill>
              </a:rPr>
              <a:t>sur No et </a:t>
            </a:r>
            <a:r>
              <a:rPr lang="en-GB" sz="3200" dirty="0" err="1" smtClean="0">
                <a:solidFill>
                  <a:schemeClr val="tx1"/>
                </a:solidFill>
              </a:rPr>
              <a:t>Moi</a:t>
            </a:r>
            <a:r>
              <a:rPr lang="en-GB" sz="3200" dirty="0" smtClean="0">
                <a:solidFill>
                  <a:schemeClr val="tx1"/>
                </a:solidFill>
              </a:rPr>
              <a:t> et </a:t>
            </a:r>
            <a:r>
              <a:rPr lang="en-GB" sz="3200" dirty="0" err="1" smtClean="0">
                <a:solidFill>
                  <a:schemeClr val="tx1"/>
                </a:solidFill>
              </a:rPr>
              <a:t>commencez</a:t>
            </a:r>
            <a:r>
              <a:rPr lang="en-GB" sz="3200" dirty="0" smtClean="0">
                <a:solidFill>
                  <a:schemeClr val="tx1"/>
                </a:solidFill>
              </a:rPr>
              <a:t> à </a:t>
            </a:r>
            <a:r>
              <a:rPr lang="en-GB" sz="3200" dirty="0" err="1" smtClean="0">
                <a:solidFill>
                  <a:schemeClr val="tx1"/>
                </a:solidFill>
              </a:rPr>
              <a:t>l’apprendre</a:t>
            </a:r>
            <a:endParaRPr lang="en-GB" sz="32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GB" sz="3200" dirty="0" smtClean="0">
              <a:solidFill>
                <a:schemeClr val="tx1"/>
              </a:solidFill>
            </a:endParaRPr>
          </a:p>
          <a:p>
            <a:r>
              <a:rPr lang="en-GB" sz="3200" dirty="0" err="1" smtClean="0">
                <a:solidFill>
                  <a:schemeClr val="tx1"/>
                </a:solidFill>
              </a:rPr>
              <a:t>Complétez</a:t>
            </a:r>
            <a:r>
              <a:rPr lang="en-GB" sz="3200" dirty="0" smtClean="0">
                <a:solidFill>
                  <a:schemeClr val="tx1"/>
                </a:solidFill>
              </a:rPr>
              <a:t> les </a:t>
            </a:r>
            <a:r>
              <a:rPr lang="en-GB" sz="3200" dirty="0" err="1" smtClean="0">
                <a:solidFill>
                  <a:schemeClr val="tx1"/>
                </a:solidFill>
              </a:rPr>
              <a:t>traductions</a:t>
            </a:r>
            <a:r>
              <a:rPr lang="en-GB" sz="3200" dirty="0" smtClean="0">
                <a:solidFill>
                  <a:schemeClr val="tx1"/>
                </a:solidFill>
              </a:rPr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369" y="401874"/>
            <a:ext cx="3128663" cy="1655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342" y="2859578"/>
            <a:ext cx="5585191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41" y="0"/>
            <a:ext cx="11069053" cy="1356360"/>
          </a:xfrm>
        </p:spPr>
        <p:txBody>
          <a:bodyPr/>
          <a:lstStyle/>
          <a:p>
            <a:pPr lvl="0"/>
            <a:r>
              <a:rPr lang="fr-FR" dirty="0"/>
              <a:t>Traduisez les phrases suivantes en français 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2" y="1356359"/>
            <a:ext cx="10390229" cy="5220903"/>
          </a:xfrm>
        </p:spPr>
        <p:txBody>
          <a:bodyPr>
            <a:noAutofit/>
          </a:bodyPr>
          <a:lstStyle/>
          <a:p>
            <a:pPr lvl="0"/>
            <a:r>
              <a:rPr lang="en-GB" sz="2400" dirty="0">
                <a:solidFill>
                  <a:schemeClr val="tx1"/>
                </a:solidFill>
              </a:rPr>
              <a:t>Lou tries </a:t>
            </a:r>
            <a:r>
              <a:rPr lang="en-GB" sz="2400" dirty="0" smtClean="0">
                <a:solidFill>
                  <a:schemeClr val="tx1"/>
                </a:solidFill>
              </a:rPr>
              <a:t>everything/to do everything </a:t>
            </a:r>
            <a:r>
              <a:rPr lang="en-GB" sz="2400" dirty="0">
                <a:solidFill>
                  <a:schemeClr val="tx1"/>
                </a:solidFill>
              </a:rPr>
              <a:t>to save </a:t>
            </a:r>
            <a:r>
              <a:rPr lang="en-GB" sz="2400" dirty="0" smtClean="0">
                <a:solidFill>
                  <a:schemeClr val="tx1"/>
                </a:solidFill>
              </a:rPr>
              <a:t>No.</a:t>
            </a:r>
          </a:p>
          <a:p>
            <a:pPr lvl="0"/>
            <a:r>
              <a:rPr lang="en-GB" sz="2400" dirty="0" smtClean="0">
                <a:solidFill>
                  <a:schemeClr val="tx1"/>
                </a:solidFill>
              </a:rPr>
              <a:t>One </a:t>
            </a:r>
            <a:r>
              <a:rPr lang="en-GB" sz="2400" dirty="0">
                <a:solidFill>
                  <a:schemeClr val="tx1"/>
                </a:solidFill>
              </a:rPr>
              <a:t>can understand her revolt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en-GB" sz="2400" dirty="0" smtClean="0">
                <a:solidFill>
                  <a:schemeClr val="tx1"/>
                </a:solidFill>
              </a:rPr>
              <a:t>By </a:t>
            </a:r>
            <a:r>
              <a:rPr lang="en-GB" sz="2400" dirty="0">
                <a:solidFill>
                  <a:schemeClr val="tx1"/>
                </a:solidFill>
              </a:rPr>
              <a:t>her own means, especially her intelligence she is trying to change things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en-GB" sz="2400" dirty="0">
                <a:solidFill>
                  <a:schemeClr val="tx1"/>
                </a:solidFill>
              </a:rPr>
              <a:t>Lou becomes aware of a world which shocks her and of which she is ashamed.</a:t>
            </a:r>
          </a:p>
          <a:p>
            <a:pPr lvl="0"/>
            <a:r>
              <a:rPr lang="en-GB" sz="2400" dirty="0">
                <a:solidFill>
                  <a:schemeClr val="tx1"/>
                </a:solidFill>
              </a:rPr>
              <a:t>Her shame is her first step towards political consciousness.</a:t>
            </a:r>
          </a:p>
          <a:p>
            <a:pPr lvl="0"/>
            <a:r>
              <a:rPr lang="en-GB" sz="2400" dirty="0">
                <a:solidFill>
                  <a:schemeClr val="tx1"/>
                </a:solidFill>
              </a:rPr>
              <a:t>The conclusion of her school project is an expression of her own development/process</a:t>
            </a:r>
          </a:p>
          <a:p>
            <a:pPr lvl="0"/>
            <a:r>
              <a:rPr lang="en-GB" sz="2400" dirty="0">
                <a:solidFill>
                  <a:schemeClr val="tx1"/>
                </a:solidFill>
              </a:rPr>
              <a:t>With little hope of success she will always want our ‘sick’ world to become a better place </a:t>
            </a:r>
          </a:p>
          <a:p>
            <a:pPr lvl="0"/>
            <a:r>
              <a:rPr lang="en-GB" sz="2400" dirty="0">
                <a:solidFill>
                  <a:schemeClr val="tx1"/>
                </a:solidFill>
              </a:rPr>
              <a:t>At least she will have tried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41" y="0"/>
            <a:ext cx="11069053" cy="1356360"/>
          </a:xfrm>
        </p:spPr>
        <p:txBody>
          <a:bodyPr/>
          <a:lstStyle/>
          <a:p>
            <a:pPr lvl="0"/>
            <a:r>
              <a:rPr lang="fr-FR" dirty="0"/>
              <a:t>Traduisez les phrases suivantes en français 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2" y="1356359"/>
            <a:ext cx="10390229" cy="5220903"/>
          </a:xfrm>
        </p:spPr>
        <p:txBody>
          <a:bodyPr>
            <a:noAutofit/>
          </a:bodyPr>
          <a:lstStyle/>
          <a:p>
            <a:pPr lvl="0"/>
            <a:r>
              <a:rPr lang="en-GB" sz="3200" dirty="0">
                <a:solidFill>
                  <a:schemeClr val="tx1"/>
                </a:solidFill>
              </a:rPr>
              <a:t>Lou tries </a:t>
            </a:r>
            <a:r>
              <a:rPr lang="en-GB" sz="3200" dirty="0" smtClean="0">
                <a:solidFill>
                  <a:schemeClr val="tx1"/>
                </a:solidFill>
              </a:rPr>
              <a:t>everything/to do everything </a:t>
            </a:r>
            <a:r>
              <a:rPr lang="en-GB" sz="3200" dirty="0">
                <a:solidFill>
                  <a:schemeClr val="tx1"/>
                </a:solidFill>
              </a:rPr>
              <a:t>to save </a:t>
            </a:r>
            <a:r>
              <a:rPr lang="en-GB" sz="3200" dirty="0" smtClean="0">
                <a:solidFill>
                  <a:schemeClr val="tx1"/>
                </a:solidFill>
              </a:rPr>
              <a:t>No.</a:t>
            </a:r>
          </a:p>
          <a:p>
            <a:pPr lvl="1"/>
            <a:r>
              <a:rPr lang="en-GB" sz="3200" b="1" i="1" dirty="0" smtClean="0">
                <a:solidFill>
                  <a:srgbClr val="C00000"/>
                </a:solidFill>
              </a:rPr>
              <a:t>Lou </a:t>
            </a:r>
            <a:r>
              <a:rPr lang="en-GB" sz="3200" b="1" i="1" dirty="0" err="1" smtClean="0">
                <a:solidFill>
                  <a:srgbClr val="C00000"/>
                </a:solidFill>
              </a:rPr>
              <a:t>tente</a:t>
            </a:r>
            <a:r>
              <a:rPr lang="en-GB" sz="3200" b="1" i="1" dirty="0" smtClean="0">
                <a:solidFill>
                  <a:srgbClr val="C00000"/>
                </a:solidFill>
              </a:rPr>
              <a:t> tout/</a:t>
            </a:r>
            <a:r>
              <a:rPr lang="en-GB" sz="3200" b="1" i="1" dirty="0" err="1" smtClean="0">
                <a:solidFill>
                  <a:srgbClr val="C00000"/>
                </a:solidFill>
              </a:rPr>
              <a:t>essaie</a:t>
            </a:r>
            <a:r>
              <a:rPr lang="en-GB" sz="3200" b="1" i="1" dirty="0" smtClean="0">
                <a:solidFill>
                  <a:srgbClr val="C00000"/>
                </a:solidFill>
              </a:rPr>
              <a:t> de tout faire pour </a:t>
            </a:r>
            <a:r>
              <a:rPr lang="en-GB" sz="3200" b="1" i="1" dirty="0" err="1" smtClean="0">
                <a:solidFill>
                  <a:srgbClr val="C00000"/>
                </a:solidFill>
              </a:rPr>
              <a:t>sauver</a:t>
            </a:r>
            <a:r>
              <a:rPr lang="en-GB" sz="3200" b="1" i="1" dirty="0" smtClean="0">
                <a:solidFill>
                  <a:srgbClr val="C00000"/>
                </a:solidFill>
              </a:rPr>
              <a:t> No</a:t>
            </a:r>
          </a:p>
          <a:p>
            <a:pPr lvl="1"/>
            <a:r>
              <a:rPr lang="fr-FR" sz="3200" b="1" i="1" dirty="0">
                <a:solidFill>
                  <a:srgbClr val="C00000"/>
                </a:solidFill>
              </a:rPr>
              <a:t>Elle met tout en œuvre pour sauver No </a:t>
            </a:r>
            <a:r>
              <a:rPr lang="fr-FR" sz="3200" b="1" i="1" dirty="0" smtClean="0">
                <a:solidFill>
                  <a:srgbClr val="C00000"/>
                </a:solidFill>
              </a:rPr>
              <a:t>(de </a:t>
            </a:r>
            <a:r>
              <a:rPr lang="fr-FR" sz="3200" b="1" i="1" dirty="0">
                <a:solidFill>
                  <a:srgbClr val="C00000"/>
                </a:solidFill>
              </a:rPr>
              <a:t>la </a:t>
            </a:r>
            <a:r>
              <a:rPr lang="fr-FR" sz="3200" b="1" i="1" dirty="0" smtClean="0">
                <a:solidFill>
                  <a:srgbClr val="C00000"/>
                </a:solidFill>
              </a:rPr>
              <a:t>catastrophe).</a:t>
            </a:r>
            <a:endParaRPr lang="en-GB" sz="3200" b="1" i="1" dirty="0">
              <a:solidFill>
                <a:srgbClr val="C00000"/>
              </a:solidFill>
            </a:endParaRPr>
          </a:p>
          <a:p>
            <a:pPr lvl="0"/>
            <a:r>
              <a:rPr lang="en-GB" sz="3200" dirty="0" smtClean="0">
                <a:solidFill>
                  <a:schemeClr val="tx1"/>
                </a:solidFill>
              </a:rPr>
              <a:t>One </a:t>
            </a:r>
            <a:r>
              <a:rPr lang="en-GB" sz="3200" dirty="0">
                <a:solidFill>
                  <a:schemeClr val="tx1"/>
                </a:solidFill>
              </a:rPr>
              <a:t>can understand her revolt</a:t>
            </a:r>
            <a:r>
              <a:rPr lang="en-GB" sz="32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GB" sz="2800" b="1" dirty="0" smtClean="0">
                <a:solidFill>
                  <a:srgbClr val="C00000"/>
                </a:solidFill>
              </a:rPr>
              <a:t>On </a:t>
            </a:r>
            <a:r>
              <a:rPr lang="en-GB" sz="2800" b="1" dirty="0" err="1" smtClean="0">
                <a:solidFill>
                  <a:srgbClr val="C00000"/>
                </a:solidFill>
              </a:rPr>
              <a:t>peut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</a:rPr>
              <a:t>comprendre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</a:rPr>
              <a:t>sa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</a:rPr>
              <a:t>révolte</a:t>
            </a:r>
            <a:endParaRPr lang="en-GB" sz="2800" b="1" dirty="0">
              <a:solidFill>
                <a:srgbClr val="C00000"/>
              </a:solidFill>
            </a:endParaRPr>
          </a:p>
          <a:p>
            <a:pPr lvl="0"/>
            <a:r>
              <a:rPr lang="en-GB" sz="3200" dirty="0" smtClean="0">
                <a:solidFill>
                  <a:schemeClr val="tx1"/>
                </a:solidFill>
              </a:rPr>
              <a:t>By </a:t>
            </a:r>
            <a:r>
              <a:rPr lang="en-GB" sz="3200" dirty="0">
                <a:solidFill>
                  <a:schemeClr val="tx1"/>
                </a:solidFill>
              </a:rPr>
              <a:t>her own means, especially her intelligence she is trying to change things</a:t>
            </a:r>
            <a:r>
              <a:rPr lang="en-GB" sz="3200" dirty="0" smtClean="0">
                <a:solidFill>
                  <a:schemeClr val="tx1"/>
                </a:solidFill>
              </a:rPr>
              <a:t>.</a:t>
            </a:r>
            <a:endParaRPr lang="fr-FR" sz="3200" dirty="0">
              <a:solidFill>
                <a:schemeClr val="tx1"/>
              </a:solidFill>
            </a:endParaRPr>
          </a:p>
          <a:p>
            <a:pPr lvl="1"/>
            <a:r>
              <a:rPr lang="fr-FR" sz="2800" b="1" i="1" dirty="0" smtClean="0">
                <a:solidFill>
                  <a:srgbClr val="C00000"/>
                </a:solidFill>
              </a:rPr>
              <a:t>Par ses propres moyens, surtout son intelligence, elle tente de changer les choses</a:t>
            </a:r>
            <a:endParaRPr lang="en-GB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240632"/>
            <a:ext cx="11261557" cy="6224336"/>
          </a:xfrm>
        </p:spPr>
        <p:txBody>
          <a:bodyPr>
            <a:noAutofit/>
          </a:bodyPr>
          <a:lstStyle/>
          <a:p>
            <a:pPr lvl="0"/>
            <a:r>
              <a:rPr lang="en-GB" sz="2600" dirty="0" smtClean="0">
                <a:solidFill>
                  <a:schemeClr val="tx1"/>
                </a:solidFill>
              </a:rPr>
              <a:t>Lou </a:t>
            </a:r>
            <a:r>
              <a:rPr lang="en-GB" sz="2600" dirty="0">
                <a:solidFill>
                  <a:schemeClr val="tx1"/>
                </a:solidFill>
              </a:rPr>
              <a:t>becomes aware of a world which shocks her and of which she is ashamed</a:t>
            </a:r>
            <a:r>
              <a:rPr lang="en-GB" sz="26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GB" sz="2600" b="1" i="1" dirty="0" smtClean="0">
                <a:solidFill>
                  <a:srgbClr val="C00000"/>
                </a:solidFill>
              </a:rPr>
              <a:t>Lou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devient</a:t>
            </a:r>
            <a:r>
              <a:rPr lang="en-GB" sz="2600" b="1" i="1" dirty="0" smtClean="0">
                <a:solidFill>
                  <a:srgbClr val="C00000"/>
                </a:solidFill>
              </a:rPr>
              <a:t>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consciente</a:t>
            </a:r>
            <a:r>
              <a:rPr lang="en-GB" sz="2600" b="1" i="1" dirty="0" smtClean="0">
                <a:solidFill>
                  <a:srgbClr val="C00000"/>
                </a:solidFill>
              </a:rPr>
              <a:t> d’un monde qui la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choque</a:t>
            </a:r>
            <a:r>
              <a:rPr lang="en-GB" sz="2600" b="1" i="1" dirty="0" smtClean="0">
                <a:solidFill>
                  <a:srgbClr val="C00000"/>
                </a:solidFill>
              </a:rPr>
              <a:t> et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dont</a:t>
            </a:r>
            <a:r>
              <a:rPr lang="en-GB" sz="2600" b="1" i="1" dirty="0" smtClean="0">
                <a:solidFill>
                  <a:srgbClr val="C00000"/>
                </a:solidFill>
              </a:rPr>
              <a:t>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elle</a:t>
            </a:r>
            <a:r>
              <a:rPr lang="en-GB" sz="2600" b="1" i="1" dirty="0" smtClean="0">
                <a:solidFill>
                  <a:srgbClr val="C00000"/>
                </a:solidFill>
              </a:rPr>
              <a:t> a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honte</a:t>
            </a:r>
            <a:r>
              <a:rPr lang="en-GB" sz="2600" b="1" i="1" dirty="0" smtClean="0">
                <a:solidFill>
                  <a:srgbClr val="C00000"/>
                </a:solidFill>
              </a:rPr>
              <a:t>.</a:t>
            </a:r>
            <a:endParaRPr lang="en-GB" sz="2600" b="1" i="1" dirty="0">
              <a:solidFill>
                <a:srgbClr val="C00000"/>
              </a:solidFill>
            </a:endParaRPr>
          </a:p>
          <a:p>
            <a:pPr lvl="0"/>
            <a:r>
              <a:rPr lang="en-GB" sz="2600" dirty="0" smtClean="0">
                <a:solidFill>
                  <a:schemeClr val="tx1"/>
                </a:solidFill>
              </a:rPr>
              <a:t>Her </a:t>
            </a:r>
            <a:r>
              <a:rPr lang="en-GB" sz="2600" dirty="0">
                <a:solidFill>
                  <a:schemeClr val="tx1"/>
                </a:solidFill>
              </a:rPr>
              <a:t>shame is </a:t>
            </a:r>
            <a:r>
              <a:rPr lang="en-GB" sz="2600" dirty="0" smtClean="0">
                <a:solidFill>
                  <a:schemeClr val="tx1"/>
                </a:solidFill>
              </a:rPr>
              <a:t>one of the reasons why she develops a political </a:t>
            </a:r>
            <a:r>
              <a:rPr lang="en-GB" sz="2600" dirty="0">
                <a:solidFill>
                  <a:schemeClr val="tx1"/>
                </a:solidFill>
              </a:rPr>
              <a:t>consciousness</a:t>
            </a:r>
            <a:r>
              <a:rPr lang="en-GB" sz="26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GB" sz="2600" b="1" i="1" dirty="0" smtClean="0">
                <a:solidFill>
                  <a:srgbClr val="C00000"/>
                </a:solidFill>
              </a:rPr>
              <a:t>Sa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honte</a:t>
            </a:r>
            <a:r>
              <a:rPr lang="en-GB" sz="2600" b="1" i="1" dirty="0" smtClean="0">
                <a:solidFill>
                  <a:srgbClr val="C00000"/>
                </a:solidFill>
              </a:rPr>
              <a:t>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est</a:t>
            </a:r>
            <a:r>
              <a:rPr lang="en-GB" sz="2600" b="1" i="1" dirty="0" smtClean="0">
                <a:solidFill>
                  <a:srgbClr val="C00000"/>
                </a:solidFill>
              </a:rPr>
              <a:t>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une</a:t>
            </a:r>
            <a:r>
              <a:rPr lang="en-GB" sz="2600" b="1" i="1" dirty="0" smtClean="0">
                <a:solidFill>
                  <a:srgbClr val="C00000"/>
                </a:solidFill>
              </a:rPr>
              <a:t> des raisons pour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lesquelles</a:t>
            </a:r>
            <a:r>
              <a:rPr lang="en-GB" sz="2600" b="1" i="1" dirty="0" smtClean="0">
                <a:solidFill>
                  <a:srgbClr val="C00000"/>
                </a:solidFill>
              </a:rPr>
              <a:t>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elle</a:t>
            </a:r>
            <a:r>
              <a:rPr lang="en-GB" sz="2600" b="1" i="1" dirty="0" smtClean="0">
                <a:solidFill>
                  <a:srgbClr val="C00000"/>
                </a:solidFill>
              </a:rPr>
              <a:t>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développe</a:t>
            </a:r>
            <a:r>
              <a:rPr lang="en-GB" sz="2600" b="1" i="1" dirty="0" smtClean="0">
                <a:solidFill>
                  <a:srgbClr val="C00000"/>
                </a:solidFill>
              </a:rPr>
              <a:t>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une</a:t>
            </a:r>
            <a:r>
              <a:rPr lang="en-GB" sz="2600" b="1" i="1" dirty="0" smtClean="0">
                <a:solidFill>
                  <a:srgbClr val="C00000"/>
                </a:solidFill>
              </a:rPr>
              <a:t> conscience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politique</a:t>
            </a:r>
            <a:r>
              <a:rPr lang="en-GB" sz="2600" b="1" i="1" dirty="0" smtClean="0">
                <a:solidFill>
                  <a:srgbClr val="C00000"/>
                </a:solidFill>
              </a:rPr>
              <a:t>.</a:t>
            </a:r>
            <a:endParaRPr lang="en-GB" sz="2600" b="1" i="1" dirty="0">
              <a:solidFill>
                <a:srgbClr val="C00000"/>
              </a:solidFill>
            </a:endParaRPr>
          </a:p>
          <a:p>
            <a:pPr lvl="0"/>
            <a:r>
              <a:rPr lang="en-GB" sz="2600" dirty="0" smtClean="0">
                <a:solidFill>
                  <a:schemeClr val="tx1"/>
                </a:solidFill>
              </a:rPr>
              <a:t>The </a:t>
            </a:r>
            <a:r>
              <a:rPr lang="en-GB" sz="2600" dirty="0">
                <a:solidFill>
                  <a:schemeClr val="tx1"/>
                </a:solidFill>
              </a:rPr>
              <a:t>conclusion of her school project is an expression of her own </a:t>
            </a:r>
            <a:r>
              <a:rPr lang="en-GB" sz="2600" dirty="0" smtClean="0">
                <a:solidFill>
                  <a:schemeClr val="tx1"/>
                </a:solidFill>
              </a:rPr>
              <a:t>development/process</a:t>
            </a:r>
          </a:p>
          <a:p>
            <a:pPr lvl="1"/>
            <a:r>
              <a:rPr lang="en-GB" sz="2600" b="1" i="1" dirty="0" smtClean="0">
                <a:solidFill>
                  <a:srgbClr val="C00000"/>
                </a:solidFill>
              </a:rPr>
              <a:t>La conclusion de son exposé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est</a:t>
            </a:r>
            <a:r>
              <a:rPr lang="en-GB" sz="2600" b="1" i="1" dirty="0" smtClean="0">
                <a:solidFill>
                  <a:srgbClr val="C00000"/>
                </a:solidFill>
              </a:rPr>
              <a:t>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l’expression</a:t>
            </a:r>
            <a:r>
              <a:rPr lang="en-GB" sz="2600" b="1" i="1" dirty="0" smtClean="0">
                <a:solidFill>
                  <a:srgbClr val="C00000"/>
                </a:solidFill>
              </a:rPr>
              <a:t> de son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propre</a:t>
            </a:r>
            <a:r>
              <a:rPr lang="en-GB" sz="2600" b="1" i="1" dirty="0" smtClean="0">
                <a:solidFill>
                  <a:srgbClr val="C00000"/>
                </a:solidFill>
              </a:rPr>
              <a:t>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cheminement</a:t>
            </a:r>
            <a:r>
              <a:rPr lang="en-GB" sz="2600" b="1" i="1" dirty="0" smtClean="0">
                <a:solidFill>
                  <a:srgbClr val="C00000"/>
                </a:solidFill>
              </a:rPr>
              <a:t>/</a:t>
            </a:r>
            <a:r>
              <a:rPr lang="en-GB" sz="2600" b="1" i="1" dirty="0" err="1" smtClean="0">
                <a:solidFill>
                  <a:srgbClr val="C00000"/>
                </a:solidFill>
              </a:rPr>
              <a:t>processus</a:t>
            </a:r>
            <a:r>
              <a:rPr lang="en-GB" sz="2600" b="1" i="1" dirty="0" smtClean="0">
                <a:solidFill>
                  <a:srgbClr val="C00000"/>
                </a:solidFill>
              </a:rPr>
              <a:t>/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développement</a:t>
            </a:r>
            <a:r>
              <a:rPr lang="en-GB" sz="2600" b="1" i="1" dirty="0" smtClean="0">
                <a:solidFill>
                  <a:srgbClr val="C00000"/>
                </a:solidFill>
              </a:rPr>
              <a:t>. </a:t>
            </a:r>
            <a:endParaRPr lang="en-GB" sz="2600" b="1" i="1" dirty="0">
              <a:solidFill>
                <a:srgbClr val="C00000"/>
              </a:solidFill>
            </a:endParaRPr>
          </a:p>
          <a:p>
            <a:pPr lvl="0"/>
            <a:r>
              <a:rPr lang="en-GB" sz="2600" dirty="0">
                <a:solidFill>
                  <a:schemeClr val="tx1"/>
                </a:solidFill>
              </a:rPr>
              <a:t>With little hope of success she will </a:t>
            </a:r>
            <a:r>
              <a:rPr lang="en-GB" sz="2600" dirty="0" smtClean="0">
                <a:solidFill>
                  <a:schemeClr val="tx1"/>
                </a:solidFill>
              </a:rPr>
              <a:t>always want </a:t>
            </a:r>
            <a:r>
              <a:rPr lang="en-GB" sz="2600" dirty="0">
                <a:solidFill>
                  <a:schemeClr val="tx1"/>
                </a:solidFill>
              </a:rPr>
              <a:t>our ‘sick’ world to become a better place </a:t>
            </a:r>
          </a:p>
          <a:p>
            <a:pPr lvl="1"/>
            <a:r>
              <a:rPr lang="en-GB" sz="2600" b="1" i="1" dirty="0" smtClean="0">
                <a:solidFill>
                  <a:srgbClr val="C00000"/>
                </a:solidFill>
              </a:rPr>
              <a:t>Avec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peu</a:t>
            </a:r>
            <a:r>
              <a:rPr lang="en-GB" sz="2600" b="1" i="1" dirty="0" smtClean="0">
                <a:solidFill>
                  <a:srgbClr val="C00000"/>
                </a:solidFill>
              </a:rPr>
              <a:t>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d’espoir</a:t>
            </a:r>
            <a:r>
              <a:rPr lang="en-GB" sz="2600" b="1" i="1" dirty="0" smtClean="0">
                <a:solidFill>
                  <a:srgbClr val="C00000"/>
                </a:solidFill>
              </a:rPr>
              <a:t> de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réussite</a:t>
            </a:r>
            <a:r>
              <a:rPr lang="en-GB" sz="2600" b="1" i="1" dirty="0" smtClean="0">
                <a:solidFill>
                  <a:srgbClr val="C00000"/>
                </a:solidFill>
              </a:rPr>
              <a:t>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elle</a:t>
            </a:r>
            <a:r>
              <a:rPr lang="en-GB" sz="2600" b="1" i="1" dirty="0" smtClean="0">
                <a:solidFill>
                  <a:srgbClr val="C00000"/>
                </a:solidFill>
              </a:rPr>
              <a:t>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voudra</a:t>
            </a:r>
            <a:r>
              <a:rPr lang="en-GB" sz="2600" b="1" i="1" dirty="0" smtClean="0">
                <a:solidFill>
                  <a:srgbClr val="C00000"/>
                </a:solidFill>
              </a:rPr>
              <a:t>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toujours</a:t>
            </a:r>
            <a:r>
              <a:rPr lang="en-GB" sz="2600" b="1" i="1" dirty="0" smtClean="0">
                <a:solidFill>
                  <a:srgbClr val="C00000"/>
                </a:solidFill>
              </a:rPr>
              <a:t> que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notre</a:t>
            </a:r>
            <a:r>
              <a:rPr lang="en-GB" sz="2600" b="1" i="1" dirty="0" smtClean="0">
                <a:solidFill>
                  <a:srgbClr val="C00000"/>
                </a:solidFill>
              </a:rPr>
              <a:t> monde ‘</a:t>
            </a:r>
            <a:r>
              <a:rPr lang="en-GB" sz="2600" b="1" i="1" dirty="0" err="1" smtClean="0">
                <a:solidFill>
                  <a:srgbClr val="C00000"/>
                </a:solidFill>
              </a:rPr>
              <a:t>malade</a:t>
            </a:r>
            <a:r>
              <a:rPr lang="en-GB" sz="2600" b="1" i="1" dirty="0" smtClean="0">
                <a:solidFill>
                  <a:srgbClr val="C00000"/>
                </a:solidFill>
              </a:rPr>
              <a:t>’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devienne</a:t>
            </a:r>
            <a:r>
              <a:rPr lang="en-GB" sz="2600" b="1" i="1" dirty="0" smtClean="0">
                <a:solidFill>
                  <a:srgbClr val="C00000"/>
                </a:solidFill>
              </a:rPr>
              <a:t> un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meilleur</a:t>
            </a:r>
            <a:r>
              <a:rPr lang="en-GB" sz="2600" b="1" i="1" dirty="0">
                <a:solidFill>
                  <a:srgbClr val="C00000"/>
                </a:solidFill>
              </a:rPr>
              <a:t>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endroit</a:t>
            </a:r>
            <a:r>
              <a:rPr lang="en-GB" sz="2600" b="1" i="1" dirty="0" smtClean="0">
                <a:solidFill>
                  <a:srgbClr val="C00000"/>
                </a:solidFill>
              </a:rPr>
              <a:t>.</a:t>
            </a:r>
            <a:endParaRPr lang="en-GB" sz="2600" b="1" i="1" dirty="0">
              <a:solidFill>
                <a:srgbClr val="C00000"/>
              </a:solidFill>
            </a:endParaRPr>
          </a:p>
          <a:p>
            <a:pPr lvl="0"/>
            <a:r>
              <a:rPr lang="en-GB" sz="2600" dirty="0">
                <a:solidFill>
                  <a:schemeClr val="tx1"/>
                </a:solidFill>
              </a:rPr>
              <a:t>At least she will have </a:t>
            </a:r>
            <a:r>
              <a:rPr lang="en-GB" sz="2600" dirty="0" smtClean="0">
                <a:solidFill>
                  <a:schemeClr val="tx1"/>
                </a:solidFill>
              </a:rPr>
              <a:t>tried to make the world better.</a:t>
            </a:r>
          </a:p>
          <a:p>
            <a:pPr lvl="1"/>
            <a:r>
              <a:rPr lang="en-GB" sz="2600" b="1" i="1" dirty="0" smtClean="0">
                <a:solidFill>
                  <a:srgbClr val="C00000"/>
                </a:solidFill>
              </a:rPr>
              <a:t>Au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moins</a:t>
            </a:r>
            <a:r>
              <a:rPr lang="en-GB" sz="2600" b="1" i="1" dirty="0" smtClean="0">
                <a:solidFill>
                  <a:srgbClr val="C00000"/>
                </a:solidFill>
              </a:rPr>
              <a:t>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elle</a:t>
            </a:r>
            <a:r>
              <a:rPr lang="en-GB" sz="2600" b="1" i="1" dirty="0" smtClean="0">
                <a:solidFill>
                  <a:srgbClr val="C00000"/>
                </a:solidFill>
              </a:rPr>
              <a:t> aura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essayé</a:t>
            </a:r>
            <a:r>
              <a:rPr lang="en-GB" sz="2600" b="1" i="1" dirty="0" smtClean="0">
                <a:solidFill>
                  <a:srgbClr val="C00000"/>
                </a:solidFill>
              </a:rPr>
              <a:t> de </a:t>
            </a:r>
            <a:r>
              <a:rPr lang="en-GB" sz="2600" b="1" i="1" smtClean="0">
                <a:solidFill>
                  <a:srgbClr val="C00000"/>
                </a:solidFill>
              </a:rPr>
              <a:t>rendre </a:t>
            </a:r>
            <a:r>
              <a:rPr lang="en-GB" sz="2600" b="1" i="1" dirty="0" smtClean="0">
                <a:solidFill>
                  <a:srgbClr val="C00000"/>
                </a:solidFill>
              </a:rPr>
              <a:t>le monde </a:t>
            </a:r>
            <a:r>
              <a:rPr lang="en-GB" sz="2600" b="1" i="1" dirty="0" err="1" smtClean="0">
                <a:solidFill>
                  <a:srgbClr val="C00000"/>
                </a:solidFill>
              </a:rPr>
              <a:t>meilleur</a:t>
            </a:r>
            <a:r>
              <a:rPr lang="en-GB" sz="2600" b="1" i="1" dirty="0" smtClean="0">
                <a:solidFill>
                  <a:srgbClr val="C00000"/>
                </a:solidFill>
              </a:rPr>
              <a:t>.</a:t>
            </a:r>
            <a:endParaRPr lang="en-GB" sz="2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L’AMOUR, </a:t>
            </a:r>
            <a:r>
              <a:rPr lang="en-GB" b="1" dirty="0">
                <a:solidFill>
                  <a:srgbClr val="0070C0"/>
                </a:solidFill>
              </a:rPr>
              <a:t>FIL </a:t>
            </a:r>
            <a:r>
              <a:rPr lang="en-GB" b="1" dirty="0" smtClean="0">
                <a:solidFill>
                  <a:srgbClr val="0070C0"/>
                </a:solidFill>
              </a:rPr>
              <a:t>CONDUCTEUR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902" y="1778925"/>
            <a:ext cx="10034969" cy="453874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 </a:t>
            </a:r>
            <a:r>
              <a:rPr lang="fr-FR" sz="3200" dirty="0"/>
              <a:t>mot est ici à entendre </a:t>
            </a:r>
            <a:r>
              <a:rPr lang="fr-FR" sz="3200" dirty="0">
                <a:solidFill>
                  <a:srgbClr val="0070C0"/>
                </a:solidFill>
              </a:rPr>
              <a:t>au sens large</a:t>
            </a:r>
            <a:r>
              <a:rPr lang="fr-FR" sz="3200" dirty="0"/>
              <a:t>, englobant </a:t>
            </a:r>
            <a:r>
              <a:rPr lang="fr-FR" sz="3200" b="1" dirty="0">
                <a:solidFill>
                  <a:srgbClr val="0070C0"/>
                </a:solidFill>
              </a:rPr>
              <a:t>amitié et affection</a:t>
            </a:r>
            <a:r>
              <a:rPr lang="fr-FR" sz="3200" dirty="0"/>
              <a:t>. </a:t>
            </a:r>
            <a:endParaRPr lang="fr-FR" sz="3200" dirty="0" smtClean="0"/>
          </a:p>
          <a:p>
            <a:r>
              <a:rPr lang="fr-FR" sz="3200" dirty="0" smtClean="0"/>
              <a:t>C’est </a:t>
            </a:r>
            <a:r>
              <a:rPr lang="fr-FR" sz="3200" dirty="0"/>
              <a:t>avant tout par amour pour No que </a:t>
            </a:r>
            <a:r>
              <a:rPr lang="fr-FR" sz="3200" dirty="0" smtClean="0"/>
              <a:t>Lou va </a:t>
            </a:r>
            <a:r>
              <a:rPr lang="fr-FR" sz="3200" i="1" dirty="0" smtClean="0"/>
              <a:t>‘remuer </a:t>
            </a:r>
            <a:r>
              <a:rPr lang="fr-FR" sz="3200" i="1" dirty="0"/>
              <a:t>ciel et </a:t>
            </a:r>
            <a:r>
              <a:rPr lang="fr-FR" sz="3200" i="1" dirty="0" smtClean="0"/>
              <a:t>terre’, </a:t>
            </a:r>
            <a:r>
              <a:rPr lang="fr-FR" sz="3200" dirty="0"/>
              <a:t>c’est aussi pour gagner sa confiance et son affection qu’elle se </a:t>
            </a:r>
            <a:r>
              <a:rPr lang="fr-FR" sz="3200" dirty="0" smtClean="0"/>
              <a:t>révolte.</a:t>
            </a:r>
          </a:p>
          <a:p>
            <a:r>
              <a:rPr lang="fr-FR" sz="3200" dirty="0" smtClean="0"/>
              <a:t>Et </a:t>
            </a:r>
            <a:r>
              <a:rPr lang="fr-FR" sz="3200" dirty="0"/>
              <a:t>si elle </a:t>
            </a:r>
            <a:r>
              <a:rPr lang="fr-FR" sz="3200" dirty="0" smtClean="0"/>
              <a:t>entraîne Lucas </a:t>
            </a:r>
            <a:r>
              <a:rPr lang="fr-FR" sz="3200" dirty="0"/>
              <a:t>avec elle dans son entreprise de sauvetage, c’est encore par amour. Pour lui, cette fois.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055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609600"/>
            <a:ext cx="10615863" cy="1356360"/>
          </a:xfrm>
        </p:spPr>
        <p:txBody>
          <a:bodyPr>
            <a:normAutofit/>
          </a:bodyPr>
          <a:lstStyle/>
          <a:p>
            <a:r>
              <a:rPr lang="fr-FR" b="1" dirty="0"/>
              <a:t>Les relations familiales : Lou et ses </a:t>
            </a:r>
            <a:r>
              <a:rPr lang="fr-FR" b="1" dirty="0" smtClean="0"/>
              <a:t>parents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Comment </a:t>
            </a:r>
            <a:r>
              <a:rPr lang="en-GB" dirty="0" err="1" smtClean="0"/>
              <a:t>sont</a:t>
            </a:r>
            <a:r>
              <a:rPr lang="en-GB" dirty="0" smtClean="0"/>
              <a:t> les relations </a:t>
            </a:r>
            <a:r>
              <a:rPr lang="en-GB" dirty="0" err="1" smtClean="0"/>
              <a:t>familiales</a:t>
            </a:r>
            <a:r>
              <a:rPr lang="en-GB" dirty="0" smtClean="0"/>
              <a:t> entre Lou et </a:t>
            </a:r>
            <a:r>
              <a:rPr lang="en-GB" dirty="0" err="1" smtClean="0"/>
              <a:t>ses</a:t>
            </a:r>
            <a:r>
              <a:rPr lang="en-GB" dirty="0" smtClean="0"/>
              <a:t> parents?</a:t>
            </a:r>
          </a:p>
          <a:p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groupe</a:t>
            </a:r>
            <a:r>
              <a:rPr lang="en-GB" dirty="0" smtClean="0"/>
              <a:t>, </a:t>
            </a:r>
            <a:r>
              <a:rPr lang="en-GB" dirty="0" err="1"/>
              <a:t>é</a:t>
            </a:r>
            <a:r>
              <a:rPr lang="en-GB" dirty="0" err="1" smtClean="0"/>
              <a:t>tablissez</a:t>
            </a:r>
            <a:r>
              <a:rPr lang="en-GB" dirty="0" smtClean="0"/>
              <a:t> un portrait de </a:t>
            </a:r>
            <a:r>
              <a:rPr lang="en-GB" dirty="0" err="1" smtClean="0"/>
              <a:t>chacun</a:t>
            </a:r>
            <a:r>
              <a:rPr lang="en-GB" dirty="0" smtClean="0"/>
              <a:t> des </a:t>
            </a:r>
            <a:r>
              <a:rPr lang="en-GB" dirty="0" err="1" smtClean="0"/>
              <a:t>trois</a:t>
            </a:r>
            <a:r>
              <a:rPr lang="en-GB" dirty="0" smtClean="0"/>
              <a:t> </a:t>
            </a:r>
            <a:r>
              <a:rPr lang="en-GB" dirty="0" err="1" smtClean="0"/>
              <a:t>personnages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5331" y="88783"/>
            <a:ext cx="3927910" cy="1356360"/>
          </a:xfrm>
        </p:spPr>
        <p:txBody>
          <a:bodyPr/>
          <a:lstStyle/>
          <a:p>
            <a:r>
              <a:rPr lang="en-GB" dirty="0" smtClean="0"/>
              <a:t>LOU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5"/>
          <a:stretch/>
        </p:blipFill>
        <p:spPr bwMode="auto">
          <a:xfrm>
            <a:off x="593558" y="914400"/>
            <a:ext cx="6497052" cy="5550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0"/>
          <a:stretch/>
        </p:blipFill>
        <p:spPr bwMode="auto">
          <a:xfrm>
            <a:off x="7933908" y="1477227"/>
            <a:ext cx="2814303" cy="2244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79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père</a:t>
            </a:r>
            <a:r>
              <a:rPr lang="en-GB" dirty="0" smtClean="0"/>
              <a:t> de Lou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1285"/>
            <a:ext cx="9872663" cy="387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116" y="434275"/>
            <a:ext cx="2630905" cy="1907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9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mère</a:t>
            </a:r>
            <a:r>
              <a:rPr lang="en-GB" dirty="0" smtClean="0"/>
              <a:t> de Lou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042" y="319405"/>
            <a:ext cx="2229169" cy="1646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5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2872" cy="13563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/>
              <a:t>Devoirs pour mercredi 8 décembre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sz="3200" dirty="0" err="1" smtClean="0">
                <a:solidFill>
                  <a:schemeClr val="tx1"/>
                </a:solidFill>
              </a:rPr>
              <a:t>Complétez</a:t>
            </a:r>
            <a:r>
              <a:rPr lang="en-GB" sz="3200" dirty="0" smtClean="0">
                <a:solidFill>
                  <a:schemeClr val="tx1"/>
                </a:solidFill>
              </a:rPr>
              <a:t> le</a:t>
            </a:r>
            <a:r>
              <a:rPr lang="en-GB" sz="3200" b="1" dirty="0" smtClean="0">
                <a:solidFill>
                  <a:schemeClr val="tx1"/>
                </a:solidFill>
              </a:rPr>
              <a:t> ‘</a:t>
            </a:r>
            <a:r>
              <a:rPr lang="en-GB" sz="3200" b="1" i="1" dirty="0" err="1" smtClean="0">
                <a:solidFill>
                  <a:schemeClr val="tx1"/>
                </a:solidFill>
              </a:rPr>
              <a:t>vocabulaire</a:t>
            </a:r>
            <a:r>
              <a:rPr lang="en-GB" sz="3200" b="1" i="1" dirty="0" smtClean="0">
                <a:solidFill>
                  <a:schemeClr val="tx1"/>
                </a:solidFill>
              </a:rPr>
              <a:t> des </a:t>
            </a:r>
            <a:r>
              <a:rPr lang="en-GB" sz="3200" b="1" i="1" dirty="0" err="1" smtClean="0">
                <a:solidFill>
                  <a:schemeClr val="tx1"/>
                </a:solidFill>
              </a:rPr>
              <a:t>erreurs</a:t>
            </a:r>
            <a:r>
              <a:rPr lang="en-GB" sz="3200" b="1" i="1" dirty="0" smtClean="0">
                <a:solidFill>
                  <a:schemeClr val="tx1"/>
                </a:solidFill>
              </a:rPr>
              <a:t>’ </a:t>
            </a:r>
            <a:r>
              <a:rPr lang="en-GB" sz="3200" dirty="0" smtClean="0">
                <a:solidFill>
                  <a:schemeClr val="tx1"/>
                </a:solidFill>
              </a:rPr>
              <a:t>sur No et </a:t>
            </a:r>
            <a:r>
              <a:rPr lang="en-GB" sz="3200" dirty="0" err="1" smtClean="0">
                <a:solidFill>
                  <a:schemeClr val="tx1"/>
                </a:solidFill>
              </a:rPr>
              <a:t>Moi</a:t>
            </a:r>
            <a:endParaRPr lang="en-GB" sz="32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GB" sz="3200" dirty="0" smtClean="0">
              <a:solidFill>
                <a:schemeClr val="tx1"/>
              </a:solidFill>
            </a:endParaRPr>
          </a:p>
          <a:p>
            <a:r>
              <a:rPr lang="en-GB" sz="3200" dirty="0" err="1" smtClean="0">
                <a:solidFill>
                  <a:schemeClr val="tx1"/>
                </a:solidFill>
              </a:rPr>
              <a:t>Complétez</a:t>
            </a:r>
            <a:r>
              <a:rPr lang="en-GB" sz="3200" dirty="0" smtClean="0">
                <a:solidFill>
                  <a:schemeClr val="tx1"/>
                </a:solidFill>
              </a:rPr>
              <a:t> le travail de la </a:t>
            </a:r>
            <a:r>
              <a:rPr lang="en-GB" sz="3200" b="1" dirty="0" err="1" smtClean="0">
                <a:solidFill>
                  <a:schemeClr val="tx1"/>
                </a:solidFill>
              </a:rPr>
              <a:t>leçon</a:t>
            </a:r>
            <a:r>
              <a:rPr lang="en-GB" sz="3200" b="1" dirty="0" smtClean="0">
                <a:solidFill>
                  <a:schemeClr val="tx1"/>
                </a:solidFill>
              </a:rPr>
              <a:t> 3 </a:t>
            </a:r>
            <a:r>
              <a:rPr lang="en-GB" sz="3200" b="1" u="sng" dirty="0" smtClean="0">
                <a:solidFill>
                  <a:schemeClr val="tx1"/>
                </a:solidFill>
              </a:rPr>
              <a:t>Le </a:t>
            </a:r>
            <a:r>
              <a:rPr lang="en-GB" sz="3200" b="1" u="sng" dirty="0" err="1" smtClean="0">
                <a:solidFill>
                  <a:schemeClr val="tx1"/>
                </a:solidFill>
              </a:rPr>
              <a:t>cercle</a:t>
            </a:r>
            <a:r>
              <a:rPr lang="en-GB" sz="3200" b="1" u="sng" dirty="0" smtClean="0">
                <a:solidFill>
                  <a:schemeClr val="tx1"/>
                </a:solidFill>
              </a:rPr>
              <a:t> familial</a:t>
            </a:r>
          </a:p>
          <a:p>
            <a:pPr lvl="1"/>
            <a:r>
              <a:rPr lang="en-GB" sz="3200" dirty="0">
                <a:solidFill>
                  <a:schemeClr val="tx1"/>
                </a:solidFill>
              </a:rPr>
              <a:t>1</a:t>
            </a:r>
            <a:r>
              <a:rPr lang="en-GB" sz="3200" dirty="0" smtClean="0">
                <a:solidFill>
                  <a:schemeClr val="tx1"/>
                </a:solidFill>
              </a:rPr>
              <a:t>, 2, 3, 4, 5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2" y="4076699"/>
            <a:ext cx="3541222" cy="187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u="sng" dirty="0"/>
              <a:t>Les relations </a:t>
            </a:r>
            <a:r>
              <a:rPr lang="fr-FR" b="1" u="sng" dirty="0" smtClean="0"/>
              <a:t>familiales</a:t>
            </a:r>
            <a:r>
              <a:rPr lang="en-GB" dirty="0"/>
              <a:t/>
            </a:r>
            <a:br>
              <a:rPr lang="en-GB" dirty="0"/>
            </a:br>
            <a:r>
              <a:rPr lang="fr-FR" b="1" dirty="0"/>
              <a:t> 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46909"/>
            <a:ext cx="9792394" cy="5353396"/>
          </a:xfrm>
        </p:spPr>
        <p:txBody>
          <a:bodyPr>
            <a:normAutofit lnSpcReduction="10000"/>
          </a:bodyPr>
          <a:lstStyle/>
          <a:p>
            <a:pPr lvl="0"/>
            <a:r>
              <a:rPr lang="fr-FR" sz="2800" b="1" dirty="0" smtClean="0">
                <a:solidFill>
                  <a:schemeClr val="tx1"/>
                </a:solidFill>
              </a:rPr>
              <a:t>Quelles </a:t>
            </a:r>
            <a:r>
              <a:rPr lang="fr-FR" sz="2800" b="1" dirty="0">
                <a:solidFill>
                  <a:schemeClr val="tx1"/>
                </a:solidFill>
              </a:rPr>
              <a:t>sont les étapes qui définissent le cercle familial ainsi que le développement des relations </a:t>
            </a:r>
            <a:r>
              <a:rPr lang="fr-FR" sz="2800" b="1" dirty="0" smtClean="0">
                <a:solidFill>
                  <a:schemeClr val="tx1"/>
                </a:solidFill>
              </a:rPr>
              <a:t>familiales?</a:t>
            </a:r>
            <a:endParaRPr lang="en-GB" sz="2800" dirty="0">
              <a:solidFill>
                <a:schemeClr val="tx1"/>
              </a:solidFill>
            </a:endParaRPr>
          </a:p>
          <a:p>
            <a:r>
              <a:rPr lang="fr-FR" sz="2800" b="1" dirty="0">
                <a:solidFill>
                  <a:schemeClr val="tx1"/>
                </a:solidFill>
              </a:rPr>
              <a:t> Avec vos partenaires, dressez-en un </a:t>
            </a:r>
            <a:r>
              <a:rPr lang="fr-FR" sz="2800" b="1" dirty="0">
                <a:solidFill>
                  <a:srgbClr val="0070C0"/>
                </a:solidFill>
              </a:rPr>
              <a:t>schéma </a:t>
            </a:r>
            <a:r>
              <a:rPr lang="fr-FR" sz="2800" b="1" dirty="0" smtClean="0">
                <a:solidFill>
                  <a:srgbClr val="0070C0"/>
                </a:solidFill>
              </a:rPr>
              <a:t>détaillé </a:t>
            </a:r>
            <a:r>
              <a:rPr lang="fr-FR" sz="2800" b="1" dirty="0" smtClean="0">
                <a:solidFill>
                  <a:schemeClr val="tx1"/>
                </a:solidFill>
              </a:rPr>
              <a:t>depuis la </a:t>
            </a:r>
            <a:r>
              <a:rPr lang="fr-FR" sz="2800" b="1" dirty="0" smtClean="0">
                <a:solidFill>
                  <a:srgbClr val="0070C0"/>
                </a:solidFill>
              </a:rPr>
              <a:t>page 44 à 55</a:t>
            </a:r>
            <a:endParaRPr lang="en-GB" sz="2800" dirty="0">
              <a:solidFill>
                <a:srgbClr val="0070C0"/>
              </a:solidFill>
            </a:endParaRPr>
          </a:p>
          <a:p>
            <a:pPr marL="1005840" lvl="2" indent="-457200">
              <a:buFont typeface="+mj-lt"/>
              <a:buAutoNum type="arabicPeriod"/>
            </a:pPr>
            <a:r>
              <a:rPr lang="fr-FR" altLang="ko-KR" sz="2400" dirty="0">
                <a:solidFill>
                  <a:srgbClr val="00B05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fr-FR" altLang="ko-KR" sz="2400" i="1" dirty="0">
                <a:solidFill>
                  <a:srgbClr val="00B05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Quand j’étais petite </a:t>
            </a:r>
            <a:r>
              <a:rPr lang="fr-FR" altLang="ko-KR" sz="2400" i="1" dirty="0" smtClean="0">
                <a:solidFill>
                  <a:srgbClr val="00B05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fr-FR" altLang="ko-KR" sz="2400" i="1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1005840" lvl="2" indent="-457200">
              <a:buFont typeface="+mj-lt"/>
              <a:buAutoNum type="arabicPeriod"/>
            </a:pPr>
            <a:r>
              <a:rPr lang="fr-FR" altLang="ko-KR" sz="2400" i="1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…….</a:t>
            </a:r>
          </a:p>
          <a:p>
            <a:pPr marL="1005840" lvl="2" indent="-457200">
              <a:buFont typeface="+mj-lt"/>
              <a:buAutoNum type="arabicPeriod"/>
            </a:pPr>
            <a:r>
              <a:rPr lang="fr-FR" altLang="ko-KR" sz="2400" i="1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……………</a:t>
            </a:r>
          </a:p>
          <a:p>
            <a:pPr marL="1005840" lvl="2" indent="-457200">
              <a:buFont typeface="+mj-lt"/>
              <a:buAutoNum type="arabicPeriod"/>
            </a:pPr>
            <a:r>
              <a:rPr lang="fr-FR" altLang="ko-KR" sz="2400" i="1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…………..</a:t>
            </a:r>
          </a:p>
          <a:p>
            <a:pPr marL="1005840" lvl="2" indent="-457200">
              <a:buFont typeface="+mj-lt"/>
              <a:buAutoNum type="arabicPeriod"/>
            </a:pPr>
            <a:r>
              <a:rPr lang="fr-FR" altLang="ko-KR" sz="2400" i="1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………..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…………….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………….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……………..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…….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……..</a:t>
            </a: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F7CF89D0DA24182D8BD5910AD89F4" ma:contentTypeVersion="1" ma:contentTypeDescription="Create a new document." ma:contentTypeScope="" ma:versionID="567ae329f6d48215cd46cf3b313343d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1B3745-4B0F-431F-A468-5D2E47C06A08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006563-D832-4E73-B99A-8CA4A89ED1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3AB54F-FD27-4D02-B043-C795737C3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1655</TotalTime>
  <Words>1349</Words>
  <Application>Microsoft Office PowerPoint</Application>
  <PresentationFormat>Widescreen</PresentationFormat>
  <Paragraphs>140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맑은 고딕</vt:lpstr>
      <vt:lpstr>Apple Chancery</vt:lpstr>
      <vt:lpstr>Arial</vt:lpstr>
      <vt:lpstr>Brush Script MT</vt:lpstr>
      <vt:lpstr>Calibri</vt:lpstr>
      <vt:lpstr>Corbel</vt:lpstr>
      <vt:lpstr>MS Mincho</vt:lpstr>
      <vt:lpstr>Tahoma</vt:lpstr>
      <vt:lpstr>Times New Roman</vt:lpstr>
      <vt:lpstr>Basis</vt:lpstr>
      <vt:lpstr>Vocabulaire d’après des essais</vt:lpstr>
      <vt:lpstr> Leçon 3 : LE CERCLE FAMILIAL</vt:lpstr>
      <vt:lpstr>PowerPoint Presentation</vt:lpstr>
      <vt:lpstr>Les relations familiales : Lou et ses parents</vt:lpstr>
      <vt:lpstr>LOU</vt:lpstr>
      <vt:lpstr>Le père de Lou</vt:lpstr>
      <vt:lpstr>La mère de Lou</vt:lpstr>
      <vt:lpstr>Devoirs pour mercredi 8 décembre</vt:lpstr>
      <vt:lpstr>Les relations familiales  </vt:lpstr>
      <vt:lpstr>PowerPoint Presentation</vt:lpstr>
      <vt:lpstr>PowerPoint Presentation</vt:lpstr>
      <vt:lpstr>PowerPoint Presentation</vt:lpstr>
      <vt:lpstr>3. De là vont découler les relations familiales :</vt:lpstr>
      <vt:lpstr>Que dit Lou dans ce passage?</vt:lpstr>
      <vt:lpstr>4. La mère de Lou :</vt:lpstr>
      <vt:lpstr>PowerPoint Presentation</vt:lpstr>
      <vt:lpstr>5. Le père de Lou :</vt:lpstr>
      <vt:lpstr>Lou regrette et recherche le temps d’avant Thaïs  mais le sujet est tabou.</vt:lpstr>
      <vt:lpstr>6. Le regard de Lou évolue</vt:lpstr>
      <vt:lpstr>PowerPoint Presentation</vt:lpstr>
      <vt:lpstr>6. Réponses:</vt:lpstr>
      <vt:lpstr>PowerPoint Presentation</vt:lpstr>
      <vt:lpstr>Que découvre-t-on au sujet de No sans même que Delphine De Vigan ne prononce le mot 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 enfin pages 226 et 227</vt:lpstr>
      <vt:lpstr>PowerPoint Presentation</vt:lpstr>
      <vt:lpstr>PowerPoint Presentation</vt:lpstr>
      <vt:lpstr>La violence, la peur, le désespoir et la révolte</vt:lpstr>
      <vt:lpstr>PowerPoint Presentation</vt:lpstr>
      <vt:lpstr>Que fait alors Lou ?</vt:lpstr>
      <vt:lpstr>Devoirs pour vendredi 10 (G1)  ou lundi 13 décembre (D1)</vt:lpstr>
      <vt:lpstr>Traduisez les phrases suivantes en français :</vt:lpstr>
      <vt:lpstr>Traduisez les phrases suivantes en français :</vt:lpstr>
      <vt:lpstr>PowerPoint Presentation</vt:lpstr>
      <vt:lpstr>L’AMOUR, FIL CONDUCTEUR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ET MOI Leçon 3 : LE CERCLE FAMILIAL</dc:title>
  <dc:creator>Frédérique E. Lecerf</dc:creator>
  <cp:lastModifiedBy>Frédérique E. Lecerf</cp:lastModifiedBy>
  <cp:revision>57</cp:revision>
  <dcterms:created xsi:type="dcterms:W3CDTF">2017-11-13T16:55:15Z</dcterms:created>
  <dcterms:modified xsi:type="dcterms:W3CDTF">2021-12-08T14:50:09Z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0x010100793F7CF89D0DA24182D8BD5910AD89F4</vt:lpwstr>
  </property>
</Properties>
</file>