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handoutMasterIdLst>
    <p:handoutMasterId r:id="rId59"/>
  </p:handoutMasterIdLst>
  <p:sldIdLst>
    <p:sldId id="275" r:id="rId5"/>
    <p:sldId id="334" r:id="rId6"/>
    <p:sldId id="335" r:id="rId7"/>
    <p:sldId id="336" r:id="rId8"/>
    <p:sldId id="341" r:id="rId9"/>
    <p:sldId id="340" r:id="rId10"/>
    <p:sldId id="337" r:id="rId11"/>
    <p:sldId id="338" r:id="rId12"/>
    <p:sldId id="294" r:id="rId13"/>
    <p:sldId id="290" r:id="rId14"/>
    <p:sldId id="339" r:id="rId15"/>
    <p:sldId id="301" r:id="rId16"/>
    <p:sldId id="277" r:id="rId17"/>
    <p:sldId id="289" r:id="rId18"/>
    <p:sldId id="304" r:id="rId19"/>
    <p:sldId id="312" r:id="rId20"/>
    <p:sldId id="305" r:id="rId21"/>
    <p:sldId id="342" r:id="rId22"/>
    <p:sldId id="306" r:id="rId23"/>
    <p:sldId id="314" r:id="rId24"/>
    <p:sldId id="307" r:id="rId25"/>
    <p:sldId id="315" r:id="rId26"/>
    <p:sldId id="343" r:id="rId27"/>
    <p:sldId id="316" r:id="rId28"/>
    <p:sldId id="308" r:id="rId29"/>
    <p:sldId id="318" r:id="rId30"/>
    <p:sldId id="344" r:id="rId31"/>
    <p:sldId id="345" r:id="rId32"/>
    <p:sldId id="346" r:id="rId33"/>
    <p:sldId id="347" r:id="rId34"/>
    <p:sldId id="348" r:id="rId35"/>
    <p:sldId id="349" r:id="rId36"/>
    <p:sldId id="350" r:id="rId37"/>
    <p:sldId id="351" r:id="rId38"/>
    <p:sldId id="310" r:id="rId39"/>
    <p:sldId id="319" r:id="rId40"/>
    <p:sldId id="309" r:id="rId41"/>
    <p:sldId id="353" r:id="rId42"/>
    <p:sldId id="354" r:id="rId43"/>
    <p:sldId id="355" r:id="rId44"/>
    <p:sldId id="356" r:id="rId45"/>
    <p:sldId id="357" r:id="rId46"/>
    <p:sldId id="313" r:id="rId47"/>
    <p:sldId id="320" r:id="rId48"/>
    <p:sldId id="321" r:id="rId49"/>
    <p:sldId id="322" r:id="rId50"/>
    <p:sldId id="323" r:id="rId51"/>
    <p:sldId id="329" r:id="rId52"/>
    <p:sldId id="325" r:id="rId53"/>
    <p:sldId id="332" r:id="rId54"/>
    <p:sldId id="328" r:id="rId55"/>
    <p:sldId id="330" r:id="rId56"/>
    <p:sldId id="331" r:id="rId57"/>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722FF365-F60B-4EA8-8B63-C1DF69708A40}" type="datetimeFigureOut">
              <a:rPr lang="fr-FR" smtClean="0"/>
              <a:t>29/11/2019</a:t>
            </a:fld>
            <a:endParaRPr lang="fr-FR"/>
          </a:p>
        </p:txBody>
      </p:sp>
      <p:sp>
        <p:nvSpPr>
          <p:cNvPr id="4" name="Footer Placeholder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61AEEF32-60EF-4A6E-AB98-E6FA3F2B725A}" type="slidenum">
              <a:rPr lang="fr-FR" smtClean="0"/>
              <a:t>‹#›</a:t>
            </a:fld>
            <a:endParaRPr lang="fr-FR"/>
          </a:p>
        </p:txBody>
      </p:sp>
    </p:spTree>
    <p:extLst>
      <p:ext uri="{BB962C8B-B14F-4D97-AF65-F5344CB8AC3E}">
        <p14:creationId xmlns:p14="http://schemas.microsoft.com/office/powerpoint/2010/main" val="2794282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F5252C6-324E-4A1F-A028-CABD48B3BA7F}" type="datetimeFigureOut">
              <a:rPr lang="fr-FR" smtClean="0"/>
              <a:t>29/11/2019</a:t>
            </a:fld>
            <a:endParaRPr lang="fr-FR"/>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60B39B9-4632-4180-8A4C-CA6539A82B04}" type="slidenum">
              <a:rPr lang="fr-FR" smtClean="0"/>
              <a:t>‹#›</a:t>
            </a:fld>
            <a:endParaRPr lang="fr-FR"/>
          </a:p>
        </p:txBody>
      </p:sp>
    </p:spTree>
    <p:extLst>
      <p:ext uri="{BB962C8B-B14F-4D97-AF65-F5344CB8AC3E}">
        <p14:creationId xmlns:p14="http://schemas.microsoft.com/office/powerpoint/2010/main" val="298434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Print</a:t>
            </a:r>
            <a:r>
              <a:rPr lang="fr-FR" dirty="0" smtClean="0"/>
              <a:t> </a:t>
            </a:r>
            <a:r>
              <a:rPr lang="fr-FR" dirty="0" err="1" smtClean="0"/>
              <a:t>this</a:t>
            </a:r>
            <a:r>
              <a:rPr lang="fr-FR" dirty="0" smtClean="0"/>
              <a:t> </a:t>
            </a:r>
            <a:r>
              <a:rPr lang="fr-FR" dirty="0" err="1" smtClean="0"/>
              <a:t>slide</a:t>
            </a:r>
            <a:r>
              <a:rPr lang="fr-FR" dirty="0" smtClean="0"/>
              <a:t> off for </a:t>
            </a:r>
            <a:r>
              <a:rPr lang="fr-FR" dirty="0" err="1" smtClean="0"/>
              <a:t>your</a:t>
            </a:r>
            <a:r>
              <a:rPr lang="fr-FR" dirty="0" smtClean="0"/>
              <a:t> </a:t>
            </a:r>
            <a:r>
              <a:rPr lang="fr-FR" dirty="0" err="1" smtClean="0"/>
              <a:t>students</a:t>
            </a:r>
            <a:endParaRPr lang="fr-FR" dirty="0"/>
          </a:p>
        </p:txBody>
      </p:sp>
      <p:sp>
        <p:nvSpPr>
          <p:cNvPr id="4" name="Slide Number Placeholder 3"/>
          <p:cNvSpPr>
            <a:spLocks noGrp="1"/>
          </p:cNvSpPr>
          <p:nvPr>
            <p:ph type="sldNum" sz="quarter" idx="10"/>
          </p:nvPr>
        </p:nvSpPr>
        <p:spPr/>
        <p:txBody>
          <a:bodyPr/>
          <a:lstStyle/>
          <a:p>
            <a:fld id="{760B39B9-4632-4180-8A4C-CA6539A82B04}" type="slidenum">
              <a:rPr lang="fr-FR" smtClean="0"/>
              <a:t>19</a:t>
            </a:fld>
            <a:endParaRPr lang="fr-FR"/>
          </a:p>
        </p:txBody>
      </p:sp>
    </p:spTree>
    <p:extLst>
      <p:ext uri="{BB962C8B-B14F-4D97-AF65-F5344CB8AC3E}">
        <p14:creationId xmlns:p14="http://schemas.microsoft.com/office/powerpoint/2010/main" val="3361710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0251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241722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4061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CB37D85-D84B-4CFB-BB0A-F4455B32746E}" type="datetimeFigureOut">
              <a:rPr lang="fr-FR" smtClean="0"/>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67848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37D85-D84B-4CFB-BB0A-F4455B32746E}" type="datetimeFigureOut">
              <a:rPr lang="fr-FR" smtClean="0"/>
              <a:t>29/11/2019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0250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CB37D85-D84B-4CFB-BB0A-F4455B32746E}" type="datetimeFigureOut">
              <a:rPr lang="fr-FR" smtClean="0"/>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429278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CB37D85-D84B-4CFB-BB0A-F4455B32746E}" type="datetimeFigureOut">
              <a:rPr lang="fr-FR" smtClean="0"/>
              <a:t>29/11/2019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7427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CB37D85-D84B-4CFB-BB0A-F4455B32746E}" type="datetimeFigureOut">
              <a:rPr lang="fr-FR" smtClean="0"/>
              <a:t>29/11/2019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380559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37D85-D84B-4CFB-BB0A-F4455B32746E}" type="datetimeFigureOut">
              <a:rPr lang="fr-FR" smtClean="0"/>
              <a:t>29/11/2019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7968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21032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37D85-D84B-4CFB-BB0A-F4455B32746E}" type="datetimeFigureOut">
              <a:rPr lang="fr-FR" smtClean="0"/>
              <a:t>29/11/2019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713C8C8-59B0-40E2-8E53-9D17CC1F5A67}" type="slidenum">
              <a:rPr lang="fr-FR" smtClean="0"/>
              <a:t>‹#›</a:t>
            </a:fld>
            <a:endParaRPr lang="fr-FR"/>
          </a:p>
        </p:txBody>
      </p:sp>
    </p:spTree>
    <p:extLst>
      <p:ext uri="{BB962C8B-B14F-4D97-AF65-F5344CB8AC3E}">
        <p14:creationId xmlns:p14="http://schemas.microsoft.com/office/powerpoint/2010/main" val="136033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37D85-D84B-4CFB-BB0A-F4455B32746E}" type="datetimeFigureOut">
              <a:rPr lang="fr-FR" smtClean="0"/>
              <a:t>29/11/2019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3C8C8-59B0-40E2-8E53-9D17CC1F5A67}" type="slidenum">
              <a:rPr lang="fr-FR" smtClean="0"/>
              <a:t>‹#›</a:t>
            </a:fld>
            <a:endParaRPr lang="fr-FR"/>
          </a:p>
        </p:txBody>
      </p:sp>
    </p:spTree>
    <p:extLst>
      <p:ext uri="{BB962C8B-B14F-4D97-AF65-F5344CB8AC3E}">
        <p14:creationId xmlns:p14="http://schemas.microsoft.com/office/powerpoint/2010/main" val="214690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8923" r="19072"/>
          <a:stretch/>
        </p:blipFill>
        <p:spPr>
          <a:xfrm>
            <a:off x="940711" y="700554"/>
            <a:ext cx="4143694" cy="555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227793" y="2618546"/>
            <a:ext cx="3336295" cy="646331"/>
          </a:xfrm>
          <a:prstGeom prst="rect">
            <a:avLst/>
          </a:prstGeom>
          <a:noFill/>
          <a:ln w="76200" cmpd="sng">
            <a:solidFill>
              <a:schemeClr val="tx1"/>
            </a:solidFill>
          </a:ln>
        </p:spPr>
        <p:txBody>
          <a:bodyPr wrap="none" rtlCol="0">
            <a:spAutoFit/>
          </a:bodyPr>
          <a:lstStyle/>
          <a:p>
            <a:pPr algn="ctr"/>
            <a:r>
              <a:rPr lang="fr-FR" sz="3600" b="1" dirty="0" smtClean="0"/>
              <a:t>Les personnages</a:t>
            </a:r>
            <a:endParaRPr lang="fr-FR" sz="3600" b="1" dirty="0"/>
          </a:p>
        </p:txBody>
      </p:sp>
      <p:sp>
        <p:nvSpPr>
          <p:cNvPr id="6" name="TextBox 5"/>
          <p:cNvSpPr txBox="1"/>
          <p:nvPr/>
        </p:nvSpPr>
        <p:spPr>
          <a:xfrm>
            <a:off x="8342833" y="3606378"/>
            <a:ext cx="1231940" cy="1754326"/>
          </a:xfrm>
          <a:prstGeom prst="rect">
            <a:avLst/>
          </a:prstGeom>
          <a:noFill/>
        </p:spPr>
        <p:txBody>
          <a:bodyPr wrap="none" rtlCol="0">
            <a:spAutoFit/>
          </a:bodyPr>
          <a:lstStyle/>
          <a:p>
            <a:pPr algn="ctr"/>
            <a:r>
              <a:rPr lang="fr-FR" sz="3600" b="1" dirty="0" smtClean="0"/>
              <a:t>Lou</a:t>
            </a:r>
          </a:p>
          <a:p>
            <a:pPr algn="ctr"/>
            <a:r>
              <a:rPr lang="fr-FR" sz="3600" b="1" dirty="0" smtClean="0"/>
              <a:t>No </a:t>
            </a:r>
          </a:p>
          <a:p>
            <a:pPr algn="ctr"/>
            <a:r>
              <a:rPr lang="fr-FR" sz="3600" b="1" dirty="0" smtClean="0"/>
              <a:t>Lucas</a:t>
            </a:r>
          </a:p>
        </p:txBody>
      </p:sp>
    </p:spTree>
    <p:extLst>
      <p:ext uri="{BB962C8B-B14F-4D97-AF65-F5344CB8AC3E}">
        <p14:creationId xmlns:p14="http://schemas.microsoft.com/office/powerpoint/2010/main" val="3783656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637" y="0"/>
            <a:ext cx="8097167" cy="871057"/>
          </a:xfrm>
        </p:spPr>
        <p:txBody>
          <a:bodyPr/>
          <a:lstStyle/>
          <a:p>
            <a:r>
              <a:rPr lang="fr-FR" b="1" dirty="0" smtClean="0"/>
              <a:t>Ses intérêts</a:t>
            </a:r>
            <a:endParaRPr lang="fr-FR" b="1" dirty="0"/>
          </a:p>
        </p:txBody>
      </p:sp>
      <p:sp>
        <p:nvSpPr>
          <p:cNvPr id="6" name="Rectangle 5"/>
          <p:cNvSpPr/>
          <p:nvPr/>
        </p:nvSpPr>
        <p:spPr>
          <a:xfrm>
            <a:off x="513037" y="3777672"/>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2935807" y="3783977"/>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5318571" y="3772739"/>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20791" y="2862460"/>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4307021" y="2862460"/>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2935807" y="1985895"/>
            <a:ext cx="2169215" cy="640567"/>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TextBox 11"/>
          <p:cNvSpPr txBox="1"/>
          <p:nvPr/>
        </p:nvSpPr>
        <p:spPr>
          <a:xfrm>
            <a:off x="7901337" y="1528937"/>
            <a:ext cx="3993401" cy="3631764"/>
          </a:xfrm>
          <a:prstGeom prst="rect">
            <a:avLst/>
          </a:prstGeom>
          <a:solidFill>
            <a:schemeClr val="accent6">
              <a:lumMod val="20000"/>
              <a:lumOff val="80000"/>
            </a:schemeClr>
          </a:solidFill>
          <a:ln w="38100" cmpd="sng">
            <a:solidFill>
              <a:schemeClr val="tx1"/>
            </a:solidFill>
          </a:ln>
        </p:spPr>
        <p:txBody>
          <a:bodyPr wrap="none" rtlCol="0">
            <a:spAutoFit/>
          </a:bodyPr>
          <a:lstStyle/>
          <a:p>
            <a:pPr marL="342900" indent="-342900">
              <a:buAutoNum type="alphaLcPeriod"/>
            </a:pPr>
            <a:r>
              <a:rPr lang="fr-FR" sz="2300" b="1" dirty="0" smtClean="0"/>
              <a:t>Sortir avec des amis</a:t>
            </a:r>
          </a:p>
          <a:p>
            <a:pPr marL="342900" indent="-342900">
              <a:buAutoNum type="alphaLcPeriod"/>
            </a:pPr>
            <a:r>
              <a:rPr lang="fr-FR" sz="2300" b="1" dirty="0" smtClean="0"/>
              <a:t>Se perdre dans ses pensées</a:t>
            </a:r>
          </a:p>
          <a:p>
            <a:pPr marL="342900" indent="-342900">
              <a:buAutoNum type="alphaLcPeriod"/>
            </a:pPr>
            <a:r>
              <a:rPr lang="fr-FR" sz="2300" b="1" dirty="0" smtClean="0"/>
              <a:t>Faire des recherches</a:t>
            </a:r>
          </a:p>
          <a:p>
            <a:pPr marL="342900" indent="-342900">
              <a:buAutoNum type="alphaLcPeriod"/>
            </a:pPr>
            <a:r>
              <a:rPr lang="fr-FR" sz="2300" b="1" dirty="0" smtClean="0"/>
              <a:t>Lire</a:t>
            </a:r>
          </a:p>
          <a:p>
            <a:pPr marL="342900" indent="-342900">
              <a:buAutoNum type="alphaLcPeriod"/>
            </a:pPr>
            <a:r>
              <a:rPr lang="fr-FR" sz="2300" b="1" dirty="0" smtClean="0"/>
              <a:t>Observer les gens</a:t>
            </a:r>
          </a:p>
          <a:p>
            <a:pPr marL="342900" indent="-342900">
              <a:buAutoNum type="alphaLcPeriod"/>
            </a:pPr>
            <a:r>
              <a:rPr lang="fr-FR" sz="2300" b="1" dirty="0" smtClean="0"/>
              <a:t>Collectionner les mots</a:t>
            </a:r>
          </a:p>
          <a:p>
            <a:pPr marL="342900" indent="-342900">
              <a:buAutoNum type="alphaLcPeriod"/>
            </a:pPr>
            <a:r>
              <a:rPr lang="fr-FR" sz="2300" b="1" dirty="0" smtClean="0"/>
              <a:t>Faire des expériences</a:t>
            </a:r>
          </a:p>
          <a:p>
            <a:pPr marL="342900" indent="-342900">
              <a:buAutoNum type="alphaLcPeriod"/>
            </a:pPr>
            <a:r>
              <a:rPr lang="fr-FR" sz="2300" b="1" dirty="0" smtClean="0"/>
              <a:t>Regarder des documentaires</a:t>
            </a:r>
          </a:p>
          <a:p>
            <a:pPr marL="342900" indent="-342900">
              <a:buAutoNum type="alphaLcPeriod"/>
            </a:pPr>
            <a:r>
              <a:rPr lang="fr-FR" sz="2300" b="1" dirty="0" smtClean="0"/>
              <a:t>Ecouter de la musique</a:t>
            </a:r>
          </a:p>
          <a:p>
            <a:pPr marL="342900" indent="-342900">
              <a:buAutoNum type="alphaLcPeriod"/>
            </a:pPr>
            <a:r>
              <a:rPr lang="fr-FR" sz="2300" b="1" dirty="0" smtClean="0"/>
              <a:t>Inventer des histoires</a:t>
            </a:r>
            <a:endParaRPr lang="fr-FR" sz="2300" b="1" dirty="0"/>
          </a:p>
        </p:txBody>
      </p:sp>
      <p:sp>
        <p:nvSpPr>
          <p:cNvPr id="13" name="TextBox 12"/>
          <p:cNvSpPr txBox="1"/>
          <p:nvPr/>
        </p:nvSpPr>
        <p:spPr>
          <a:xfrm>
            <a:off x="755034" y="766743"/>
            <a:ext cx="10329060" cy="523220"/>
          </a:xfrm>
          <a:prstGeom prst="rect">
            <a:avLst/>
          </a:prstGeom>
          <a:noFill/>
        </p:spPr>
        <p:txBody>
          <a:bodyPr wrap="square" rtlCol="0">
            <a:spAutoFit/>
          </a:bodyPr>
          <a:lstStyle/>
          <a:p>
            <a:r>
              <a:rPr lang="fr-FR" sz="2800" b="1" dirty="0" smtClean="0"/>
              <a:t>Selon vous, quels sont les passe-temps préférés de Lou?</a:t>
            </a:r>
            <a:endParaRPr lang="fr-FR" sz="2800" b="1" dirty="0"/>
          </a:p>
        </p:txBody>
      </p:sp>
      <p:sp>
        <p:nvSpPr>
          <p:cNvPr id="14" name="TextBox 13"/>
          <p:cNvSpPr txBox="1"/>
          <p:nvPr/>
        </p:nvSpPr>
        <p:spPr>
          <a:xfrm>
            <a:off x="1750575" y="5303224"/>
            <a:ext cx="7972598" cy="1418337"/>
          </a:xfrm>
          <a:prstGeom prst="rect">
            <a:avLst/>
          </a:prstGeom>
          <a:solidFill>
            <a:schemeClr val="accent1">
              <a:lumMod val="20000"/>
              <a:lumOff val="80000"/>
            </a:schemeClr>
          </a:solidFill>
        </p:spPr>
        <p:txBody>
          <a:bodyPr wrap="square" rtlCol="0">
            <a:spAutoFit/>
          </a:bodyPr>
          <a:lstStyle/>
          <a:p>
            <a:r>
              <a:rPr lang="fr-FR" sz="2200" b="1" dirty="0" smtClean="0"/>
              <a:t>Classez</a:t>
            </a:r>
            <a:r>
              <a:rPr lang="fr-FR" sz="2200" b="1" dirty="0"/>
              <a:t>-les par ordre de préférence dans le diagramme. </a:t>
            </a:r>
            <a:endParaRPr lang="fr-FR" sz="2200" b="1" dirty="0" smtClean="0"/>
          </a:p>
          <a:p>
            <a:pPr>
              <a:lnSpc>
                <a:spcPct val="150000"/>
              </a:lnSpc>
            </a:pPr>
            <a:r>
              <a:rPr lang="fr-FR" sz="2200" b="1" dirty="0" smtClean="0"/>
              <a:t>Puis </a:t>
            </a:r>
            <a:r>
              <a:rPr lang="fr-FR" sz="2200" b="1" dirty="0"/>
              <a:t>avec un partenaire, expliquez votre classement </a:t>
            </a:r>
            <a:r>
              <a:rPr lang="fr-FR" sz="2200" b="1" dirty="0" smtClean="0"/>
              <a:t>		</a:t>
            </a:r>
          </a:p>
          <a:p>
            <a:pPr>
              <a:lnSpc>
                <a:spcPct val="150000"/>
              </a:lnSpc>
            </a:pPr>
            <a:r>
              <a:rPr lang="fr-FR" sz="2200" b="1" dirty="0"/>
              <a:t>F</a:t>
            </a:r>
            <a:r>
              <a:rPr lang="fr-FR" sz="2200" b="1" dirty="0" smtClean="0"/>
              <a:t>ournissez </a:t>
            </a:r>
            <a:r>
              <a:rPr lang="fr-FR" sz="2200" b="1" dirty="0"/>
              <a:t>des preuves en utilisant des passages du roman.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3519" y="0"/>
            <a:ext cx="917864" cy="917864"/>
          </a:xfrm>
          <a:prstGeom prst="rect">
            <a:avLst/>
          </a:prstGeom>
        </p:spPr>
      </p:pic>
      <p:pic>
        <p:nvPicPr>
          <p:cNvPr id="1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5091" y="5851867"/>
            <a:ext cx="440286" cy="362944"/>
          </a:xfrm>
          <a:prstGeom prst="rect">
            <a:avLst/>
          </a:prstGeom>
          <a:solidFill>
            <a:schemeClr val="bg1"/>
          </a:solidFill>
          <a:ln>
            <a:solidFill>
              <a:srgbClr val="0070C0"/>
            </a:solidFill>
          </a:ln>
        </p:spPr>
      </p:pic>
      <p:pic>
        <p:nvPicPr>
          <p:cNvPr id="1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8320" y="6341370"/>
            <a:ext cx="440286" cy="362944"/>
          </a:xfrm>
          <a:prstGeom prst="rect">
            <a:avLst/>
          </a:prstGeom>
          <a:solidFill>
            <a:schemeClr val="bg1"/>
          </a:solidFill>
          <a:ln>
            <a:solidFill>
              <a:srgbClr val="0070C0"/>
            </a:solidFill>
          </a:ln>
        </p:spPr>
      </p:pic>
      <p:pic>
        <p:nvPicPr>
          <p:cNvPr id="18"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97" y="6341369"/>
            <a:ext cx="440286" cy="362944"/>
          </a:xfrm>
          <a:prstGeom prst="rect">
            <a:avLst/>
          </a:prstGeom>
          <a:solidFill>
            <a:schemeClr val="bg1"/>
          </a:solidFill>
          <a:ln>
            <a:solidFill>
              <a:srgbClr val="0070C0"/>
            </a:solidFill>
          </a:ln>
        </p:spPr>
      </p:pic>
    </p:spTree>
    <p:extLst>
      <p:ext uri="{BB962C8B-B14F-4D97-AF65-F5344CB8AC3E}">
        <p14:creationId xmlns:p14="http://schemas.microsoft.com/office/powerpoint/2010/main" val="388218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18923" r="19072"/>
          <a:stretch/>
        </p:blipFill>
        <p:spPr>
          <a:xfrm>
            <a:off x="940711" y="700554"/>
            <a:ext cx="4143694" cy="5556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227793" y="2618546"/>
            <a:ext cx="3336295" cy="646331"/>
          </a:xfrm>
          <a:prstGeom prst="rect">
            <a:avLst/>
          </a:prstGeom>
          <a:noFill/>
          <a:ln w="76200" cmpd="sng">
            <a:solidFill>
              <a:schemeClr val="tx1"/>
            </a:solidFill>
          </a:ln>
        </p:spPr>
        <p:txBody>
          <a:bodyPr wrap="none" rtlCol="0">
            <a:spAutoFit/>
          </a:bodyPr>
          <a:lstStyle/>
          <a:p>
            <a:pPr algn="ctr"/>
            <a:r>
              <a:rPr lang="fr-FR" sz="3600" b="1" dirty="0" smtClean="0"/>
              <a:t>Les personnages</a:t>
            </a:r>
            <a:endParaRPr lang="fr-FR" sz="3600" b="1" dirty="0"/>
          </a:p>
        </p:txBody>
      </p:sp>
      <p:sp>
        <p:nvSpPr>
          <p:cNvPr id="6" name="TextBox 5"/>
          <p:cNvSpPr txBox="1"/>
          <p:nvPr/>
        </p:nvSpPr>
        <p:spPr>
          <a:xfrm>
            <a:off x="8342833" y="3606378"/>
            <a:ext cx="1231940" cy="1754326"/>
          </a:xfrm>
          <a:prstGeom prst="rect">
            <a:avLst/>
          </a:prstGeom>
          <a:noFill/>
        </p:spPr>
        <p:txBody>
          <a:bodyPr wrap="none" rtlCol="0">
            <a:spAutoFit/>
          </a:bodyPr>
          <a:lstStyle/>
          <a:p>
            <a:pPr algn="ctr"/>
            <a:r>
              <a:rPr lang="fr-FR" sz="3600" b="1" dirty="0" smtClean="0"/>
              <a:t>Lou</a:t>
            </a:r>
          </a:p>
          <a:p>
            <a:pPr algn="ctr"/>
            <a:r>
              <a:rPr lang="fr-FR" sz="3600" b="1" dirty="0" smtClean="0"/>
              <a:t>No </a:t>
            </a:r>
          </a:p>
          <a:p>
            <a:pPr algn="ctr"/>
            <a:r>
              <a:rPr lang="fr-FR" sz="3600" b="1" dirty="0" smtClean="0"/>
              <a:t>Lucas</a:t>
            </a:r>
          </a:p>
        </p:txBody>
      </p:sp>
    </p:spTree>
    <p:extLst>
      <p:ext uri="{BB962C8B-B14F-4D97-AF65-F5344CB8AC3E}">
        <p14:creationId xmlns:p14="http://schemas.microsoft.com/office/powerpoint/2010/main" val="196112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04936"/>
          </a:xfrm>
        </p:spPr>
        <p:txBody>
          <a:bodyPr/>
          <a:lstStyle/>
          <a:p>
            <a:r>
              <a:rPr lang="fr-FR" b="1" dirty="0" smtClean="0"/>
              <a:t>Lou et ses parents</a:t>
            </a:r>
            <a:endParaRPr lang="fr-FR" b="1" dirty="0"/>
          </a:p>
        </p:txBody>
      </p:sp>
      <p:sp>
        <p:nvSpPr>
          <p:cNvPr id="3" name="Content Placeholder 2"/>
          <p:cNvSpPr>
            <a:spLocks noGrp="1"/>
          </p:cNvSpPr>
          <p:nvPr>
            <p:ph idx="1"/>
          </p:nvPr>
        </p:nvSpPr>
        <p:spPr>
          <a:xfrm>
            <a:off x="1208607" y="833390"/>
            <a:ext cx="8025101" cy="648348"/>
          </a:xfrm>
        </p:spPr>
        <p:txBody>
          <a:bodyPr/>
          <a:lstStyle/>
          <a:p>
            <a:pPr marL="0" indent="0">
              <a:buNone/>
            </a:pPr>
            <a:r>
              <a:rPr lang="fr-FR" b="1" dirty="0" smtClean="0"/>
              <a:t>Complétez les phrases suivantes</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5290" y="94940"/>
            <a:ext cx="879037" cy="738450"/>
          </a:xfrm>
          <a:prstGeom prst="rect">
            <a:avLst/>
          </a:prstGeom>
        </p:spPr>
      </p:pic>
      <p:sp>
        <p:nvSpPr>
          <p:cNvPr id="5" name="TextBox 4"/>
          <p:cNvSpPr txBox="1"/>
          <p:nvPr/>
        </p:nvSpPr>
        <p:spPr>
          <a:xfrm>
            <a:off x="1415482" y="1763227"/>
            <a:ext cx="8763938" cy="4580741"/>
          </a:xfrm>
          <a:prstGeom prst="rect">
            <a:avLst/>
          </a:prstGeom>
          <a:solidFill>
            <a:schemeClr val="accent6">
              <a:lumMod val="20000"/>
              <a:lumOff val="80000"/>
            </a:schemeClr>
          </a:solidFill>
          <a:ln w="38100" cmpd="sng">
            <a:solidFill>
              <a:schemeClr val="tx1"/>
            </a:solidFill>
          </a:ln>
        </p:spPr>
        <p:txBody>
          <a:bodyPr wrap="none" rtlCol="0">
            <a:spAutoFit/>
          </a:bodyPr>
          <a:lstStyle/>
          <a:p>
            <a:pPr marL="342900" indent="-342900">
              <a:lnSpc>
                <a:spcPct val="150000"/>
              </a:lnSpc>
              <a:buAutoNum type="arabicPeriod"/>
            </a:pPr>
            <a:r>
              <a:rPr lang="fr-FR" sz="2800" b="1" dirty="0" smtClean="0"/>
              <a:t>Bernard, le père de Lou, est le parent le plus …</a:t>
            </a:r>
          </a:p>
          <a:p>
            <a:pPr marL="342900" indent="-342900">
              <a:lnSpc>
                <a:spcPct val="150000"/>
              </a:lnSpc>
              <a:buAutoNum type="arabicPeriod"/>
            </a:pPr>
            <a:r>
              <a:rPr lang="fr-FR" sz="2800" b="1" dirty="0" smtClean="0"/>
              <a:t>Il tente tant bien que mal de…</a:t>
            </a:r>
          </a:p>
          <a:p>
            <a:pPr marL="342900" indent="-342900">
              <a:lnSpc>
                <a:spcPct val="150000"/>
              </a:lnSpc>
              <a:buAutoNum type="arabicPeriod"/>
            </a:pPr>
            <a:r>
              <a:rPr lang="fr-FR" sz="2800" b="1" dirty="0" smtClean="0"/>
              <a:t>Il soutient sa fille dans …</a:t>
            </a:r>
          </a:p>
          <a:p>
            <a:pPr marL="342900" indent="-342900">
              <a:lnSpc>
                <a:spcPct val="150000"/>
              </a:lnSpc>
              <a:buAutoNum type="arabicPeriod"/>
            </a:pPr>
            <a:r>
              <a:rPr lang="fr-FR" sz="2800" b="1" dirty="0" smtClean="0"/>
              <a:t>Anouk, la mère de Lou, a sombré dans une dépression…</a:t>
            </a:r>
          </a:p>
          <a:p>
            <a:pPr marL="342900" indent="-342900">
              <a:lnSpc>
                <a:spcPct val="150000"/>
              </a:lnSpc>
              <a:buAutoNum type="arabicPeriod"/>
            </a:pPr>
            <a:r>
              <a:rPr lang="fr-FR" sz="2800" b="1" dirty="0" smtClean="0"/>
              <a:t>Elle est très distante de sa fille et …</a:t>
            </a:r>
          </a:p>
          <a:p>
            <a:pPr marL="342900" indent="-342900">
              <a:lnSpc>
                <a:spcPct val="150000"/>
              </a:lnSpc>
              <a:buAutoNum type="arabicPeriod"/>
            </a:pPr>
            <a:r>
              <a:rPr lang="fr-FR" sz="2800" b="1" dirty="0" smtClean="0"/>
              <a:t>Lou souffre de/du …</a:t>
            </a:r>
          </a:p>
          <a:p>
            <a:pPr marL="342900" indent="-342900">
              <a:lnSpc>
                <a:spcPct val="150000"/>
              </a:lnSpc>
              <a:buAutoNum type="arabicPeriod"/>
            </a:pPr>
            <a:r>
              <a:rPr lang="fr-FR" sz="2800" b="1" dirty="0" smtClean="0"/>
              <a:t>L’adolescente souhaiterait…</a:t>
            </a:r>
          </a:p>
        </p:txBody>
      </p:sp>
    </p:spTree>
    <p:extLst>
      <p:ext uri="{BB962C8B-B14F-4D97-AF65-F5344CB8AC3E}">
        <p14:creationId xmlns:p14="http://schemas.microsoft.com/office/powerpoint/2010/main" val="4154677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3279"/>
          </a:xfrm>
        </p:spPr>
        <p:txBody>
          <a:bodyPr>
            <a:normAutofit fontScale="90000"/>
          </a:bodyPr>
          <a:lstStyle/>
          <a:p>
            <a:pPr algn="l"/>
            <a:r>
              <a:rPr lang="fr-FR" b="1" dirty="0" smtClean="0"/>
              <a:t>Pour résumer: </a:t>
            </a:r>
            <a:br>
              <a:rPr lang="fr-FR" b="1" dirty="0" smtClean="0"/>
            </a:br>
            <a:endParaRPr lang="fr-FR" b="1" dirty="0"/>
          </a:p>
        </p:txBody>
      </p:sp>
      <p:sp>
        <p:nvSpPr>
          <p:cNvPr id="3" name="Content Placeholder 2"/>
          <p:cNvSpPr>
            <a:spLocks noGrp="1"/>
          </p:cNvSpPr>
          <p:nvPr>
            <p:ph idx="1"/>
          </p:nvPr>
        </p:nvSpPr>
        <p:spPr>
          <a:xfrm>
            <a:off x="593922" y="1424995"/>
            <a:ext cx="11088523" cy="3968894"/>
          </a:xfrm>
          <a:ln w="38100" cmpd="sng">
            <a:solidFill>
              <a:schemeClr val="tx1"/>
            </a:solidFill>
          </a:ln>
        </p:spPr>
        <p:txBody>
          <a:bodyPr>
            <a:normAutofit lnSpcReduction="10000"/>
          </a:bodyPr>
          <a:lstStyle/>
          <a:p>
            <a:pPr marL="0" indent="0" algn="just">
              <a:buNone/>
            </a:pPr>
            <a:r>
              <a:rPr lang="fr-FR" b="1" dirty="0" smtClean="0"/>
              <a:t>Lou Bertignac est la ……………………..du roman. Lou est une adolescente de ………………..ans qui vit avec ses ……………………à Paris. Dés le début du roman, on apprend que Lou est ………………….. puisqu’elle a un …………………… de 160 et a sauté deux classes. En partie à cause de cette différence d'âge, Lou est mal à l’aise dans sa ………………..avec les autres et se décrit comme ‘asociale’. Il est clair qu’elle est plus …………………..que ses pairs et le sujet de son …………………. sur les SDF renforce cette idée. Néanmoins, Elle est parfois incapable d’accomplir des tâches simples comme par exemple, faire ses …………………. ou s’exprimer avec cohérence face à quelqu’un. Lou est une fille au grand ………………… mais elle est aussi un personnage en quête d’………………….. .</a:t>
            </a:r>
            <a:endParaRPr lang="fr-FR" b="1" dirty="0"/>
          </a:p>
        </p:txBody>
      </p:sp>
      <p:sp>
        <p:nvSpPr>
          <p:cNvPr id="4" name="TextBox 3"/>
          <p:cNvSpPr txBox="1"/>
          <p:nvPr/>
        </p:nvSpPr>
        <p:spPr>
          <a:xfrm>
            <a:off x="609601" y="645529"/>
            <a:ext cx="7062150" cy="584776"/>
          </a:xfrm>
          <a:prstGeom prst="rect">
            <a:avLst/>
          </a:prstGeom>
          <a:noFill/>
        </p:spPr>
        <p:txBody>
          <a:bodyPr wrap="none" rtlCol="0">
            <a:spAutoFit/>
          </a:bodyPr>
          <a:lstStyle/>
          <a:p>
            <a:r>
              <a:rPr lang="fr-FR" sz="3200" b="1" dirty="0" smtClean="0"/>
              <a:t>Complétez la première partie du résumé</a:t>
            </a:r>
            <a:endParaRPr lang="fr-FR" sz="3200" b="1" dirty="0"/>
          </a:p>
        </p:txBody>
      </p:sp>
      <p:graphicFrame>
        <p:nvGraphicFramePr>
          <p:cNvPr id="5" name="Table 4"/>
          <p:cNvGraphicFramePr>
            <a:graphicFrameLocks noGrp="1"/>
          </p:cNvGraphicFramePr>
          <p:nvPr>
            <p:extLst>
              <p:ext uri="{D42A27DB-BD31-4B8C-83A1-F6EECF244321}">
                <p14:modId xmlns:p14="http://schemas.microsoft.com/office/powerpoint/2010/main" val="785867093"/>
              </p:ext>
            </p:extLst>
          </p:nvPr>
        </p:nvGraphicFramePr>
        <p:xfrm>
          <a:off x="2032000" y="5592773"/>
          <a:ext cx="9319844" cy="1188720"/>
        </p:xfrm>
        <a:graphic>
          <a:graphicData uri="http://schemas.openxmlformats.org/drawingml/2006/table">
            <a:tbl>
              <a:tblPr firstRow="1" bandRow="1">
                <a:tableStyleId>{5C22544A-7EE6-4342-B048-85BDC9FD1C3A}</a:tableStyleId>
              </a:tblPr>
              <a:tblGrid>
                <a:gridCol w="2329961">
                  <a:extLst>
                    <a:ext uri="{9D8B030D-6E8A-4147-A177-3AD203B41FA5}">
                      <a16:colId xmlns:a16="http://schemas.microsoft.com/office/drawing/2014/main" val="20000"/>
                    </a:ext>
                  </a:extLst>
                </a:gridCol>
                <a:gridCol w="2329961">
                  <a:extLst>
                    <a:ext uri="{9D8B030D-6E8A-4147-A177-3AD203B41FA5}">
                      <a16:colId xmlns:a16="http://schemas.microsoft.com/office/drawing/2014/main" val="20001"/>
                    </a:ext>
                  </a:extLst>
                </a:gridCol>
                <a:gridCol w="2329961">
                  <a:extLst>
                    <a:ext uri="{9D8B030D-6E8A-4147-A177-3AD203B41FA5}">
                      <a16:colId xmlns:a16="http://schemas.microsoft.com/office/drawing/2014/main" val="20002"/>
                    </a:ext>
                  </a:extLst>
                </a:gridCol>
                <a:gridCol w="2329961">
                  <a:extLst>
                    <a:ext uri="{9D8B030D-6E8A-4147-A177-3AD203B41FA5}">
                      <a16:colId xmlns:a16="http://schemas.microsoft.com/office/drawing/2014/main" val="20003"/>
                    </a:ext>
                  </a:extLst>
                </a:gridCol>
              </a:tblGrid>
              <a:tr h="370840">
                <a:tc>
                  <a:txBody>
                    <a:bodyPr/>
                    <a:lstStyle/>
                    <a:p>
                      <a:r>
                        <a:rPr lang="fr-FR" sz="2000" b="1" dirty="0" smtClean="0">
                          <a:solidFill>
                            <a:schemeClr val="tx1"/>
                          </a:solidFill>
                        </a:rPr>
                        <a:t>relation</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lacets</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surdouée</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treize</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r>
                        <a:rPr lang="fr-FR" sz="2000" b="1" dirty="0" smtClean="0">
                          <a:solidFill>
                            <a:schemeClr val="tx1"/>
                          </a:solidFill>
                        </a:rPr>
                        <a:t>narratrice</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mature</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exposé</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cœur</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fr-FR" sz="2000" b="1" dirty="0" smtClean="0">
                          <a:solidFill>
                            <a:schemeClr val="tx1"/>
                          </a:solidFill>
                        </a:rPr>
                        <a:t>amour</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parents</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000" b="1" dirty="0" smtClean="0">
                          <a:solidFill>
                            <a:schemeClr val="tx1"/>
                          </a:solidFill>
                        </a:rPr>
                        <a:t>Q.I</a:t>
                      </a:r>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000" b="1" dirty="0">
                        <a:solidFill>
                          <a:schemeClr val="tx1"/>
                        </a:solidFill>
                      </a:endParaRPr>
                    </a:p>
                  </a:txBody>
                  <a:tcPr marL="121920" marR="121920">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6616" y="218528"/>
            <a:ext cx="971118" cy="845444"/>
          </a:xfrm>
          <a:prstGeom prst="rect">
            <a:avLst/>
          </a:prstGeom>
        </p:spPr>
      </p:pic>
    </p:spTree>
    <p:extLst>
      <p:ext uri="{BB962C8B-B14F-4D97-AF65-F5344CB8AC3E}">
        <p14:creationId xmlns:p14="http://schemas.microsoft.com/office/powerpoint/2010/main" val="147943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63279"/>
          </a:xfrm>
        </p:spPr>
        <p:txBody>
          <a:bodyPr>
            <a:normAutofit fontScale="90000"/>
          </a:bodyPr>
          <a:lstStyle/>
          <a:p>
            <a:pPr algn="l"/>
            <a:r>
              <a:rPr lang="fr-FR" b="1" dirty="0" smtClean="0"/>
              <a:t>Pour résumer: </a:t>
            </a:r>
            <a:br>
              <a:rPr lang="fr-FR" b="1" dirty="0" smtClean="0"/>
            </a:br>
            <a:endParaRPr lang="fr-FR" b="1" dirty="0"/>
          </a:p>
        </p:txBody>
      </p:sp>
      <p:sp>
        <p:nvSpPr>
          <p:cNvPr id="3" name="Content Placeholder 2"/>
          <p:cNvSpPr>
            <a:spLocks noGrp="1"/>
          </p:cNvSpPr>
          <p:nvPr>
            <p:ph idx="1"/>
          </p:nvPr>
        </p:nvSpPr>
        <p:spPr>
          <a:xfrm>
            <a:off x="578244" y="938916"/>
            <a:ext cx="11088523" cy="4815137"/>
          </a:xfrm>
          <a:ln w="38100" cmpd="sng">
            <a:solidFill>
              <a:schemeClr val="tx1"/>
            </a:solidFill>
          </a:ln>
        </p:spPr>
        <p:txBody>
          <a:bodyPr>
            <a:normAutofit fontScale="92500" lnSpcReduction="10000"/>
          </a:bodyPr>
          <a:lstStyle/>
          <a:p>
            <a:pPr marL="0" indent="0" algn="just">
              <a:buNone/>
            </a:pPr>
            <a:r>
              <a:rPr lang="fr-FR" b="1" dirty="0" smtClean="0"/>
              <a:t>Lou Bertignac est la </a:t>
            </a:r>
            <a:r>
              <a:rPr lang="fr-FR" b="1" dirty="0" smtClean="0">
                <a:solidFill>
                  <a:srgbClr val="FF0000"/>
                </a:solidFill>
              </a:rPr>
              <a:t>narratrice </a:t>
            </a:r>
            <a:r>
              <a:rPr lang="fr-FR" b="1" dirty="0" smtClean="0"/>
              <a:t>du roman. </a:t>
            </a:r>
          </a:p>
          <a:p>
            <a:pPr marL="0" indent="0" algn="just">
              <a:buNone/>
            </a:pPr>
            <a:r>
              <a:rPr lang="fr-FR" b="1" dirty="0" smtClean="0"/>
              <a:t>Lou est une adolescente de </a:t>
            </a:r>
            <a:r>
              <a:rPr lang="fr-FR" b="1" dirty="0" smtClean="0">
                <a:solidFill>
                  <a:srgbClr val="FF0000"/>
                </a:solidFill>
              </a:rPr>
              <a:t>treize </a:t>
            </a:r>
            <a:r>
              <a:rPr lang="fr-FR" b="1" dirty="0" smtClean="0"/>
              <a:t>ans qui vit avec ses </a:t>
            </a:r>
            <a:r>
              <a:rPr lang="fr-FR" b="1" dirty="0" smtClean="0">
                <a:solidFill>
                  <a:srgbClr val="FF0000"/>
                </a:solidFill>
              </a:rPr>
              <a:t>parents </a:t>
            </a:r>
            <a:r>
              <a:rPr lang="fr-FR" b="1" dirty="0" smtClean="0"/>
              <a:t>à Paris. </a:t>
            </a:r>
          </a:p>
          <a:p>
            <a:pPr marL="0" indent="0" algn="just">
              <a:buNone/>
            </a:pPr>
            <a:r>
              <a:rPr lang="fr-FR" b="1" dirty="0" smtClean="0"/>
              <a:t>Dès le début du roman, on apprend que Lou est </a:t>
            </a:r>
            <a:r>
              <a:rPr lang="fr-FR" b="1" dirty="0" smtClean="0">
                <a:solidFill>
                  <a:srgbClr val="FF0000"/>
                </a:solidFill>
              </a:rPr>
              <a:t>surdouée </a:t>
            </a:r>
            <a:r>
              <a:rPr lang="fr-FR" b="1" dirty="0" smtClean="0"/>
              <a:t>puisqu’elle a un </a:t>
            </a:r>
            <a:r>
              <a:rPr lang="fr-FR" b="1" dirty="0" smtClean="0">
                <a:solidFill>
                  <a:srgbClr val="FF0000"/>
                </a:solidFill>
              </a:rPr>
              <a:t>Q.I </a:t>
            </a:r>
            <a:r>
              <a:rPr lang="fr-FR" b="1" dirty="0" smtClean="0"/>
              <a:t>de 160 et a sauté deux classes. </a:t>
            </a:r>
          </a:p>
          <a:p>
            <a:pPr marL="0" indent="0" algn="just">
              <a:buNone/>
            </a:pPr>
            <a:r>
              <a:rPr lang="fr-FR" b="1" dirty="0" smtClean="0"/>
              <a:t>En partie à cause de cette différence d'âge, Lou est mal à l’aise dans sa </a:t>
            </a:r>
            <a:r>
              <a:rPr lang="fr-FR" b="1" dirty="0" smtClean="0">
                <a:solidFill>
                  <a:srgbClr val="FF0000"/>
                </a:solidFill>
              </a:rPr>
              <a:t>relation </a:t>
            </a:r>
            <a:r>
              <a:rPr lang="fr-FR" b="1" dirty="0" smtClean="0"/>
              <a:t>avec les autres et se décrit comme ‘asociale’. </a:t>
            </a:r>
          </a:p>
          <a:p>
            <a:pPr marL="0" indent="0" algn="just">
              <a:buNone/>
            </a:pPr>
            <a:r>
              <a:rPr lang="fr-FR" b="1" dirty="0" smtClean="0"/>
              <a:t>Il est clair qu’elle est plus </a:t>
            </a:r>
            <a:r>
              <a:rPr lang="fr-FR" b="1" dirty="0" smtClean="0">
                <a:solidFill>
                  <a:srgbClr val="FF0000"/>
                </a:solidFill>
              </a:rPr>
              <a:t>mature </a:t>
            </a:r>
            <a:r>
              <a:rPr lang="fr-FR" b="1" dirty="0" smtClean="0"/>
              <a:t>que ses pairs et le sujet de son </a:t>
            </a:r>
            <a:r>
              <a:rPr lang="fr-FR" b="1" dirty="0" smtClean="0">
                <a:solidFill>
                  <a:srgbClr val="FF0000"/>
                </a:solidFill>
              </a:rPr>
              <a:t>exposé </a:t>
            </a:r>
            <a:r>
              <a:rPr lang="fr-FR" b="1" dirty="0" smtClean="0"/>
              <a:t>sur les SDF renforce cette idée. </a:t>
            </a:r>
          </a:p>
          <a:p>
            <a:pPr marL="0" indent="0" algn="just">
              <a:buNone/>
            </a:pPr>
            <a:r>
              <a:rPr lang="fr-FR" b="1" dirty="0" smtClean="0"/>
              <a:t>Néanmoins, Elle est parfois incapable d’accomplir des tâches simples comme par exemple, faire ses </a:t>
            </a:r>
            <a:r>
              <a:rPr lang="fr-FR" b="1" dirty="0" smtClean="0">
                <a:solidFill>
                  <a:srgbClr val="FF0000"/>
                </a:solidFill>
              </a:rPr>
              <a:t>lacets </a:t>
            </a:r>
            <a:r>
              <a:rPr lang="fr-FR" b="1" dirty="0" smtClean="0"/>
              <a:t>ou s’exprimer avec cohérence face à quelqu’un. </a:t>
            </a:r>
          </a:p>
          <a:p>
            <a:pPr marL="0" indent="0" algn="just">
              <a:buNone/>
            </a:pPr>
            <a:r>
              <a:rPr lang="fr-FR" b="1" dirty="0" smtClean="0"/>
              <a:t>Lou est une fille au grand </a:t>
            </a:r>
            <a:r>
              <a:rPr lang="fr-FR" b="1" dirty="0" smtClean="0">
                <a:solidFill>
                  <a:srgbClr val="FF0000"/>
                </a:solidFill>
              </a:rPr>
              <a:t>cœur </a:t>
            </a:r>
            <a:r>
              <a:rPr lang="fr-FR" b="1" dirty="0" smtClean="0"/>
              <a:t>mais elle est aussi un personnage en quête d’</a:t>
            </a:r>
            <a:r>
              <a:rPr lang="fr-FR" b="1" dirty="0" smtClean="0">
                <a:solidFill>
                  <a:srgbClr val="FF0000"/>
                </a:solidFill>
              </a:rPr>
              <a:t>amour</a:t>
            </a:r>
            <a:r>
              <a:rPr lang="fr-FR" b="1" dirty="0" smtClean="0"/>
              <a:t>.</a:t>
            </a:r>
            <a:endParaRPr lang="fr-FR" b="1" dirty="0"/>
          </a:p>
        </p:txBody>
      </p:sp>
      <p:sp>
        <p:nvSpPr>
          <p:cNvPr id="7" name="TextBox 6"/>
          <p:cNvSpPr txBox="1"/>
          <p:nvPr/>
        </p:nvSpPr>
        <p:spPr>
          <a:xfrm>
            <a:off x="578244" y="5754054"/>
            <a:ext cx="10443748" cy="954107"/>
          </a:xfrm>
          <a:prstGeom prst="rect">
            <a:avLst/>
          </a:prstGeom>
          <a:solidFill>
            <a:schemeClr val="accent1">
              <a:lumMod val="20000"/>
              <a:lumOff val="80000"/>
            </a:schemeClr>
          </a:solidFill>
        </p:spPr>
        <p:txBody>
          <a:bodyPr wrap="square" rtlCol="0">
            <a:spAutoFit/>
          </a:bodyPr>
          <a:lstStyle/>
          <a:p>
            <a:r>
              <a:rPr lang="fr-FR" sz="2800" b="1" dirty="0" smtClean="0"/>
              <a:t>Ecrivez la deuxième partie dans laquelle vous expliquez brièvement les raisons pour lesquelles elle est en quête d’amour</a:t>
            </a:r>
            <a:endParaRPr lang="fr-FR" sz="2800" b="1" dirty="0"/>
          </a:p>
        </p:txBody>
      </p:sp>
      <p:sp>
        <p:nvSpPr>
          <p:cNvPr id="4" name="TextBox 3"/>
          <p:cNvSpPr txBox="1"/>
          <p:nvPr/>
        </p:nvSpPr>
        <p:spPr>
          <a:xfrm>
            <a:off x="9392453" y="158758"/>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1992" y="5850257"/>
            <a:ext cx="879037" cy="738450"/>
          </a:xfrm>
          <a:prstGeom prst="rect">
            <a:avLst/>
          </a:prstGeom>
        </p:spPr>
      </p:pic>
    </p:spTree>
    <p:extLst>
      <p:ext uri="{BB962C8B-B14F-4D97-AF65-F5344CB8AC3E}">
        <p14:creationId xmlns:p14="http://schemas.microsoft.com/office/powerpoint/2010/main" val="899678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708" y="1933116"/>
            <a:ext cx="9425343" cy="1325563"/>
          </a:xfrm>
          <a:ln w="57150">
            <a:solidFill>
              <a:schemeClr val="tx1"/>
            </a:solidFill>
          </a:ln>
        </p:spPr>
        <p:txBody>
          <a:bodyPr>
            <a:normAutofit/>
          </a:bodyPr>
          <a:lstStyle/>
          <a:p>
            <a:pPr algn="ctr"/>
            <a:r>
              <a:rPr lang="fr-FR" sz="5400" b="1" dirty="0" smtClean="0"/>
              <a:t>No (Nolwenn </a:t>
            </a:r>
            <a:r>
              <a:rPr lang="fr-FR" sz="5400" b="1" dirty="0" err="1" smtClean="0"/>
              <a:t>Pivet</a:t>
            </a:r>
            <a:r>
              <a:rPr lang="fr-FR" sz="5400" b="1" dirty="0" smtClean="0"/>
              <a:t>)</a:t>
            </a:r>
            <a:endParaRPr lang="fr-FR" sz="5400" b="1" dirty="0"/>
          </a:p>
        </p:txBody>
      </p:sp>
      <p:sp>
        <p:nvSpPr>
          <p:cNvPr id="4" name="TextBox 3"/>
          <p:cNvSpPr txBox="1"/>
          <p:nvPr/>
        </p:nvSpPr>
        <p:spPr>
          <a:xfrm>
            <a:off x="1294826" y="4068165"/>
            <a:ext cx="10134806" cy="707886"/>
          </a:xfrm>
          <a:prstGeom prst="rect">
            <a:avLst/>
          </a:prstGeom>
          <a:solidFill>
            <a:schemeClr val="accent1">
              <a:lumMod val="20000"/>
              <a:lumOff val="80000"/>
            </a:schemeClr>
          </a:solidFill>
        </p:spPr>
        <p:txBody>
          <a:bodyPr wrap="square" rtlCol="0">
            <a:spAutoFit/>
          </a:bodyPr>
          <a:lstStyle/>
          <a:p>
            <a:r>
              <a:rPr lang="fr-FR" sz="4000" b="1" dirty="0" smtClean="0"/>
              <a:t>Que pouvez-vous déjà dire sur ce personnage?</a:t>
            </a:r>
            <a:endParaRPr lang="fr-FR"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7689" y="149243"/>
            <a:ext cx="917864" cy="917864"/>
          </a:xfrm>
          <a:prstGeom prst="rect">
            <a:avLst/>
          </a:prstGeom>
        </p:spPr>
      </p:pic>
    </p:spTree>
    <p:extLst>
      <p:ext uri="{BB962C8B-B14F-4D97-AF65-F5344CB8AC3E}">
        <p14:creationId xmlns:p14="http://schemas.microsoft.com/office/powerpoint/2010/main" val="1794924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502" y="1"/>
            <a:ext cx="10515600" cy="835492"/>
          </a:xfrm>
        </p:spPr>
        <p:txBody>
          <a:bodyPr/>
          <a:lstStyle/>
          <a:p>
            <a:r>
              <a:rPr lang="fr-FR" b="1" dirty="0" smtClean="0"/>
              <a:t>Son histoire avant de rencontrer Lou</a:t>
            </a:r>
            <a:endParaRPr lang="fr-FR" b="1" dirty="0"/>
          </a:p>
        </p:txBody>
      </p:sp>
      <p:sp>
        <p:nvSpPr>
          <p:cNvPr id="4" name="TextBox 3"/>
          <p:cNvSpPr txBox="1"/>
          <p:nvPr/>
        </p:nvSpPr>
        <p:spPr>
          <a:xfrm>
            <a:off x="867478" y="900777"/>
            <a:ext cx="10497371" cy="830997"/>
          </a:xfrm>
          <a:prstGeom prst="rect">
            <a:avLst/>
          </a:prstGeom>
          <a:solidFill>
            <a:schemeClr val="accent1">
              <a:lumMod val="20000"/>
              <a:lumOff val="80000"/>
            </a:schemeClr>
          </a:solidFill>
        </p:spPr>
        <p:txBody>
          <a:bodyPr wrap="square" rtlCol="0">
            <a:spAutoFit/>
          </a:bodyPr>
          <a:lstStyle/>
          <a:p>
            <a:r>
              <a:rPr lang="fr-FR" sz="2400" b="1" dirty="0" smtClean="0"/>
              <a:t>Remettez ces 4 phrases dans l’ordre correct pour produire un paragraphe sur l’histoire de No avant sa rencontre avec Lou</a:t>
            </a:r>
            <a:endParaRPr lang="fr-FR" sz="2400" b="1" dirty="0"/>
          </a:p>
        </p:txBody>
      </p:sp>
      <p:sp>
        <p:nvSpPr>
          <p:cNvPr id="5" name="TextBox 4"/>
          <p:cNvSpPr txBox="1"/>
          <p:nvPr/>
        </p:nvSpPr>
        <p:spPr>
          <a:xfrm>
            <a:off x="1096562" y="1879485"/>
            <a:ext cx="10255714" cy="4524315"/>
          </a:xfrm>
          <a:prstGeom prst="rect">
            <a:avLst/>
          </a:prstGeom>
          <a:noFill/>
        </p:spPr>
        <p:txBody>
          <a:bodyPr wrap="square" rtlCol="0">
            <a:spAutoFit/>
          </a:bodyPr>
          <a:lstStyle/>
          <a:p>
            <a:pPr marL="285750" indent="-285750" algn="just">
              <a:buFont typeface="Arial"/>
              <a:buChar char="•"/>
            </a:pPr>
            <a:r>
              <a:rPr lang="fr-FR" sz="2400" b="1" dirty="0"/>
              <a:t>À sa majorité, elle se retrouve dans la rue, quelques semaines avant de rencontrer Lou</a:t>
            </a:r>
            <a:r>
              <a:rPr lang="fr-FR" sz="2400" b="1" dirty="0" smtClean="0"/>
              <a:t>.</a:t>
            </a:r>
          </a:p>
          <a:p>
            <a:pPr algn="just"/>
            <a:endParaRPr lang="fr-FR" sz="2400" b="1" dirty="0" smtClean="0"/>
          </a:p>
          <a:p>
            <a:pPr marL="285750" indent="-285750" algn="just">
              <a:buFont typeface="Arial"/>
              <a:buChar char="•"/>
            </a:pPr>
            <a:r>
              <a:rPr lang="fr-FR" sz="2400" b="1" dirty="0"/>
              <a:t>Avant de connaître les fugues, elle fait l’expérience de la famille d’accueil, de l’internat éducatif, des centres de réinsertion et des foyers d’urgence. </a:t>
            </a:r>
            <a:endParaRPr lang="fr-FR" sz="2400" b="1" dirty="0" smtClean="0"/>
          </a:p>
          <a:p>
            <a:pPr algn="just"/>
            <a:endParaRPr lang="fr-FR" sz="2400" b="1" dirty="0" smtClean="0"/>
          </a:p>
          <a:p>
            <a:pPr marL="285750" indent="-285750" algn="just">
              <a:buFont typeface="Arial"/>
              <a:buChar char="•"/>
            </a:pPr>
            <a:r>
              <a:rPr lang="fr-FR" sz="2400" b="1" dirty="0" smtClean="0"/>
              <a:t>Élevée </a:t>
            </a:r>
            <a:r>
              <a:rPr lang="fr-FR" sz="2400" b="1" dirty="0"/>
              <a:t>d’abord par ses grands-parents, puis par une mère qui la considère comme un fardeau, No est une enfant illégitime, fruit d’un viol collectif dans une grange. </a:t>
            </a:r>
            <a:endParaRPr lang="fr-FR" sz="2400" b="1" dirty="0" smtClean="0"/>
          </a:p>
          <a:p>
            <a:pPr algn="just"/>
            <a:endParaRPr lang="fr-FR" sz="2400" b="1" dirty="0" smtClean="0"/>
          </a:p>
          <a:p>
            <a:pPr marL="285750" indent="-285750" algn="just">
              <a:buFont typeface="Arial"/>
              <a:buChar char="•"/>
            </a:pPr>
            <a:r>
              <a:rPr lang="fr-FR" sz="2400" b="1" dirty="0" smtClean="0"/>
              <a:t>En </a:t>
            </a:r>
            <a:r>
              <a:rPr lang="fr-FR" sz="2400" b="1" dirty="0"/>
              <a:t>marge de la société, No mène une vie précaire.</a:t>
            </a:r>
          </a:p>
          <a:p>
            <a:pPr algn="just"/>
            <a:endParaRPr lang="fr-FR" sz="2400"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6056" y="151978"/>
            <a:ext cx="720593" cy="627340"/>
          </a:xfrm>
          <a:prstGeom prst="rect">
            <a:avLst/>
          </a:prstGeom>
        </p:spPr>
      </p:pic>
    </p:spTree>
    <p:extLst>
      <p:ext uri="{BB962C8B-B14F-4D97-AF65-F5344CB8AC3E}">
        <p14:creationId xmlns:p14="http://schemas.microsoft.com/office/powerpoint/2010/main" val="1647985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553" y="1"/>
            <a:ext cx="10515600" cy="792456"/>
          </a:xfrm>
        </p:spPr>
        <p:txBody>
          <a:bodyPr/>
          <a:lstStyle/>
          <a:p>
            <a:r>
              <a:rPr lang="fr-FR" b="1" dirty="0" smtClean="0"/>
              <a:t>Son histoire avant de rencontrer Lou</a:t>
            </a:r>
            <a:endParaRPr lang="fr-FR" b="1" dirty="0"/>
          </a:p>
        </p:txBody>
      </p:sp>
      <p:sp>
        <p:nvSpPr>
          <p:cNvPr id="3" name="Content Placeholder 2"/>
          <p:cNvSpPr>
            <a:spLocks noGrp="1"/>
          </p:cNvSpPr>
          <p:nvPr>
            <p:ph idx="1"/>
          </p:nvPr>
        </p:nvSpPr>
        <p:spPr>
          <a:xfrm>
            <a:off x="805638" y="1109158"/>
            <a:ext cx="10515600" cy="3048521"/>
          </a:xfrm>
          <a:ln w="28575" cmpd="sng">
            <a:solidFill>
              <a:schemeClr val="tx1"/>
            </a:solidFill>
          </a:ln>
        </p:spPr>
        <p:txBody>
          <a:bodyPr>
            <a:normAutofit/>
          </a:bodyPr>
          <a:lstStyle/>
          <a:p>
            <a:pPr marL="0" indent="0" algn="just">
              <a:buNone/>
            </a:pPr>
            <a:r>
              <a:rPr lang="fr-FR" sz="2600" b="1" dirty="0" smtClean="0"/>
              <a:t>Élevée d’abord par ses grands-parents, puis par une mère qui la considère comme un fardeau, No est une enfant illégitime, fruit d’un viol collectif dans une grange. </a:t>
            </a:r>
          </a:p>
          <a:p>
            <a:pPr marL="0" indent="0" algn="just">
              <a:buNone/>
            </a:pPr>
            <a:r>
              <a:rPr lang="fr-FR" sz="2600" b="1" dirty="0" smtClean="0"/>
              <a:t>Avant de connaître les fugues, elle fait l’expérience de la famille d’accueil, de l’internat éducatif, des centres de réinsertion et des foyers d’urgence. </a:t>
            </a:r>
          </a:p>
          <a:p>
            <a:pPr marL="0" indent="0" algn="just">
              <a:buNone/>
            </a:pPr>
            <a:r>
              <a:rPr lang="fr-FR" sz="2600" b="1" dirty="0" smtClean="0"/>
              <a:t>À sa majorité, elle se retrouve dans la rue, quelques semaines avant de rencontrer Lou. En marge de la société, No mène une vie précaire.</a:t>
            </a:r>
            <a:endParaRPr lang="fr-FR" sz="2600" b="1" dirty="0"/>
          </a:p>
        </p:txBody>
      </p:sp>
      <p:sp>
        <p:nvSpPr>
          <p:cNvPr id="6" name="TextBox 5"/>
          <p:cNvSpPr txBox="1"/>
          <p:nvPr/>
        </p:nvSpPr>
        <p:spPr>
          <a:xfrm>
            <a:off x="1877591" y="4400439"/>
            <a:ext cx="8465178" cy="2185214"/>
          </a:xfrm>
          <a:prstGeom prst="rect">
            <a:avLst/>
          </a:prstGeom>
          <a:solidFill>
            <a:srgbClr val="DEEBF7"/>
          </a:solidFill>
        </p:spPr>
        <p:txBody>
          <a:bodyPr wrap="none" rtlCol="0">
            <a:spAutoFit/>
          </a:bodyPr>
          <a:lstStyle/>
          <a:p>
            <a:r>
              <a:rPr lang="fr-FR" sz="2400" b="1" dirty="0" smtClean="0"/>
              <a:t>En utilisant vos propres mots, expliquez les expressions suivants:</a:t>
            </a:r>
          </a:p>
          <a:p>
            <a:endParaRPr lang="fr-FR" sz="2400" b="1" dirty="0"/>
          </a:p>
          <a:p>
            <a:endParaRPr lang="fr-FR" sz="2400" b="1" dirty="0" smtClean="0"/>
          </a:p>
          <a:p>
            <a:endParaRPr lang="fr-FR" sz="2400" b="1" dirty="0"/>
          </a:p>
          <a:p>
            <a:endParaRPr lang="fr-FR" sz="2000" b="1" dirty="0" smtClean="0"/>
          </a:p>
          <a:p>
            <a:endParaRPr lang="fr-FR" sz="2000" b="1" dirty="0" smtClean="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6282" y="0"/>
            <a:ext cx="795718" cy="79571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579475122"/>
              </p:ext>
            </p:extLst>
          </p:nvPr>
        </p:nvGraphicFramePr>
        <p:xfrm>
          <a:off x="2780368" y="4974329"/>
          <a:ext cx="6151358" cy="1554480"/>
        </p:xfrm>
        <a:graphic>
          <a:graphicData uri="http://schemas.openxmlformats.org/drawingml/2006/table">
            <a:tbl>
              <a:tblPr firstRow="1" bandRow="1">
                <a:tableStyleId>{5C22544A-7EE6-4342-B048-85BDC9FD1C3A}</a:tableStyleId>
              </a:tblPr>
              <a:tblGrid>
                <a:gridCol w="3075679">
                  <a:extLst>
                    <a:ext uri="{9D8B030D-6E8A-4147-A177-3AD203B41FA5}">
                      <a16:colId xmlns:a16="http://schemas.microsoft.com/office/drawing/2014/main" val="20000"/>
                    </a:ext>
                  </a:extLst>
                </a:gridCol>
                <a:gridCol w="3075679">
                  <a:extLst>
                    <a:ext uri="{9D8B030D-6E8A-4147-A177-3AD203B41FA5}">
                      <a16:colId xmlns:a16="http://schemas.microsoft.com/office/drawing/2014/main" val="20001"/>
                    </a:ext>
                  </a:extLst>
                </a:gridCol>
              </a:tblGrid>
              <a:tr h="995513">
                <a:tc>
                  <a:txBody>
                    <a:bodyPr/>
                    <a:lstStyle/>
                    <a:p>
                      <a:pPr marL="285750" indent="-285750">
                        <a:buFont typeface="Arial"/>
                        <a:buChar char="•"/>
                      </a:pPr>
                      <a:r>
                        <a:rPr lang="fr-FR" sz="2400" b="1" dirty="0" smtClean="0">
                          <a:solidFill>
                            <a:schemeClr val="tx1"/>
                          </a:solidFill>
                        </a:rPr>
                        <a:t>Un fardeau</a:t>
                      </a:r>
                    </a:p>
                    <a:p>
                      <a:pPr marL="285750" indent="-285750">
                        <a:buFont typeface="Arial"/>
                        <a:buChar char="•"/>
                      </a:pPr>
                      <a:r>
                        <a:rPr lang="fr-FR" sz="2400" b="1" dirty="0" smtClean="0">
                          <a:solidFill>
                            <a:schemeClr val="tx1"/>
                          </a:solidFill>
                        </a:rPr>
                        <a:t>Le fruit (d’un viol)</a:t>
                      </a:r>
                    </a:p>
                    <a:p>
                      <a:pPr marL="285750" indent="-285750">
                        <a:buFont typeface="Arial"/>
                        <a:buChar char="•"/>
                      </a:pPr>
                      <a:r>
                        <a:rPr lang="fr-FR" sz="2400" b="1" dirty="0" smtClean="0">
                          <a:solidFill>
                            <a:schemeClr val="tx1"/>
                          </a:solidFill>
                        </a:rPr>
                        <a:t>Les fugues</a:t>
                      </a:r>
                    </a:p>
                    <a:p>
                      <a:endParaRPr lang="fr-FR"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a:buChar char="•"/>
                      </a:pPr>
                      <a:r>
                        <a:rPr lang="fr-FR" sz="2400" b="1" dirty="0" smtClean="0">
                          <a:solidFill>
                            <a:schemeClr val="tx1"/>
                          </a:solidFill>
                        </a:rPr>
                        <a:t>Les foyers d’urgence</a:t>
                      </a:r>
                    </a:p>
                    <a:p>
                      <a:pPr marL="285750" indent="-285750">
                        <a:buFont typeface="Arial"/>
                        <a:buChar char="•"/>
                      </a:pPr>
                      <a:r>
                        <a:rPr lang="fr-FR" sz="2400" b="1" dirty="0" smtClean="0">
                          <a:solidFill>
                            <a:schemeClr val="tx1"/>
                          </a:solidFill>
                        </a:rPr>
                        <a:t>En marge</a:t>
                      </a:r>
                    </a:p>
                    <a:p>
                      <a:pPr marL="285750" indent="-285750">
                        <a:buFont typeface="Arial"/>
                        <a:buChar char="•"/>
                      </a:pPr>
                      <a:r>
                        <a:rPr lang="fr-FR" sz="2400" b="1" dirty="0" smtClean="0">
                          <a:solidFill>
                            <a:schemeClr val="tx1"/>
                          </a:solidFill>
                        </a:rPr>
                        <a:t>Une vie précaire</a:t>
                      </a:r>
                    </a:p>
                    <a:p>
                      <a:endParaRPr lang="fr-FR"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1055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476672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38" y="0"/>
            <a:ext cx="10515600" cy="828987"/>
          </a:xfrm>
        </p:spPr>
        <p:txBody>
          <a:bodyPr/>
          <a:lstStyle/>
          <a:p>
            <a:r>
              <a:rPr lang="fr-FR" b="1" dirty="0" smtClean="0"/>
              <a:t>La rencontre avec Lou</a:t>
            </a:r>
            <a:endParaRPr lang="fr-FR" b="1" dirty="0"/>
          </a:p>
        </p:txBody>
      </p:sp>
      <p:sp>
        <p:nvSpPr>
          <p:cNvPr id="3" name="Content Placeholder 2"/>
          <p:cNvSpPr>
            <a:spLocks noGrp="1"/>
          </p:cNvSpPr>
          <p:nvPr>
            <p:ph idx="1"/>
          </p:nvPr>
        </p:nvSpPr>
        <p:spPr>
          <a:xfrm>
            <a:off x="1013795" y="1736506"/>
            <a:ext cx="10171373" cy="3677486"/>
          </a:xfrm>
          <a:solidFill>
            <a:srgbClr val="E2F0D9"/>
          </a:solidFill>
          <a:ln w="38100" cmpd="sng">
            <a:solidFill>
              <a:schemeClr val="tx1"/>
            </a:solidFill>
          </a:ln>
        </p:spPr>
        <p:txBody>
          <a:bodyPr>
            <a:noAutofit/>
          </a:bodyPr>
          <a:lstStyle/>
          <a:p>
            <a:pPr marL="0" indent="0" algn="just">
              <a:lnSpc>
                <a:spcPct val="150000"/>
              </a:lnSpc>
              <a:buNone/>
            </a:pPr>
            <a:r>
              <a:rPr lang="fr-FR" sz="2000" b="1" dirty="0" smtClean="0"/>
              <a:t>Lou est à la gare d’Austerlitz et, comme régulièrement après les cours, s’y rend pour </a:t>
            </a:r>
            <a:r>
              <a:rPr lang="fr-FR" sz="2000" b="1" dirty="0"/>
              <a:t>_____________</a:t>
            </a:r>
            <a:r>
              <a:rPr lang="fr-FR" sz="2000" b="1" dirty="0" smtClean="0"/>
              <a:t> les gens. Soudainement, No, une jeune femme SDF lui demande _____________. Les deux filles commencent à parler ensemble. Bien que Lou soit </a:t>
            </a:r>
            <a:r>
              <a:rPr lang="fr-FR" sz="2000" b="1" dirty="0"/>
              <a:t>_____________</a:t>
            </a:r>
            <a:r>
              <a:rPr lang="fr-FR" sz="2000" b="1" dirty="0" smtClean="0"/>
              <a:t> par No, dès leur première rencontre, elle ressent comme </a:t>
            </a:r>
            <a:r>
              <a:rPr lang="fr-FR" sz="2000" b="1" dirty="0"/>
              <a:t>_____________</a:t>
            </a:r>
            <a:r>
              <a:rPr lang="fr-FR" sz="2000" b="1" dirty="0" smtClean="0"/>
              <a:t>et se sent proche d’elle. De retour chez elle, Lou ne cesse de </a:t>
            </a:r>
            <a:r>
              <a:rPr lang="fr-FR" sz="2000" b="1" dirty="0"/>
              <a:t>_____________</a:t>
            </a:r>
            <a:r>
              <a:rPr lang="fr-FR" sz="2000" b="1" dirty="0" smtClean="0"/>
              <a:t> à No. Elle a été touchée par </a:t>
            </a:r>
            <a:r>
              <a:rPr lang="fr-FR" sz="2000" b="1" dirty="0"/>
              <a:t>_____________</a:t>
            </a:r>
            <a:r>
              <a:rPr lang="fr-FR" sz="2000" b="1" dirty="0" smtClean="0"/>
              <a:t>; ses habits sales et troués, </a:t>
            </a:r>
            <a:r>
              <a:rPr lang="fr-FR" sz="2000" b="1" dirty="0"/>
              <a:t>_____________</a:t>
            </a:r>
            <a:r>
              <a:rPr lang="fr-FR" sz="2000" b="1" dirty="0" smtClean="0"/>
              <a:t>en moins mais surtout son regard </a:t>
            </a:r>
            <a:r>
              <a:rPr lang="fr-FR" sz="2000" b="1" dirty="0"/>
              <a:t>_____________</a:t>
            </a:r>
            <a:r>
              <a:rPr lang="fr-FR" sz="2000" b="1" dirty="0" smtClean="0"/>
              <a:t> lorsqu’elle l’a quittée. </a:t>
            </a:r>
            <a:endParaRPr lang="fr-FR" sz="2000" b="1" dirty="0"/>
          </a:p>
        </p:txBody>
      </p:sp>
      <p:sp>
        <p:nvSpPr>
          <p:cNvPr id="4" name="TextBox 3"/>
          <p:cNvSpPr txBox="1"/>
          <p:nvPr/>
        </p:nvSpPr>
        <p:spPr>
          <a:xfrm>
            <a:off x="893168" y="810756"/>
            <a:ext cx="8286691" cy="830997"/>
          </a:xfrm>
          <a:prstGeom prst="rect">
            <a:avLst/>
          </a:prstGeom>
          <a:noFill/>
        </p:spPr>
        <p:txBody>
          <a:bodyPr wrap="square" rtlCol="0">
            <a:spAutoFit/>
          </a:bodyPr>
          <a:lstStyle/>
          <a:p>
            <a:r>
              <a:rPr lang="fr-FR" sz="2400" b="1" dirty="0" smtClean="0"/>
              <a:t>Remplissez les blancs avec les mots fournis dans la liste. </a:t>
            </a:r>
            <a:r>
              <a:rPr lang="fr-FR" sz="2400" b="1" i="1" dirty="0" smtClean="0"/>
              <a:t>Attention! Il y a des mots en trop!</a:t>
            </a:r>
            <a:endParaRPr lang="fr-FR" sz="2400" b="1"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6056" y="151978"/>
            <a:ext cx="720593" cy="6273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163900922"/>
              </p:ext>
            </p:extLst>
          </p:nvPr>
        </p:nvGraphicFramePr>
        <p:xfrm>
          <a:off x="1595571" y="5547189"/>
          <a:ext cx="8694228" cy="1082844"/>
        </p:xfrm>
        <a:graphic>
          <a:graphicData uri="http://schemas.openxmlformats.org/drawingml/2006/table">
            <a:tbl>
              <a:tblPr firstRow="1" bandRow="1">
                <a:tableStyleId>{5C22544A-7EE6-4342-B048-85BDC9FD1C3A}</a:tableStyleId>
              </a:tblPr>
              <a:tblGrid>
                <a:gridCol w="2173557">
                  <a:extLst>
                    <a:ext uri="{9D8B030D-6E8A-4147-A177-3AD203B41FA5}">
                      <a16:colId xmlns:a16="http://schemas.microsoft.com/office/drawing/2014/main" val="20000"/>
                    </a:ext>
                  </a:extLst>
                </a:gridCol>
                <a:gridCol w="2173557">
                  <a:extLst>
                    <a:ext uri="{9D8B030D-6E8A-4147-A177-3AD203B41FA5}">
                      <a16:colId xmlns:a16="http://schemas.microsoft.com/office/drawing/2014/main" val="20001"/>
                    </a:ext>
                  </a:extLst>
                </a:gridCol>
                <a:gridCol w="2173557">
                  <a:extLst>
                    <a:ext uri="{9D8B030D-6E8A-4147-A177-3AD203B41FA5}">
                      <a16:colId xmlns:a16="http://schemas.microsoft.com/office/drawing/2014/main" val="20002"/>
                    </a:ext>
                  </a:extLst>
                </a:gridCol>
                <a:gridCol w="2173557">
                  <a:extLst>
                    <a:ext uri="{9D8B030D-6E8A-4147-A177-3AD203B41FA5}">
                      <a16:colId xmlns:a16="http://schemas.microsoft.com/office/drawing/2014/main" val="20003"/>
                    </a:ext>
                  </a:extLst>
                </a:gridCol>
              </a:tblGrid>
              <a:tr h="270711">
                <a:tc>
                  <a:txBody>
                    <a:bodyPr/>
                    <a:lstStyle/>
                    <a:p>
                      <a:pPr>
                        <a:lnSpc>
                          <a:spcPct val="70000"/>
                        </a:lnSpc>
                      </a:pPr>
                      <a:r>
                        <a:rPr lang="fr-FR" sz="1600" b="1" dirty="0" smtClean="0">
                          <a:solidFill>
                            <a:srgbClr val="000000"/>
                          </a:solidFill>
                        </a:rPr>
                        <a:t>1. furieux</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2. sa personnalité</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3. son physique</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4. intimidée</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270711">
                <a:tc>
                  <a:txBody>
                    <a:bodyPr/>
                    <a:lstStyle/>
                    <a:p>
                      <a:pPr>
                        <a:lnSpc>
                          <a:spcPct val="70000"/>
                        </a:lnSpc>
                      </a:pPr>
                      <a:r>
                        <a:rPr lang="fr-FR" sz="1600" b="1" dirty="0" smtClean="0">
                          <a:solidFill>
                            <a:srgbClr val="000000"/>
                          </a:solidFill>
                        </a:rPr>
                        <a:t>5.</a:t>
                      </a:r>
                      <a:r>
                        <a:rPr lang="fr-FR" sz="1600" b="1" baseline="0" dirty="0" smtClean="0">
                          <a:solidFill>
                            <a:srgbClr val="000000"/>
                          </a:solidFill>
                        </a:rPr>
                        <a:t> critiquer</a:t>
                      </a:r>
                      <a:endParaRPr lang="fr-FR" sz="1600" b="1" dirty="0" smtClean="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6. observer</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7. vide</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8. parler</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270711">
                <a:tc>
                  <a:txBody>
                    <a:bodyPr/>
                    <a:lstStyle/>
                    <a:p>
                      <a:pPr>
                        <a:lnSpc>
                          <a:spcPct val="70000"/>
                        </a:lnSpc>
                      </a:pPr>
                      <a:r>
                        <a:rPr lang="fr-FR" sz="1600" b="1" dirty="0" smtClean="0">
                          <a:solidFill>
                            <a:srgbClr val="000000"/>
                          </a:solidFill>
                        </a:rPr>
                        <a:t>9. un lien</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10.</a:t>
                      </a:r>
                      <a:r>
                        <a:rPr lang="fr-FR" sz="1600" b="1" baseline="0" dirty="0" smtClean="0">
                          <a:solidFill>
                            <a:srgbClr val="000000"/>
                          </a:solidFill>
                        </a:rPr>
                        <a:t> son odeur</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11. son argent</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12. une cigarette</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270711">
                <a:tc>
                  <a:txBody>
                    <a:bodyPr/>
                    <a:lstStyle/>
                    <a:p>
                      <a:pPr>
                        <a:lnSpc>
                          <a:spcPct val="70000"/>
                        </a:lnSpc>
                      </a:pPr>
                      <a:r>
                        <a:rPr lang="fr-FR" sz="1600" b="1" dirty="0" smtClean="0">
                          <a:solidFill>
                            <a:srgbClr val="000000"/>
                          </a:solidFill>
                        </a:rPr>
                        <a:t>13. un chewing-gum</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14. repenser</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15. une dent</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tc>
                  <a:txBody>
                    <a:bodyPr/>
                    <a:lstStyle/>
                    <a:p>
                      <a:pPr>
                        <a:lnSpc>
                          <a:spcPct val="70000"/>
                        </a:lnSpc>
                      </a:pPr>
                      <a:r>
                        <a:rPr lang="fr-FR" sz="1600" b="1" dirty="0" smtClean="0">
                          <a:solidFill>
                            <a:srgbClr val="000000"/>
                          </a:solidFill>
                        </a:rPr>
                        <a:t>16. une pièce</a:t>
                      </a:r>
                      <a:endParaRPr lang="fr-FR" sz="1600" b="1" dirty="0">
                        <a:solidFill>
                          <a:srgbClr val="000000"/>
                        </a:solidFill>
                      </a:endParaRPr>
                    </a:p>
                  </a:txBody>
                  <a:tcPr>
                    <a:lnL w="28575" cap="flat" cmpd="sng" algn="ctr">
                      <a:solidFill>
                        <a:scrgbClr r="0" g="0" b="0"/>
                      </a:solidFill>
                      <a:prstDash val="solid"/>
                      <a:round/>
                      <a:headEnd type="none" w="med" len="med"/>
                      <a:tailEnd type="none" w="med" len="med"/>
                    </a:lnL>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lnB w="285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69933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708" y="1933116"/>
            <a:ext cx="9425343" cy="1325563"/>
          </a:xfrm>
          <a:ln w="57150">
            <a:solidFill>
              <a:schemeClr val="tx1"/>
            </a:solidFill>
          </a:ln>
        </p:spPr>
        <p:txBody>
          <a:bodyPr>
            <a:normAutofit/>
          </a:bodyPr>
          <a:lstStyle/>
          <a:p>
            <a:pPr algn="ctr"/>
            <a:r>
              <a:rPr lang="fr-FR" sz="5400" b="1" dirty="0" smtClean="0"/>
              <a:t>Lou </a:t>
            </a:r>
            <a:r>
              <a:rPr lang="fr-FR" sz="5400" b="1" dirty="0" err="1" smtClean="0"/>
              <a:t>Bertignac</a:t>
            </a:r>
            <a:endParaRPr lang="fr-FR" sz="5400" b="1" dirty="0"/>
          </a:p>
        </p:txBody>
      </p:sp>
      <p:sp>
        <p:nvSpPr>
          <p:cNvPr id="4" name="TextBox 3"/>
          <p:cNvSpPr txBox="1"/>
          <p:nvPr/>
        </p:nvSpPr>
        <p:spPr>
          <a:xfrm>
            <a:off x="1294826" y="4068165"/>
            <a:ext cx="10134806" cy="707886"/>
          </a:xfrm>
          <a:prstGeom prst="rect">
            <a:avLst/>
          </a:prstGeom>
          <a:solidFill>
            <a:schemeClr val="accent1">
              <a:lumMod val="20000"/>
              <a:lumOff val="80000"/>
            </a:schemeClr>
          </a:solidFill>
        </p:spPr>
        <p:txBody>
          <a:bodyPr wrap="square" rtlCol="0">
            <a:spAutoFit/>
          </a:bodyPr>
          <a:lstStyle/>
          <a:p>
            <a:r>
              <a:rPr lang="fr-FR" sz="4000" b="1" dirty="0" smtClean="0"/>
              <a:t>Que pouvez-vous déjà dire sur ce personnage?</a:t>
            </a:r>
            <a:endParaRPr lang="fr-FR"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7689" y="149243"/>
            <a:ext cx="917864" cy="917864"/>
          </a:xfrm>
          <a:prstGeom prst="rect">
            <a:avLst/>
          </a:prstGeom>
        </p:spPr>
      </p:pic>
      <p:sp>
        <p:nvSpPr>
          <p:cNvPr id="3" name="TextBox 2"/>
          <p:cNvSpPr txBox="1"/>
          <p:nvPr/>
        </p:nvSpPr>
        <p:spPr>
          <a:xfrm>
            <a:off x="940711" y="109759"/>
            <a:ext cx="3962243" cy="707886"/>
          </a:xfrm>
          <a:prstGeom prst="rect">
            <a:avLst/>
          </a:prstGeom>
          <a:noFill/>
        </p:spPr>
        <p:txBody>
          <a:bodyPr wrap="none" rtlCol="0">
            <a:spAutoFit/>
          </a:bodyPr>
          <a:lstStyle/>
          <a:p>
            <a:r>
              <a:rPr lang="fr-FR" sz="4000" b="1" dirty="0" smtClean="0"/>
              <a:t>Pour commencer:</a:t>
            </a:r>
            <a:endParaRPr lang="fr-FR" sz="4000" b="1" dirty="0"/>
          </a:p>
        </p:txBody>
      </p:sp>
    </p:spTree>
    <p:extLst>
      <p:ext uri="{BB962C8B-B14F-4D97-AF65-F5344CB8AC3E}">
        <p14:creationId xmlns:p14="http://schemas.microsoft.com/office/powerpoint/2010/main" val="93959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38" y="0"/>
            <a:ext cx="10515600" cy="828987"/>
          </a:xfrm>
        </p:spPr>
        <p:txBody>
          <a:bodyPr/>
          <a:lstStyle/>
          <a:p>
            <a:r>
              <a:rPr lang="fr-FR" b="1" dirty="0" smtClean="0"/>
              <a:t>La rencontre avec Lou</a:t>
            </a:r>
            <a:endParaRPr lang="fr-FR" b="1" dirty="0"/>
          </a:p>
        </p:txBody>
      </p:sp>
      <p:sp>
        <p:nvSpPr>
          <p:cNvPr id="3" name="Content Placeholder 2"/>
          <p:cNvSpPr>
            <a:spLocks noGrp="1"/>
          </p:cNvSpPr>
          <p:nvPr>
            <p:ph idx="1"/>
          </p:nvPr>
        </p:nvSpPr>
        <p:spPr>
          <a:xfrm>
            <a:off x="838200" y="1174291"/>
            <a:ext cx="10515600" cy="4351338"/>
          </a:xfrm>
          <a:ln w="38100" cmpd="sng">
            <a:solidFill>
              <a:srgbClr val="000000"/>
            </a:solidFill>
          </a:ln>
        </p:spPr>
        <p:txBody>
          <a:bodyPr>
            <a:normAutofit fontScale="92500" lnSpcReduction="20000"/>
          </a:bodyPr>
          <a:lstStyle/>
          <a:p>
            <a:pPr marL="0" indent="0" algn="just">
              <a:lnSpc>
                <a:spcPct val="150000"/>
              </a:lnSpc>
              <a:buNone/>
            </a:pPr>
            <a:r>
              <a:rPr lang="fr-FR" b="1" dirty="0" smtClean="0"/>
              <a:t>Lou est à la gare d’Austerlitz et, comme régulièrement après les cours, s’y rend pour </a:t>
            </a:r>
            <a:r>
              <a:rPr lang="fr-FR" b="1" dirty="0" smtClean="0">
                <a:solidFill>
                  <a:srgbClr val="FF0000"/>
                </a:solidFill>
              </a:rPr>
              <a:t>observer</a:t>
            </a:r>
            <a:r>
              <a:rPr lang="fr-FR" b="1" dirty="0" smtClean="0"/>
              <a:t> les gens. Soudainement, No, une jeune femme SDF lui demande </a:t>
            </a:r>
            <a:r>
              <a:rPr lang="fr-FR" b="1" dirty="0" smtClean="0">
                <a:solidFill>
                  <a:srgbClr val="FF0000"/>
                </a:solidFill>
              </a:rPr>
              <a:t>une cigarette</a:t>
            </a:r>
            <a:r>
              <a:rPr lang="fr-FR" b="1" dirty="0" smtClean="0"/>
              <a:t>. Les deux filles commencent à parler ensemble. Bien que Lou soit </a:t>
            </a:r>
            <a:r>
              <a:rPr lang="fr-FR" b="1" dirty="0" smtClean="0">
                <a:solidFill>
                  <a:srgbClr val="FF0000"/>
                </a:solidFill>
              </a:rPr>
              <a:t>intimidée</a:t>
            </a:r>
            <a:r>
              <a:rPr lang="fr-FR" b="1" dirty="0" smtClean="0"/>
              <a:t> par No, dès leur première rencontre, elle ressent comme </a:t>
            </a:r>
            <a:r>
              <a:rPr lang="fr-FR" b="1" dirty="0" smtClean="0">
                <a:solidFill>
                  <a:srgbClr val="FF0000"/>
                </a:solidFill>
              </a:rPr>
              <a:t>un lien </a:t>
            </a:r>
            <a:r>
              <a:rPr lang="fr-FR" b="1" dirty="0" smtClean="0"/>
              <a:t>et se sent proche d’elle. De retour chez elle, Lou ne cesse de </a:t>
            </a:r>
            <a:r>
              <a:rPr lang="fr-FR" b="1" dirty="0" smtClean="0">
                <a:solidFill>
                  <a:srgbClr val="FF0000"/>
                </a:solidFill>
              </a:rPr>
              <a:t>repenser</a:t>
            </a:r>
            <a:r>
              <a:rPr lang="fr-FR" b="1" dirty="0" smtClean="0"/>
              <a:t> à No. Elle a été touchée par </a:t>
            </a:r>
            <a:r>
              <a:rPr lang="fr-FR" b="1" dirty="0" smtClean="0">
                <a:solidFill>
                  <a:srgbClr val="FF0000"/>
                </a:solidFill>
              </a:rPr>
              <a:t>son physique</a:t>
            </a:r>
            <a:r>
              <a:rPr lang="fr-FR" b="1" dirty="0" smtClean="0"/>
              <a:t>; ses habits sales et troués, </a:t>
            </a:r>
            <a:r>
              <a:rPr lang="fr-FR" b="1" dirty="0" smtClean="0">
                <a:solidFill>
                  <a:srgbClr val="FF0000"/>
                </a:solidFill>
              </a:rPr>
              <a:t>sa dent </a:t>
            </a:r>
            <a:r>
              <a:rPr lang="fr-FR" b="1" dirty="0" smtClean="0"/>
              <a:t>en moins mais surtout son regard</a:t>
            </a:r>
            <a:r>
              <a:rPr lang="fr-FR" b="1" dirty="0" smtClean="0">
                <a:solidFill>
                  <a:srgbClr val="FF0000"/>
                </a:solidFill>
              </a:rPr>
              <a:t> vide </a:t>
            </a:r>
            <a:r>
              <a:rPr lang="fr-FR" b="1" dirty="0" smtClean="0"/>
              <a:t>lorsqu’elle l’a quittée. </a:t>
            </a:r>
            <a:endParaRPr lang="fr-FR"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86056" y="151978"/>
            <a:ext cx="720593" cy="627340"/>
          </a:xfrm>
          <a:prstGeom prst="rect">
            <a:avLst/>
          </a:prstGeom>
        </p:spPr>
      </p:pic>
      <p:sp>
        <p:nvSpPr>
          <p:cNvPr id="6" name="TextBox 5"/>
          <p:cNvSpPr txBox="1"/>
          <p:nvPr/>
        </p:nvSpPr>
        <p:spPr>
          <a:xfrm>
            <a:off x="879192" y="5927136"/>
            <a:ext cx="7840608" cy="461665"/>
          </a:xfrm>
          <a:prstGeom prst="rect">
            <a:avLst/>
          </a:prstGeom>
          <a:solidFill>
            <a:schemeClr val="accent1">
              <a:lumMod val="20000"/>
              <a:lumOff val="80000"/>
            </a:schemeClr>
          </a:solidFill>
        </p:spPr>
        <p:txBody>
          <a:bodyPr wrap="none" rtlCol="0">
            <a:spAutoFit/>
          </a:bodyPr>
          <a:lstStyle/>
          <a:p>
            <a:r>
              <a:rPr lang="fr-FR" sz="2400" b="1" dirty="0" smtClean="0"/>
              <a:t>Qu’est-ce que cette première rencontre engendre chez Lou?</a:t>
            </a:r>
            <a:endParaRPr lang="fr-FR" sz="2400" b="1" dirty="0"/>
          </a:p>
        </p:txBody>
      </p:sp>
    </p:spTree>
    <p:extLst>
      <p:ext uri="{BB962C8B-B14F-4D97-AF65-F5344CB8AC3E}">
        <p14:creationId xmlns:p14="http://schemas.microsoft.com/office/powerpoint/2010/main" val="2775924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3" y="0"/>
            <a:ext cx="9180243" cy="915831"/>
          </a:xfrm>
        </p:spPr>
        <p:txBody>
          <a:bodyPr/>
          <a:lstStyle/>
          <a:p>
            <a:r>
              <a:rPr lang="fr-FR" b="1" dirty="0" smtClean="0"/>
              <a:t>L’interview</a:t>
            </a:r>
            <a:endParaRPr lang="fr-FR" b="1" dirty="0"/>
          </a:p>
        </p:txBody>
      </p:sp>
      <p:sp>
        <p:nvSpPr>
          <p:cNvPr id="3" name="Content Placeholder 2"/>
          <p:cNvSpPr>
            <a:spLocks noGrp="1"/>
          </p:cNvSpPr>
          <p:nvPr>
            <p:ph idx="1"/>
          </p:nvPr>
        </p:nvSpPr>
        <p:spPr>
          <a:xfrm>
            <a:off x="1239805" y="2151292"/>
            <a:ext cx="9842351" cy="4253489"/>
          </a:xfrm>
          <a:ln w="38100" cmpd="sng">
            <a:solidFill>
              <a:schemeClr val="tx1"/>
            </a:solidFill>
          </a:ln>
        </p:spPr>
        <p:txBody>
          <a:bodyPr>
            <a:normAutofit/>
          </a:bodyPr>
          <a:lstStyle/>
          <a:p>
            <a:pPr marL="514350" indent="-514350">
              <a:buAutoNum type="arabicPeriod"/>
            </a:pPr>
            <a:r>
              <a:rPr lang="fr-FR" sz="2000" b="1" dirty="0" smtClean="0"/>
              <a:t>Lou interview No pour son exposé de Sciences Économiques et Sociales.</a:t>
            </a:r>
          </a:p>
          <a:p>
            <a:pPr marL="514350" indent="-514350">
              <a:buAutoNum type="arabicPeriod"/>
            </a:pPr>
            <a:r>
              <a:rPr lang="fr-FR" sz="2000" b="1" dirty="0" smtClean="0"/>
              <a:t>No accepte immédiatement de se faire interviewer.</a:t>
            </a:r>
          </a:p>
          <a:p>
            <a:pPr marL="514350" indent="-514350">
              <a:buAutoNum type="arabicPeriod"/>
            </a:pPr>
            <a:r>
              <a:rPr lang="fr-FR" sz="2000" b="1" dirty="0" smtClean="0"/>
              <a:t>En échange, No reçoit le lecteur mp3 de Lou.</a:t>
            </a:r>
          </a:p>
          <a:p>
            <a:pPr marL="514350" indent="-514350">
              <a:buAutoNum type="arabicPeriod"/>
            </a:pPr>
            <a:r>
              <a:rPr lang="fr-FR" sz="2000" b="1" dirty="0" smtClean="0"/>
              <a:t>Les interviews ont principalement lieu dans un café de la gare. </a:t>
            </a:r>
          </a:p>
          <a:p>
            <a:pPr marL="514350" indent="-514350">
              <a:buAutoNum type="arabicPeriod"/>
            </a:pPr>
            <a:r>
              <a:rPr lang="fr-FR" sz="2000" b="1" dirty="0" smtClean="0"/>
              <a:t>No est fière de raconter aux autres sans-abri qu’elle fait une interview.</a:t>
            </a:r>
          </a:p>
          <a:p>
            <a:pPr marL="514350" indent="-514350">
              <a:buAutoNum type="arabicPeriod"/>
            </a:pPr>
            <a:r>
              <a:rPr lang="fr-FR" sz="2000" b="1" dirty="0" smtClean="0"/>
              <a:t>Durant les interviews, No commande des chocolats chauds.</a:t>
            </a:r>
          </a:p>
          <a:p>
            <a:pPr marL="514350" indent="-514350">
              <a:buAutoNum type="arabicPeriod"/>
            </a:pPr>
            <a:r>
              <a:rPr lang="fr-FR" sz="2000" b="1" dirty="0" smtClean="0"/>
              <a:t>No parle de sa vie dans la rue, mais évite de répondre aux questions sur sa famille. </a:t>
            </a:r>
          </a:p>
          <a:p>
            <a:pPr marL="514350" indent="-514350">
              <a:buAutoNum type="arabicPeriod"/>
            </a:pPr>
            <a:r>
              <a:rPr lang="fr-FR" sz="2000" b="1" dirty="0" smtClean="0"/>
              <a:t>À travers No, l’auteure exprime la dur réalité de l’errance.</a:t>
            </a:r>
          </a:p>
          <a:p>
            <a:pPr marL="514350" indent="-514350">
              <a:buAutoNum type="arabicPeriod"/>
            </a:pPr>
            <a:r>
              <a:rPr lang="fr-FR" sz="2000" b="1" dirty="0" smtClean="0"/>
              <a:t>No explique à Lou que les femmes à la rue sont moins vulnérables que les hommes. </a:t>
            </a:r>
          </a:p>
          <a:p>
            <a:pPr marL="514350" indent="-514350">
              <a:buAutoNum type="arabicPeriod"/>
            </a:pPr>
            <a:r>
              <a:rPr lang="fr-FR" sz="2000" b="1" dirty="0" smtClean="0"/>
              <a:t>Avec No, Lou ne se sent pas jugée et s’ouvre elle aussi. </a:t>
            </a:r>
          </a:p>
          <a:p>
            <a:pPr marL="514350" indent="-514350">
              <a:buAutoNum type="arabicPeriod"/>
            </a:pPr>
            <a:endParaRPr lang="fr-FR" sz="2000" b="1" dirty="0"/>
          </a:p>
        </p:txBody>
      </p:sp>
      <p:sp>
        <p:nvSpPr>
          <p:cNvPr id="4" name="TextBox 3"/>
          <p:cNvSpPr txBox="1"/>
          <p:nvPr/>
        </p:nvSpPr>
        <p:spPr>
          <a:xfrm>
            <a:off x="1595569" y="944434"/>
            <a:ext cx="7880163" cy="523220"/>
          </a:xfrm>
          <a:prstGeom prst="rect">
            <a:avLst/>
          </a:prstGeom>
          <a:noFill/>
        </p:spPr>
        <p:txBody>
          <a:bodyPr wrap="square" rtlCol="0">
            <a:spAutoFit/>
          </a:bodyPr>
          <a:lstStyle/>
          <a:p>
            <a:r>
              <a:rPr lang="fr-FR" sz="2800" b="1" dirty="0" smtClean="0"/>
              <a:t>Vrai ou Faux?			Corrigez si c’est faux</a:t>
            </a:r>
            <a:endParaRPr lang="fr-FR" sz="2800"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6357" y="1000619"/>
            <a:ext cx="525274"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343" y="1001041"/>
            <a:ext cx="525274"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741" y="990607"/>
            <a:ext cx="525274" cy="426332"/>
          </a:xfrm>
          <a:prstGeom prst="rect">
            <a:avLst/>
          </a:prstGeom>
          <a:solidFill>
            <a:schemeClr val="bg1"/>
          </a:solidFill>
          <a:ln>
            <a:solidFill>
              <a:srgbClr val="0070C0"/>
            </a:solidFill>
          </a:ln>
        </p:spPr>
      </p:pic>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7653" y="1532963"/>
            <a:ext cx="525274"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6343" y="1532965"/>
            <a:ext cx="525274"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470" y="1522108"/>
            <a:ext cx="525274" cy="426332"/>
          </a:xfrm>
          <a:prstGeom prst="rect">
            <a:avLst/>
          </a:prstGeom>
          <a:solidFill>
            <a:schemeClr val="bg1"/>
          </a:solidFill>
          <a:ln>
            <a:solidFill>
              <a:srgbClr val="0070C0"/>
            </a:solidFill>
          </a:ln>
        </p:spPr>
      </p:pic>
      <p:sp>
        <p:nvSpPr>
          <p:cNvPr id="11" name="TextBox 10"/>
          <p:cNvSpPr txBox="1"/>
          <p:nvPr/>
        </p:nvSpPr>
        <p:spPr>
          <a:xfrm>
            <a:off x="6935845" y="1530634"/>
            <a:ext cx="3191373" cy="523220"/>
          </a:xfrm>
          <a:prstGeom prst="rect">
            <a:avLst/>
          </a:prstGeom>
          <a:noFill/>
        </p:spPr>
        <p:txBody>
          <a:bodyPr wrap="none" rtlCol="0">
            <a:spAutoFit/>
          </a:bodyPr>
          <a:lstStyle/>
          <a:p>
            <a:r>
              <a:rPr lang="fr-FR" sz="2800" b="1" dirty="0" smtClean="0"/>
              <a:t>Élaborez si c’est vrai</a:t>
            </a:r>
            <a:endParaRPr lang="fr-FR" sz="28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96282" y="0"/>
            <a:ext cx="795718" cy="795718"/>
          </a:xfrm>
          <a:prstGeom prst="rect">
            <a:avLst/>
          </a:prstGeom>
        </p:spPr>
      </p:pic>
    </p:spTree>
    <p:extLst>
      <p:ext uri="{BB962C8B-B14F-4D97-AF65-F5344CB8AC3E}">
        <p14:creationId xmlns:p14="http://schemas.microsoft.com/office/powerpoint/2010/main" val="3031632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763" y="0"/>
            <a:ext cx="9180243" cy="915831"/>
          </a:xfrm>
        </p:spPr>
        <p:txBody>
          <a:bodyPr/>
          <a:lstStyle/>
          <a:p>
            <a:r>
              <a:rPr lang="fr-FR" b="1" dirty="0" smtClean="0"/>
              <a:t>L’interview</a:t>
            </a:r>
            <a:endParaRPr lang="fr-FR" b="1" dirty="0"/>
          </a:p>
        </p:txBody>
      </p:sp>
      <p:sp>
        <p:nvSpPr>
          <p:cNvPr id="3" name="Content Placeholder 2"/>
          <p:cNvSpPr>
            <a:spLocks noGrp="1"/>
          </p:cNvSpPr>
          <p:nvPr>
            <p:ph idx="1"/>
          </p:nvPr>
        </p:nvSpPr>
        <p:spPr>
          <a:xfrm>
            <a:off x="411907" y="1184116"/>
            <a:ext cx="11087146" cy="5220666"/>
          </a:xfrm>
          <a:ln w="38100" cmpd="sng">
            <a:solidFill>
              <a:schemeClr val="tx1"/>
            </a:solidFill>
          </a:ln>
        </p:spPr>
        <p:txBody>
          <a:bodyPr>
            <a:normAutofit lnSpcReduction="10000"/>
          </a:bodyPr>
          <a:lstStyle/>
          <a:p>
            <a:pPr marL="514350" indent="-514350">
              <a:buAutoNum type="arabicPeriod"/>
            </a:pPr>
            <a:r>
              <a:rPr lang="fr-FR" sz="2000" b="1" dirty="0" smtClean="0"/>
              <a:t>Lou interview No pour son exposé de Sciences Économiques et Sociales. </a:t>
            </a:r>
            <a:r>
              <a:rPr lang="fr-FR" sz="2000" b="1" dirty="0" smtClean="0">
                <a:solidFill>
                  <a:srgbClr val="FF0000"/>
                </a:solidFill>
              </a:rPr>
              <a:t>V (l’exposé aura lieu le 10 décembre)</a:t>
            </a:r>
            <a:endParaRPr lang="fr-FR" sz="2000" b="1" dirty="0" smtClean="0"/>
          </a:p>
          <a:p>
            <a:pPr marL="514350" indent="-514350">
              <a:buAutoNum type="arabicPeriod"/>
            </a:pPr>
            <a:r>
              <a:rPr lang="fr-FR" sz="2000" b="1" dirty="0" smtClean="0"/>
              <a:t>No accepte immédiatement de se faire interviewer. </a:t>
            </a:r>
            <a:r>
              <a:rPr lang="fr-FR" sz="2000" b="1" dirty="0" smtClean="0">
                <a:solidFill>
                  <a:srgbClr val="FF0000"/>
                </a:solidFill>
              </a:rPr>
              <a:t>F (au début elle ne répond pas)</a:t>
            </a:r>
            <a:endParaRPr lang="fr-FR" sz="2000" b="1" dirty="0" smtClean="0"/>
          </a:p>
          <a:p>
            <a:pPr marL="514350" indent="-514350">
              <a:buAutoNum type="arabicPeriod"/>
            </a:pPr>
            <a:r>
              <a:rPr lang="fr-FR" sz="2000" b="1" dirty="0" smtClean="0"/>
              <a:t>En échange, No reçoit le lecteur mp3 de Lou. </a:t>
            </a:r>
            <a:r>
              <a:rPr lang="fr-FR" sz="2000" b="1" dirty="0" smtClean="0">
                <a:solidFill>
                  <a:srgbClr val="FF0000"/>
                </a:solidFill>
              </a:rPr>
              <a:t>F (Elle refuse ce que Lou lui offre sauf les boissons)</a:t>
            </a:r>
          </a:p>
          <a:p>
            <a:pPr marL="514350" indent="-514350">
              <a:buAutoNum type="arabicPeriod"/>
            </a:pPr>
            <a:r>
              <a:rPr lang="fr-FR" sz="2000" b="1" dirty="0" smtClean="0"/>
              <a:t>Les interviews ont principalement lieu dans un café de la gare. </a:t>
            </a:r>
            <a:r>
              <a:rPr lang="fr-FR" sz="2000" b="1" dirty="0" smtClean="0">
                <a:solidFill>
                  <a:srgbClr val="FF0000"/>
                </a:solidFill>
              </a:rPr>
              <a:t>F (No ne peut pas allée dans le café de la gare « elle est grillée ». Elles vont au </a:t>
            </a:r>
            <a:r>
              <a:rPr lang="fr-FR" sz="2000" b="1" i="1" dirty="0" smtClean="0">
                <a:solidFill>
                  <a:srgbClr val="FF0000"/>
                </a:solidFill>
              </a:rPr>
              <a:t>Relais d’Auvergne </a:t>
            </a:r>
            <a:r>
              <a:rPr lang="fr-FR" sz="2000" b="1" dirty="0" smtClean="0">
                <a:solidFill>
                  <a:srgbClr val="FF0000"/>
                </a:solidFill>
              </a:rPr>
              <a:t>prés de la gare)</a:t>
            </a:r>
          </a:p>
          <a:p>
            <a:pPr marL="514350" indent="-514350">
              <a:buAutoNum type="arabicPeriod"/>
            </a:pPr>
            <a:r>
              <a:rPr lang="fr-FR" sz="2000" b="1" dirty="0" smtClean="0"/>
              <a:t>No est fière de raconter aux autres sans-abri qu’elle fait une interview. </a:t>
            </a:r>
            <a:r>
              <a:rPr lang="fr-FR" sz="2000" b="1" dirty="0" smtClean="0">
                <a:solidFill>
                  <a:srgbClr val="FF0000"/>
                </a:solidFill>
              </a:rPr>
              <a:t>V (No présente Lou aux sans-abri « droite comme un i » et leur dit que Lou </a:t>
            </a:r>
            <a:r>
              <a:rPr lang="fr-FR" sz="2000" b="1" dirty="0" err="1" smtClean="0">
                <a:solidFill>
                  <a:srgbClr val="FF0000"/>
                </a:solidFill>
              </a:rPr>
              <a:t>Bertignac</a:t>
            </a:r>
            <a:r>
              <a:rPr lang="fr-FR" sz="2000" b="1" dirty="0" smtClean="0">
                <a:solidFill>
                  <a:srgbClr val="FF0000"/>
                </a:solidFill>
              </a:rPr>
              <a:t> est là pour l’interviewer)</a:t>
            </a:r>
          </a:p>
          <a:p>
            <a:pPr marL="514350" indent="-514350">
              <a:buAutoNum type="arabicPeriod"/>
            </a:pPr>
            <a:r>
              <a:rPr lang="fr-FR" sz="2000" b="1" dirty="0" smtClean="0"/>
              <a:t>Durant les interviews, No commande des chocolats chauds. </a:t>
            </a:r>
            <a:r>
              <a:rPr lang="fr-FR" sz="2000" b="1" dirty="0" smtClean="0">
                <a:solidFill>
                  <a:srgbClr val="FF0000"/>
                </a:solidFill>
              </a:rPr>
              <a:t>F( Elle commande plusieurs vodkas)</a:t>
            </a:r>
          </a:p>
          <a:p>
            <a:pPr marL="514350" indent="-514350">
              <a:buAutoNum type="arabicPeriod"/>
            </a:pPr>
            <a:r>
              <a:rPr lang="fr-FR" sz="2000" b="1" dirty="0" smtClean="0"/>
              <a:t>No parle de sa vie dans la rue, mais évite de répondre aux questions sur sa famille. </a:t>
            </a:r>
            <a:r>
              <a:rPr lang="fr-FR" sz="2000" b="1" dirty="0" smtClean="0">
                <a:solidFill>
                  <a:srgbClr val="FF0000"/>
                </a:solidFill>
              </a:rPr>
              <a:t>V (Elle dit juste qu’elle n’a pas de parents mais qu’ils ne sont pas morts) </a:t>
            </a:r>
          </a:p>
          <a:p>
            <a:pPr marL="514350" indent="-514350">
              <a:buAutoNum type="arabicPeriod"/>
            </a:pPr>
            <a:r>
              <a:rPr lang="fr-FR" sz="2000" b="1" dirty="0" smtClean="0"/>
              <a:t>À travers No, l’auteure exprime la dur réalité de l’errance. </a:t>
            </a:r>
            <a:r>
              <a:rPr lang="fr-FR" sz="2000" b="1" dirty="0" smtClean="0">
                <a:solidFill>
                  <a:srgbClr val="FF0000"/>
                </a:solidFill>
              </a:rPr>
              <a:t>V (No parle du froid, de la violence et de la peur)</a:t>
            </a:r>
          </a:p>
          <a:p>
            <a:pPr marL="514350" indent="-514350">
              <a:buAutoNum type="arabicPeriod"/>
            </a:pPr>
            <a:r>
              <a:rPr lang="fr-FR" sz="2000" b="1" dirty="0" smtClean="0"/>
              <a:t>No explique à Lou que les femmes à la rue sont moins vulnérables que les hommes. </a:t>
            </a:r>
            <a:r>
              <a:rPr lang="fr-FR" sz="2000" b="1" dirty="0" smtClean="0">
                <a:solidFill>
                  <a:srgbClr val="FF0000"/>
                </a:solidFill>
              </a:rPr>
              <a:t>F (Elle dit qu’elles sont des proies)</a:t>
            </a:r>
          </a:p>
          <a:p>
            <a:pPr marL="514350" indent="-514350">
              <a:buAutoNum type="arabicPeriod"/>
            </a:pPr>
            <a:r>
              <a:rPr lang="fr-FR" sz="2000" b="1" dirty="0" smtClean="0"/>
              <a:t>Avec No, Lou ne se sent pas jugée et s’ouvre elle aussi. </a:t>
            </a:r>
            <a:r>
              <a:rPr lang="fr-FR" sz="2000" b="1" dirty="0" smtClean="0">
                <a:solidFill>
                  <a:srgbClr val="FF0000"/>
                </a:solidFill>
              </a:rPr>
              <a:t>V (Elle parle du lycée et de Lucas)</a:t>
            </a:r>
          </a:p>
          <a:p>
            <a:pPr marL="514350" indent="-514350">
              <a:buAutoNum type="arabicPeriod"/>
            </a:pPr>
            <a:endParaRPr lang="fr-FR" sz="20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6282" y="0"/>
            <a:ext cx="795718" cy="795718"/>
          </a:xfrm>
          <a:prstGeom prst="rect">
            <a:avLst/>
          </a:prstGeom>
        </p:spPr>
      </p:pic>
      <p:sp>
        <p:nvSpPr>
          <p:cNvPr id="13" name="TextBox 12"/>
          <p:cNvSpPr txBox="1"/>
          <p:nvPr/>
        </p:nvSpPr>
        <p:spPr>
          <a:xfrm>
            <a:off x="6924925" y="299542"/>
            <a:ext cx="209574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4256301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472384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9253"/>
          </a:xfrm>
        </p:spPr>
        <p:txBody>
          <a:bodyPr/>
          <a:lstStyle/>
          <a:p>
            <a:r>
              <a:rPr lang="fr-FR" b="1" dirty="0" smtClean="0"/>
              <a:t>No et sa nouvelle famille</a:t>
            </a:r>
            <a:endParaRPr lang="fr-FR" b="1" dirty="0"/>
          </a:p>
        </p:txBody>
      </p:sp>
      <p:sp>
        <p:nvSpPr>
          <p:cNvPr id="3" name="Content Placeholder 2"/>
          <p:cNvSpPr>
            <a:spLocks noGrp="1"/>
          </p:cNvSpPr>
          <p:nvPr>
            <p:ph idx="1"/>
          </p:nvPr>
        </p:nvSpPr>
        <p:spPr>
          <a:solidFill>
            <a:schemeClr val="accent6">
              <a:lumMod val="20000"/>
              <a:lumOff val="80000"/>
            </a:schemeClr>
          </a:solidFill>
          <a:ln w="38100" cmpd="sng">
            <a:solidFill>
              <a:schemeClr val="tx1"/>
            </a:solidFill>
          </a:ln>
        </p:spPr>
        <p:txBody>
          <a:bodyPr>
            <a:normAutofit fontScale="77500" lnSpcReduction="20000"/>
          </a:bodyPr>
          <a:lstStyle/>
          <a:p>
            <a:pPr marL="0" indent="0" algn="just">
              <a:lnSpc>
                <a:spcPct val="120000"/>
              </a:lnSpc>
              <a:buNone/>
            </a:pPr>
            <a:r>
              <a:rPr lang="en-GB" b="1" dirty="0" smtClean="0"/>
              <a:t>Although a bit at lost when No first moves in, little by little, she starts finding her place amongst the family. No becomes like a sister to Lou. She is someone for Lou to confide in and with whom Lou feels safe. </a:t>
            </a:r>
          </a:p>
          <a:p>
            <a:pPr marL="0" indent="0" algn="just">
              <a:lnSpc>
                <a:spcPct val="120000"/>
              </a:lnSpc>
              <a:buNone/>
            </a:pPr>
            <a:r>
              <a:rPr lang="en-GB" b="1" dirty="0" smtClean="0"/>
              <a:t>She also has a positive influence on Lou’s mother, who starts to take an interest in life again soon after she moves in, making Lou feeling a bit jealous. </a:t>
            </a:r>
            <a:endParaRPr lang="en-GB" b="1" dirty="0"/>
          </a:p>
          <a:p>
            <a:pPr marL="0" indent="0" algn="just">
              <a:lnSpc>
                <a:spcPct val="120000"/>
              </a:lnSpc>
              <a:buNone/>
            </a:pPr>
            <a:r>
              <a:rPr lang="en-GB" b="1" dirty="0" smtClean="0"/>
              <a:t>Thanks to the </a:t>
            </a:r>
            <a:r>
              <a:rPr lang="en-GB" b="1" dirty="0" err="1" smtClean="0"/>
              <a:t>Bertignacs</a:t>
            </a:r>
            <a:r>
              <a:rPr lang="en-GB" b="1" dirty="0" smtClean="0"/>
              <a:t>, No is able to find a job in a hotel. When she starts earning money, No shows generosity towards Lou and buys her expensive trainers.</a:t>
            </a:r>
            <a:endParaRPr lang="en-GB" b="1" dirty="0"/>
          </a:p>
          <a:p>
            <a:pPr marL="0" indent="0" algn="just">
              <a:lnSpc>
                <a:spcPct val="120000"/>
              </a:lnSpc>
              <a:buNone/>
            </a:pPr>
            <a:r>
              <a:rPr lang="en-GB" b="1" dirty="0" smtClean="0"/>
              <a:t>Often in the evening, Lou will witness No looking out the window. We could guess what No is thinking about; she is probably looking back at what her life used to be like. Maybe wondering why she got to be the one whose life improved or how long she will be able to keep her new life. </a:t>
            </a:r>
          </a:p>
          <a:p>
            <a:pPr marL="0" indent="0" algn="just">
              <a:buNone/>
            </a:pPr>
            <a:endParaRPr lang="en-GB" b="1" dirty="0" smtClean="0"/>
          </a:p>
        </p:txBody>
      </p:sp>
      <p:sp>
        <p:nvSpPr>
          <p:cNvPr id="4" name="TextBox 3"/>
          <p:cNvSpPr txBox="1"/>
          <p:nvPr/>
        </p:nvSpPr>
        <p:spPr>
          <a:xfrm>
            <a:off x="911754" y="868445"/>
            <a:ext cx="5607424" cy="584776"/>
          </a:xfrm>
          <a:prstGeom prst="rect">
            <a:avLst/>
          </a:prstGeom>
          <a:noFill/>
        </p:spPr>
        <p:txBody>
          <a:bodyPr wrap="none" rtlCol="0">
            <a:spAutoFit/>
          </a:bodyPr>
          <a:lstStyle/>
          <a:p>
            <a:r>
              <a:rPr lang="fr-FR" sz="3200" b="1" dirty="0" smtClean="0"/>
              <a:t>Traduisez le passage en français</a:t>
            </a:r>
            <a:endParaRPr lang="fr-FR"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924" y="0"/>
            <a:ext cx="1729296" cy="864648"/>
          </a:xfrm>
          <a:prstGeom prst="rect">
            <a:avLst/>
          </a:prstGeom>
        </p:spPr>
      </p:pic>
    </p:spTree>
    <p:extLst>
      <p:ext uri="{BB962C8B-B14F-4D97-AF65-F5344CB8AC3E}">
        <p14:creationId xmlns:p14="http://schemas.microsoft.com/office/powerpoint/2010/main" val="85376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59253"/>
          </a:xfrm>
        </p:spPr>
        <p:txBody>
          <a:bodyPr/>
          <a:lstStyle/>
          <a:p>
            <a:r>
              <a:rPr lang="fr-FR" b="1" dirty="0" smtClean="0"/>
              <a:t>No et sa nouvelle famille</a:t>
            </a:r>
            <a:endParaRPr lang="fr-FR" b="1" dirty="0"/>
          </a:p>
        </p:txBody>
      </p:sp>
      <p:sp>
        <p:nvSpPr>
          <p:cNvPr id="3" name="Content Placeholder 2"/>
          <p:cNvSpPr>
            <a:spLocks noGrp="1"/>
          </p:cNvSpPr>
          <p:nvPr>
            <p:ph idx="1"/>
          </p:nvPr>
        </p:nvSpPr>
        <p:spPr>
          <a:xfrm>
            <a:off x="446232" y="864648"/>
            <a:ext cx="11413240" cy="5821902"/>
          </a:xfrm>
          <a:solidFill>
            <a:schemeClr val="accent6">
              <a:lumMod val="20000"/>
              <a:lumOff val="80000"/>
            </a:schemeClr>
          </a:solidFill>
          <a:ln w="38100" cmpd="sng">
            <a:solidFill>
              <a:schemeClr val="tx1"/>
            </a:solidFill>
          </a:ln>
        </p:spPr>
        <p:txBody>
          <a:bodyPr>
            <a:noAutofit/>
          </a:bodyPr>
          <a:lstStyle/>
          <a:p>
            <a:pPr marL="0" indent="0" algn="just">
              <a:lnSpc>
                <a:spcPct val="100000"/>
              </a:lnSpc>
              <a:buNone/>
            </a:pPr>
            <a:r>
              <a:rPr lang="fr-FR" sz="2200" b="1" dirty="0" smtClean="0">
                <a:solidFill>
                  <a:srgbClr val="000000"/>
                </a:solidFill>
              </a:rPr>
              <a:t>Bien qu’elle soit un peu perdue au début quand No arrive/aménage/s’installe, peu à peu/ petit à petit, elle commence à trouver sa place dans la famille. </a:t>
            </a:r>
          </a:p>
          <a:p>
            <a:pPr marL="0" indent="0" algn="just">
              <a:lnSpc>
                <a:spcPct val="100000"/>
              </a:lnSpc>
              <a:buNone/>
            </a:pPr>
            <a:r>
              <a:rPr lang="fr-FR" sz="2200" b="1" dirty="0" smtClean="0">
                <a:solidFill>
                  <a:srgbClr val="000000"/>
                </a:solidFill>
              </a:rPr>
              <a:t>No devient comme une sœur pour Lou. </a:t>
            </a:r>
          </a:p>
          <a:p>
            <a:pPr marL="0" indent="0" algn="just">
              <a:lnSpc>
                <a:spcPct val="100000"/>
              </a:lnSpc>
              <a:buNone/>
            </a:pPr>
            <a:r>
              <a:rPr lang="fr-FR" sz="2200" b="1" dirty="0" smtClean="0">
                <a:solidFill>
                  <a:srgbClr val="000000"/>
                </a:solidFill>
              </a:rPr>
              <a:t>C’est une personne à qui Lou peut se confier et avec qui Lou se sent en sécurité. </a:t>
            </a:r>
          </a:p>
          <a:p>
            <a:pPr marL="0" indent="0" algn="just">
              <a:lnSpc>
                <a:spcPct val="100000"/>
              </a:lnSpc>
              <a:buNone/>
            </a:pPr>
            <a:r>
              <a:rPr lang="fr-FR" sz="2200" b="1" dirty="0" smtClean="0">
                <a:solidFill>
                  <a:srgbClr val="000000"/>
                </a:solidFill>
              </a:rPr>
              <a:t>Elle a également une influence positive sur la mère de Lou, qui commence à s’intéresser à nouveau à la vie peu de temps après son emménagement / après qu’elle aménage, ce qui rend Lou un peu jalouse. </a:t>
            </a:r>
          </a:p>
          <a:p>
            <a:pPr marL="0" indent="0" algn="just">
              <a:lnSpc>
                <a:spcPct val="100000"/>
              </a:lnSpc>
              <a:buNone/>
            </a:pPr>
            <a:r>
              <a:rPr lang="fr-FR" sz="2200" b="1" dirty="0" smtClean="0">
                <a:solidFill>
                  <a:srgbClr val="000000"/>
                </a:solidFill>
              </a:rPr>
              <a:t>Grâce aux </a:t>
            </a:r>
            <a:r>
              <a:rPr lang="fr-FR" sz="2200" b="1" dirty="0" err="1" smtClean="0">
                <a:solidFill>
                  <a:srgbClr val="000000"/>
                </a:solidFill>
              </a:rPr>
              <a:t>Bertignac</a:t>
            </a:r>
            <a:r>
              <a:rPr lang="fr-FR" sz="2200" b="1" dirty="0" smtClean="0">
                <a:solidFill>
                  <a:srgbClr val="000000"/>
                </a:solidFill>
              </a:rPr>
              <a:t>, No peut trouver du travail dans un hôtel. </a:t>
            </a:r>
          </a:p>
          <a:p>
            <a:pPr marL="0" indent="0" algn="just">
              <a:lnSpc>
                <a:spcPct val="100000"/>
              </a:lnSpc>
              <a:buNone/>
            </a:pPr>
            <a:r>
              <a:rPr lang="fr-FR" sz="2200" b="1" dirty="0" smtClean="0">
                <a:solidFill>
                  <a:srgbClr val="000000"/>
                </a:solidFill>
              </a:rPr>
              <a:t>Quand elle commence à gagner de l’argent, No se montre généreuse envers Lou et lui achète une paire de </a:t>
            </a:r>
            <a:r>
              <a:rPr lang="fr-FR" sz="2200" b="1" dirty="0" smtClean="0">
                <a:solidFill>
                  <a:srgbClr val="000000"/>
                </a:solidFill>
              </a:rPr>
              <a:t>baskets chères/qui </a:t>
            </a:r>
            <a:r>
              <a:rPr lang="fr-FR" sz="2200" b="1" dirty="0" smtClean="0">
                <a:solidFill>
                  <a:srgbClr val="000000"/>
                </a:solidFill>
              </a:rPr>
              <a:t>coûtent cher. </a:t>
            </a:r>
          </a:p>
          <a:p>
            <a:pPr marL="0" indent="0" algn="just">
              <a:lnSpc>
                <a:spcPct val="100000"/>
              </a:lnSpc>
              <a:buNone/>
            </a:pPr>
            <a:r>
              <a:rPr lang="fr-FR" sz="2200" b="1" dirty="0" smtClean="0">
                <a:solidFill>
                  <a:srgbClr val="000000"/>
                </a:solidFill>
              </a:rPr>
              <a:t>Souvent, le soir, Lou remarquera No qui regarde par la fenêtre. </a:t>
            </a:r>
          </a:p>
          <a:p>
            <a:pPr marL="0" indent="0" algn="just">
              <a:lnSpc>
                <a:spcPct val="100000"/>
              </a:lnSpc>
              <a:buNone/>
            </a:pPr>
            <a:r>
              <a:rPr lang="fr-FR" sz="2200" b="1" dirty="0" smtClean="0">
                <a:solidFill>
                  <a:srgbClr val="000000"/>
                </a:solidFill>
              </a:rPr>
              <a:t>Nous pourrions deviner ce à quoi No pense; elle pense probablement à quoi ressemblait sa vie.</a:t>
            </a:r>
          </a:p>
          <a:p>
            <a:pPr marL="0" indent="0" algn="just">
              <a:lnSpc>
                <a:spcPct val="100000"/>
              </a:lnSpc>
              <a:buNone/>
            </a:pPr>
            <a:r>
              <a:rPr lang="fr-FR" sz="2200" b="1" dirty="0" smtClean="0">
                <a:solidFill>
                  <a:srgbClr val="000000"/>
                </a:solidFill>
              </a:rPr>
              <a:t>Peut-être se demande-t-elle pourquoi elle est celle dont la vie s’est améliorée ou combien de temps elle pourra vivre sa nouvelle vie.  </a:t>
            </a:r>
          </a:p>
        </p:txBody>
      </p:sp>
      <p:sp>
        <p:nvSpPr>
          <p:cNvPr id="4" name="TextBox 3"/>
          <p:cNvSpPr txBox="1"/>
          <p:nvPr/>
        </p:nvSpPr>
        <p:spPr>
          <a:xfrm>
            <a:off x="8148690" y="0"/>
            <a:ext cx="1653618" cy="584776"/>
          </a:xfrm>
          <a:prstGeom prst="rect">
            <a:avLst/>
          </a:prstGeom>
          <a:noFill/>
        </p:spPr>
        <p:txBody>
          <a:bodyPr wrap="none" rtlCol="0">
            <a:spAutoFit/>
          </a:bodyPr>
          <a:lstStyle/>
          <a:p>
            <a:r>
              <a:rPr lang="fr-FR" sz="3200" b="1" dirty="0" smtClean="0">
                <a:solidFill>
                  <a:srgbClr val="FF0000"/>
                </a:solidFill>
              </a:rPr>
              <a:t>Réponse</a:t>
            </a:r>
            <a:endParaRPr lang="fr-FR" sz="3200" b="1" dirty="0">
              <a:solidFill>
                <a:srgbClr val="FF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924" y="0"/>
            <a:ext cx="1729296" cy="864648"/>
          </a:xfrm>
          <a:prstGeom prst="rect">
            <a:avLst/>
          </a:prstGeom>
        </p:spPr>
      </p:pic>
    </p:spTree>
    <p:extLst>
      <p:ext uri="{BB962C8B-B14F-4D97-AF65-F5344CB8AC3E}">
        <p14:creationId xmlns:p14="http://schemas.microsoft.com/office/powerpoint/2010/main" val="231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781" y="1340960"/>
            <a:ext cx="10134600" cy="1569660"/>
          </a:xfrm>
          <a:prstGeom prst="rect">
            <a:avLst/>
          </a:prstGeom>
          <a:noFill/>
        </p:spPr>
        <p:txBody>
          <a:bodyPr wrap="square" rtlCol="0">
            <a:spAutoFit/>
          </a:bodyPr>
          <a:lstStyle/>
          <a:p>
            <a:pPr algn="just"/>
            <a:r>
              <a:rPr lang="fr-FR" sz="2400" b="1" dirty="0" smtClean="0"/>
              <a:t>Lisez le texte sur les rapports entre Lou et No. Écrivez en français et en phrases complètes un paragraphe de 120 mots au maximum où vous résumez ce que vous avez compris selon les points suivants:</a:t>
            </a:r>
            <a:endParaRPr lang="fr-FR" sz="2400" b="1" dirty="0"/>
          </a:p>
          <a:p>
            <a:pPr algn="just"/>
            <a:endParaRPr lang="fr-FR" sz="2400" dirty="0"/>
          </a:p>
        </p:txBody>
      </p:sp>
      <p:sp>
        <p:nvSpPr>
          <p:cNvPr id="7" name="Rectangle 6"/>
          <p:cNvSpPr/>
          <p:nvPr/>
        </p:nvSpPr>
        <p:spPr>
          <a:xfrm>
            <a:off x="836401" y="1340960"/>
            <a:ext cx="10709564" cy="5065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357039" y="3132712"/>
            <a:ext cx="9611539" cy="2092881"/>
          </a:xfrm>
          <a:prstGeom prst="rect">
            <a:avLst/>
          </a:prstGeom>
          <a:noFill/>
        </p:spPr>
        <p:txBody>
          <a:bodyPr wrap="square" rtlCol="0">
            <a:spAutoFit/>
          </a:bodyPr>
          <a:lstStyle/>
          <a:p>
            <a:pPr marL="285750" indent="-285750">
              <a:buFont typeface="Arial" panose="020B0604020202020204" pitchFamily="34" charset="0"/>
              <a:buChar char="•"/>
            </a:pPr>
            <a:r>
              <a:rPr lang="fr-FR" sz="2600" b="1" dirty="0" smtClean="0"/>
              <a:t>En quoi elles se ressemblent</a:t>
            </a:r>
          </a:p>
          <a:p>
            <a:pPr marL="285750" indent="-285750">
              <a:buFont typeface="Arial" panose="020B0604020202020204" pitchFamily="34" charset="0"/>
              <a:buChar char="•"/>
            </a:pPr>
            <a:r>
              <a:rPr lang="fr-FR" sz="2600" b="1" dirty="0" smtClean="0"/>
              <a:t>Comment leur amitié évolue</a:t>
            </a:r>
          </a:p>
          <a:p>
            <a:pPr marL="285750" indent="-285750">
              <a:buFont typeface="Arial" panose="020B0604020202020204" pitchFamily="34" charset="0"/>
              <a:buChar char="•"/>
            </a:pPr>
            <a:r>
              <a:rPr lang="fr-FR" sz="2600" b="1" dirty="0" smtClean="0"/>
              <a:t>Ce que No apporte pour Lou et vice versa</a:t>
            </a:r>
          </a:p>
          <a:p>
            <a:pPr marL="285750" indent="-285750">
              <a:buFont typeface="Arial" panose="020B0604020202020204" pitchFamily="34" charset="0"/>
              <a:buChar char="•"/>
            </a:pPr>
            <a:r>
              <a:rPr lang="fr-FR" sz="2600" b="1" dirty="0" smtClean="0"/>
              <a:t>Ce que représente leurs rapports</a:t>
            </a:r>
          </a:p>
          <a:p>
            <a:pPr marL="285750" indent="-285750">
              <a:buFont typeface="Arial" panose="020B0604020202020204" pitchFamily="34" charset="0"/>
              <a:buChar char="•"/>
            </a:pPr>
            <a:endParaRPr lang="fr-FR" sz="2600" b="1" dirty="0" smtClean="0"/>
          </a:p>
        </p:txBody>
      </p:sp>
      <p:sp>
        <p:nvSpPr>
          <p:cNvPr id="10" name="TextBox 9"/>
          <p:cNvSpPr txBox="1"/>
          <p:nvPr/>
        </p:nvSpPr>
        <p:spPr>
          <a:xfrm>
            <a:off x="947235" y="5527964"/>
            <a:ext cx="10411693" cy="400110"/>
          </a:xfrm>
          <a:prstGeom prst="rect">
            <a:avLst/>
          </a:prstGeom>
          <a:noFill/>
        </p:spPr>
        <p:txBody>
          <a:bodyPr wrap="square" rtlCol="0">
            <a:spAutoFit/>
          </a:bodyPr>
          <a:lstStyle/>
          <a:p>
            <a:r>
              <a:rPr lang="fr-FR" sz="2000" b="1" i="1" dirty="0" smtClean="0"/>
              <a:t>Attention à la </a:t>
            </a:r>
            <a:r>
              <a:rPr lang="fr-FR" sz="2000" b="1" i="1" dirty="0"/>
              <a:t>qualité de votre langue. Essayez </a:t>
            </a:r>
            <a:r>
              <a:rPr lang="fr-FR" sz="2000" b="1" i="1" dirty="0" smtClean="0"/>
              <a:t>d’utiliser </a:t>
            </a:r>
            <a:r>
              <a:rPr lang="fr-FR" sz="2000" b="1" i="1" dirty="0"/>
              <a:t>vos propres mots autant que possible.</a:t>
            </a:r>
            <a:endParaRPr lang="fr-FR" sz="2000" b="1"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
        <p:nvSpPr>
          <p:cNvPr id="11" name="Title 1"/>
          <p:cNvSpPr>
            <a:spLocks noGrp="1"/>
          </p:cNvSpPr>
          <p:nvPr>
            <p:ph type="title"/>
          </p:nvPr>
        </p:nvSpPr>
        <p:spPr>
          <a:xfrm>
            <a:off x="806843" y="0"/>
            <a:ext cx="8130862" cy="661749"/>
          </a:xfrm>
        </p:spPr>
        <p:txBody>
          <a:bodyPr>
            <a:normAutofit fontScale="90000"/>
          </a:bodyPr>
          <a:lstStyle/>
          <a:p>
            <a:pPr algn="l"/>
            <a:r>
              <a:rPr lang="fr-FR" b="1" dirty="0" smtClean="0"/>
              <a:t>Le rapport entre Lou et No</a:t>
            </a:r>
            <a:endParaRPr lang="fr-FR" b="1"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5225" y="163959"/>
            <a:ext cx="720593" cy="627340"/>
          </a:xfrm>
          <a:prstGeom prst="rect">
            <a:avLst/>
          </a:prstGeom>
        </p:spPr>
      </p:pic>
    </p:spTree>
    <p:extLst>
      <p:ext uri="{BB962C8B-B14F-4D97-AF65-F5344CB8AC3E}">
        <p14:creationId xmlns:p14="http://schemas.microsoft.com/office/powerpoint/2010/main" val="50294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422564"/>
            <a:ext cx="11263745" cy="1356360"/>
          </a:xfrm>
        </p:spPr>
        <p:txBody>
          <a:bodyPr>
            <a:normAutofit/>
          </a:bodyPr>
          <a:lstStyle/>
          <a:p>
            <a:r>
              <a:rPr lang="fr-FR" dirty="0"/>
              <a:t>Que découvre-t-on au sujet de No sans même que Delphine De Vigan ne prononce le mot </a:t>
            </a:r>
            <a:r>
              <a:rPr lang="fr-FR" dirty="0" smtClean="0"/>
              <a:t>?</a:t>
            </a:r>
            <a:endParaRPr lang="en-GB" dirty="0"/>
          </a:p>
        </p:txBody>
      </p:sp>
      <p:sp>
        <p:nvSpPr>
          <p:cNvPr id="3" name="Content Placeholder 2"/>
          <p:cNvSpPr>
            <a:spLocks noGrp="1"/>
          </p:cNvSpPr>
          <p:nvPr>
            <p:ph idx="1"/>
          </p:nvPr>
        </p:nvSpPr>
        <p:spPr>
          <a:xfrm>
            <a:off x="831272" y="1778924"/>
            <a:ext cx="10184599" cy="4725785"/>
          </a:xfrm>
        </p:spPr>
        <p:txBody>
          <a:bodyPr>
            <a:noAutofit/>
          </a:bodyPr>
          <a:lstStyle/>
          <a:p>
            <a:r>
              <a:rPr lang="fr-FR" sz="3200" b="1" dirty="0">
                <a:solidFill>
                  <a:schemeClr val="tx1"/>
                </a:solidFill>
              </a:rPr>
              <a:t>P173</a:t>
            </a:r>
            <a:endParaRPr lang="en-GB" sz="3200" b="1" dirty="0">
              <a:solidFill>
                <a:schemeClr val="tx1"/>
              </a:solidFill>
            </a:endParaRPr>
          </a:p>
          <a:p>
            <a:r>
              <a:rPr lang="fr-FR" sz="3200" b="1" dirty="0">
                <a:solidFill>
                  <a:schemeClr val="tx1"/>
                </a:solidFill>
              </a:rPr>
              <a:t>P175</a:t>
            </a:r>
            <a:endParaRPr lang="en-GB" sz="3200" b="1" dirty="0">
              <a:solidFill>
                <a:schemeClr val="tx1"/>
              </a:solidFill>
            </a:endParaRPr>
          </a:p>
          <a:p>
            <a:r>
              <a:rPr lang="fr-FR" sz="3200" b="1" dirty="0">
                <a:solidFill>
                  <a:schemeClr val="tx1"/>
                </a:solidFill>
              </a:rPr>
              <a:t>P185</a:t>
            </a:r>
            <a:endParaRPr lang="en-GB" sz="3200" b="1" dirty="0">
              <a:solidFill>
                <a:schemeClr val="tx1"/>
              </a:solidFill>
            </a:endParaRPr>
          </a:p>
          <a:p>
            <a:r>
              <a:rPr lang="fr-FR" sz="3200" b="1" dirty="0">
                <a:solidFill>
                  <a:schemeClr val="tx1"/>
                </a:solidFill>
              </a:rPr>
              <a:t>P197-198</a:t>
            </a:r>
            <a:endParaRPr lang="en-GB" sz="3200" b="1" dirty="0">
              <a:solidFill>
                <a:schemeClr val="tx1"/>
              </a:solidFill>
            </a:endParaRPr>
          </a:p>
          <a:p>
            <a:r>
              <a:rPr lang="fr-FR" sz="3200" b="1" dirty="0">
                <a:solidFill>
                  <a:schemeClr val="tx1"/>
                </a:solidFill>
              </a:rPr>
              <a:t>P198</a:t>
            </a:r>
            <a:endParaRPr lang="en-GB" sz="3200" b="1" dirty="0">
              <a:solidFill>
                <a:schemeClr val="tx1"/>
              </a:solidFill>
            </a:endParaRPr>
          </a:p>
          <a:p>
            <a:r>
              <a:rPr lang="fr-FR" sz="3200" b="1" dirty="0">
                <a:solidFill>
                  <a:schemeClr val="tx1"/>
                </a:solidFill>
              </a:rPr>
              <a:t>P200</a:t>
            </a:r>
            <a:endParaRPr lang="en-GB" sz="3200" b="1" dirty="0">
              <a:solidFill>
                <a:schemeClr val="tx1"/>
              </a:solidFill>
            </a:endParaRPr>
          </a:p>
          <a:p>
            <a:r>
              <a:rPr lang="fr-FR" sz="3200" b="1" dirty="0">
                <a:solidFill>
                  <a:schemeClr val="tx1"/>
                </a:solidFill>
              </a:rPr>
              <a:t>Et enfin p226-227 </a:t>
            </a:r>
            <a:endParaRPr lang="en-GB" sz="3200" b="1" dirty="0">
              <a:solidFill>
                <a:schemeClr val="tx1"/>
              </a:solidFill>
            </a:endParaRPr>
          </a:p>
        </p:txBody>
      </p:sp>
    </p:spTree>
    <p:extLst>
      <p:ext uri="{BB962C8B-B14F-4D97-AF65-F5344CB8AC3E}">
        <p14:creationId xmlns:p14="http://schemas.microsoft.com/office/powerpoint/2010/main" val="425171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2057400"/>
            <a:ext cx="12192000" cy="3033618"/>
          </a:xfrm>
          <a:prstGeom prst="rect">
            <a:avLst/>
          </a:prstGeom>
        </p:spPr>
      </p:pic>
    </p:spTree>
    <p:extLst>
      <p:ext uri="{BB962C8B-B14F-4D97-AF65-F5344CB8AC3E}">
        <p14:creationId xmlns:p14="http://schemas.microsoft.com/office/powerpoint/2010/main" val="33394609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52671" y="2426744"/>
            <a:ext cx="10363200" cy="1930556"/>
          </a:xfrm>
          <a:prstGeom prst="rect">
            <a:avLst/>
          </a:prstGeom>
        </p:spPr>
      </p:pic>
    </p:spTree>
    <p:extLst>
      <p:ext uri="{BB962C8B-B14F-4D97-AF65-F5344CB8AC3E}">
        <p14:creationId xmlns:p14="http://schemas.microsoft.com/office/powerpoint/2010/main" val="2609656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65" y="0"/>
            <a:ext cx="9164688" cy="873588"/>
          </a:xfrm>
        </p:spPr>
        <p:txBody>
          <a:bodyPr/>
          <a:lstStyle/>
          <a:p>
            <a:r>
              <a:rPr lang="fr-FR" b="1" dirty="0" smtClean="0"/>
              <a:t>Son apparence</a:t>
            </a:r>
            <a:endParaRPr lang="fr-FR" b="1" dirty="0"/>
          </a:p>
        </p:txBody>
      </p:sp>
      <p:sp>
        <p:nvSpPr>
          <p:cNvPr id="4" name="TextBox 3"/>
          <p:cNvSpPr txBox="1"/>
          <p:nvPr/>
        </p:nvSpPr>
        <p:spPr>
          <a:xfrm>
            <a:off x="1034782" y="1066234"/>
            <a:ext cx="10674742" cy="523220"/>
          </a:xfrm>
          <a:prstGeom prst="rect">
            <a:avLst/>
          </a:prstGeom>
          <a:noFill/>
        </p:spPr>
        <p:txBody>
          <a:bodyPr wrap="none" rtlCol="0">
            <a:spAutoFit/>
          </a:bodyPr>
          <a:lstStyle/>
          <a:p>
            <a:r>
              <a:rPr lang="fr-FR" sz="2800" b="1" dirty="0" smtClean="0"/>
              <a:t>1. </a:t>
            </a:r>
            <a:r>
              <a:rPr lang="fr-FR" sz="2800" b="1" dirty="0"/>
              <a:t>C</a:t>
            </a:r>
            <a:r>
              <a:rPr lang="fr-FR" sz="2800" b="1" dirty="0" smtClean="0"/>
              <a:t>ochez les expressions que Lou utilise pour se décrire physiquement</a:t>
            </a:r>
            <a:endParaRPr lang="fr-FR" sz="2800" b="1" dirty="0"/>
          </a:p>
        </p:txBody>
      </p:sp>
      <p:graphicFrame>
        <p:nvGraphicFramePr>
          <p:cNvPr id="13" name="Table 12"/>
          <p:cNvGraphicFramePr>
            <a:graphicFrameLocks noGrp="1"/>
          </p:cNvGraphicFramePr>
          <p:nvPr>
            <p:extLst/>
          </p:nvPr>
        </p:nvGraphicFramePr>
        <p:xfrm>
          <a:off x="1593000" y="1770220"/>
          <a:ext cx="8927278" cy="1828800"/>
        </p:xfrm>
        <a:graphic>
          <a:graphicData uri="http://schemas.openxmlformats.org/drawingml/2006/table">
            <a:tbl>
              <a:tblPr firstRow="1" bandRow="1">
                <a:tableStyleId>{5C22544A-7EE6-4342-B048-85BDC9FD1C3A}</a:tableStyleId>
              </a:tblPr>
              <a:tblGrid>
                <a:gridCol w="3640294">
                  <a:extLst>
                    <a:ext uri="{9D8B030D-6E8A-4147-A177-3AD203B41FA5}">
                      <a16:colId xmlns:a16="http://schemas.microsoft.com/office/drawing/2014/main" val="20000"/>
                    </a:ext>
                  </a:extLst>
                </a:gridCol>
                <a:gridCol w="823345">
                  <a:extLst>
                    <a:ext uri="{9D8B030D-6E8A-4147-A177-3AD203B41FA5}">
                      <a16:colId xmlns:a16="http://schemas.microsoft.com/office/drawing/2014/main" val="20001"/>
                    </a:ext>
                  </a:extLst>
                </a:gridCol>
                <a:gridCol w="3791690">
                  <a:extLst>
                    <a:ext uri="{9D8B030D-6E8A-4147-A177-3AD203B41FA5}">
                      <a16:colId xmlns:a16="http://schemas.microsoft.com/office/drawing/2014/main" val="20002"/>
                    </a:ext>
                  </a:extLst>
                </a:gridCol>
                <a:gridCol w="671949">
                  <a:extLst>
                    <a:ext uri="{9D8B030D-6E8A-4147-A177-3AD203B41FA5}">
                      <a16:colId xmlns:a16="http://schemas.microsoft.com/office/drawing/2014/main" val="20003"/>
                    </a:ext>
                  </a:extLst>
                </a:gridCol>
              </a:tblGrid>
              <a:tr h="370840">
                <a:tc>
                  <a:txBody>
                    <a:bodyPr/>
                    <a:lstStyle/>
                    <a:p>
                      <a:r>
                        <a:rPr lang="fr-FR" sz="2400" b="1" dirty="0" smtClean="0">
                          <a:solidFill>
                            <a:schemeClr val="tx1"/>
                          </a:solidFill>
                        </a:rPr>
                        <a:t>bien habillé</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est toujours maquillée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chemeClr val="tx1"/>
                          </a:solidFill>
                        </a:rPr>
                        <a:t>une limace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trop maigre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chemeClr val="tx1"/>
                          </a:solidFill>
                        </a:rPr>
                        <a:t>un joli visage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des vêtements troués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chemeClr val="tx1"/>
                          </a:solidFill>
                        </a:rPr>
                        <a:t>une petite chose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ne ressemble à rien</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1144531" y="3872938"/>
            <a:ext cx="7294234" cy="523220"/>
          </a:xfrm>
          <a:prstGeom prst="rect">
            <a:avLst/>
          </a:prstGeom>
          <a:noFill/>
        </p:spPr>
        <p:txBody>
          <a:bodyPr wrap="none" rtlCol="0">
            <a:spAutoFit/>
          </a:bodyPr>
          <a:lstStyle/>
          <a:p>
            <a:r>
              <a:rPr lang="fr-FR" sz="2800" b="1" dirty="0" smtClean="0"/>
              <a:t>2. Ecrivez un paragraphe sur l’apparence de Lou</a:t>
            </a:r>
            <a:endParaRPr lang="fr-FR" sz="2800" b="1" dirty="0"/>
          </a:p>
        </p:txBody>
      </p:sp>
      <p:sp>
        <p:nvSpPr>
          <p:cNvPr id="15" name="TextBox 14"/>
          <p:cNvSpPr txBox="1"/>
          <p:nvPr/>
        </p:nvSpPr>
        <p:spPr>
          <a:xfrm>
            <a:off x="2430169" y="4484454"/>
            <a:ext cx="7874571" cy="2246769"/>
          </a:xfrm>
          <a:prstGeom prst="rect">
            <a:avLst/>
          </a:prstGeom>
          <a:solidFill>
            <a:schemeClr val="accent1">
              <a:lumMod val="20000"/>
              <a:lumOff val="80000"/>
            </a:schemeClr>
          </a:solidFill>
        </p:spPr>
        <p:txBody>
          <a:bodyPr wrap="none" rtlCol="0">
            <a:spAutoFit/>
          </a:bodyPr>
          <a:lstStyle/>
          <a:p>
            <a:r>
              <a:rPr lang="fr-FR" sz="2800" b="1" dirty="0" smtClean="0"/>
              <a:t>Comment elle se décrit</a:t>
            </a:r>
          </a:p>
          <a:p>
            <a:endParaRPr lang="fr-FR" sz="2800" b="1" dirty="0" smtClean="0"/>
          </a:p>
          <a:p>
            <a:r>
              <a:rPr lang="fr-FR" sz="2800" b="1" dirty="0" smtClean="0"/>
              <a:t>Quelles informations cela donne sur la personnalité</a:t>
            </a:r>
          </a:p>
          <a:p>
            <a:endParaRPr lang="fr-FR" sz="2800" b="1" dirty="0" smtClean="0"/>
          </a:p>
          <a:p>
            <a:r>
              <a:rPr lang="fr-FR" sz="2800" b="1" dirty="0" smtClean="0"/>
              <a:t>Si vous pensez comme elle</a:t>
            </a:r>
            <a:endParaRPr lang="fr-FR" sz="2800" b="1" dirty="0"/>
          </a:p>
        </p:txBody>
      </p:sp>
      <p:pic>
        <p:nvPicPr>
          <p:cNvPr id="1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401" y="4611725"/>
            <a:ext cx="517182" cy="426332"/>
          </a:xfrm>
          <a:prstGeom prst="rect">
            <a:avLst/>
          </a:prstGeom>
          <a:solidFill>
            <a:schemeClr val="bg1"/>
          </a:solidFill>
          <a:ln>
            <a:solidFill>
              <a:srgbClr val="0070C0"/>
            </a:solidFill>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3135" y="127030"/>
            <a:ext cx="879037" cy="738450"/>
          </a:xfrm>
          <a:prstGeom prst="rect">
            <a:avLst/>
          </a:prstGeom>
        </p:spPr>
      </p:pic>
      <p:pic>
        <p:nvPicPr>
          <p:cNvPr id="1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694" y="5375641"/>
            <a:ext cx="517182" cy="426332"/>
          </a:xfrm>
          <a:prstGeom prst="rect">
            <a:avLst/>
          </a:prstGeom>
          <a:solidFill>
            <a:schemeClr val="bg1"/>
          </a:solidFill>
          <a:ln>
            <a:solidFill>
              <a:srgbClr val="0070C0"/>
            </a:solidFill>
          </a:ln>
        </p:spPr>
      </p:pic>
      <p:pic>
        <p:nvPicPr>
          <p:cNvPr id="1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11" y="5375642"/>
            <a:ext cx="517182" cy="426332"/>
          </a:xfrm>
          <a:prstGeom prst="rect">
            <a:avLst/>
          </a:prstGeom>
          <a:solidFill>
            <a:schemeClr val="bg1"/>
          </a:solidFill>
          <a:ln>
            <a:solidFill>
              <a:srgbClr val="0070C0"/>
            </a:solidFill>
          </a:ln>
        </p:spPr>
      </p:pic>
      <p:pic>
        <p:nvPicPr>
          <p:cNvPr id="2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6695" y="6112597"/>
            <a:ext cx="517182" cy="426332"/>
          </a:xfrm>
          <a:prstGeom prst="rect">
            <a:avLst/>
          </a:prstGeom>
          <a:solidFill>
            <a:schemeClr val="bg1"/>
          </a:solidFill>
          <a:ln>
            <a:solidFill>
              <a:srgbClr val="0070C0"/>
            </a:solidFill>
          </a:ln>
        </p:spPr>
      </p:pic>
      <p:pic>
        <p:nvPicPr>
          <p:cNvPr id="2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911" y="6112597"/>
            <a:ext cx="517182" cy="426332"/>
          </a:xfrm>
          <a:prstGeom prst="rect">
            <a:avLst/>
          </a:prstGeom>
          <a:solidFill>
            <a:schemeClr val="bg1"/>
          </a:solidFill>
          <a:ln>
            <a:solidFill>
              <a:srgbClr val="0070C0"/>
            </a:solidFill>
          </a:ln>
        </p:spPr>
      </p:pic>
      <p:pic>
        <p:nvPicPr>
          <p:cNvPr id="2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127" y="6112597"/>
            <a:ext cx="517182"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967457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43000" y="726520"/>
            <a:ext cx="9192126" cy="4927633"/>
          </a:xfrm>
          <a:prstGeom prst="rect">
            <a:avLst/>
          </a:prstGeom>
        </p:spPr>
      </p:pic>
    </p:spTree>
    <p:extLst>
      <p:ext uri="{BB962C8B-B14F-4D97-AF65-F5344CB8AC3E}">
        <p14:creationId xmlns:p14="http://schemas.microsoft.com/office/powerpoint/2010/main" val="1630114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73772" y="891067"/>
            <a:ext cx="10411326" cy="3786558"/>
          </a:xfrm>
          <a:prstGeom prst="rect">
            <a:avLst/>
          </a:prstGeom>
        </p:spPr>
      </p:pic>
    </p:spTree>
    <p:extLst>
      <p:ext uri="{BB962C8B-B14F-4D97-AF65-F5344CB8AC3E}">
        <p14:creationId xmlns:p14="http://schemas.microsoft.com/office/powerpoint/2010/main" val="24424844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25161" y="433137"/>
            <a:ext cx="11325158" cy="1925053"/>
          </a:xfrm>
          <a:prstGeom prst="rect">
            <a:avLst/>
          </a:prstGeom>
        </p:spPr>
      </p:pic>
      <p:pic>
        <p:nvPicPr>
          <p:cNvPr id="5" name="Picture 4"/>
          <p:cNvPicPr>
            <a:picLocks noChangeAspect="1"/>
          </p:cNvPicPr>
          <p:nvPr/>
        </p:nvPicPr>
        <p:blipFill>
          <a:blip r:embed="rId3"/>
          <a:stretch>
            <a:fillRect/>
          </a:stretch>
        </p:blipFill>
        <p:spPr>
          <a:xfrm>
            <a:off x="408551" y="3568641"/>
            <a:ext cx="11341768" cy="2960495"/>
          </a:xfrm>
          <a:prstGeom prst="rect">
            <a:avLst/>
          </a:prstGeom>
        </p:spPr>
      </p:pic>
    </p:spTree>
    <p:extLst>
      <p:ext uri="{BB962C8B-B14F-4D97-AF65-F5344CB8AC3E}">
        <p14:creationId xmlns:p14="http://schemas.microsoft.com/office/powerpoint/2010/main" val="72157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 </a:t>
            </a:r>
            <a:r>
              <a:rPr lang="en-GB" dirty="0" err="1" smtClean="0"/>
              <a:t>enfin</a:t>
            </a:r>
            <a:r>
              <a:rPr lang="en-GB" dirty="0" smtClean="0"/>
              <a:t> pages 226 et 227</a:t>
            </a:r>
            <a:endParaRPr lang="en-GB" dirty="0"/>
          </a:p>
        </p:txBody>
      </p:sp>
      <p:sp>
        <p:nvSpPr>
          <p:cNvPr id="3" name="Content Placeholder 2"/>
          <p:cNvSpPr>
            <a:spLocks noGrp="1"/>
          </p:cNvSpPr>
          <p:nvPr>
            <p:ph idx="1"/>
          </p:nvPr>
        </p:nvSpPr>
        <p:spPr/>
        <p:txBody>
          <a:bodyPr/>
          <a:lstStyle/>
          <a:p>
            <a:r>
              <a:rPr lang="en-GB" sz="2800" dirty="0" err="1" smtClean="0">
                <a:solidFill>
                  <a:schemeClr val="tx1"/>
                </a:solidFill>
              </a:rPr>
              <a:t>Une</a:t>
            </a:r>
            <a:r>
              <a:rPr lang="en-GB" sz="2800" dirty="0" smtClean="0">
                <a:solidFill>
                  <a:schemeClr val="tx1"/>
                </a:solidFill>
              </a:rPr>
              <a:t> scène </a:t>
            </a:r>
            <a:r>
              <a:rPr lang="en-GB" sz="2800" dirty="0" err="1" smtClean="0">
                <a:solidFill>
                  <a:schemeClr val="tx1"/>
                </a:solidFill>
              </a:rPr>
              <a:t>d’</a:t>
            </a:r>
            <a:r>
              <a:rPr lang="en-GB" sz="2800" b="1" dirty="0" err="1" smtClean="0">
                <a:solidFill>
                  <a:schemeClr val="tx1"/>
                </a:solidFill>
              </a:rPr>
              <a:t>altercation</a:t>
            </a:r>
            <a:r>
              <a:rPr lang="en-GB" sz="2800" dirty="0" smtClean="0">
                <a:solidFill>
                  <a:schemeClr val="tx1"/>
                </a:solidFill>
              </a:rPr>
              <a:t> entre No et Lucas </a:t>
            </a:r>
            <a:r>
              <a:rPr lang="en-GB" sz="2800" dirty="0" err="1" smtClean="0">
                <a:solidFill>
                  <a:schemeClr val="tx1"/>
                </a:solidFill>
              </a:rPr>
              <a:t>va</a:t>
            </a:r>
            <a:r>
              <a:rPr lang="en-GB" sz="2800" dirty="0" smtClean="0">
                <a:solidFill>
                  <a:schemeClr val="tx1"/>
                </a:solidFill>
              </a:rPr>
              <a:t> </a:t>
            </a:r>
            <a:r>
              <a:rPr lang="en-GB" sz="2800" b="1" dirty="0" err="1" smtClean="0">
                <a:solidFill>
                  <a:schemeClr val="tx1"/>
                </a:solidFill>
              </a:rPr>
              <a:t>rendre</a:t>
            </a:r>
            <a:r>
              <a:rPr lang="en-GB" sz="2800" dirty="0" smtClean="0">
                <a:solidFill>
                  <a:schemeClr val="tx1"/>
                </a:solidFill>
              </a:rPr>
              <a:t> plus </a:t>
            </a:r>
            <a:r>
              <a:rPr lang="en-GB" sz="2800" b="1" dirty="0" err="1" smtClean="0">
                <a:solidFill>
                  <a:schemeClr val="tx1"/>
                </a:solidFill>
              </a:rPr>
              <a:t>explicite</a:t>
            </a:r>
            <a:r>
              <a:rPr lang="en-GB" sz="2800" dirty="0" smtClean="0">
                <a:solidFill>
                  <a:schemeClr val="tx1"/>
                </a:solidFill>
              </a:rPr>
              <a:t> la situation de la </a:t>
            </a:r>
            <a:r>
              <a:rPr lang="en-GB" sz="2800" dirty="0" err="1" smtClean="0">
                <a:solidFill>
                  <a:schemeClr val="tx1"/>
                </a:solidFill>
              </a:rPr>
              <a:t>jeune</a:t>
            </a:r>
            <a:r>
              <a:rPr lang="en-GB" sz="2800" dirty="0" smtClean="0">
                <a:solidFill>
                  <a:schemeClr val="tx1"/>
                </a:solidFill>
              </a:rPr>
              <a:t> </a:t>
            </a:r>
            <a:r>
              <a:rPr lang="en-GB" sz="2800" dirty="0" err="1" smtClean="0">
                <a:solidFill>
                  <a:schemeClr val="tx1"/>
                </a:solidFill>
              </a:rPr>
              <a:t>fille</a:t>
            </a:r>
            <a:r>
              <a:rPr lang="en-GB" sz="2800" dirty="0" smtClean="0">
                <a:solidFill>
                  <a:schemeClr val="tx1"/>
                </a:solidFill>
              </a:rPr>
              <a:t>. </a:t>
            </a:r>
          </a:p>
          <a:p>
            <a:r>
              <a:rPr lang="en-GB" sz="2800" dirty="0" smtClean="0">
                <a:solidFill>
                  <a:schemeClr val="tx1"/>
                </a:solidFill>
              </a:rPr>
              <a:t>Elle </a:t>
            </a:r>
            <a:r>
              <a:rPr lang="en-GB" sz="2800" dirty="0" err="1" smtClean="0">
                <a:solidFill>
                  <a:schemeClr val="tx1"/>
                </a:solidFill>
              </a:rPr>
              <a:t>gagne</a:t>
            </a:r>
            <a:r>
              <a:rPr lang="en-GB" sz="2800" dirty="0" smtClean="0">
                <a:solidFill>
                  <a:schemeClr val="tx1"/>
                </a:solidFill>
              </a:rPr>
              <a:t> beaucoup plus </a:t>
            </a:r>
            <a:r>
              <a:rPr lang="en-GB" sz="2800" dirty="0" err="1" smtClean="0">
                <a:solidFill>
                  <a:schemeClr val="tx1"/>
                </a:solidFill>
              </a:rPr>
              <a:t>d’argent</a:t>
            </a:r>
            <a:r>
              <a:rPr lang="en-GB" sz="2800" dirty="0" smtClean="0">
                <a:solidFill>
                  <a:schemeClr val="tx1"/>
                </a:solidFill>
              </a:rPr>
              <a:t> </a:t>
            </a:r>
            <a:r>
              <a:rPr lang="en-GB" sz="2800" dirty="0" err="1" smtClean="0">
                <a:solidFill>
                  <a:schemeClr val="tx1"/>
                </a:solidFill>
              </a:rPr>
              <a:t>qu’une</a:t>
            </a:r>
            <a:r>
              <a:rPr lang="en-GB" sz="2800" dirty="0" smtClean="0">
                <a:solidFill>
                  <a:schemeClr val="tx1"/>
                </a:solidFill>
              </a:rPr>
              <a:t> simple </a:t>
            </a:r>
            <a:r>
              <a:rPr lang="en-GB" sz="2800" dirty="0" err="1" smtClean="0">
                <a:solidFill>
                  <a:schemeClr val="tx1"/>
                </a:solidFill>
              </a:rPr>
              <a:t>employée</a:t>
            </a:r>
            <a:r>
              <a:rPr lang="en-GB" sz="2800" dirty="0" smtClean="0">
                <a:solidFill>
                  <a:schemeClr val="tx1"/>
                </a:solidFill>
              </a:rPr>
              <a:t> </a:t>
            </a:r>
            <a:r>
              <a:rPr lang="en-GB" sz="2800" dirty="0" err="1" smtClean="0">
                <a:solidFill>
                  <a:schemeClr val="tx1"/>
                </a:solidFill>
              </a:rPr>
              <a:t>d’hotel</a:t>
            </a:r>
            <a:r>
              <a:rPr lang="en-GB" sz="2800" dirty="0" smtClean="0">
                <a:solidFill>
                  <a:schemeClr val="tx1"/>
                </a:solidFill>
              </a:rPr>
              <a:t>: Lucas ne </a:t>
            </a:r>
            <a:r>
              <a:rPr lang="en-GB" sz="2800" dirty="0" err="1" smtClean="0">
                <a:solidFill>
                  <a:schemeClr val="tx1"/>
                </a:solidFill>
              </a:rPr>
              <a:t>peut</a:t>
            </a:r>
            <a:r>
              <a:rPr lang="en-GB" sz="2800" dirty="0" smtClean="0">
                <a:solidFill>
                  <a:schemeClr val="tx1"/>
                </a:solidFill>
              </a:rPr>
              <a:t> plus se </a:t>
            </a:r>
            <a:r>
              <a:rPr lang="en-GB" sz="2800" dirty="0" err="1" smtClean="0">
                <a:solidFill>
                  <a:schemeClr val="tx1"/>
                </a:solidFill>
              </a:rPr>
              <a:t>maîtriser</a:t>
            </a:r>
            <a:r>
              <a:rPr lang="en-GB" sz="2800" dirty="0" smtClean="0">
                <a:solidFill>
                  <a:schemeClr val="tx1"/>
                </a:solidFill>
              </a:rPr>
              <a:t> et Lou </a:t>
            </a:r>
            <a:r>
              <a:rPr lang="en-GB" sz="2800" dirty="0" err="1" smtClean="0">
                <a:solidFill>
                  <a:schemeClr val="tx1"/>
                </a:solidFill>
              </a:rPr>
              <a:t>comprend</a:t>
            </a:r>
            <a:r>
              <a:rPr lang="en-GB" sz="2800" dirty="0" smtClean="0">
                <a:solidFill>
                  <a:schemeClr val="tx1"/>
                </a:solidFill>
              </a:rPr>
              <a:t>…</a:t>
            </a:r>
          </a:p>
          <a:p>
            <a:endParaRPr lang="en-GB" dirty="0"/>
          </a:p>
        </p:txBody>
      </p:sp>
    </p:spTree>
    <p:extLst>
      <p:ext uri="{BB962C8B-B14F-4D97-AF65-F5344CB8AC3E}">
        <p14:creationId xmlns:p14="http://schemas.microsoft.com/office/powerpoint/2010/main" val="900028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249546" y="325221"/>
            <a:ext cx="9659778" cy="6292147"/>
          </a:xfrm>
          <a:prstGeom prst="rect">
            <a:avLst/>
          </a:prstGeom>
        </p:spPr>
      </p:pic>
    </p:spTree>
    <p:extLst>
      <p:ext uri="{BB962C8B-B14F-4D97-AF65-F5344CB8AC3E}">
        <p14:creationId xmlns:p14="http://schemas.microsoft.com/office/powerpoint/2010/main" val="6671313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54" y="0"/>
            <a:ext cx="10515600" cy="802771"/>
          </a:xfrm>
        </p:spPr>
        <p:txBody>
          <a:bodyPr>
            <a:normAutofit/>
          </a:bodyPr>
          <a:lstStyle/>
          <a:p>
            <a:r>
              <a:rPr lang="fr-FR" sz="4000" b="1" dirty="0" smtClean="0"/>
              <a:t>Les facteurs qui mènent à sa perte</a:t>
            </a:r>
            <a:endParaRPr lang="fr-FR" sz="4000" b="1" dirty="0"/>
          </a:p>
        </p:txBody>
      </p:sp>
      <p:sp>
        <p:nvSpPr>
          <p:cNvPr id="5" name="TextBox 4"/>
          <p:cNvSpPr txBox="1"/>
          <p:nvPr/>
        </p:nvSpPr>
        <p:spPr>
          <a:xfrm>
            <a:off x="1497605" y="886643"/>
            <a:ext cx="9830411" cy="1015663"/>
          </a:xfrm>
          <a:prstGeom prst="rect">
            <a:avLst/>
          </a:prstGeom>
          <a:solidFill>
            <a:srgbClr val="DEEBF7"/>
          </a:solidFill>
        </p:spPr>
        <p:txBody>
          <a:bodyPr wrap="none" rtlCol="0">
            <a:spAutoFit/>
          </a:bodyPr>
          <a:lstStyle/>
          <a:p>
            <a:r>
              <a:rPr lang="fr-FR" sz="2000" b="1" dirty="0" smtClean="0"/>
              <a:t>Complétez le diagramme pour montrer les différents facteurs qui mènent à la perte de No.</a:t>
            </a:r>
          </a:p>
          <a:p>
            <a:endParaRPr lang="fr-FR" sz="2000" b="1" dirty="0"/>
          </a:p>
          <a:p>
            <a:r>
              <a:rPr lang="fr-FR" sz="2000" b="1" dirty="0" smtClean="0"/>
              <a:t>Ajoutez des détails/ faits/ événements pour expliquer</a:t>
            </a:r>
            <a:endParaRPr lang="fr-FR" sz="2000" b="1" dirty="0"/>
          </a:p>
        </p:txBody>
      </p:sp>
      <p:sp>
        <p:nvSpPr>
          <p:cNvPr id="6" name="Cloud 5"/>
          <p:cNvSpPr/>
          <p:nvPr/>
        </p:nvSpPr>
        <p:spPr>
          <a:xfrm>
            <a:off x="4193293" y="2947487"/>
            <a:ext cx="3738022" cy="2372368"/>
          </a:xfrm>
          <a:prstGeom prst="cloud">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extBox 6"/>
          <p:cNvSpPr txBox="1"/>
          <p:nvPr/>
        </p:nvSpPr>
        <p:spPr>
          <a:xfrm>
            <a:off x="4864221" y="3690350"/>
            <a:ext cx="2204049" cy="584776"/>
          </a:xfrm>
          <a:prstGeom prst="rect">
            <a:avLst/>
          </a:prstGeom>
          <a:noFill/>
        </p:spPr>
        <p:txBody>
          <a:bodyPr wrap="none" rtlCol="0">
            <a:spAutoFit/>
          </a:bodyPr>
          <a:lstStyle/>
          <a:p>
            <a:r>
              <a:rPr lang="fr-FR" sz="3200" b="1" dirty="0" smtClean="0"/>
              <a:t>Les facteurs</a:t>
            </a:r>
            <a:endParaRPr lang="fr-FR" sz="3200" b="1" dirty="0"/>
          </a:p>
        </p:txBody>
      </p:sp>
      <p:cxnSp>
        <p:nvCxnSpPr>
          <p:cNvPr id="9" name="Curved Connector 8"/>
          <p:cNvCxnSpPr/>
          <p:nvPr/>
        </p:nvCxnSpPr>
        <p:spPr>
          <a:xfrm flipV="1">
            <a:off x="7523966" y="2372368"/>
            <a:ext cx="1078275" cy="886642"/>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a:off x="7436749" y="4609576"/>
            <a:ext cx="1225397" cy="1093692"/>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0800000">
            <a:off x="2779554" y="3223065"/>
            <a:ext cx="1410390" cy="811394"/>
          </a:xfrm>
          <a:prstGeom prst="curvedConnector3">
            <a:avLst>
              <a:gd name="adj1" fmla="val 65290"/>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16200000" flipV="1">
            <a:off x="4618585" y="2474224"/>
            <a:ext cx="967152" cy="523806"/>
          </a:xfrm>
          <a:prstGeom prst="curvedConnector3">
            <a:avLst>
              <a:gd name="adj1" fmla="val 50000"/>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rot="5400000">
            <a:off x="3698688" y="4900527"/>
            <a:ext cx="1033784" cy="1003039"/>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6200000" flipH="1">
            <a:off x="5993024" y="5442327"/>
            <a:ext cx="866041" cy="638336"/>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2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351" y="904073"/>
            <a:ext cx="380931" cy="309178"/>
          </a:xfrm>
          <a:prstGeom prst="rect">
            <a:avLst/>
          </a:prstGeom>
          <a:solidFill>
            <a:schemeClr val="bg1"/>
          </a:solidFill>
          <a:ln>
            <a:solidFill>
              <a:srgbClr val="0070C0"/>
            </a:solidFill>
          </a:ln>
        </p:spPr>
      </p:pic>
      <p:pic>
        <p:nvPicPr>
          <p:cNvPr id="2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2943" y="1559702"/>
            <a:ext cx="380931" cy="309178"/>
          </a:xfrm>
          <a:prstGeom prst="rect">
            <a:avLst/>
          </a:prstGeom>
          <a:solidFill>
            <a:schemeClr val="bg1"/>
          </a:solidFill>
          <a:ln>
            <a:solidFill>
              <a:srgbClr val="0070C0"/>
            </a:solidFill>
          </a:ln>
        </p:spPr>
      </p:pic>
      <p:pic>
        <p:nvPicPr>
          <p:cNvPr id="2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671" y="1559702"/>
            <a:ext cx="380931" cy="309178"/>
          </a:xfrm>
          <a:prstGeom prst="rect">
            <a:avLst/>
          </a:prstGeom>
          <a:solidFill>
            <a:schemeClr val="bg1"/>
          </a:solidFill>
          <a:ln>
            <a:solidFill>
              <a:srgbClr val="0070C0"/>
            </a:solidFill>
          </a:ln>
        </p:spPr>
      </p:pic>
    </p:spTree>
    <p:extLst>
      <p:ext uri="{BB962C8B-B14F-4D97-AF65-F5344CB8AC3E}">
        <p14:creationId xmlns:p14="http://schemas.microsoft.com/office/powerpoint/2010/main" val="6736421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354" y="0"/>
            <a:ext cx="10515600" cy="802771"/>
          </a:xfrm>
        </p:spPr>
        <p:txBody>
          <a:bodyPr>
            <a:normAutofit/>
          </a:bodyPr>
          <a:lstStyle/>
          <a:p>
            <a:r>
              <a:rPr lang="fr-FR" sz="4000" b="1" dirty="0" smtClean="0"/>
              <a:t>Les facteurs qui mènent à sa perte</a:t>
            </a:r>
            <a:endParaRPr lang="fr-FR" sz="4000" b="1" dirty="0"/>
          </a:p>
        </p:txBody>
      </p:sp>
      <p:sp>
        <p:nvSpPr>
          <p:cNvPr id="6" name="Cloud 5"/>
          <p:cNvSpPr/>
          <p:nvPr/>
        </p:nvSpPr>
        <p:spPr>
          <a:xfrm>
            <a:off x="4025560" y="2528128"/>
            <a:ext cx="3738022" cy="2372368"/>
          </a:xfrm>
          <a:prstGeom prst="cloud">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TextBox 6"/>
          <p:cNvSpPr txBox="1"/>
          <p:nvPr/>
        </p:nvSpPr>
        <p:spPr>
          <a:xfrm>
            <a:off x="4696488" y="3270991"/>
            <a:ext cx="2204049" cy="584776"/>
          </a:xfrm>
          <a:prstGeom prst="rect">
            <a:avLst/>
          </a:prstGeom>
          <a:noFill/>
        </p:spPr>
        <p:txBody>
          <a:bodyPr wrap="none" rtlCol="0">
            <a:spAutoFit/>
          </a:bodyPr>
          <a:lstStyle/>
          <a:p>
            <a:r>
              <a:rPr lang="fr-FR" sz="3200" b="1" dirty="0" smtClean="0"/>
              <a:t>Les facteurs</a:t>
            </a:r>
            <a:endParaRPr lang="fr-FR" sz="3200" b="1" dirty="0"/>
          </a:p>
        </p:txBody>
      </p:sp>
      <p:cxnSp>
        <p:nvCxnSpPr>
          <p:cNvPr id="9" name="Curved Connector 8"/>
          <p:cNvCxnSpPr/>
          <p:nvPr/>
        </p:nvCxnSpPr>
        <p:spPr>
          <a:xfrm flipV="1">
            <a:off x="7356233" y="1953009"/>
            <a:ext cx="1078275" cy="886642"/>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a:off x="7269016" y="4190217"/>
            <a:ext cx="1225397" cy="1093692"/>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rot="10800000">
            <a:off x="2611821" y="2803706"/>
            <a:ext cx="1410390" cy="811394"/>
          </a:xfrm>
          <a:prstGeom prst="curvedConnector3">
            <a:avLst>
              <a:gd name="adj1" fmla="val 65290"/>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rot="16200000" flipV="1">
            <a:off x="4450852" y="2054865"/>
            <a:ext cx="967152" cy="523806"/>
          </a:xfrm>
          <a:prstGeom prst="curvedConnector3">
            <a:avLst>
              <a:gd name="adj1" fmla="val 50000"/>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p:nvPr/>
        </p:nvCxnSpPr>
        <p:spPr>
          <a:xfrm rot="5400000">
            <a:off x="3530955" y="4481168"/>
            <a:ext cx="1033784" cy="1003039"/>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16200000" flipH="1">
            <a:off x="5825291" y="5022968"/>
            <a:ext cx="866041" cy="638336"/>
          </a:xfrm>
          <a:prstGeom prst="curvedConnector3">
            <a:avLst/>
          </a:prstGeom>
          <a:ln w="381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785943" y="1258073"/>
            <a:ext cx="1591602" cy="461665"/>
          </a:xfrm>
          <a:prstGeom prst="rect">
            <a:avLst/>
          </a:prstGeom>
          <a:noFill/>
        </p:spPr>
        <p:txBody>
          <a:bodyPr wrap="none" rtlCol="0">
            <a:spAutoFit/>
          </a:bodyPr>
          <a:lstStyle/>
          <a:p>
            <a:r>
              <a:rPr lang="fr-FR" sz="2400" b="1" dirty="0" smtClean="0"/>
              <a:t>L’addiction</a:t>
            </a:r>
            <a:endParaRPr lang="fr-FR" sz="2400" b="1" dirty="0"/>
          </a:p>
        </p:txBody>
      </p:sp>
      <p:sp>
        <p:nvSpPr>
          <p:cNvPr id="16" name="TextBox 15"/>
          <p:cNvSpPr txBox="1"/>
          <p:nvPr/>
        </p:nvSpPr>
        <p:spPr>
          <a:xfrm>
            <a:off x="8682755" y="1566235"/>
            <a:ext cx="2617123" cy="461665"/>
          </a:xfrm>
          <a:prstGeom prst="rect">
            <a:avLst/>
          </a:prstGeom>
          <a:noFill/>
        </p:spPr>
        <p:txBody>
          <a:bodyPr wrap="none" rtlCol="0">
            <a:spAutoFit/>
          </a:bodyPr>
          <a:lstStyle/>
          <a:p>
            <a:r>
              <a:rPr lang="fr-FR" sz="2400" b="1" dirty="0" smtClean="0"/>
              <a:t>Le rejet de sa mère </a:t>
            </a:r>
            <a:endParaRPr lang="fr-FR" sz="2400" b="1" dirty="0"/>
          </a:p>
        </p:txBody>
      </p:sp>
      <p:sp>
        <p:nvSpPr>
          <p:cNvPr id="17" name="TextBox 16"/>
          <p:cNvSpPr txBox="1"/>
          <p:nvPr/>
        </p:nvSpPr>
        <p:spPr>
          <a:xfrm>
            <a:off x="8754640" y="4897135"/>
            <a:ext cx="2949696" cy="461665"/>
          </a:xfrm>
          <a:prstGeom prst="rect">
            <a:avLst/>
          </a:prstGeom>
          <a:noFill/>
        </p:spPr>
        <p:txBody>
          <a:bodyPr wrap="none" rtlCol="0">
            <a:spAutoFit/>
          </a:bodyPr>
          <a:lstStyle/>
          <a:p>
            <a:r>
              <a:rPr lang="fr-FR" sz="2400" b="1" dirty="0" smtClean="0"/>
              <a:t>Le renvoi par Bernard</a:t>
            </a:r>
            <a:endParaRPr lang="fr-FR" sz="2400" b="1" dirty="0"/>
          </a:p>
        </p:txBody>
      </p:sp>
      <p:sp>
        <p:nvSpPr>
          <p:cNvPr id="19" name="TextBox 18"/>
          <p:cNvSpPr txBox="1"/>
          <p:nvPr/>
        </p:nvSpPr>
        <p:spPr>
          <a:xfrm>
            <a:off x="751441" y="2273152"/>
            <a:ext cx="2061983" cy="461665"/>
          </a:xfrm>
          <a:prstGeom prst="rect">
            <a:avLst/>
          </a:prstGeom>
          <a:noFill/>
        </p:spPr>
        <p:txBody>
          <a:bodyPr wrap="none" rtlCol="0">
            <a:spAutoFit/>
          </a:bodyPr>
          <a:lstStyle/>
          <a:p>
            <a:r>
              <a:rPr lang="fr-FR" sz="2400" b="1" dirty="0" smtClean="0"/>
              <a:t>La prostitution</a:t>
            </a:r>
            <a:endParaRPr lang="fr-FR" sz="2400" b="1" dirty="0"/>
          </a:p>
        </p:txBody>
      </p:sp>
      <p:sp>
        <p:nvSpPr>
          <p:cNvPr id="20" name="TextBox 19"/>
          <p:cNvSpPr txBox="1"/>
          <p:nvPr/>
        </p:nvSpPr>
        <p:spPr>
          <a:xfrm>
            <a:off x="1817735" y="5568108"/>
            <a:ext cx="2548745" cy="461665"/>
          </a:xfrm>
          <a:prstGeom prst="rect">
            <a:avLst/>
          </a:prstGeom>
          <a:noFill/>
        </p:spPr>
        <p:txBody>
          <a:bodyPr wrap="none" rtlCol="0">
            <a:spAutoFit/>
          </a:bodyPr>
          <a:lstStyle/>
          <a:p>
            <a:r>
              <a:rPr lang="fr-FR" sz="2400" b="1" dirty="0" smtClean="0"/>
              <a:t>Le week-end seule</a:t>
            </a:r>
            <a:endParaRPr lang="fr-FR" sz="2400" b="1" dirty="0"/>
          </a:p>
        </p:txBody>
      </p:sp>
      <p:sp>
        <p:nvSpPr>
          <p:cNvPr id="22" name="TextBox 21"/>
          <p:cNvSpPr txBox="1"/>
          <p:nvPr/>
        </p:nvSpPr>
        <p:spPr>
          <a:xfrm>
            <a:off x="6190741" y="5855667"/>
            <a:ext cx="1301558" cy="461665"/>
          </a:xfrm>
          <a:prstGeom prst="rect">
            <a:avLst/>
          </a:prstGeom>
          <a:noFill/>
        </p:spPr>
        <p:txBody>
          <a:bodyPr wrap="none" rtlCol="0">
            <a:spAutoFit/>
          </a:bodyPr>
          <a:lstStyle/>
          <a:p>
            <a:r>
              <a:rPr lang="fr-FR" sz="2400" b="1" dirty="0" smtClean="0"/>
              <a:t>le travail</a:t>
            </a:r>
            <a:endParaRPr lang="fr-FR" sz="2400" b="1" dirty="0"/>
          </a:p>
        </p:txBody>
      </p:sp>
      <p:sp>
        <p:nvSpPr>
          <p:cNvPr id="4" name="TextBox 3"/>
          <p:cNvSpPr txBox="1"/>
          <p:nvPr/>
        </p:nvSpPr>
        <p:spPr>
          <a:xfrm>
            <a:off x="514883" y="875215"/>
            <a:ext cx="3059702" cy="523220"/>
          </a:xfrm>
          <a:prstGeom prst="rect">
            <a:avLst/>
          </a:prstGeom>
          <a:noFill/>
        </p:spPr>
        <p:txBody>
          <a:bodyPr wrap="none" rtlCol="0">
            <a:spAutoFit/>
          </a:bodyPr>
          <a:lstStyle/>
          <a:p>
            <a:r>
              <a:rPr lang="fr-FR" sz="2800" b="1" dirty="0" smtClean="0">
                <a:solidFill>
                  <a:srgbClr val="FF0000"/>
                </a:solidFill>
              </a:rPr>
              <a:t>Réponses possibles</a:t>
            </a:r>
            <a:endParaRPr lang="fr-FR" sz="2800" b="1" dirty="0">
              <a:solidFill>
                <a:srgbClr val="FF0000"/>
              </a:solidFill>
            </a:endParaRPr>
          </a:p>
        </p:txBody>
      </p:sp>
    </p:spTree>
    <p:extLst>
      <p:ext uri="{BB962C8B-B14F-4D97-AF65-F5344CB8AC3E}">
        <p14:creationId xmlns:p14="http://schemas.microsoft.com/office/powerpoint/2010/main" val="357869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66" y="0"/>
            <a:ext cx="10515600" cy="699483"/>
          </a:xfrm>
        </p:spPr>
        <p:txBody>
          <a:bodyPr/>
          <a:lstStyle/>
          <a:p>
            <a:r>
              <a:rPr lang="fr-FR" b="1" dirty="0" smtClean="0"/>
              <a:t>L’abandon</a:t>
            </a:r>
            <a:endParaRPr lang="fr-FR" b="1" dirty="0"/>
          </a:p>
        </p:txBody>
      </p:sp>
      <p:sp>
        <p:nvSpPr>
          <p:cNvPr id="3" name="Content Placeholder 2"/>
          <p:cNvSpPr>
            <a:spLocks noGrp="1"/>
          </p:cNvSpPr>
          <p:nvPr>
            <p:ph idx="1"/>
          </p:nvPr>
        </p:nvSpPr>
        <p:spPr>
          <a:xfrm>
            <a:off x="948480" y="656938"/>
            <a:ext cx="9165799" cy="594669"/>
          </a:xfrm>
          <a:solidFill>
            <a:schemeClr val="accent1">
              <a:lumMod val="20000"/>
              <a:lumOff val="80000"/>
            </a:schemeClr>
          </a:solidFill>
        </p:spPr>
        <p:txBody>
          <a:bodyPr/>
          <a:lstStyle/>
          <a:p>
            <a:pPr marL="0" indent="0">
              <a:buNone/>
            </a:pPr>
            <a:r>
              <a:rPr lang="fr-FR" b="1" dirty="0" smtClean="0"/>
              <a:t>Choisissez le temps et écrivez la forme correcte des verbes</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6230" y="0"/>
            <a:ext cx="1325770" cy="937492"/>
          </a:xfrm>
          <a:prstGeom prst="rect">
            <a:avLst/>
          </a:prstGeom>
        </p:spPr>
      </p:pic>
      <p:sp>
        <p:nvSpPr>
          <p:cNvPr id="5" name="TextBox 4"/>
          <p:cNvSpPr txBox="1"/>
          <p:nvPr/>
        </p:nvSpPr>
        <p:spPr>
          <a:xfrm>
            <a:off x="750499" y="1370879"/>
            <a:ext cx="10838937" cy="5330946"/>
          </a:xfrm>
          <a:prstGeom prst="rect">
            <a:avLst/>
          </a:prstGeom>
          <a:noFill/>
          <a:ln w="28575" cmpd="sng">
            <a:solidFill>
              <a:schemeClr val="tx1"/>
            </a:solidFill>
          </a:ln>
        </p:spPr>
        <p:txBody>
          <a:bodyPr wrap="square" rtlCol="0">
            <a:spAutoFit/>
          </a:bodyPr>
          <a:lstStyle/>
          <a:p>
            <a:pPr algn="just">
              <a:lnSpc>
                <a:spcPct val="150000"/>
              </a:lnSpc>
            </a:pPr>
            <a:r>
              <a:rPr lang="fr-FR" sz="1900" b="1" dirty="0" smtClean="0"/>
              <a:t>1. Les parents de Lucas ________________(découvrir) que No habite avec lui en secret. </a:t>
            </a:r>
          </a:p>
          <a:p>
            <a:pPr algn="just">
              <a:lnSpc>
                <a:spcPct val="150000"/>
              </a:lnSpc>
            </a:pPr>
            <a:r>
              <a:rPr lang="fr-FR" sz="1900" b="1" dirty="0" smtClean="0"/>
              <a:t>2. Lou est furieuse contre ses parents qui ________________(avertir) ceux de Lucas. </a:t>
            </a:r>
          </a:p>
          <a:p>
            <a:pPr algn="just">
              <a:lnSpc>
                <a:spcPct val="150000"/>
              </a:lnSpc>
            </a:pPr>
            <a:r>
              <a:rPr lang="fr-FR" sz="1900" b="1" dirty="0" smtClean="0"/>
              <a:t>3. Lou et No ________________(décider) de fuguer toutes les deux.</a:t>
            </a:r>
          </a:p>
          <a:p>
            <a:pPr algn="just">
              <a:lnSpc>
                <a:spcPct val="150000"/>
              </a:lnSpc>
            </a:pPr>
            <a:r>
              <a:rPr lang="fr-FR" sz="1900" b="1" dirty="0" smtClean="0"/>
              <a:t>4. Elles ________________(vouloir) partir pour l’Irlande et rejoindre Loïc. </a:t>
            </a:r>
          </a:p>
          <a:p>
            <a:pPr algn="just">
              <a:lnSpc>
                <a:spcPct val="150000"/>
              </a:lnSpc>
            </a:pPr>
            <a:r>
              <a:rPr lang="fr-FR" sz="1900" b="1" dirty="0" smtClean="0"/>
              <a:t>5. Loïc ________________(être) le garçon dont No________________(être) amoureuse. </a:t>
            </a:r>
          </a:p>
          <a:p>
            <a:pPr algn="just">
              <a:lnSpc>
                <a:spcPct val="150000"/>
              </a:lnSpc>
            </a:pPr>
            <a:r>
              <a:rPr lang="fr-FR" sz="1900" b="1" dirty="0" smtClean="0"/>
              <a:t>6. Elles ________________(passer) la journée ensemble et ________________(rester) dans une chambre d’hôtel pour la nuit.</a:t>
            </a:r>
          </a:p>
          <a:p>
            <a:pPr algn="just">
              <a:lnSpc>
                <a:spcPct val="150000"/>
              </a:lnSpc>
            </a:pPr>
            <a:r>
              <a:rPr lang="fr-FR" sz="1900" b="1" dirty="0" smtClean="0"/>
              <a:t>7. C’est No qui ________________(payer) pour Lou. </a:t>
            </a:r>
          </a:p>
          <a:p>
            <a:pPr algn="just">
              <a:lnSpc>
                <a:spcPct val="150000"/>
              </a:lnSpc>
            </a:pPr>
            <a:r>
              <a:rPr lang="fr-FR" sz="1900" b="1" dirty="0" smtClean="0"/>
              <a:t>8. Le lendemain</a:t>
            </a:r>
            <a:r>
              <a:rPr lang="fr-FR" sz="1900" b="1" smtClean="0"/>
              <a:t>, elles </a:t>
            </a:r>
            <a:r>
              <a:rPr lang="fr-FR" sz="1900" b="1" dirty="0" smtClean="0"/>
              <a:t>se ________________(rendre) à la gare pour prendre le train. </a:t>
            </a:r>
          </a:p>
          <a:p>
            <a:pPr algn="just">
              <a:lnSpc>
                <a:spcPct val="150000"/>
              </a:lnSpc>
            </a:pPr>
            <a:r>
              <a:rPr lang="fr-FR" sz="1900" b="1" dirty="0" smtClean="0"/>
              <a:t>9. Alors qu’elles ________________(attendre), No ________________(dire) à Lou qu’elle ________________(devoir) aller aux toilettes. </a:t>
            </a:r>
          </a:p>
          <a:p>
            <a:pPr algn="just">
              <a:lnSpc>
                <a:spcPct val="150000"/>
              </a:lnSpc>
            </a:pPr>
            <a:r>
              <a:rPr lang="fr-FR" sz="1900" b="1" dirty="0" smtClean="0"/>
              <a:t>10. No ________________(ne pas revenir). </a:t>
            </a:r>
            <a:endParaRPr lang="fr-FR" sz="1900" b="1" dirty="0"/>
          </a:p>
        </p:txBody>
      </p:sp>
    </p:spTree>
    <p:extLst>
      <p:ext uri="{BB962C8B-B14F-4D97-AF65-F5344CB8AC3E}">
        <p14:creationId xmlns:p14="http://schemas.microsoft.com/office/powerpoint/2010/main" val="29525535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0"/>
            <a:ext cx="11069053" cy="1356360"/>
          </a:xfrm>
        </p:spPr>
        <p:txBody>
          <a:bodyPr/>
          <a:lstStyle/>
          <a:p>
            <a:pPr lvl="0"/>
            <a:r>
              <a:rPr lang="fr-FR" dirty="0"/>
              <a:t>Traduisez les phrases suivantes en français :</a:t>
            </a:r>
            <a:endParaRPr lang="en-GB" dirty="0"/>
          </a:p>
        </p:txBody>
      </p:sp>
      <p:sp>
        <p:nvSpPr>
          <p:cNvPr id="3" name="Content Placeholder 2"/>
          <p:cNvSpPr>
            <a:spLocks noGrp="1"/>
          </p:cNvSpPr>
          <p:nvPr>
            <p:ph idx="1"/>
          </p:nvPr>
        </p:nvSpPr>
        <p:spPr>
          <a:xfrm>
            <a:off x="625642" y="1356359"/>
            <a:ext cx="10390229" cy="5220903"/>
          </a:xfrm>
        </p:spPr>
        <p:txBody>
          <a:bodyPr>
            <a:noAutofit/>
          </a:bodyPr>
          <a:lstStyle/>
          <a:p>
            <a:pPr lvl="0"/>
            <a:r>
              <a:rPr lang="en-GB" sz="2400" dirty="0">
                <a:solidFill>
                  <a:schemeClr val="tx1"/>
                </a:solidFill>
              </a:rPr>
              <a:t>Lou tries </a:t>
            </a:r>
            <a:r>
              <a:rPr lang="en-GB" sz="2400" dirty="0" smtClean="0">
                <a:solidFill>
                  <a:schemeClr val="tx1"/>
                </a:solidFill>
              </a:rPr>
              <a:t>everything/to do everything </a:t>
            </a:r>
            <a:r>
              <a:rPr lang="en-GB" sz="2400" dirty="0">
                <a:solidFill>
                  <a:schemeClr val="tx1"/>
                </a:solidFill>
              </a:rPr>
              <a:t>to save </a:t>
            </a:r>
            <a:r>
              <a:rPr lang="en-GB" sz="2400" dirty="0" smtClean="0">
                <a:solidFill>
                  <a:schemeClr val="tx1"/>
                </a:solidFill>
              </a:rPr>
              <a:t>No.</a:t>
            </a:r>
          </a:p>
          <a:p>
            <a:pPr lvl="0"/>
            <a:r>
              <a:rPr lang="en-GB" sz="2400" dirty="0" smtClean="0">
                <a:solidFill>
                  <a:schemeClr val="tx1"/>
                </a:solidFill>
              </a:rPr>
              <a:t>One </a:t>
            </a:r>
            <a:r>
              <a:rPr lang="en-GB" sz="2400" dirty="0">
                <a:solidFill>
                  <a:schemeClr val="tx1"/>
                </a:solidFill>
              </a:rPr>
              <a:t>can understand her revolt</a:t>
            </a:r>
            <a:r>
              <a:rPr lang="en-GB" sz="2400" dirty="0" smtClean="0">
                <a:solidFill>
                  <a:schemeClr val="tx1"/>
                </a:solidFill>
              </a:rPr>
              <a:t>.</a:t>
            </a:r>
          </a:p>
          <a:p>
            <a:pPr lvl="0"/>
            <a:r>
              <a:rPr lang="en-GB" sz="2400" dirty="0" smtClean="0">
                <a:solidFill>
                  <a:schemeClr val="tx1"/>
                </a:solidFill>
              </a:rPr>
              <a:t>By </a:t>
            </a:r>
            <a:r>
              <a:rPr lang="en-GB" sz="2400" dirty="0">
                <a:solidFill>
                  <a:schemeClr val="tx1"/>
                </a:solidFill>
              </a:rPr>
              <a:t>her own means, especially her intelligence she is trying to change things</a:t>
            </a:r>
            <a:r>
              <a:rPr lang="en-GB" sz="2400" dirty="0" smtClean="0">
                <a:solidFill>
                  <a:schemeClr val="tx1"/>
                </a:solidFill>
              </a:rPr>
              <a:t>.</a:t>
            </a:r>
          </a:p>
          <a:p>
            <a:pPr lvl="0"/>
            <a:r>
              <a:rPr lang="en-GB" sz="2400" dirty="0">
                <a:solidFill>
                  <a:schemeClr val="tx1"/>
                </a:solidFill>
              </a:rPr>
              <a:t>Lou becomes aware of a world which shocks her and of which she is ashamed.</a:t>
            </a:r>
          </a:p>
          <a:p>
            <a:pPr lvl="0"/>
            <a:r>
              <a:rPr lang="en-GB" sz="2400" dirty="0">
                <a:solidFill>
                  <a:schemeClr val="tx1"/>
                </a:solidFill>
              </a:rPr>
              <a:t>Her shame is her first step towards political consciousness.</a:t>
            </a:r>
          </a:p>
          <a:p>
            <a:pPr lvl="0"/>
            <a:r>
              <a:rPr lang="en-GB" sz="2400" dirty="0">
                <a:solidFill>
                  <a:schemeClr val="tx1"/>
                </a:solidFill>
              </a:rPr>
              <a:t>The conclusion of her school project is an expression of her own development/process</a:t>
            </a:r>
          </a:p>
          <a:p>
            <a:pPr lvl="0"/>
            <a:r>
              <a:rPr lang="en-GB" sz="2400" dirty="0">
                <a:solidFill>
                  <a:schemeClr val="tx1"/>
                </a:solidFill>
              </a:rPr>
              <a:t>With little hope of success she will always want our ‘sick’ world to become a better place </a:t>
            </a:r>
          </a:p>
          <a:p>
            <a:pPr lvl="0"/>
            <a:r>
              <a:rPr lang="en-GB" sz="2400" dirty="0">
                <a:solidFill>
                  <a:schemeClr val="tx1"/>
                </a:solidFill>
              </a:rPr>
              <a:t>At least she will have tried</a:t>
            </a:r>
            <a:r>
              <a:rPr lang="en-GB" sz="2400" dirty="0" smtClean="0">
                <a:solidFill>
                  <a:schemeClr val="tx1"/>
                </a:solidFill>
              </a:rPr>
              <a:t>.</a:t>
            </a:r>
            <a:endParaRPr lang="en-GB" sz="2400" dirty="0">
              <a:solidFill>
                <a:schemeClr val="tx1"/>
              </a:solidFill>
            </a:endParaRPr>
          </a:p>
        </p:txBody>
      </p:sp>
    </p:spTree>
    <p:extLst>
      <p:ext uri="{BB962C8B-B14F-4D97-AF65-F5344CB8AC3E}">
        <p14:creationId xmlns:p14="http://schemas.microsoft.com/office/powerpoint/2010/main" val="220839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41" y="0"/>
            <a:ext cx="11069053" cy="1356360"/>
          </a:xfrm>
        </p:spPr>
        <p:txBody>
          <a:bodyPr/>
          <a:lstStyle/>
          <a:p>
            <a:pPr lvl="0"/>
            <a:r>
              <a:rPr lang="fr-FR" dirty="0"/>
              <a:t>Traduisez les phrases suivantes en français :</a:t>
            </a:r>
            <a:endParaRPr lang="en-GB" dirty="0"/>
          </a:p>
        </p:txBody>
      </p:sp>
      <p:sp>
        <p:nvSpPr>
          <p:cNvPr id="3" name="Content Placeholder 2"/>
          <p:cNvSpPr>
            <a:spLocks noGrp="1"/>
          </p:cNvSpPr>
          <p:nvPr>
            <p:ph idx="1"/>
          </p:nvPr>
        </p:nvSpPr>
        <p:spPr>
          <a:xfrm>
            <a:off x="625642" y="1356359"/>
            <a:ext cx="10390229" cy="5220903"/>
          </a:xfrm>
        </p:spPr>
        <p:txBody>
          <a:bodyPr>
            <a:noAutofit/>
          </a:bodyPr>
          <a:lstStyle/>
          <a:p>
            <a:pPr lvl="0"/>
            <a:r>
              <a:rPr lang="en-GB" sz="3200" dirty="0">
                <a:solidFill>
                  <a:schemeClr val="tx1"/>
                </a:solidFill>
              </a:rPr>
              <a:t>Lou tries </a:t>
            </a:r>
            <a:r>
              <a:rPr lang="en-GB" sz="3200" dirty="0" smtClean="0">
                <a:solidFill>
                  <a:schemeClr val="tx1"/>
                </a:solidFill>
              </a:rPr>
              <a:t>everything/to do everything </a:t>
            </a:r>
            <a:r>
              <a:rPr lang="en-GB" sz="3200" dirty="0">
                <a:solidFill>
                  <a:schemeClr val="tx1"/>
                </a:solidFill>
              </a:rPr>
              <a:t>to save </a:t>
            </a:r>
            <a:r>
              <a:rPr lang="en-GB" sz="3200" dirty="0" smtClean="0">
                <a:solidFill>
                  <a:schemeClr val="tx1"/>
                </a:solidFill>
              </a:rPr>
              <a:t>No.</a:t>
            </a:r>
          </a:p>
          <a:p>
            <a:pPr lvl="1"/>
            <a:r>
              <a:rPr lang="en-GB" sz="3200" b="1" i="1" dirty="0" smtClean="0">
                <a:solidFill>
                  <a:srgbClr val="C00000"/>
                </a:solidFill>
              </a:rPr>
              <a:t>Lou </a:t>
            </a:r>
            <a:r>
              <a:rPr lang="en-GB" sz="3200" b="1" i="1" dirty="0" err="1" smtClean="0">
                <a:solidFill>
                  <a:srgbClr val="C00000"/>
                </a:solidFill>
              </a:rPr>
              <a:t>tente</a:t>
            </a:r>
            <a:r>
              <a:rPr lang="en-GB" sz="3200" b="1" i="1" dirty="0" smtClean="0">
                <a:solidFill>
                  <a:srgbClr val="C00000"/>
                </a:solidFill>
              </a:rPr>
              <a:t> tout/</a:t>
            </a:r>
            <a:r>
              <a:rPr lang="en-GB" sz="3200" b="1" i="1" dirty="0" err="1" smtClean="0">
                <a:solidFill>
                  <a:srgbClr val="C00000"/>
                </a:solidFill>
              </a:rPr>
              <a:t>essaie</a:t>
            </a:r>
            <a:r>
              <a:rPr lang="en-GB" sz="3200" b="1" i="1" dirty="0" smtClean="0">
                <a:solidFill>
                  <a:srgbClr val="C00000"/>
                </a:solidFill>
              </a:rPr>
              <a:t> de tout faire pour </a:t>
            </a:r>
            <a:r>
              <a:rPr lang="en-GB" sz="3200" b="1" i="1" dirty="0" err="1" smtClean="0">
                <a:solidFill>
                  <a:srgbClr val="C00000"/>
                </a:solidFill>
              </a:rPr>
              <a:t>sauver</a:t>
            </a:r>
            <a:r>
              <a:rPr lang="en-GB" sz="3200" b="1" i="1" dirty="0" smtClean="0">
                <a:solidFill>
                  <a:srgbClr val="C00000"/>
                </a:solidFill>
              </a:rPr>
              <a:t> No</a:t>
            </a:r>
          </a:p>
          <a:p>
            <a:pPr lvl="1"/>
            <a:r>
              <a:rPr lang="fr-FR" sz="3200" b="1" i="1" dirty="0">
                <a:solidFill>
                  <a:srgbClr val="C00000"/>
                </a:solidFill>
              </a:rPr>
              <a:t>Elle met tout en œuvre pour sauver No </a:t>
            </a:r>
            <a:r>
              <a:rPr lang="fr-FR" sz="3200" b="1" i="1" dirty="0" smtClean="0">
                <a:solidFill>
                  <a:srgbClr val="C00000"/>
                </a:solidFill>
              </a:rPr>
              <a:t>(de </a:t>
            </a:r>
            <a:r>
              <a:rPr lang="fr-FR" sz="3200" b="1" i="1" dirty="0">
                <a:solidFill>
                  <a:srgbClr val="C00000"/>
                </a:solidFill>
              </a:rPr>
              <a:t>la </a:t>
            </a:r>
            <a:r>
              <a:rPr lang="fr-FR" sz="3200" b="1" i="1" dirty="0" smtClean="0">
                <a:solidFill>
                  <a:srgbClr val="C00000"/>
                </a:solidFill>
              </a:rPr>
              <a:t>catastrophe).</a:t>
            </a:r>
            <a:endParaRPr lang="en-GB" sz="3200" b="1" i="1" dirty="0">
              <a:solidFill>
                <a:srgbClr val="C00000"/>
              </a:solidFill>
            </a:endParaRPr>
          </a:p>
          <a:p>
            <a:pPr lvl="0"/>
            <a:r>
              <a:rPr lang="en-GB" sz="3200" dirty="0" smtClean="0">
                <a:solidFill>
                  <a:schemeClr val="tx1"/>
                </a:solidFill>
              </a:rPr>
              <a:t>One </a:t>
            </a:r>
            <a:r>
              <a:rPr lang="en-GB" sz="3200" dirty="0">
                <a:solidFill>
                  <a:schemeClr val="tx1"/>
                </a:solidFill>
              </a:rPr>
              <a:t>can understand her revolt</a:t>
            </a:r>
            <a:r>
              <a:rPr lang="en-GB" sz="3200" dirty="0" smtClean="0">
                <a:solidFill>
                  <a:schemeClr val="tx1"/>
                </a:solidFill>
              </a:rPr>
              <a:t>.</a:t>
            </a:r>
          </a:p>
          <a:p>
            <a:pPr lvl="1"/>
            <a:r>
              <a:rPr lang="en-GB" sz="2800" b="1" dirty="0" smtClean="0">
                <a:solidFill>
                  <a:srgbClr val="C00000"/>
                </a:solidFill>
              </a:rPr>
              <a:t>On </a:t>
            </a:r>
            <a:r>
              <a:rPr lang="en-GB" sz="2800" b="1" dirty="0" err="1" smtClean="0">
                <a:solidFill>
                  <a:srgbClr val="C00000"/>
                </a:solidFill>
              </a:rPr>
              <a:t>peut</a:t>
            </a:r>
            <a:r>
              <a:rPr lang="en-GB" sz="2800" b="1" dirty="0" smtClean="0">
                <a:solidFill>
                  <a:srgbClr val="C00000"/>
                </a:solidFill>
              </a:rPr>
              <a:t> </a:t>
            </a:r>
            <a:r>
              <a:rPr lang="en-GB" sz="2800" b="1" dirty="0" err="1" smtClean="0">
                <a:solidFill>
                  <a:srgbClr val="C00000"/>
                </a:solidFill>
              </a:rPr>
              <a:t>comprendre</a:t>
            </a:r>
            <a:r>
              <a:rPr lang="en-GB" sz="2800" b="1" dirty="0" smtClean="0">
                <a:solidFill>
                  <a:srgbClr val="C00000"/>
                </a:solidFill>
              </a:rPr>
              <a:t> </a:t>
            </a:r>
            <a:r>
              <a:rPr lang="en-GB" sz="2800" b="1" dirty="0" err="1" smtClean="0">
                <a:solidFill>
                  <a:srgbClr val="C00000"/>
                </a:solidFill>
              </a:rPr>
              <a:t>sa</a:t>
            </a:r>
            <a:r>
              <a:rPr lang="en-GB" sz="2800" b="1" dirty="0" smtClean="0">
                <a:solidFill>
                  <a:srgbClr val="C00000"/>
                </a:solidFill>
              </a:rPr>
              <a:t> </a:t>
            </a:r>
            <a:r>
              <a:rPr lang="en-GB" sz="2800" b="1" dirty="0" err="1" smtClean="0">
                <a:solidFill>
                  <a:srgbClr val="C00000"/>
                </a:solidFill>
              </a:rPr>
              <a:t>révolte</a:t>
            </a:r>
            <a:endParaRPr lang="en-GB" sz="2800" b="1" dirty="0">
              <a:solidFill>
                <a:srgbClr val="C00000"/>
              </a:solidFill>
            </a:endParaRPr>
          </a:p>
          <a:p>
            <a:pPr lvl="0"/>
            <a:r>
              <a:rPr lang="en-GB" sz="3200" dirty="0" smtClean="0">
                <a:solidFill>
                  <a:schemeClr val="tx1"/>
                </a:solidFill>
              </a:rPr>
              <a:t>By </a:t>
            </a:r>
            <a:r>
              <a:rPr lang="en-GB" sz="3200" dirty="0">
                <a:solidFill>
                  <a:schemeClr val="tx1"/>
                </a:solidFill>
              </a:rPr>
              <a:t>her own means, especially her intelligence she is trying to change things</a:t>
            </a:r>
            <a:r>
              <a:rPr lang="en-GB" sz="3200" dirty="0" smtClean="0">
                <a:solidFill>
                  <a:schemeClr val="tx1"/>
                </a:solidFill>
              </a:rPr>
              <a:t>.</a:t>
            </a:r>
            <a:endParaRPr lang="fr-FR" sz="3200" dirty="0">
              <a:solidFill>
                <a:schemeClr val="tx1"/>
              </a:solidFill>
            </a:endParaRPr>
          </a:p>
          <a:p>
            <a:pPr lvl="1"/>
            <a:r>
              <a:rPr lang="fr-FR" sz="2800" b="1" i="1" dirty="0" smtClean="0">
                <a:solidFill>
                  <a:srgbClr val="C00000"/>
                </a:solidFill>
              </a:rPr>
              <a:t>Par ses propres moyens, surtout son intelligence, elle tente de changer les choses</a:t>
            </a:r>
            <a:endParaRPr lang="en-GB" sz="2800" b="1" i="1" dirty="0">
              <a:solidFill>
                <a:srgbClr val="C00000"/>
              </a:solidFill>
            </a:endParaRPr>
          </a:p>
        </p:txBody>
      </p:sp>
    </p:spTree>
    <p:extLst>
      <p:ext uri="{BB962C8B-B14F-4D97-AF65-F5344CB8AC3E}">
        <p14:creationId xmlns:p14="http://schemas.microsoft.com/office/powerpoint/2010/main" val="3119777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65" y="0"/>
            <a:ext cx="9164688" cy="873588"/>
          </a:xfrm>
        </p:spPr>
        <p:txBody>
          <a:bodyPr/>
          <a:lstStyle/>
          <a:p>
            <a:r>
              <a:rPr lang="fr-FR" b="1" dirty="0" smtClean="0"/>
              <a:t>Son apparence</a:t>
            </a:r>
            <a:endParaRPr lang="fr-FR" b="1" dirty="0"/>
          </a:p>
        </p:txBody>
      </p:sp>
      <p:sp>
        <p:nvSpPr>
          <p:cNvPr id="4" name="TextBox 3"/>
          <p:cNvSpPr txBox="1"/>
          <p:nvPr/>
        </p:nvSpPr>
        <p:spPr>
          <a:xfrm>
            <a:off x="1034782" y="1066234"/>
            <a:ext cx="10674742" cy="523220"/>
          </a:xfrm>
          <a:prstGeom prst="rect">
            <a:avLst/>
          </a:prstGeom>
          <a:noFill/>
        </p:spPr>
        <p:txBody>
          <a:bodyPr wrap="none" rtlCol="0">
            <a:spAutoFit/>
          </a:bodyPr>
          <a:lstStyle/>
          <a:p>
            <a:r>
              <a:rPr lang="fr-FR" sz="2800" b="1" dirty="0" smtClean="0"/>
              <a:t>1. </a:t>
            </a:r>
            <a:r>
              <a:rPr lang="fr-FR" sz="2800" b="1" dirty="0"/>
              <a:t>C</a:t>
            </a:r>
            <a:r>
              <a:rPr lang="fr-FR" sz="2800" b="1" dirty="0" smtClean="0"/>
              <a:t>ochez les expressions que Lou utilise pour se décrire physiquement</a:t>
            </a:r>
            <a:endParaRPr lang="fr-FR" sz="2800" b="1" dirty="0"/>
          </a:p>
        </p:txBody>
      </p:sp>
      <p:graphicFrame>
        <p:nvGraphicFramePr>
          <p:cNvPr id="13" name="Table 12"/>
          <p:cNvGraphicFramePr>
            <a:graphicFrameLocks noGrp="1"/>
          </p:cNvGraphicFramePr>
          <p:nvPr>
            <p:extLst/>
          </p:nvPr>
        </p:nvGraphicFramePr>
        <p:xfrm>
          <a:off x="1593000" y="1770220"/>
          <a:ext cx="8927278" cy="1828800"/>
        </p:xfrm>
        <a:graphic>
          <a:graphicData uri="http://schemas.openxmlformats.org/drawingml/2006/table">
            <a:tbl>
              <a:tblPr firstRow="1" bandRow="1">
                <a:tableStyleId>{5C22544A-7EE6-4342-B048-85BDC9FD1C3A}</a:tableStyleId>
              </a:tblPr>
              <a:tblGrid>
                <a:gridCol w="3640294">
                  <a:extLst>
                    <a:ext uri="{9D8B030D-6E8A-4147-A177-3AD203B41FA5}">
                      <a16:colId xmlns:a16="http://schemas.microsoft.com/office/drawing/2014/main" val="20000"/>
                    </a:ext>
                  </a:extLst>
                </a:gridCol>
                <a:gridCol w="823345">
                  <a:extLst>
                    <a:ext uri="{9D8B030D-6E8A-4147-A177-3AD203B41FA5}">
                      <a16:colId xmlns:a16="http://schemas.microsoft.com/office/drawing/2014/main" val="20001"/>
                    </a:ext>
                  </a:extLst>
                </a:gridCol>
                <a:gridCol w="3791690">
                  <a:extLst>
                    <a:ext uri="{9D8B030D-6E8A-4147-A177-3AD203B41FA5}">
                      <a16:colId xmlns:a16="http://schemas.microsoft.com/office/drawing/2014/main" val="20002"/>
                    </a:ext>
                  </a:extLst>
                </a:gridCol>
                <a:gridCol w="671949">
                  <a:extLst>
                    <a:ext uri="{9D8B030D-6E8A-4147-A177-3AD203B41FA5}">
                      <a16:colId xmlns:a16="http://schemas.microsoft.com/office/drawing/2014/main" val="20003"/>
                    </a:ext>
                  </a:extLst>
                </a:gridCol>
              </a:tblGrid>
              <a:tr h="370840">
                <a:tc>
                  <a:txBody>
                    <a:bodyPr/>
                    <a:lstStyle/>
                    <a:p>
                      <a:r>
                        <a:rPr lang="fr-FR" sz="2400" b="1" dirty="0" smtClean="0">
                          <a:solidFill>
                            <a:schemeClr val="tx1"/>
                          </a:solidFill>
                        </a:rPr>
                        <a:t>bien habillé</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est toujours maquillée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chemeClr val="tx1"/>
                          </a:solidFill>
                        </a:rPr>
                        <a:t>une limace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trop maigre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chemeClr val="tx1"/>
                          </a:solidFill>
                        </a:rPr>
                        <a:t>un joli visage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des vêtements troués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chemeClr val="tx1"/>
                          </a:solidFill>
                        </a:rPr>
                        <a:t>une petite chose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ne ressemble à rien</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4" name="TextBox 13"/>
          <p:cNvSpPr txBox="1"/>
          <p:nvPr/>
        </p:nvSpPr>
        <p:spPr>
          <a:xfrm>
            <a:off x="1191567" y="3669099"/>
            <a:ext cx="7294234" cy="523220"/>
          </a:xfrm>
          <a:prstGeom prst="rect">
            <a:avLst/>
          </a:prstGeom>
          <a:noFill/>
        </p:spPr>
        <p:txBody>
          <a:bodyPr wrap="none" rtlCol="0">
            <a:spAutoFit/>
          </a:bodyPr>
          <a:lstStyle/>
          <a:p>
            <a:r>
              <a:rPr lang="fr-FR" sz="2800" b="1" dirty="0" smtClean="0"/>
              <a:t>2. Ecrivez un paragraphe sur l’apparence de Lou</a:t>
            </a:r>
            <a:endParaRPr lang="fr-FR" sz="2800" b="1" dirty="0"/>
          </a:p>
        </p:txBody>
      </p:sp>
      <p:sp>
        <p:nvSpPr>
          <p:cNvPr id="15" name="TextBox 14"/>
          <p:cNvSpPr txBox="1"/>
          <p:nvPr/>
        </p:nvSpPr>
        <p:spPr>
          <a:xfrm>
            <a:off x="1097495" y="4337143"/>
            <a:ext cx="10410530" cy="2215991"/>
          </a:xfrm>
          <a:prstGeom prst="rect">
            <a:avLst/>
          </a:prstGeom>
          <a:solidFill>
            <a:schemeClr val="accent1">
              <a:lumMod val="20000"/>
              <a:lumOff val="80000"/>
            </a:schemeClr>
          </a:solidFill>
        </p:spPr>
        <p:txBody>
          <a:bodyPr wrap="square" rtlCol="0">
            <a:spAutoFit/>
          </a:bodyPr>
          <a:lstStyle/>
          <a:p>
            <a:pPr algn="just"/>
            <a:r>
              <a:rPr lang="fr-FR" sz="2300" b="1" dirty="0" smtClean="0">
                <a:solidFill>
                  <a:srgbClr val="FF0000"/>
                </a:solidFill>
              </a:rPr>
              <a:t>Lou a deux ans de moins que le reste de sa classe. Elle est donc physiquement plus petite. Elle se décrit de façon très péjorative puisqu’elle dit qu’elle est «une petite chose qui ne ressemble à rien» et se compare à «une limace». On peut donc en conclure qu’elle est peu sûre d’elle et a des difficultés à se sentir intégrée. Il est clair que la façon dont elle se perçoit n’est pas la réalité puisqu’aucun autre personnage ne commente sur son physique de manière négative dans le livre. </a:t>
            </a:r>
            <a:endParaRPr lang="fr-FR" sz="2300" b="1" dirty="0">
              <a:solidFill>
                <a:srgbClr val="FF0000"/>
              </a:solidFill>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3135" y="127030"/>
            <a:ext cx="879037" cy="738450"/>
          </a:xfrm>
          <a:prstGeom prst="rect">
            <a:avLst/>
          </a:prstGeom>
        </p:spPr>
      </p:pic>
      <p:sp>
        <p:nvSpPr>
          <p:cNvPr id="3" name="TextBox 2"/>
          <p:cNvSpPr txBox="1"/>
          <p:nvPr/>
        </p:nvSpPr>
        <p:spPr>
          <a:xfrm>
            <a:off x="8184181" y="156799"/>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4112633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240632"/>
            <a:ext cx="11261557" cy="6224336"/>
          </a:xfrm>
        </p:spPr>
        <p:txBody>
          <a:bodyPr>
            <a:noAutofit/>
          </a:bodyPr>
          <a:lstStyle/>
          <a:p>
            <a:pPr lvl="0"/>
            <a:r>
              <a:rPr lang="en-GB" sz="2600" dirty="0" smtClean="0">
                <a:solidFill>
                  <a:schemeClr val="tx1"/>
                </a:solidFill>
              </a:rPr>
              <a:t>Lou </a:t>
            </a:r>
            <a:r>
              <a:rPr lang="en-GB" sz="2600" dirty="0">
                <a:solidFill>
                  <a:schemeClr val="tx1"/>
                </a:solidFill>
              </a:rPr>
              <a:t>becomes aware of a world which shocks her and of which she is ashamed</a:t>
            </a:r>
            <a:r>
              <a:rPr lang="en-GB" sz="2600" dirty="0" smtClean="0">
                <a:solidFill>
                  <a:schemeClr val="tx1"/>
                </a:solidFill>
              </a:rPr>
              <a:t>.</a:t>
            </a:r>
          </a:p>
          <a:p>
            <a:pPr lvl="1"/>
            <a:r>
              <a:rPr lang="en-GB" sz="2600" b="1" i="1" dirty="0" smtClean="0">
                <a:solidFill>
                  <a:srgbClr val="C00000"/>
                </a:solidFill>
              </a:rPr>
              <a:t>Lou </a:t>
            </a:r>
            <a:r>
              <a:rPr lang="en-GB" sz="2600" b="1" i="1" dirty="0" err="1" smtClean="0">
                <a:solidFill>
                  <a:srgbClr val="C00000"/>
                </a:solidFill>
              </a:rPr>
              <a:t>devient</a:t>
            </a:r>
            <a:r>
              <a:rPr lang="en-GB" sz="2600" b="1" i="1" dirty="0" smtClean="0">
                <a:solidFill>
                  <a:srgbClr val="C00000"/>
                </a:solidFill>
              </a:rPr>
              <a:t> </a:t>
            </a:r>
            <a:r>
              <a:rPr lang="en-GB" sz="2600" b="1" i="1" dirty="0" err="1" smtClean="0">
                <a:solidFill>
                  <a:srgbClr val="C00000"/>
                </a:solidFill>
              </a:rPr>
              <a:t>consciente</a:t>
            </a:r>
            <a:r>
              <a:rPr lang="en-GB" sz="2600" b="1" i="1" dirty="0" smtClean="0">
                <a:solidFill>
                  <a:srgbClr val="C00000"/>
                </a:solidFill>
              </a:rPr>
              <a:t> d’un monde qui la </a:t>
            </a:r>
            <a:r>
              <a:rPr lang="en-GB" sz="2600" b="1" i="1" dirty="0" err="1" smtClean="0">
                <a:solidFill>
                  <a:srgbClr val="C00000"/>
                </a:solidFill>
              </a:rPr>
              <a:t>choque</a:t>
            </a:r>
            <a:r>
              <a:rPr lang="en-GB" sz="2600" b="1" i="1" dirty="0" smtClean="0">
                <a:solidFill>
                  <a:srgbClr val="C00000"/>
                </a:solidFill>
              </a:rPr>
              <a:t> et </a:t>
            </a:r>
            <a:r>
              <a:rPr lang="en-GB" sz="2600" b="1" i="1" dirty="0" err="1" smtClean="0">
                <a:solidFill>
                  <a:srgbClr val="C00000"/>
                </a:solidFill>
              </a:rPr>
              <a:t>dont</a:t>
            </a:r>
            <a:r>
              <a:rPr lang="en-GB" sz="2600" b="1" i="1" dirty="0" smtClean="0">
                <a:solidFill>
                  <a:srgbClr val="C00000"/>
                </a:solidFill>
              </a:rPr>
              <a:t> </a:t>
            </a:r>
            <a:r>
              <a:rPr lang="en-GB" sz="2600" b="1" i="1" dirty="0" err="1" smtClean="0">
                <a:solidFill>
                  <a:srgbClr val="C00000"/>
                </a:solidFill>
              </a:rPr>
              <a:t>elle</a:t>
            </a:r>
            <a:r>
              <a:rPr lang="en-GB" sz="2600" b="1" i="1" dirty="0" smtClean="0">
                <a:solidFill>
                  <a:srgbClr val="C00000"/>
                </a:solidFill>
              </a:rPr>
              <a:t> a </a:t>
            </a:r>
            <a:r>
              <a:rPr lang="en-GB" sz="2600" b="1" i="1" dirty="0" err="1" smtClean="0">
                <a:solidFill>
                  <a:srgbClr val="C00000"/>
                </a:solidFill>
              </a:rPr>
              <a:t>honte</a:t>
            </a:r>
            <a:r>
              <a:rPr lang="en-GB" sz="2600" b="1" i="1" dirty="0" smtClean="0">
                <a:solidFill>
                  <a:srgbClr val="C00000"/>
                </a:solidFill>
              </a:rPr>
              <a:t>.</a:t>
            </a:r>
            <a:endParaRPr lang="en-GB" sz="2600" b="1" i="1" dirty="0">
              <a:solidFill>
                <a:srgbClr val="C00000"/>
              </a:solidFill>
            </a:endParaRPr>
          </a:p>
          <a:p>
            <a:pPr lvl="0"/>
            <a:r>
              <a:rPr lang="en-GB" sz="2600" dirty="0" smtClean="0">
                <a:solidFill>
                  <a:schemeClr val="tx1"/>
                </a:solidFill>
              </a:rPr>
              <a:t>Her </a:t>
            </a:r>
            <a:r>
              <a:rPr lang="en-GB" sz="2600" dirty="0">
                <a:solidFill>
                  <a:schemeClr val="tx1"/>
                </a:solidFill>
              </a:rPr>
              <a:t>shame is </a:t>
            </a:r>
            <a:r>
              <a:rPr lang="en-GB" sz="2600" dirty="0" smtClean="0">
                <a:solidFill>
                  <a:schemeClr val="tx1"/>
                </a:solidFill>
              </a:rPr>
              <a:t>one of the reasons why she develops a political </a:t>
            </a:r>
            <a:r>
              <a:rPr lang="en-GB" sz="2600" dirty="0">
                <a:solidFill>
                  <a:schemeClr val="tx1"/>
                </a:solidFill>
              </a:rPr>
              <a:t>consciousness</a:t>
            </a:r>
            <a:r>
              <a:rPr lang="en-GB" sz="2600" dirty="0" smtClean="0">
                <a:solidFill>
                  <a:schemeClr val="tx1"/>
                </a:solidFill>
              </a:rPr>
              <a:t>.</a:t>
            </a:r>
          </a:p>
          <a:p>
            <a:pPr lvl="1"/>
            <a:r>
              <a:rPr lang="en-GB" sz="2600" b="1" i="1" dirty="0" smtClean="0">
                <a:solidFill>
                  <a:srgbClr val="C00000"/>
                </a:solidFill>
              </a:rPr>
              <a:t>Sa </a:t>
            </a:r>
            <a:r>
              <a:rPr lang="en-GB" sz="2600" b="1" i="1" dirty="0" err="1" smtClean="0">
                <a:solidFill>
                  <a:srgbClr val="C00000"/>
                </a:solidFill>
              </a:rPr>
              <a:t>honte</a:t>
            </a:r>
            <a:r>
              <a:rPr lang="en-GB" sz="2600" b="1" i="1" dirty="0" smtClean="0">
                <a:solidFill>
                  <a:srgbClr val="C00000"/>
                </a:solidFill>
              </a:rPr>
              <a:t> </a:t>
            </a:r>
            <a:r>
              <a:rPr lang="en-GB" sz="2600" b="1" i="1" dirty="0" err="1" smtClean="0">
                <a:solidFill>
                  <a:srgbClr val="C00000"/>
                </a:solidFill>
              </a:rPr>
              <a:t>est</a:t>
            </a:r>
            <a:r>
              <a:rPr lang="en-GB" sz="2600" b="1" i="1" dirty="0" smtClean="0">
                <a:solidFill>
                  <a:srgbClr val="C00000"/>
                </a:solidFill>
              </a:rPr>
              <a:t> </a:t>
            </a:r>
            <a:r>
              <a:rPr lang="en-GB" sz="2600" b="1" i="1" dirty="0" err="1" smtClean="0">
                <a:solidFill>
                  <a:srgbClr val="C00000"/>
                </a:solidFill>
              </a:rPr>
              <a:t>une</a:t>
            </a:r>
            <a:r>
              <a:rPr lang="en-GB" sz="2600" b="1" i="1" dirty="0" smtClean="0">
                <a:solidFill>
                  <a:srgbClr val="C00000"/>
                </a:solidFill>
              </a:rPr>
              <a:t> des raisons pour </a:t>
            </a:r>
            <a:r>
              <a:rPr lang="en-GB" sz="2600" b="1" i="1" dirty="0" err="1" smtClean="0">
                <a:solidFill>
                  <a:srgbClr val="C00000"/>
                </a:solidFill>
              </a:rPr>
              <a:t>lesquelles</a:t>
            </a:r>
            <a:r>
              <a:rPr lang="en-GB" sz="2600" b="1" i="1" dirty="0" smtClean="0">
                <a:solidFill>
                  <a:srgbClr val="C00000"/>
                </a:solidFill>
              </a:rPr>
              <a:t> </a:t>
            </a:r>
            <a:r>
              <a:rPr lang="en-GB" sz="2600" b="1" i="1" dirty="0" err="1" smtClean="0">
                <a:solidFill>
                  <a:srgbClr val="C00000"/>
                </a:solidFill>
              </a:rPr>
              <a:t>elle</a:t>
            </a:r>
            <a:r>
              <a:rPr lang="en-GB" sz="2600" b="1" i="1" dirty="0" smtClean="0">
                <a:solidFill>
                  <a:srgbClr val="C00000"/>
                </a:solidFill>
              </a:rPr>
              <a:t> </a:t>
            </a:r>
            <a:r>
              <a:rPr lang="en-GB" sz="2600" b="1" i="1" dirty="0" err="1" smtClean="0">
                <a:solidFill>
                  <a:srgbClr val="C00000"/>
                </a:solidFill>
              </a:rPr>
              <a:t>développe</a:t>
            </a:r>
            <a:r>
              <a:rPr lang="en-GB" sz="2600" b="1" i="1" dirty="0" smtClean="0">
                <a:solidFill>
                  <a:srgbClr val="C00000"/>
                </a:solidFill>
              </a:rPr>
              <a:t> </a:t>
            </a:r>
            <a:r>
              <a:rPr lang="en-GB" sz="2600" b="1" i="1" dirty="0" err="1" smtClean="0">
                <a:solidFill>
                  <a:srgbClr val="C00000"/>
                </a:solidFill>
              </a:rPr>
              <a:t>une</a:t>
            </a:r>
            <a:r>
              <a:rPr lang="en-GB" sz="2600" b="1" i="1" dirty="0" smtClean="0">
                <a:solidFill>
                  <a:srgbClr val="C00000"/>
                </a:solidFill>
              </a:rPr>
              <a:t> conscience </a:t>
            </a:r>
            <a:r>
              <a:rPr lang="en-GB" sz="2600" b="1" i="1" dirty="0" err="1" smtClean="0">
                <a:solidFill>
                  <a:srgbClr val="C00000"/>
                </a:solidFill>
              </a:rPr>
              <a:t>politique</a:t>
            </a:r>
            <a:r>
              <a:rPr lang="en-GB" sz="2600" b="1" i="1" dirty="0" smtClean="0">
                <a:solidFill>
                  <a:srgbClr val="C00000"/>
                </a:solidFill>
              </a:rPr>
              <a:t>.</a:t>
            </a:r>
            <a:endParaRPr lang="en-GB" sz="2600" b="1" i="1" dirty="0">
              <a:solidFill>
                <a:srgbClr val="C00000"/>
              </a:solidFill>
            </a:endParaRPr>
          </a:p>
          <a:p>
            <a:pPr lvl="0"/>
            <a:r>
              <a:rPr lang="en-GB" sz="2600" dirty="0" smtClean="0">
                <a:solidFill>
                  <a:schemeClr val="tx1"/>
                </a:solidFill>
              </a:rPr>
              <a:t>The </a:t>
            </a:r>
            <a:r>
              <a:rPr lang="en-GB" sz="2600" dirty="0">
                <a:solidFill>
                  <a:schemeClr val="tx1"/>
                </a:solidFill>
              </a:rPr>
              <a:t>conclusion of her school project is an expression of her own </a:t>
            </a:r>
            <a:r>
              <a:rPr lang="en-GB" sz="2600" dirty="0" smtClean="0">
                <a:solidFill>
                  <a:schemeClr val="tx1"/>
                </a:solidFill>
              </a:rPr>
              <a:t>development/process</a:t>
            </a:r>
          </a:p>
          <a:p>
            <a:pPr lvl="1"/>
            <a:r>
              <a:rPr lang="en-GB" sz="2600" b="1" i="1" dirty="0" smtClean="0">
                <a:solidFill>
                  <a:srgbClr val="C00000"/>
                </a:solidFill>
              </a:rPr>
              <a:t>La conclusion de son exposé </a:t>
            </a:r>
            <a:r>
              <a:rPr lang="en-GB" sz="2600" b="1" i="1" dirty="0" err="1" smtClean="0">
                <a:solidFill>
                  <a:srgbClr val="C00000"/>
                </a:solidFill>
              </a:rPr>
              <a:t>est</a:t>
            </a:r>
            <a:r>
              <a:rPr lang="en-GB" sz="2600" b="1" i="1" dirty="0" smtClean="0">
                <a:solidFill>
                  <a:srgbClr val="C00000"/>
                </a:solidFill>
              </a:rPr>
              <a:t> </a:t>
            </a:r>
            <a:r>
              <a:rPr lang="en-GB" sz="2600" b="1" i="1" dirty="0" err="1" smtClean="0">
                <a:solidFill>
                  <a:srgbClr val="C00000"/>
                </a:solidFill>
              </a:rPr>
              <a:t>l’expression</a:t>
            </a:r>
            <a:r>
              <a:rPr lang="en-GB" sz="2600" b="1" i="1" dirty="0" smtClean="0">
                <a:solidFill>
                  <a:srgbClr val="C00000"/>
                </a:solidFill>
              </a:rPr>
              <a:t> de son </a:t>
            </a:r>
            <a:r>
              <a:rPr lang="en-GB" sz="2600" b="1" i="1" dirty="0" err="1" smtClean="0">
                <a:solidFill>
                  <a:srgbClr val="C00000"/>
                </a:solidFill>
              </a:rPr>
              <a:t>propre</a:t>
            </a:r>
            <a:r>
              <a:rPr lang="en-GB" sz="2600" b="1" i="1" dirty="0" smtClean="0">
                <a:solidFill>
                  <a:srgbClr val="C00000"/>
                </a:solidFill>
              </a:rPr>
              <a:t> </a:t>
            </a:r>
            <a:r>
              <a:rPr lang="en-GB" sz="2600" b="1" i="1" dirty="0" err="1" smtClean="0">
                <a:solidFill>
                  <a:srgbClr val="C00000"/>
                </a:solidFill>
              </a:rPr>
              <a:t>cheminement</a:t>
            </a:r>
            <a:r>
              <a:rPr lang="en-GB" sz="2600" b="1" i="1" dirty="0" smtClean="0">
                <a:solidFill>
                  <a:srgbClr val="C00000"/>
                </a:solidFill>
              </a:rPr>
              <a:t>/</a:t>
            </a:r>
            <a:r>
              <a:rPr lang="en-GB" sz="2600" b="1" i="1" dirty="0" err="1" smtClean="0">
                <a:solidFill>
                  <a:srgbClr val="C00000"/>
                </a:solidFill>
              </a:rPr>
              <a:t>processus</a:t>
            </a:r>
            <a:r>
              <a:rPr lang="en-GB" sz="2600" b="1" i="1" dirty="0" smtClean="0">
                <a:solidFill>
                  <a:srgbClr val="C00000"/>
                </a:solidFill>
              </a:rPr>
              <a:t>/ </a:t>
            </a:r>
            <a:r>
              <a:rPr lang="en-GB" sz="2600" b="1" i="1" dirty="0" err="1" smtClean="0">
                <a:solidFill>
                  <a:srgbClr val="C00000"/>
                </a:solidFill>
              </a:rPr>
              <a:t>développement</a:t>
            </a:r>
            <a:r>
              <a:rPr lang="en-GB" sz="2600" b="1" i="1" dirty="0" smtClean="0">
                <a:solidFill>
                  <a:srgbClr val="C00000"/>
                </a:solidFill>
              </a:rPr>
              <a:t>. </a:t>
            </a:r>
            <a:endParaRPr lang="en-GB" sz="2600" b="1" i="1" dirty="0">
              <a:solidFill>
                <a:srgbClr val="C00000"/>
              </a:solidFill>
            </a:endParaRPr>
          </a:p>
          <a:p>
            <a:pPr lvl="0"/>
            <a:r>
              <a:rPr lang="en-GB" sz="2600" dirty="0">
                <a:solidFill>
                  <a:schemeClr val="tx1"/>
                </a:solidFill>
              </a:rPr>
              <a:t>With little hope of success she will </a:t>
            </a:r>
            <a:r>
              <a:rPr lang="en-GB" sz="2600" dirty="0" smtClean="0">
                <a:solidFill>
                  <a:schemeClr val="tx1"/>
                </a:solidFill>
              </a:rPr>
              <a:t>always want </a:t>
            </a:r>
            <a:r>
              <a:rPr lang="en-GB" sz="2600" dirty="0">
                <a:solidFill>
                  <a:schemeClr val="tx1"/>
                </a:solidFill>
              </a:rPr>
              <a:t>our ‘sick’ world to become a better place </a:t>
            </a:r>
          </a:p>
          <a:p>
            <a:pPr lvl="1"/>
            <a:r>
              <a:rPr lang="en-GB" sz="2600" b="1" i="1" dirty="0" smtClean="0">
                <a:solidFill>
                  <a:srgbClr val="C00000"/>
                </a:solidFill>
              </a:rPr>
              <a:t>Avec </a:t>
            </a:r>
            <a:r>
              <a:rPr lang="en-GB" sz="2600" b="1" i="1" dirty="0" err="1" smtClean="0">
                <a:solidFill>
                  <a:srgbClr val="C00000"/>
                </a:solidFill>
              </a:rPr>
              <a:t>peu</a:t>
            </a:r>
            <a:r>
              <a:rPr lang="en-GB" sz="2600" b="1" i="1" dirty="0" smtClean="0">
                <a:solidFill>
                  <a:srgbClr val="C00000"/>
                </a:solidFill>
              </a:rPr>
              <a:t> </a:t>
            </a:r>
            <a:r>
              <a:rPr lang="en-GB" sz="2600" b="1" i="1" dirty="0" err="1" smtClean="0">
                <a:solidFill>
                  <a:srgbClr val="C00000"/>
                </a:solidFill>
              </a:rPr>
              <a:t>d’espoir</a:t>
            </a:r>
            <a:r>
              <a:rPr lang="en-GB" sz="2600" b="1" i="1" dirty="0" smtClean="0">
                <a:solidFill>
                  <a:srgbClr val="C00000"/>
                </a:solidFill>
              </a:rPr>
              <a:t> de </a:t>
            </a:r>
            <a:r>
              <a:rPr lang="en-GB" sz="2600" b="1" i="1" dirty="0" err="1" smtClean="0">
                <a:solidFill>
                  <a:srgbClr val="C00000"/>
                </a:solidFill>
              </a:rPr>
              <a:t>réussite</a:t>
            </a:r>
            <a:r>
              <a:rPr lang="en-GB" sz="2600" b="1" i="1" dirty="0" smtClean="0">
                <a:solidFill>
                  <a:srgbClr val="C00000"/>
                </a:solidFill>
              </a:rPr>
              <a:t> </a:t>
            </a:r>
            <a:r>
              <a:rPr lang="en-GB" sz="2600" b="1" i="1" dirty="0" err="1" smtClean="0">
                <a:solidFill>
                  <a:srgbClr val="C00000"/>
                </a:solidFill>
              </a:rPr>
              <a:t>elle</a:t>
            </a:r>
            <a:r>
              <a:rPr lang="en-GB" sz="2600" b="1" i="1" dirty="0" smtClean="0">
                <a:solidFill>
                  <a:srgbClr val="C00000"/>
                </a:solidFill>
              </a:rPr>
              <a:t> </a:t>
            </a:r>
            <a:r>
              <a:rPr lang="en-GB" sz="2600" b="1" i="1" dirty="0" err="1" smtClean="0">
                <a:solidFill>
                  <a:srgbClr val="C00000"/>
                </a:solidFill>
              </a:rPr>
              <a:t>voudra</a:t>
            </a:r>
            <a:r>
              <a:rPr lang="en-GB" sz="2600" b="1" i="1" dirty="0" smtClean="0">
                <a:solidFill>
                  <a:srgbClr val="C00000"/>
                </a:solidFill>
              </a:rPr>
              <a:t> </a:t>
            </a:r>
            <a:r>
              <a:rPr lang="en-GB" sz="2600" b="1" i="1" dirty="0" err="1" smtClean="0">
                <a:solidFill>
                  <a:srgbClr val="C00000"/>
                </a:solidFill>
              </a:rPr>
              <a:t>toujours</a:t>
            </a:r>
            <a:r>
              <a:rPr lang="en-GB" sz="2600" b="1" i="1" dirty="0" smtClean="0">
                <a:solidFill>
                  <a:srgbClr val="C00000"/>
                </a:solidFill>
              </a:rPr>
              <a:t> que </a:t>
            </a:r>
            <a:r>
              <a:rPr lang="en-GB" sz="2600" b="1" i="1" dirty="0" err="1" smtClean="0">
                <a:solidFill>
                  <a:srgbClr val="C00000"/>
                </a:solidFill>
              </a:rPr>
              <a:t>notre</a:t>
            </a:r>
            <a:r>
              <a:rPr lang="en-GB" sz="2600" b="1" i="1" dirty="0" smtClean="0">
                <a:solidFill>
                  <a:srgbClr val="C00000"/>
                </a:solidFill>
              </a:rPr>
              <a:t> monde ‘</a:t>
            </a:r>
            <a:r>
              <a:rPr lang="en-GB" sz="2600" b="1" i="1" dirty="0" err="1" smtClean="0">
                <a:solidFill>
                  <a:srgbClr val="C00000"/>
                </a:solidFill>
              </a:rPr>
              <a:t>malade</a:t>
            </a:r>
            <a:r>
              <a:rPr lang="en-GB" sz="2600" b="1" i="1" dirty="0" smtClean="0">
                <a:solidFill>
                  <a:srgbClr val="C00000"/>
                </a:solidFill>
              </a:rPr>
              <a:t>’ </a:t>
            </a:r>
            <a:r>
              <a:rPr lang="en-GB" sz="2600" b="1" i="1" dirty="0" err="1" smtClean="0">
                <a:solidFill>
                  <a:srgbClr val="C00000"/>
                </a:solidFill>
              </a:rPr>
              <a:t>devienne</a:t>
            </a:r>
            <a:r>
              <a:rPr lang="en-GB" sz="2600" b="1" i="1" dirty="0" smtClean="0">
                <a:solidFill>
                  <a:srgbClr val="C00000"/>
                </a:solidFill>
              </a:rPr>
              <a:t> un </a:t>
            </a:r>
            <a:r>
              <a:rPr lang="en-GB" sz="2600" b="1" i="1" dirty="0" err="1" smtClean="0">
                <a:solidFill>
                  <a:srgbClr val="C00000"/>
                </a:solidFill>
              </a:rPr>
              <a:t>meilleur</a:t>
            </a:r>
            <a:r>
              <a:rPr lang="en-GB" sz="2600" b="1" i="1" dirty="0">
                <a:solidFill>
                  <a:srgbClr val="C00000"/>
                </a:solidFill>
              </a:rPr>
              <a:t> </a:t>
            </a:r>
            <a:r>
              <a:rPr lang="en-GB" sz="2600" b="1" i="1" dirty="0" err="1" smtClean="0">
                <a:solidFill>
                  <a:srgbClr val="C00000"/>
                </a:solidFill>
              </a:rPr>
              <a:t>endroit</a:t>
            </a:r>
            <a:r>
              <a:rPr lang="en-GB" sz="2600" b="1" i="1" dirty="0" smtClean="0">
                <a:solidFill>
                  <a:srgbClr val="C00000"/>
                </a:solidFill>
              </a:rPr>
              <a:t>.</a:t>
            </a:r>
            <a:endParaRPr lang="en-GB" sz="2600" b="1" i="1" dirty="0">
              <a:solidFill>
                <a:srgbClr val="C00000"/>
              </a:solidFill>
            </a:endParaRPr>
          </a:p>
          <a:p>
            <a:pPr lvl="0"/>
            <a:r>
              <a:rPr lang="en-GB" sz="2600" dirty="0">
                <a:solidFill>
                  <a:schemeClr val="tx1"/>
                </a:solidFill>
              </a:rPr>
              <a:t>At least she will have </a:t>
            </a:r>
            <a:r>
              <a:rPr lang="en-GB" sz="2600" dirty="0" smtClean="0">
                <a:solidFill>
                  <a:schemeClr val="tx1"/>
                </a:solidFill>
              </a:rPr>
              <a:t>tried to make the world better.</a:t>
            </a:r>
          </a:p>
          <a:p>
            <a:pPr lvl="1"/>
            <a:r>
              <a:rPr lang="en-GB" sz="2600" b="1" i="1" dirty="0" smtClean="0">
                <a:solidFill>
                  <a:srgbClr val="C00000"/>
                </a:solidFill>
              </a:rPr>
              <a:t>Au </a:t>
            </a:r>
            <a:r>
              <a:rPr lang="en-GB" sz="2600" b="1" i="1" dirty="0" err="1" smtClean="0">
                <a:solidFill>
                  <a:srgbClr val="C00000"/>
                </a:solidFill>
              </a:rPr>
              <a:t>moins</a:t>
            </a:r>
            <a:r>
              <a:rPr lang="en-GB" sz="2600" b="1" i="1" dirty="0" smtClean="0">
                <a:solidFill>
                  <a:srgbClr val="C00000"/>
                </a:solidFill>
              </a:rPr>
              <a:t> </a:t>
            </a:r>
            <a:r>
              <a:rPr lang="en-GB" sz="2600" b="1" i="1" dirty="0" err="1" smtClean="0">
                <a:solidFill>
                  <a:srgbClr val="C00000"/>
                </a:solidFill>
              </a:rPr>
              <a:t>elle</a:t>
            </a:r>
            <a:r>
              <a:rPr lang="en-GB" sz="2600" b="1" i="1" dirty="0" smtClean="0">
                <a:solidFill>
                  <a:srgbClr val="C00000"/>
                </a:solidFill>
              </a:rPr>
              <a:t> aura </a:t>
            </a:r>
            <a:r>
              <a:rPr lang="en-GB" sz="2600" b="1" i="1" dirty="0" err="1" smtClean="0">
                <a:solidFill>
                  <a:srgbClr val="C00000"/>
                </a:solidFill>
              </a:rPr>
              <a:t>essayé</a:t>
            </a:r>
            <a:r>
              <a:rPr lang="en-GB" sz="2600" b="1" i="1" dirty="0" smtClean="0">
                <a:solidFill>
                  <a:srgbClr val="C00000"/>
                </a:solidFill>
              </a:rPr>
              <a:t> de </a:t>
            </a:r>
            <a:r>
              <a:rPr lang="en-GB" sz="2600" b="1" i="1" smtClean="0">
                <a:solidFill>
                  <a:srgbClr val="C00000"/>
                </a:solidFill>
              </a:rPr>
              <a:t>rendre </a:t>
            </a:r>
            <a:r>
              <a:rPr lang="en-GB" sz="2600" b="1" i="1" dirty="0" smtClean="0">
                <a:solidFill>
                  <a:srgbClr val="C00000"/>
                </a:solidFill>
              </a:rPr>
              <a:t>le monde </a:t>
            </a:r>
            <a:r>
              <a:rPr lang="en-GB" sz="2600" b="1" i="1" dirty="0" err="1" smtClean="0">
                <a:solidFill>
                  <a:srgbClr val="C00000"/>
                </a:solidFill>
              </a:rPr>
              <a:t>meilleur</a:t>
            </a:r>
            <a:r>
              <a:rPr lang="en-GB" sz="2600" b="1" i="1" dirty="0" smtClean="0">
                <a:solidFill>
                  <a:srgbClr val="C00000"/>
                </a:solidFill>
              </a:rPr>
              <a:t>.</a:t>
            </a:r>
            <a:endParaRPr lang="en-GB" sz="2600" b="1" i="1" dirty="0">
              <a:solidFill>
                <a:srgbClr val="C00000"/>
              </a:solidFill>
            </a:endParaRPr>
          </a:p>
        </p:txBody>
      </p:sp>
    </p:spTree>
    <p:extLst>
      <p:ext uri="{BB962C8B-B14F-4D97-AF65-F5344CB8AC3E}">
        <p14:creationId xmlns:p14="http://schemas.microsoft.com/office/powerpoint/2010/main" val="4015703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L’AMOUR, FIL </a:t>
            </a:r>
            <a:r>
              <a:rPr lang="en-GB" b="1" dirty="0" smtClean="0"/>
              <a:t>CONDUCTEUR</a:t>
            </a:r>
            <a:endParaRPr lang="en-GB" dirty="0"/>
          </a:p>
        </p:txBody>
      </p:sp>
      <p:sp>
        <p:nvSpPr>
          <p:cNvPr id="3" name="Content Placeholder 2"/>
          <p:cNvSpPr>
            <a:spLocks noGrp="1"/>
          </p:cNvSpPr>
          <p:nvPr>
            <p:ph idx="1"/>
          </p:nvPr>
        </p:nvSpPr>
        <p:spPr/>
        <p:txBody>
          <a:bodyPr/>
          <a:lstStyle/>
          <a:p>
            <a:r>
              <a:rPr lang="fr-FR" dirty="0" smtClean="0"/>
              <a:t>Le </a:t>
            </a:r>
            <a:r>
              <a:rPr lang="fr-FR" dirty="0"/>
              <a:t>mot est ici à entendre au sens large, englobant amitié et affection. </a:t>
            </a:r>
            <a:endParaRPr lang="fr-FR" dirty="0" smtClean="0"/>
          </a:p>
          <a:p>
            <a:r>
              <a:rPr lang="fr-FR" dirty="0" smtClean="0"/>
              <a:t>C’est </a:t>
            </a:r>
            <a:r>
              <a:rPr lang="fr-FR" dirty="0"/>
              <a:t>avant tout par amour pour No que </a:t>
            </a:r>
            <a:r>
              <a:rPr lang="fr-FR" dirty="0" smtClean="0"/>
              <a:t>Lou va </a:t>
            </a:r>
            <a:r>
              <a:rPr lang="fr-FR" dirty="0"/>
              <a:t>remuer ciel et terre, c’est aussi pour gagner sa confiance et son affection qu’elle se </a:t>
            </a:r>
            <a:r>
              <a:rPr lang="fr-FR" dirty="0" smtClean="0"/>
              <a:t>révolte.</a:t>
            </a:r>
          </a:p>
          <a:p>
            <a:r>
              <a:rPr lang="fr-FR" dirty="0" smtClean="0"/>
              <a:t>Et </a:t>
            </a:r>
            <a:r>
              <a:rPr lang="fr-FR" dirty="0"/>
              <a:t>si elle </a:t>
            </a:r>
            <a:r>
              <a:rPr lang="fr-FR" dirty="0" smtClean="0"/>
              <a:t>entraîne Lucas </a:t>
            </a:r>
            <a:r>
              <a:rPr lang="fr-FR" dirty="0"/>
              <a:t>avec elle dans son entreprise de sauvetage, c’est encore par amour. Pour lui, cette fois.</a:t>
            </a:r>
            <a:endParaRPr lang="en-GB" dirty="0"/>
          </a:p>
        </p:txBody>
      </p:sp>
    </p:spTree>
    <p:extLst>
      <p:ext uri="{BB962C8B-B14F-4D97-AF65-F5344CB8AC3E}">
        <p14:creationId xmlns:p14="http://schemas.microsoft.com/office/powerpoint/2010/main" val="10645888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46098" y="2057400"/>
            <a:ext cx="8266467" cy="4038600"/>
          </a:xfrm>
          <a:prstGeom prst="rect">
            <a:avLst/>
          </a:prstGeom>
        </p:spPr>
      </p:pic>
    </p:spTree>
    <p:extLst>
      <p:ext uri="{BB962C8B-B14F-4D97-AF65-F5344CB8AC3E}">
        <p14:creationId xmlns:p14="http://schemas.microsoft.com/office/powerpoint/2010/main" val="127692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caractéristiques du personnage de No</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analyser les intentions de l’auteure à travers ce personnage et ce que le lecteur peut conclure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Illustrer ces caractéristiques en fournissant des preuves et des exemples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864682391"/>
              </p:ext>
            </p:extLst>
          </p:nvPr>
        </p:nvGraphicFramePr>
        <p:xfrm>
          <a:off x="8448789" y="660443"/>
          <a:ext cx="2787557" cy="287703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Les</a:t>
                      </a:r>
                      <a:r>
                        <a:rPr lang="fr-FR" sz="2400" baseline="0" noProof="0" dirty="0" smtClean="0"/>
                        <a:t> personnages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Lou</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No</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Lucas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4868" y="2402046"/>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163" y="2186840"/>
            <a:ext cx="530682" cy="655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12790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870"/>
            <a:ext cx="8944577" cy="832590"/>
          </a:xfrm>
        </p:spPr>
        <p:txBody>
          <a:bodyPr/>
          <a:lstStyle/>
          <a:p>
            <a:r>
              <a:rPr lang="fr-FR" b="1" dirty="0" smtClean="0"/>
              <a:t>Les devoirs: L’abandon</a:t>
            </a:r>
            <a:endParaRPr lang="fr-FR" b="1" dirty="0"/>
          </a:p>
        </p:txBody>
      </p:sp>
      <p:sp>
        <p:nvSpPr>
          <p:cNvPr id="3" name="Content Placeholder 2"/>
          <p:cNvSpPr>
            <a:spLocks noGrp="1"/>
          </p:cNvSpPr>
          <p:nvPr>
            <p:ph idx="1"/>
          </p:nvPr>
        </p:nvSpPr>
        <p:spPr>
          <a:xfrm>
            <a:off x="1386640" y="1912206"/>
            <a:ext cx="9553325" cy="2200429"/>
          </a:xfrm>
          <a:solidFill>
            <a:schemeClr val="accent1">
              <a:lumMod val="20000"/>
              <a:lumOff val="80000"/>
            </a:schemeClr>
          </a:solidFill>
        </p:spPr>
        <p:txBody>
          <a:bodyPr/>
          <a:lstStyle/>
          <a:p>
            <a:pPr marL="514350" indent="-514350">
              <a:buAutoNum type="arabicPeriod"/>
            </a:pPr>
            <a:r>
              <a:rPr lang="fr-FR" b="1" dirty="0" smtClean="0"/>
              <a:t>Pourquoi No décide-t-elle d’abandonner Lou à votre avis?</a:t>
            </a:r>
          </a:p>
          <a:p>
            <a:pPr marL="514350" indent="-514350">
              <a:buAutoNum type="arabicPeriod"/>
            </a:pPr>
            <a:r>
              <a:rPr lang="fr-FR" b="1" dirty="0" smtClean="0"/>
              <a:t>Qu’apprend-on sur Loïc?</a:t>
            </a:r>
          </a:p>
          <a:p>
            <a:pPr marL="514350" indent="-514350">
              <a:buAutoNum type="arabicPeriod"/>
            </a:pPr>
            <a:r>
              <a:rPr lang="fr-FR" b="1" dirty="0" smtClean="0"/>
              <a:t>Que fait Lou?</a:t>
            </a:r>
          </a:p>
          <a:p>
            <a:pPr marL="514350" indent="-514350">
              <a:buAutoNum type="arabicPeriod"/>
            </a:pPr>
            <a:r>
              <a:rPr lang="fr-FR" b="1" dirty="0" smtClean="0"/>
              <a:t>Qu’a-t-elle compris?</a:t>
            </a:r>
          </a:p>
          <a:p>
            <a:pPr marL="514350" indent="-514350">
              <a:buAutoNum type="arabicPeriod"/>
            </a:pPr>
            <a:endParaRPr lang="fr-FR" b="1" dirty="0"/>
          </a:p>
        </p:txBody>
      </p:sp>
      <p:sp>
        <p:nvSpPr>
          <p:cNvPr id="4" name="TextBox 3"/>
          <p:cNvSpPr txBox="1"/>
          <p:nvPr/>
        </p:nvSpPr>
        <p:spPr>
          <a:xfrm>
            <a:off x="1818517" y="4805290"/>
            <a:ext cx="8901295" cy="1200328"/>
          </a:xfrm>
          <a:prstGeom prst="rect">
            <a:avLst/>
          </a:prstGeom>
          <a:noFill/>
        </p:spPr>
        <p:txBody>
          <a:bodyPr wrap="none" rtlCol="0">
            <a:spAutoFit/>
          </a:bodyPr>
          <a:lstStyle/>
          <a:p>
            <a:r>
              <a:rPr lang="fr-FR" sz="2400" b="1" dirty="0" smtClean="0"/>
              <a:t>Selon vous, pourquoi l’auteure a-t-elle choisi cette fin?</a:t>
            </a:r>
          </a:p>
          <a:p>
            <a:endParaRPr lang="fr-FR" sz="2400" b="1" dirty="0"/>
          </a:p>
          <a:p>
            <a:r>
              <a:rPr lang="fr-FR" sz="2400" b="1" dirty="0" smtClean="0"/>
              <a:t>Malgré l’abandon, pourrait-on parler d’une fin heureuse? Pourquoi?</a:t>
            </a:r>
            <a:endParaRPr lang="fr-FR" sz="2400" b="1" dirty="0"/>
          </a:p>
        </p:txBody>
      </p:sp>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854" y="1909728"/>
            <a:ext cx="525274"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805" y="4867940"/>
            <a:ext cx="525274"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200" y="4867939"/>
            <a:ext cx="525274" cy="426332"/>
          </a:xfrm>
          <a:prstGeom prst="rect">
            <a:avLst/>
          </a:prstGeom>
          <a:solidFill>
            <a:schemeClr val="bg1"/>
          </a:solidFill>
          <a:ln>
            <a:solidFill>
              <a:srgbClr val="0070C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4398" y="141122"/>
            <a:ext cx="935136" cy="78557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2682" y="0"/>
            <a:ext cx="951634" cy="951634"/>
          </a:xfrm>
          <a:prstGeom prst="rect">
            <a:avLst/>
          </a:prstGeom>
        </p:spPr>
      </p:pic>
      <p:sp>
        <p:nvSpPr>
          <p:cNvPr id="10" name="TextBox 9"/>
          <p:cNvSpPr txBox="1"/>
          <p:nvPr/>
        </p:nvSpPr>
        <p:spPr>
          <a:xfrm>
            <a:off x="1064092" y="1166954"/>
            <a:ext cx="6275275" cy="584776"/>
          </a:xfrm>
          <a:prstGeom prst="rect">
            <a:avLst/>
          </a:prstGeom>
          <a:noFill/>
        </p:spPr>
        <p:txBody>
          <a:bodyPr wrap="none" rtlCol="0">
            <a:spAutoFit/>
          </a:bodyPr>
          <a:lstStyle/>
          <a:p>
            <a:r>
              <a:rPr lang="fr-FR" sz="3200" b="1" dirty="0" smtClean="0"/>
              <a:t>Répondez aux questions en français</a:t>
            </a:r>
            <a:endParaRPr lang="fr-FR" sz="3200" b="1" dirty="0"/>
          </a:p>
        </p:txBody>
      </p:sp>
    </p:spTree>
    <p:extLst>
      <p:ext uri="{BB962C8B-B14F-4D97-AF65-F5344CB8AC3E}">
        <p14:creationId xmlns:p14="http://schemas.microsoft.com/office/powerpoint/2010/main" val="3797642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caractéristiques du personnage de Lucas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analyser le rôle de Lucas dans l’histoire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Illustrer ces caractéristiques en fournissant des preuves et des exemples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3297589709"/>
              </p:ext>
            </p:extLst>
          </p:nvPr>
        </p:nvGraphicFramePr>
        <p:xfrm>
          <a:off x="8448789" y="660443"/>
          <a:ext cx="2787557" cy="287703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Les</a:t>
                      </a:r>
                      <a:r>
                        <a:rPr lang="fr-FR" sz="2400" baseline="0" noProof="0" dirty="0" smtClean="0"/>
                        <a:t> personnages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Lou</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No</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Lucas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4868" y="2402046"/>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163" y="2797390"/>
            <a:ext cx="530682" cy="655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35279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9708" y="1933116"/>
            <a:ext cx="9425343" cy="1325563"/>
          </a:xfrm>
          <a:ln w="57150">
            <a:solidFill>
              <a:schemeClr val="tx1"/>
            </a:solidFill>
          </a:ln>
        </p:spPr>
        <p:txBody>
          <a:bodyPr>
            <a:normAutofit/>
          </a:bodyPr>
          <a:lstStyle/>
          <a:p>
            <a:pPr algn="ctr"/>
            <a:r>
              <a:rPr lang="fr-FR" sz="5400" b="1" dirty="0" smtClean="0"/>
              <a:t>Lucas Muller</a:t>
            </a:r>
            <a:endParaRPr lang="fr-FR" sz="5400" b="1" dirty="0"/>
          </a:p>
        </p:txBody>
      </p:sp>
      <p:sp>
        <p:nvSpPr>
          <p:cNvPr id="4" name="TextBox 3"/>
          <p:cNvSpPr txBox="1"/>
          <p:nvPr/>
        </p:nvSpPr>
        <p:spPr>
          <a:xfrm>
            <a:off x="1294826" y="4068165"/>
            <a:ext cx="10134806" cy="707886"/>
          </a:xfrm>
          <a:prstGeom prst="rect">
            <a:avLst/>
          </a:prstGeom>
          <a:solidFill>
            <a:schemeClr val="accent1">
              <a:lumMod val="20000"/>
              <a:lumOff val="80000"/>
            </a:schemeClr>
          </a:solidFill>
        </p:spPr>
        <p:txBody>
          <a:bodyPr wrap="square" rtlCol="0">
            <a:spAutoFit/>
          </a:bodyPr>
          <a:lstStyle/>
          <a:p>
            <a:r>
              <a:rPr lang="fr-FR" sz="4000" b="1" dirty="0" smtClean="0"/>
              <a:t>Que pouvez-vous déjà dire sur ce personnage?</a:t>
            </a:r>
            <a:endParaRPr lang="fr-FR" sz="4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7689" y="149243"/>
            <a:ext cx="917864" cy="917864"/>
          </a:xfrm>
          <a:prstGeom prst="rect">
            <a:avLst/>
          </a:prstGeom>
        </p:spPr>
      </p:pic>
      <p:sp>
        <p:nvSpPr>
          <p:cNvPr id="3" name="TextBox 2"/>
          <p:cNvSpPr txBox="1"/>
          <p:nvPr/>
        </p:nvSpPr>
        <p:spPr>
          <a:xfrm>
            <a:off x="940711" y="109759"/>
            <a:ext cx="3962243" cy="707886"/>
          </a:xfrm>
          <a:prstGeom prst="rect">
            <a:avLst/>
          </a:prstGeom>
          <a:noFill/>
        </p:spPr>
        <p:txBody>
          <a:bodyPr wrap="none" rtlCol="0">
            <a:spAutoFit/>
          </a:bodyPr>
          <a:lstStyle/>
          <a:p>
            <a:r>
              <a:rPr lang="fr-FR" sz="4000" b="1" dirty="0" smtClean="0"/>
              <a:t>Pour commencer:</a:t>
            </a:r>
            <a:endParaRPr lang="fr-FR" sz="4000" b="1" dirty="0"/>
          </a:p>
        </p:txBody>
      </p:sp>
    </p:spTree>
    <p:extLst>
      <p:ext uri="{BB962C8B-B14F-4D97-AF65-F5344CB8AC3E}">
        <p14:creationId xmlns:p14="http://schemas.microsoft.com/office/powerpoint/2010/main" val="17448299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835" y="0"/>
            <a:ext cx="10515600" cy="892607"/>
          </a:xfrm>
        </p:spPr>
        <p:txBody>
          <a:bodyPr/>
          <a:lstStyle/>
          <a:p>
            <a:r>
              <a:rPr lang="fr-FR" b="1" dirty="0" smtClean="0"/>
              <a:t>Son apparence et sa personnalité</a:t>
            </a:r>
            <a:endParaRPr lang="fr-FR" b="1" dirty="0"/>
          </a:p>
        </p:txBody>
      </p:sp>
      <p:sp>
        <p:nvSpPr>
          <p:cNvPr id="4" name="Rectangle 3"/>
          <p:cNvSpPr/>
          <p:nvPr/>
        </p:nvSpPr>
        <p:spPr>
          <a:xfrm>
            <a:off x="1308700" y="2767701"/>
            <a:ext cx="10258425" cy="329587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ontent Placeholder 2"/>
          <p:cNvSpPr>
            <a:spLocks noGrp="1"/>
          </p:cNvSpPr>
          <p:nvPr>
            <p:ph idx="1"/>
          </p:nvPr>
        </p:nvSpPr>
        <p:spPr>
          <a:xfrm>
            <a:off x="1504861" y="2802023"/>
            <a:ext cx="4505325" cy="3161553"/>
          </a:xfrm>
        </p:spPr>
        <p:txBody>
          <a:bodyPr/>
          <a:lstStyle/>
          <a:p>
            <a:pPr marL="514350" indent="-514350">
              <a:buAutoNum type="arabicPeriod"/>
            </a:pPr>
            <a:r>
              <a:rPr lang="fr-FR" b="1" dirty="0" smtClean="0"/>
              <a:t>grand</a:t>
            </a:r>
          </a:p>
          <a:p>
            <a:pPr marL="514350" indent="-514350">
              <a:buAutoNum type="arabicPeriod"/>
            </a:pPr>
            <a:r>
              <a:rPr lang="fr-FR" b="1" dirty="0" smtClean="0"/>
              <a:t>rebelle</a:t>
            </a:r>
          </a:p>
          <a:p>
            <a:pPr marL="514350" indent="-514350">
              <a:buAutoNum type="arabicPeriod"/>
            </a:pPr>
            <a:r>
              <a:rPr lang="fr-FR" b="1" dirty="0" smtClean="0"/>
              <a:t>désinvolte</a:t>
            </a:r>
          </a:p>
          <a:p>
            <a:pPr marL="514350" indent="-514350">
              <a:buAutoNum type="arabicPeriod"/>
            </a:pPr>
            <a:r>
              <a:rPr lang="fr-FR" b="1" dirty="0" smtClean="0"/>
              <a:t>voyou</a:t>
            </a:r>
          </a:p>
          <a:p>
            <a:pPr marL="514350" indent="-514350">
              <a:buAutoNum type="arabicPeriod"/>
            </a:pPr>
            <a:r>
              <a:rPr lang="fr-FR" b="1" dirty="0" smtClean="0"/>
              <a:t>gentil</a:t>
            </a:r>
          </a:p>
          <a:p>
            <a:pPr marL="514350" indent="-514350">
              <a:buAutoNum type="arabicPeriod"/>
            </a:pPr>
            <a:r>
              <a:rPr lang="fr-FR" b="1" dirty="0" smtClean="0"/>
              <a:t>provocateur</a:t>
            </a:r>
          </a:p>
        </p:txBody>
      </p:sp>
      <p:sp>
        <p:nvSpPr>
          <p:cNvPr id="6" name="Content Placeholder 2"/>
          <p:cNvSpPr txBox="1">
            <a:spLocks/>
          </p:cNvSpPr>
          <p:nvPr/>
        </p:nvSpPr>
        <p:spPr>
          <a:xfrm>
            <a:off x="6907424" y="2767701"/>
            <a:ext cx="4505325" cy="3185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7</a:t>
            </a:r>
            <a:r>
              <a:rPr lang="fr-FR" b="1" dirty="0" smtClean="0"/>
              <a:t>. populaire</a:t>
            </a:r>
          </a:p>
          <a:p>
            <a:pPr marL="0" indent="0">
              <a:buNone/>
            </a:pPr>
            <a:r>
              <a:rPr lang="fr-FR" b="1" dirty="0"/>
              <a:t>8</a:t>
            </a:r>
            <a:r>
              <a:rPr lang="fr-FR" b="1" dirty="0" smtClean="0"/>
              <a:t>. insolent</a:t>
            </a:r>
          </a:p>
          <a:p>
            <a:pPr marL="0" indent="0">
              <a:buNone/>
            </a:pPr>
            <a:r>
              <a:rPr lang="fr-FR" b="1" dirty="0"/>
              <a:t>9</a:t>
            </a:r>
            <a:r>
              <a:rPr lang="fr-FR" b="1" dirty="0" smtClean="0"/>
              <a:t>. admirateur</a:t>
            </a:r>
          </a:p>
          <a:p>
            <a:pPr marL="0" indent="0">
              <a:buNone/>
            </a:pPr>
            <a:r>
              <a:rPr lang="fr-FR" b="1" dirty="0" smtClean="0"/>
              <a:t>10. serviable</a:t>
            </a:r>
          </a:p>
          <a:p>
            <a:pPr marL="0" indent="0">
              <a:buNone/>
            </a:pPr>
            <a:r>
              <a:rPr lang="fr-FR" b="1" dirty="0" smtClean="0"/>
              <a:t>11. </a:t>
            </a:r>
            <a:r>
              <a:rPr lang="fr-FR" b="1" dirty="0"/>
              <a:t>m</a:t>
            </a:r>
            <a:r>
              <a:rPr lang="fr-FR" b="1" dirty="0" smtClean="0"/>
              <a:t>auvais élève</a:t>
            </a:r>
          </a:p>
          <a:p>
            <a:pPr marL="0" indent="0">
              <a:buNone/>
            </a:pPr>
            <a:r>
              <a:rPr lang="fr-FR" b="1" dirty="0" smtClean="0"/>
              <a:t>12. seul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1113" y="0"/>
            <a:ext cx="818165" cy="81816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5101" y="109899"/>
            <a:ext cx="756042" cy="635126"/>
          </a:xfrm>
          <a:prstGeom prst="rect">
            <a:avLst/>
          </a:prstGeom>
        </p:spPr>
      </p:pic>
      <p:sp>
        <p:nvSpPr>
          <p:cNvPr id="3" name="TextBox 2"/>
          <p:cNvSpPr txBox="1"/>
          <p:nvPr/>
        </p:nvSpPr>
        <p:spPr>
          <a:xfrm>
            <a:off x="806650" y="1046826"/>
            <a:ext cx="11057988" cy="1077218"/>
          </a:xfrm>
          <a:prstGeom prst="rect">
            <a:avLst/>
          </a:prstGeom>
          <a:noFill/>
        </p:spPr>
        <p:txBody>
          <a:bodyPr wrap="square" rtlCol="0">
            <a:spAutoFit/>
          </a:bodyPr>
          <a:lstStyle/>
          <a:p>
            <a:r>
              <a:rPr lang="fr-FR" sz="3200" b="1" dirty="0" smtClean="0"/>
              <a:t>Écrivez une description du personnage de Lucas en utilisant les mots ci-dessous</a:t>
            </a:r>
            <a:endParaRPr lang="fr-FR" sz="3200" b="1" dirty="0"/>
          </a:p>
        </p:txBody>
      </p:sp>
    </p:spTree>
    <p:extLst>
      <p:ext uri="{BB962C8B-B14F-4D97-AF65-F5344CB8AC3E}">
        <p14:creationId xmlns:p14="http://schemas.microsoft.com/office/powerpoint/2010/main" val="33386156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5781" y="1340960"/>
            <a:ext cx="10134600" cy="1569660"/>
          </a:xfrm>
          <a:prstGeom prst="rect">
            <a:avLst/>
          </a:prstGeom>
          <a:noFill/>
        </p:spPr>
        <p:txBody>
          <a:bodyPr wrap="square" rtlCol="0">
            <a:spAutoFit/>
          </a:bodyPr>
          <a:lstStyle/>
          <a:p>
            <a:pPr algn="just"/>
            <a:r>
              <a:rPr lang="fr-FR" sz="2400" b="1" dirty="0"/>
              <a:t>Écoutez </a:t>
            </a:r>
            <a:r>
              <a:rPr lang="fr-FR" sz="2400" b="1" dirty="0" smtClean="0"/>
              <a:t>le passage concernant la situation de Lucas. Écrivez en français et en phrases complètes un paragraphe de 90 mots au maximum où vous résumez ce que vous avez compris selon les points suivants:</a:t>
            </a:r>
            <a:endParaRPr lang="fr-FR" sz="2400" b="1" dirty="0"/>
          </a:p>
          <a:p>
            <a:pPr algn="just"/>
            <a:endParaRPr lang="fr-FR" sz="2400" dirty="0"/>
          </a:p>
        </p:txBody>
      </p:sp>
      <p:sp>
        <p:nvSpPr>
          <p:cNvPr id="7" name="Rectangle 6"/>
          <p:cNvSpPr/>
          <p:nvPr/>
        </p:nvSpPr>
        <p:spPr>
          <a:xfrm>
            <a:off x="836401" y="1340960"/>
            <a:ext cx="10709564" cy="506586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p:cNvSpPr txBox="1"/>
          <p:nvPr/>
        </p:nvSpPr>
        <p:spPr>
          <a:xfrm>
            <a:off x="1404962" y="3156675"/>
            <a:ext cx="9611539" cy="2092881"/>
          </a:xfrm>
          <a:prstGeom prst="rect">
            <a:avLst/>
          </a:prstGeom>
          <a:noFill/>
        </p:spPr>
        <p:txBody>
          <a:bodyPr wrap="square" rtlCol="0">
            <a:spAutoFit/>
          </a:bodyPr>
          <a:lstStyle/>
          <a:p>
            <a:pPr marL="285750" indent="-285750">
              <a:buFont typeface="Arial" panose="020B0604020202020204" pitchFamily="34" charset="0"/>
              <a:buChar char="•"/>
            </a:pPr>
            <a:r>
              <a:rPr lang="fr-FR" sz="2600" b="1" dirty="0" smtClean="0"/>
              <a:t>Où et avec qui il vit (2 détails)</a:t>
            </a:r>
          </a:p>
          <a:p>
            <a:pPr marL="285750" indent="-285750">
              <a:buFont typeface="Arial" panose="020B0604020202020204" pitchFamily="34" charset="0"/>
              <a:buChar char="•"/>
            </a:pPr>
            <a:r>
              <a:rPr lang="fr-FR" sz="2600" b="1" dirty="0" smtClean="0"/>
              <a:t>La situation avec son père (2 détails)</a:t>
            </a:r>
          </a:p>
          <a:p>
            <a:pPr marL="285750" indent="-285750">
              <a:buFont typeface="Arial" panose="020B0604020202020204" pitchFamily="34" charset="0"/>
              <a:buChar char="•"/>
            </a:pPr>
            <a:r>
              <a:rPr lang="fr-FR" sz="2600" b="1" dirty="0" smtClean="0"/>
              <a:t>La situation avec sa mère (2 détails)</a:t>
            </a:r>
          </a:p>
          <a:p>
            <a:pPr marL="285750" indent="-285750">
              <a:buFont typeface="Arial" panose="020B0604020202020204" pitchFamily="34" charset="0"/>
              <a:buChar char="•"/>
            </a:pPr>
            <a:r>
              <a:rPr lang="fr-FR" sz="2600" b="1" dirty="0" smtClean="0"/>
              <a:t>L’impact de sa solitude (1 détail)</a:t>
            </a:r>
          </a:p>
          <a:p>
            <a:pPr marL="285750" indent="-285750">
              <a:buFont typeface="Arial" panose="020B0604020202020204" pitchFamily="34" charset="0"/>
              <a:buChar char="•"/>
            </a:pPr>
            <a:endParaRPr lang="fr-FR" sz="2600" b="1" dirty="0" smtClean="0"/>
          </a:p>
        </p:txBody>
      </p:sp>
      <p:sp>
        <p:nvSpPr>
          <p:cNvPr id="10" name="TextBox 9"/>
          <p:cNvSpPr txBox="1"/>
          <p:nvPr/>
        </p:nvSpPr>
        <p:spPr>
          <a:xfrm>
            <a:off x="947235" y="5527964"/>
            <a:ext cx="10411693" cy="707886"/>
          </a:xfrm>
          <a:prstGeom prst="rect">
            <a:avLst/>
          </a:prstGeom>
          <a:noFill/>
        </p:spPr>
        <p:txBody>
          <a:bodyPr wrap="square" rtlCol="0">
            <a:spAutoFit/>
          </a:bodyPr>
          <a:lstStyle/>
          <a:p>
            <a:r>
              <a:rPr lang="fr-FR" sz="2000" b="1" i="1" dirty="0"/>
              <a:t>Attention! Il y a 5 points supplémentaires pour la qualité de votre langue. Essayez donc d’utiliser vos propres mots autant que possible.</a:t>
            </a:r>
            <a:endParaRPr lang="fr-FR" sz="20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5296" y="141122"/>
            <a:ext cx="654237" cy="549603"/>
          </a:xfrm>
          <a:prstGeom prst="rect">
            <a:avLst/>
          </a:prstGeom>
        </p:spPr>
      </p:pic>
      <p:sp>
        <p:nvSpPr>
          <p:cNvPr id="13" name="Title 1"/>
          <p:cNvSpPr txBox="1">
            <a:spLocks/>
          </p:cNvSpPr>
          <p:nvPr/>
        </p:nvSpPr>
        <p:spPr>
          <a:xfrm>
            <a:off x="727363" y="191952"/>
            <a:ext cx="10515600" cy="9094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smtClean="0"/>
              <a:t>Sa situation</a:t>
            </a:r>
            <a:r>
              <a:rPr lang="fr-FR" b="1" dirty="0" smtClean="0"/>
              <a:t/>
            </a:r>
            <a:br>
              <a:rPr lang="fr-FR" b="1" dirty="0" smtClean="0"/>
            </a:br>
            <a:endParaRPr lang="fr-FR" sz="3200" b="1" dirty="0"/>
          </a:p>
        </p:txBody>
      </p:sp>
      <p:pic>
        <p:nvPicPr>
          <p:cNvPr id="2" name="la situation de luca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0709" y="0"/>
            <a:ext cx="812800" cy="812800"/>
          </a:xfrm>
          <a:prstGeom prst="rect">
            <a:avLst/>
          </a:prstGeom>
        </p:spPr>
      </p:pic>
    </p:spTree>
    <p:extLst>
      <p:ext uri="{BB962C8B-B14F-4D97-AF65-F5344CB8AC3E}">
        <p14:creationId xmlns:p14="http://schemas.microsoft.com/office/powerpoint/2010/main" val="24291836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52" y="0"/>
            <a:ext cx="10515600" cy="953662"/>
          </a:xfrm>
        </p:spPr>
        <p:txBody>
          <a:bodyPr/>
          <a:lstStyle/>
          <a:p>
            <a:r>
              <a:rPr lang="fr-FR" b="1" dirty="0" smtClean="0"/>
              <a:t>Son rapport avec Lou</a:t>
            </a:r>
            <a:endParaRPr lang="fr-FR" b="1" dirty="0"/>
          </a:p>
        </p:txBody>
      </p:sp>
      <p:sp>
        <p:nvSpPr>
          <p:cNvPr id="3" name="Content Placeholder 2"/>
          <p:cNvSpPr>
            <a:spLocks noGrp="1"/>
          </p:cNvSpPr>
          <p:nvPr>
            <p:ph idx="1"/>
          </p:nvPr>
        </p:nvSpPr>
        <p:spPr>
          <a:xfrm>
            <a:off x="857674" y="2815373"/>
            <a:ext cx="10515600" cy="1141647"/>
          </a:xfrm>
          <a:solidFill>
            <a:schemeClr val="accent6">
              <a:lumMod val="20000"/>
              <a:lumOff val="80000"/>
            </a:schemeClr>
          </a:solidFill>
        </p:spPr>
        <p:txBody>
          <a:bodyPr>
            <a:normAutofit/>
          </a:bodyPr>
          <a:lstStyle/>
          <a:p>
            <a:pPr marL="0" indent="0">
              <a:buNone/>
            </a:pPr>
            <a:r>
              <a:rPr lang="fr-FR" sz="3200" b="1" dirty="0" smtClean="0"/>
              <a:t>Lucas et Lou sont l’exemple parfait qui montre que « les opposés s’attirent », dans quelle mesure êtes-vous d’accord?</a:t>
            </a:r>
          </a:p>
          <a:p>
            <a:pPr marL="0" indent="0">
              <a:buNone/>
            </a:pPr>
            <a:endParaRPr lang="fr-FR" sz="3200" b="1" dirty="0"/>
          </a:p>
        </p:txBody>
      </p:sp>
      <p:sp>
        <p:nvSpPr>
          <p:cNvPr id="4" name="TextBox 3"/>
          <p:cNvSpPr txBox="1"/>
          <p:nvPr/>
        </p:nvSpPr>
        <p:spPr>
          <a:xfrm>
            <a:off x="928102" y="1306576"/>
            <a:ext cx="10244860" cy="523220"/>
          </a:xfrm>
          <a:prstGeom prst="rect">
            <a:avLst/>
          </a:prstGeom>
          <a:noFill/>
        </p:spPr>
        <p:txBody>
          <a:bodyPr wrap="square" rtlCol="0">
            <a:spAutoFit/>
          </a:bodyPr>
          <a:lstStyle/>
          <a:p>
            <a:r>
              <a:rPr lang="fr-FR" sz="2800" b="1" dirty="0" smtClean="0"/>
              <a:t>Complétez le plan de la dissertation pour la question suivante</a:t>
            </a:r>
            <a:endParaRPr lang="fr-FR" sz="2800" b="1" dirty="0"/>
          </a:p>
        </p:txBody>
      </p:sp>
    </p:spTree>
    <p:extLst>
      <p:ext uri="{BB962C8B-B14F-4D97-AF65-F5344CB8AC3E}">
        <p14:creationId xmlns:p14="http://schemas.microsoft.com/office/powerpoint/2010/main" val="1140496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65" y="127030"/>
            <a:ext cx="9164688" cy="746558"/>
          </a:xfrm>
          <a:solidFill>
            <a:schemeClr val="accent1">
              <a:lumMod val="20000"/>
              <a:lumOff val="80000"/>
            </a:schemeClr>
          </a:solidFill>
        </p:spPr>
        <p:txBody>
          <a:bodyPr/>
          <a:lstStyle/>
          <a:p>
            <a:r>
              <a:rPr lang="fr-FR" b="1" dirty="0" smtClean="0"/>
              <a:t>Son apparence</a:t>
            </a:r>
            <a:endParaRPr lang="fr-FR" b="1" dirty="0"/>
          </a:p>
        </p:txBody>
      </p:sp>
      <p:sp>
        <p:nvSpPr>
          <p:cNvPr id="4" name="TextBox 3"/>
          <p:cNvSpPr txBox="1"/>
          <p:nvPr/>
        </p:nvSpPr>
        <p:spPr>
          <a:xfrm>
            <a:off x="1034782" y="1066234"/>
            <a:ext cx="10674742" cy="523220"/>
          </a:xfrm>
          <a:prstGeom prst="rect">
            <a:avLst/>
          </a:prstGeom>
          <a:noFill/>
        </p:spPr>
        <p:txBody>
          <a:bodyPr wrap="none" rtlCol="0">
            <a:spAutoFit/>
          </a:bodyPr>
          <a:lstStyle/>
          <a:p>
            <a:r>
              <a:rPr lang="fr-FR" sz="2800" b="1" dirty="0" smtClean="0"/>
              <a:t>Cochez les expressions que Lou utilise pour se décrire physiquement</a:t>
            </a:r>
            <a:endParaRPr lang="fr-FR" sz="2800" b="1" dirty="0"/>
          </a:p>
        </p:txBody>
      </p:sp>
      <p:graphicFrame>
        <p:nvGraphicFramePr>
          <p:cNvPr id="13" name="Table 12"/>
          <p:cNvGraphicFramePr>
            <a:graphicFrameLocks noGrp="1"/>
          </p:cNvGraphicFramePr>
          <p:nvPr>
            <p:extLst/>
          </p:nvPr>
        </p:nvGraphicFramePr>
        <p:xfrm>
          <a:off x="1593000" y="1770220"/>
          <a:ext cx="8927278" cy="1828800"/>
        </p:xfrm>
        <a:graphic>
          <a:graphicData uri="http://schemas.openxmlformats.org/drawingml/2006/table">
            <a:tbl>
              <a:tblPr firstRow="1" bandRow="1">
                <a:tableStyleId>{5C22544A-7EE6-4342-B048-85BDC9FD1C3A}</a:tableStyleId>
              </a:tblPr>
              <a:tblGrid>
                <a:gridCol w="3640294">
                  <a:extLst>
                    <a:ext uri="{9D8B030D-6E8A-4147-A177-3AD203B41FA5}">
                      <a16:colId xmlns:a16="http://schemas.microsoft.com/office/drawing/2014/main" val="20000"/>
                    </a:ext>
                  </a:extLst>
                </a:gridCol>
                <a:gridCol w="823345">
                  <a:extLst>
                    <a:ext uri="{9D8B030D-6E8A-4147-A177-3AD203B41FA5}">
                      <a16:colId xmlns:a16="http://schemas.microsoft.com/office/drawing/2014/main" val="20001"/>
                    </a:ext>
                  </a:extLst>
                </a:gridCol>
                <a:gridCol w="3791690">
                  <a:extLst>
                    <a:ext uri="{9D8B030D-6E8A-4147-A177-3AD203B41FA5}">
                      <a16:colId xmlns:a16="http://schemas.microsoft.com/office/drawing/2014/main" val="20002"/>
                    </a:ext>
                  </a:extLst>
                </a:gridCol>
                <a:gridCol w="671949">
                  <a:extLst>
                    <a:ext uri="{9D8B030D-6E8A-4147-A177-3AD203B41FA5}">
                      <a16:colId xmlns:a16="http://schemas.microsoft.com/office/drawing/2014/main" val="20003"/>
                    </a:ext>
                  </a:extLst>
                </a:gridCol>
              </a:tblGrid>
              <a:tr h="370840">
                <a:tc>
                  <a:txBody>
                    <a:bodyPr/>
                    <a:lstStyle/>
                    <a:p>
                      <a:r>
                        <a:rPr lang="fr-FR" sz="2400" b="1" dirty="0" smtClean="0">
                          <a:solidFill>
                            <a:schemeClr val="tx1"/>
                          </a:solidFill>
                        </a:rPr>
                        <a:t>bien habillé</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est toujours maquillée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chemeClr val="tx1"/>
                          </a:solidFill>
                        </a:rPr>
                        <a:t>une limace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trop maigre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chemeClr val="tx1"/>
                          </a:solidFill>
                        </a:rPr>
                        <a:t>un joli visage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des vêtements troués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chemeClr val="tx1"/>
                          </a:solidFill>
                        </a:rPr>
                        <a:t>une petite chose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ne ressemble à rien</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3135" y="127030"/>
            <a:ext cx="879037" cy="738450"/>
          </a:xfrm>
          <a:prstGeom prst="rect">
            <a:avLst/>
          </a:prstGeom>
        </p:spPr>
      </p:pic>
      <p:graphicFrame>
        <p:nvGraphicFramePr>
          <p:cNvPr id="23" name="Table 22"/>
          <p:cNvGraphicFramePr>
            <a:graphicFrameLocks noGrp="1"/>
          </p:cNvGraphicFramePr>
          <p:nvPr>
            <p:extLst>
              <p:ext uri="{D42A27DB-BD31-4B8C-83A1-F6EECF244321}">
                <p14:modId xmlns:p14="http://schemas.microsoft.com/office/powerpoint/2010/main" val="1816575240"/>
              </p:ext>
            </p:extLst>
          </p:nvPr>
        </p:nvGraphicFramePr>
        <p:xfrm>
          <a:off x="1593000" y="4129490"/>
          <a:ext cx="8927278" cy="1828800"/>
        </p:xfrm>
        <a:graphic>
          <a:graphicData uri="http://schemas.openxmlformats.org/drawingml/2006/table">
            <a:tbl>
              <a:tblPr firstRow="1" bandRow="1">
                <a:tableStyleId>{5C22544A-7EE6-4342-B048-85BDC9FD1C3A}</a:tableStyleId>
              </a:tblPr>
              <a:tblGrid>
                <a:gridCol w="3640294">
                  <a:extLst>
                    <a:ext uri="{9D8B030D-6E8A-4147-A177-3AD203B41FA5}">
                      <a16:colId xmlns:a16="http://schemas.microsoft.com/office/drawing/2014/main" val="20000"/>
                    </a:ext>
                  </a:extLst>
                </a:gridCol>
                <a:gridCol w="823345">
                  <a:extLst>
                    <a:ext uri="{9D8B030D-6E8A-4147-A177-3AD203B41FA5}">
                      <a16:colId xmlns:a16="http://schemas.microsoft.com/office/drawing/2014/main" val="20001"/>
                    </a:ext>
                  </a:extLst>
                </a:gridCol>
                <a:gridCol w="3791690">
                  <a:extLst>
                    <a:ext uri="{9D8B030D-6E8A-4147-A177-3AD203B41FA5}">
                      <a16:colId xmlns:a16="http://schemas.microsoft.com/office/drawing/2014/main" val="20002"/>
                    </a:ext>
                  </a:extLst>
                </a:gridCol>
                <a:gridCol w="671949">
                  <a:extLst>
                    <a:ext uri="{9D8B030D-6E8A-4147-A177-3AD203B41FA5}">
                      <a16:colId xmlns:a16="http://schemas.microsoft.com/office/drawing/2014/main" val="20003"/>
                    </a:ext>
                  </a:extLst>
                </a:gridCol>
              </a:tblGrid>
              <a:tr h="370840">
                <a:tc>
                  <a:txBody>
                    <a:bodyPr/>
                    <a:lstStyle/>
                    <a:p>
                      <a:r>
                        <a:rPr lang="fr-FR" sz="2400" b="1" dirty="0" smtClean="0">
                          <a:solidFill>
                            <a:schemeClr val="tx1"/>
                          </a:solidFill>
                        </a:rPr>
                        <a:t>bien habillé</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est toujours maquillée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chemeClr val="tx1"/>
                          </a:solidFill>
                        </a:rPr>
                        <a:t>une limace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trop maigre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chemeClr val="tx1"/>
                          </a:solidFill>
                        </a:rPr>
                        <a:t>un joli visage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des vêtements troués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chemeClr val="tx1"/>
                          </a:solidFill>
                        </a:rPr>
                        <a:t>une petite chose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ne ressemble à rien</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9041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9760" y="4341166"/>
            <a:ext cx="3089297" cy="1693378"/>
          </a:xfrm>
          <a:prstGeom prst="rect">
            <a:avLst/>
          </a:prstGeom>
          <a:no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750316" y="4134436"/>
            <a:ext cx="3023341" cy="2377453"/>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32047" y="4224795"/>
            <a:ext cx="3295250" cy="2304256"/>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466056" y="843781"/>
            <a:ext cx="3324763" cy="2592288"/>
          </a:xfrm>
          <a:prstGeom prst="rect">
            <a:avLst/>
          </a:prstGeom>
          <a:no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445156" y="860943"/>
            <a:ext cx="3398227" cy="2588436"/>
          </a:xfrm>
          <a:prstGeom prst="rect">
            <a:avLst/>
          </a:prstGeom>
          <a:noFill/>
          <a:ln w="3810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97721" y="843782"/>
            <a:ext cx="3363902" cy="2592288"/>
          </a:xfrm>
          <a:prstGeom prst="rect">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2268837" y="3528008"/>
            <a:ext cx="0" cy="503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920168" y="2138244"/>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959935" y="3487553"/>
            <a:ext cx="0" cy="646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08550" y="4529679"/>
            <a:ext cx="2763205" cy="1600438"/>
          </a:xfrm>
          <a:prstGeom prst="rect">
            <a:avLst/>
          </a:prstGeom>
          <a:noFill/>
        </p:spPr>
        <p:txBody>
          <a:bodyPr wrap="square" rtlCol="0">
            <a:spAutoFit/>
          </a:bodyPr>
          <a:lstStyle/>
          <a:p>
            <a:r>
              <a:rPr lang="en-GB" sz="1400" dirty="0" smtClean="0"/>
              <a:t>Question: </a:t>
            </a:r>
          </a:p>
          <a:p>
            <a:endParaRPr lang="en-GB" sz="1400" dirty="0" smtClean="0"/>
          </a:p>
          <a:p>
            <a:r>
              <a:rPr lang="fr-FR" sz="1400" b="1" dirty="0" smtClean="0"/>
              <a:t>Lucas </a:t>
            </a:r>
            <a:r>
              <a:rPr lang="fr-FR" sz="1400" b="1" dirty="0"/>
              <a:t>et Lou sont l’exemple parfait qui montre que « les opposés s’attirent », dans quelle mesure êtes-vous d’accord?</a:t>
            </a:r>
          </a:p>
          <a:p>
            <a:endParaRPr lang="en-GB" sz="1400" dirty="0"/>
          </a:p>
        </p:txBody>
      </p:sp>
      <p:sp>
        <p:nvSpPr>
          <p:cNvPr id="15" name="TextBox 14"/>
          <p:cNvSpPr txBox="1"/>
          <p:nvPr/>
        </p:nvSpPr>
        <p:spPr>
          <a:xfrm>
            <a:off x="699399" y="4238410"/>
            <a:ext cx="585673" cy="307777"/>
          </a:xfrm>
          <a:prstGeom prst="rect">
            <a:avLst/>
          </a:prstGeom>
          <a:noFill/>
        </p:spPr>
        <p:txBody>
          <a:bodyPr wrap="none" rtlCol="0">
            <a:spAutoFit/>
          </a:bodyPr>
          <a:lstStyle/>
          <a:p>
            <a:r>
              <a:rPr lang="en-GB" sz="1400" dirty="0" smtClean="0"/>
              <a:t>Intro:</a:t>
            </a:r>
            <a:endParaRPr lang="en-GB" sz="1400" dirty="0"/>
          </a:p>
        </p:txBody>
      </p:sp>
      <p:sp>
        <p:nvSpPr>
          <p:cNvPr id="16" name="TextBox 15"/>
          <p:cNvSpPr txBox="1"/>
          <p:nvPr/>
        </p:nvSpPr>
        <p:spPr>
          <a:xfrm>
            <a:off x="509992" y="858569"/>
            <a:ext cx="3135005" cy="2246769"/>
          </a:xfrm>
          <a:prstGeom prst="rect">
            <a:avLst/>
          </a:prstGeom>
          <a:noFill/>
        </p:spPr>
        <p:txBody>
          <a:bodyPr wrap="none" rtlCol="0">
            <a:spAutoFit/>
          </a:bodyPr>
          <a:lstStyle/>
          <a:p>
            <a:r>
              <a:rPr lang="en-GB" sz="1400" dirty="0" err="1" smtClean="0"/>
              <a:t>Paragraphe</a:t>
            </a:r>
            <a:r>
              <a:rPr lang="en-GB" sz="1400" dirty="0" smtClean="0"/>
              <a:t> 1: </a:t>
            </a:r>
            <a:r>
              <a:rPr lang="en-GB" sz="1400" b="1" dirty="0" smtClean="0"/>
              <a:t>Les </a:t>
            </a:r>
            <a:r>
              <a:rPr lang="en-GB" sz="1400" b="1" dirty="0" err="1" smtClean="0"/>
              <a:t>différences</a:t>
            </a:r>
            <a:r>
              <a:rPr lang="en-GB" sz="1400" b="1" dirty="0" smtClean="0"/>
              <a:t> </a:t>
            </a:r>
            <a:r>
              <a:rPr lang="en-GB" sz="1400" b="1" dirty="0" err="1" smtClean="0"/>
              <a:t>flagrantes</a:t>
            </a:r>
            <a:endParaRPr lang="en-GB" sz="1400" b="1" dirty="0" smtClean="0"/>
          </a:p>
          <a:p>
            <a:endParaRPr lang="en-GB" sz="1400" dirty="0"/>
          </a:p>
          <a:p>
            <a:r>
              <a:rPr lang="en-GB" sz="1400" dirty="0" smtClean="0"/>
              <a:t>P:</a:t>
            </a:r>
          </a:p>
          <a:p>
            <a:endParaRPr lang="en-GB" sz="1400" dirty="0" smtClean="0"/>
          </a:p>
          <a:p>
            <a:endParaRPr lang="en-GB" sz="1400" dirty="0"/>
          </a:p>
          <a:p>
            <a:endParaRPr lang="en-GB" sz="1400" dirty="0" smtClean="0"/>
          </a:p>
          <a:p>
            <a:r>
              <a:rPr lang="en-GB" sz="1400" dirty="0" smtClean="0"/>
              <a:t>E:</a:t>
            </a:r>
          </a:p>
          <a:p>
            <a:endParaRPr lang="en-GB" sz="1400" dirty="0"/>
          </a:p>
          <a:p>
            <a:endParaRPr lang="en-GB" sz="1400" dirty="0" smtClean="0"/>
          </a:p>
          <a:p>
            <a:r>
              <a:rPr lang="en-GB" sz="1400" dirty="0" smtClean="0"/>
              <a:t>E:</a:t>
            </a:r>
            <a:endParaRPr lang="en-GB" sz="1400" dirty="0"/>
          </a:p>
        </p:txBody>
      </p:sp>
      <p:sp>
        <p:nvSpPr>
          <p:cNvPr id="17" name="TextBox 16"/>
          <p:cNvSpPr txBox="1"/>
          <p:nvPr/>
        </p:nvSpPr>
        <p:spPr>
          <a:xfrm>
            <a:off x="4635643" y="860943"/>
            <a:ext cx="2300630" cy="2246769"/>
          </a:xfrm>
          <a:prstGeom prst="rect">
            <a:avLst/>
          </a:prstGeom>
          <a:noFill/>
        </p:spPr>
        <p:txBody>
          <a:bodyPr wrap="none" rtlCol="0">
            <a:spAutoFit/>
          </a:bodyPr>
          <a:lstStyle/>
          <a:p>
            <a:r>
              <a:rPr lang="en-GB" sz="1400" dirty="0" err="1" smtClean="0"/>
              <a:t>Paragraphe</a:t>
            </a:r>
            <a:r>
              <a:rPr lang="en-GB" sz="1400" dirty="0" smtClean="0"/>
              <a:t> 2: </a:t>
            </a:r>
            <a:r>
              <a:rPr lang="en-GB" sz="1400" b="1" dirty="0" smtClean="0"/>
              <a:t>Les </a:t>
            </a:r>
            <a:r>
              <a:rPr lang="en-GB" sz="1400" b="1" dirty="0" err="1" smtClean="0"/>
              <a:t>similarités</a:t>
            </a:r>
            <a:endParaRPr lang="en-GB" sz="1400" b="1" dirty="0" smtClean="0"/>
          </a:p>
          <a:p>
            <a:endParaRPr lang="en-GB" sz="1400" dirty="0"/>
          </a:p>
          <a:p>
            <a:r>
              <a:rPr lang="en-GB" sz="1400" dirty="0" smtClean="0"/>
              <a:t>P:</a:t>
            </a:r>
          </a:p>
          <a:p>
            <a:endParaRPr lang="en-GB" sz="1400" dirty="0"/>
          </a:p>
          <a:p>
            <a:endParaRPr lang="en-GB" sz="1400" dirty="0" smtClean="0"/>
          </a:p>
          <a:p>
            <a:endParaRPr lang="en-GB" sz="1400" dirty="0"/>
          </a:p>
          <a:p>
            <a:r>
              <a:rPr lang="en-GB" sz="1400" dirty="0" smtClean="0"/>
              <a:t>E:</a:t>
            </a:r>
          </a:p>
          <a:p>
            <a:endParaRPr lang="en-GB" sz="1400" dirty="0"/>
          </a:p>
          <a:p>
            <a:endParaRPr lang="en-GB" sz="1400" dirty="0" smtClean="0"/>
          </a:p>
          <a:p>
            <a:r>
              <a:rPr lang="en-GB" sz="1400" dirty="0" smtClean="0"/>
              <a:t>E:</a:t>
            </a:r>
            <a:endParaRPr lang="en-GB" sz="1400" dirty="0"/>
          </a:p>
        </p:txBody>
      </p:sp>
      <p:sp>
        <p:nvSpPr>
          <p:cNvPr id="18" name="TextBox 17"/>
          <p:cNvSpPr txBox="1"/>
          <p:nvPr/>
        </p:nvSpPr>
        <p:spPr>
          <a:xfrm>
            <a:off x="8630178" y="869327"/>
            <a:ext cx="3185487" cy="2246769"/>
          </a:xfrm>
          <a:prstGeom prst="rect">
            <a:avLst/>
          </a:prstGeom>
          <a:noFill/>
        </p:spPr>
        <p:txBody>
          <a:bodyPr wrap="none" rtlCol="0">
            <a:spAutoFit/>
          </a:bodyPr>
          <a:lstStyle/>
          <a:p>
            <a:r>
              <a:rPr lang="en-GB" sz="1400" dirty="0" err="1" smtClean="0"/>
              <a:t>Paragraphe</a:t>
            </a:r>
            <a:r>
              <a:rPr lang="en-GB" sz="1400" dirty="0" smtClean="0"/>
              <a:t> 3: </a:t>
            </a:r>
            <a:r>
              <a:rPr lang="en-GB" sz="1400" b="1" dirty="0" smtClean="0"/>
              <a:t>Comment </a:t>
            </a:r>
            <a:r>
              <a:rPr lang="en-GB" sz="1400" b="1" dirty="0" err="1" smtClean="0"/>
              <a:t>ils</a:t>
            </a:r>
            <a:r>
              <a:rPr lang="en-GB" sz="1400" b="1" dirty="0" smtClean="0"/>
              <a:t> </a:t>
            </a:r>
            <a:r>
              <a:rPr lang="en-GB" sz="1400" b="1" dirty="0" err="1" smtClean="0"/>
              <a:t>s’influencent</a:t>
            </a:r>
            <a:endParaRPr lang="en-GB" sz="1400" b="1" dirty="0" smtClean="0"/>
          </a:p>
          <a:p>
            <a:endParaRPr lang="en-GB" sz="1400" dirty="0"/>
          </a:p>
          <a:p>
            <a:r>
              <a:rPr lang="en-GB" sz="1400" dirty="0" smtClean="0"/>
              <a:t>P:</a:t>
            </a:r>
          </a:p>
          <a:p>
            <a:endParaRPr lang="en-GB" sz="1400" dirty="0"/>
          </a:p>
          <a:p>
            <a:endParaRPr lang="en-GB" sz="1400" dirty="0" smtClean="0"/>
          </a:p>
          <a:p>
            <a:endParaRPr lang="en-GB" sz="1400" dirty="0"/>
          </a:p>
          <a:p>
            <a:r>
              <a:rPr lang="en-GB" sz="1400" dirty="0" smtClean="0"/>
              <a:t>E:</a:t>
            </a:r>
          </a:p>
          <a:p>
            <a:endParaRPr lang="en-GB" sz="1400" dirty="0"/>
          </a:p>
          <a:p>
            <a:endParaRPr lang="en-GB" sz="1400" dirty="0" smtClean="0"/>
          </a:p>
          <a:p>
            <a:r>
              <a:rPr lang="en-GB" sz="1400" dirty="0" smtClean="0"/>
              <a:t>E:</a:t>
            </a:r>
            <a:endParaRPr lang="en-GB" sz="1400" dirty="0"/>
          </a:p>
        </p:txBody>
      </p:sp>
      <p:sp>
        <p:nvSpPr>
          <p:cNvPr id="19" name="TextBox 18"/>
          <p:cNvSpPr txBox="1"/>
          <p:nvPr/>
        </p:nvSpPr>
        <p:spPr>
          <a:xfrm>
            <a:off x="8890194" y="4183301"/>
            <a:ext cx="1031051" cy="307777"/>
          </a:xfrm>
          <a:prstGeom prst="rect">
            <a:avLst/>
          </a:prstGeom>
          <a:noFill/>
        </p:spPr>
        <p:txBody>
          <a:bodyPr wrap="none" rtlCol="0">
            <a:spAutoFit/>
          </a:bodyPr>
          <a:lstStyle/>
          <a:p>
            <a:r>
              <a:rPr lang="en-GB" sz="1400" dirty="0" smtClean="0"/>
              <a:t>Conclusion:</a:t>
            </a:r>
            <a:endParaRPr lang="en-GB" sz="1400" dirty="0"/>
          </a:p>
        </p:txBody>
      </p:sp>
      <p:cxnSp>
        <p:nvCxnSpPr>
          <p:cNvPr id="29" name="Straight Arrow Connector 28"/>
          <p:cNvCxnSpPr/>
          <p:nvPr/>
        </p:nvCxnSpPr>
        <p:spPr>
          <a:xfrm>
            <a:off x="3919179" y="2239161"/>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118" y="135339"/>
            <a:ext cx="517182" cy="426332"/>
          </a:xfrm>
          <a:prstGeom prst="rect">
            <a:avLst/>
          </a:prstGeom>
          <a:solidFill>
            <a:schemeClr val="bg1"/>
          </a:solidFill>
          <a:ln>
            <a:solidFill>
              <a:srgbClr val="0070C0"/>
            </a:solidFill>
          </a:ln>
        </p:spPr>
      </p:pic>
      <p:sp>
        <p:nvSpPr>
          <p:cNvPr id="31" name="TextBox 30"/>
          <p:cNvSpPr txBox="1"/>
          <p:nvPr/>
        </p:nvSpPr>
        <p:spPr>
          <a:xfrm>
            <a:off x="1561810" y="120128"/>
            <a:ext cx="1692591" cy="461665"/>
          </a:xfrm>
          <a:prstGeom prst="rect">
            <a:avLst/>
          </a:prstGeom>
          <a:noFill/>
        </p:spPr>
        <p:txBody>
          <a:bodyPr wrap="none" rtlCol="0">
            <a:spAutoFit/>
          </a:bodyPr>
          <a:lstStyle/>
          <a:p>
            <a:r>
              <a:rPr lang="fr-FR" sz="2400" b="1" dirty="0" smtClean="0"/>
              <a:t>: avec l’aide</a:t>
            </a:r>
          </a:p>
        </p:txBody>
      </p:sp>
      <p:pic>
        <p:nvPicPr>
          <p:cNvPr id="3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9766" y="219094"/>
            <a:ext cx="517182" cy="426332"/>
          </a:xfrm>
          <a:prstGeom prst="rect">
            <a:avLst/>
          </a:prstGeom>
          <a:solidFill>
            <a:schemeClr val="bg1"/>
          </a:solidFill>
          <a:ln>
            <a:solidFill>
              <a:srgbClr val="0070C0"/>
            </a:solidFill>
          </a:ln>
        </p:spPr>
      </p:pic>
      <p:pic>
        <p:nvPicPr>
          <p:cNvPr id="33"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7626" y="219095"/>
            <a:ext cx="517182" cy="426332"/>
          </a:xfrm>
          <a:prstGeom prst="rect">
            <a:avLst/>
          </a:prstGeom>
          <a:solidFill>
            <a:schemeClr val="bg1"/>
          </a:solidFill>
          <a:ln>
            <a:solidFill>
              <a:srgbClr val="0070C0"/>
            </a:solidFill>
          </a:ln>
        </p:spPr>
      </p:pic>
      <p:sp>
        <p:nvSpPr>
          <p:cNvPr id="34" name="TextBox 33"/>
          <p:cNvSpPr txBox="1"/>
          <p:nvPr/>
        </p:nvSpPr>
        <p:spPr>
          <a:xfrm>
            <a:off x="7892806" y="186722"/>
            <a:ext cx="1673956" cy="461665"/>
          </a:xfrm>
          <a:prstGeom prst="rect">
            <a:avLst/>
          </a:prstGeom>
          <a:noFill/>
        </p:spPr>
        <p:txBody>
          <a:bodyPr wrap="none" rtlCol="0">
            <a:spAutoFit/>
          </a:bodyPr>
          <a:lstStyle/>
          <a:p>
            <a:r>
              <a:rPr lang="fr-FR" sz="2400" b="1" dirty="0" smtClean="0"/>
              <a:t>: sans l’aide</a:t>
            </a:r>
          </a:p>
        </p:txBody>
      </p:sp>
    </p:spTree>
    <p:extLst>
      <p:ext uri="{BB962C8B-B14F-4D97-AF65-F5344CB8AC3E}">
        <p14:creationId xmlns:p14="http://schemas.microsoft.com/office/powerpoint/2010/main" val="1488042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828" y="0"/>
            <a:ext cx="10831288" cy="721280"/>
          </a:xfrm>
        </p:spPr>
        <p:txBody>
          <a:bodyPr>
            <a:noAutofit/>
          </a:bodyPr>
          <a:lstStyle/>
          <a:p>
            <a:r>
              <a:rPr lang="fr-FR" sz="4000" b="1" dirty="0" smtClean="0"/>
              <a:t>Comment il réagit avec No</a:t>
            </a:r>
            <a:endParaRPr lang="fr-FR" sz="2400" b="1" dirty="0"/>
          </a:p>
        </p:txBody>
      </p:sp>
      <p:graphicFrame>
        <p:nvGraphicFramePr>
          <p:cNvPr id="4" name="Table 3"/>
          <p:cNvGraphicFramePr>
            <a:graphicFrameLocks noGrp="1"/>
          </p:cNvGraphicFramePr>
          <p:nvPr>
            <p:extLst>
              <p:ext uri="{D42A27DB-BD31-4B8C-83A1-F6EECF244321}">
                <p14:modId xmlns:p14="http://schemas.microsoft.com/office/powerpoint/2010/main" val="1406254545"/>
              </p:ext>
            </p:extLst>
          </p:nvPr>
        </p:nvGraphicFramePr>
        <p:xfrm>
          <a:off x="931573" y="1584937"/>
          <a:ext cx="10831287" cy="4911312"/>
        </p:xfrm>
        <a:graphic>
          <a:graphicData uri="http://schemas.openxmlformats.org/drawingml/2006/table">
            <a:tbl>
              <a:tblPr firstRow="1" bandRow="1">
                <a:tableStyleId>{5C22544A-7EE6-4342-B048-85BDC9FD1C3A}</a:tableStyleId>
              </a:tblPr>
              <a:tblGrid>
                <a:gridCol w="875780">
                  <a:extLst>
                    <a:ext uri="{9D8B030D-6E8A-4147-A177-3AD203B41FA5}">
                      <a16:colId xmlns:a16="http://schemas.microsoft.com/office/drawing/2014/main" val="20000"/>
                    </a:ext>
                  </a:extLst>
                </a:gridCol>
                <a:gridCol w="6345078">
                  <a:extLst>
                    <a:ext uri="{9D8B030D-6E8A-4147-A177-3AD203B41FA5}">
                      <a16:colId xmlns:a16="http://schemas.microsoft.com/office/drawing/2014/main" val="20001"/>
                    </a:ext>
                  </a:extLst>
                </a:gridCol>
                <a:gridCol w="3610429">
                  <a:extLst>
                    <a:ext uri="{9D8B030D-6E8A-4147-A177-3AD203B41FA5}">
                      <a16:colId xmlns:a16="http://schemas.microsoft.com/office/drawing/2014/main" val="20002"/>
                    </a:ext>
                  </a:extLst>
                </a:gridCol>
              </a:tblGrid>
              <a:tr h="605965">
                <a:tc>
                  <a:txBody>
                    <a:bodyPr/>
                    <a:lstStyle/>
                    <a:p>
                      <a:endParaRPr lang="fr-FR" sz="20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sz="20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sz="2000" b="1" dirty="0" smtClean="0">
                        <a:solidFill>
                          <a:sysClr val="windowText" lastClr="000000"/>
                        </a:solidFill>
                      </a:endParaRPr>
                    </a:p>
                    <a:p>
                      <a:endParaRPr lang="fr-FR" sz="2000" b="1"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08029">
                <a:tc>
                  <a:txBody>
                    <a:bodyPr/>
                    <a:lstStyle/>
                    <a:p>
                      <a:pPr marL="0" indent="0">
                        <a:lnSpc>
                          <a:spcPct val="150000"/>
                        </a:lnSpc>
                        <a:buNone/>
                      </a:pPr>
                      <a:r>
                        <a:rPr lang="fr-FR" sz="2000" b="1" baseline="0" dirty="0" smtClean="0">
                          <a:solidFill>
                            <a:sysClr val="windowText" lastClr="000000"/>
                          </a:solidFill>
                        </a:rPr>
                        <a:t>1</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indent="0">
                        <a:lnSpc>
                          <a:spcPct val="150000"/>
                        </a:lnSpc>
                        <a:buNone/>
                      </a:pPr>
                      <a:r>
                        <a:rPr lang="fr-FR" sz="2000" b="1" dirty="0" smtClean="0">
                          <a:solidFill>
                            <a:sysClr val="windowText" lastClr="000000"/>
                          </a:solidFill>
                        </a:rPr>
                        <a:t>Qu’est-ce qu’il pense</a:t>
                      </a:r>
                      <a:r>
                        <a:rPr lang="fr-FR" sz="2000" b="1" baseline="0" dirty="0" smtClean="0">
                          <a:solidFill>
                            <a:sysClr val="windowText" lastClr="000000"/>
                          </a:solidFill>
                        </a:rPr>
                        <a:t> de l’exposé de Lou?</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indent="0">
                        <a:buNone/>
                      </a:pPr>
                      <a:r>
                        <a:rPr lang="fr-FR" sz="2000" b="1" dirty="0" smtClean="0">
                          <a:solidFill>
                            <a:sysClr val="windowText" lastClr="000000"/>
                          </a:solidFill>
                        </a:rPr>
                        <a:t>Comment le sait-on?</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16945">
                <a:tc>
                  <a:txBody>
                    <a:bodyPr/>
                    <a:lstStyle/>
                    <a:p>
                      <a:pPr marL="0" indent="0">
                        <a:lnSpc>
                          <a:spcPct val="150000"/>
                        </a:lnSpc>
                        <a:buNone/>
                      </a:pPr>
                      <a:r>
                        <a:rPr lang="fr-FR" sz="2000" b="1" baseline="0" dirty="0" smtClean="0">
                          <a:solidFill>
                            <a:sysClr val="windowText" lastClr="000000"/>
                          </a:solidFill>
                        </a:rPr>
                        <a:t>2</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baseline="0" dirty="0" smtClean="0">
                          <a:solidFill>
                            <a:sysClr val="windowText" lastClr="000000"/>
                          </a:solidFill>
                        </a:rPr>
                        <a:t>Qu’est-ce qu’il fait pour aider Lou lorsque No va rencontrer ses parents pour la première fois?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ysClr val="windowText" lastClr="000000"/>
                          </a:solidFill>
                        </a:rPr>
                        <a:t>Pour quelle raison le fait-il?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94906">
                <a:tc>
                  <a:txBody>
                    <a:bodyPr/>
                    <a:lstStyle/>
                    <a:p>
                      <a:pPr marL="0" indent="0">
                        <a:lnSpc>
                          <a:spcPct val="150000"/>
                        </a:lnSpc>
                        <a:buNone/>
                      </a:pPr>
                      <a:r>
                        <a:rPr lang="fr-FR" sz="2000" b="1" baseline="0" dirty="0" smtClean="0">
                          <a:solidFill>
                            <a:sysClr val="windowText" lastClr="000000"/>
                          </a:solidFill>
                        </a:rPr>
                        <a:t>3</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baseline="0" dirty="0" smtClean="0">
                          <a:solidFill>
                            <a:sysClr val="windowText" lastClr="000000"/>
                          </a:solidFill>
                        </a:rPr>
                        <a:t>Que fait Lucas lorsque No ne peut plus rester chez les </a:t>
                      </a:r>
                      <a:r>
                        <a:rPr lang="fr-FR" sz="2000" b="1" baseline="0" dirty="0" err="1" smtClean="0">
                          <a:solidFill>
                            <a:sysClr val="windowText" lastClr="000000"/>
                          </a:solidFill>
                        </a:rPr>
                        <a:t>Bertignac</a:t>
                      </a:r>
                      <a:r>
                        <a:rPr lang="fr-FR" sz="2000" b="1" baseline="0" dirty="0" smtClean="0">
                          <a:solidFill>
                            <a:sysClr val="windowText" lastClr="000000"/>
                          </a:solidFill>
                        </a:rPr>
                        <a:t>?</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ysClr val="windowText" lastClr="000000"/>
                          </a:solidFill>
                        </a:rPr>
                        <a:t>Comment est-il possible pour lui de le faire?</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9495">
                <a:tc>
                  <a:txBody>
                    <a:bodyPr/>
                    <a:lstStyle/>
                    <a:p>
                      <a:pPr marL="0" indent="0">
                        <a:lnSpc>
                          <a:spcPct val="150000"/>
                        </a:lnSpc>
                        <a:buNone/>
                      </a:pPr>
                      <a:r>
                        <a:rPr lang="fr-FR" sz="2000" b="1" baseline="0" dirty="0" smtClean="0">
                          <a:solidFill>
                            <a:sysClr val="windowText" lastClr="000000"/>
                          </a:solidFill>
                        </a:rPr>
                        <a:t>4</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baseline="0" dirty="0" smtClean="0">
                          <a:solidFill>
                            <a:sysClr val="windowText" lastClr="000000"/>
                          </a:solidFill>
                        </a:rPr>
                        <a:t>Comment Lucas et No s’entendent-ils?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ysClr val="windowText" lastClr="000000"/>
                          </a:solidFill>
                        </a:rPr>
                        <a:t>En quoi sont-ils similaires?</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10550">
                <a:tc>
                  <a:txBody>
                    <a:bodyPr/>
                    <a:lstStyle/>
                    <a:p>
                      <a:pPr marL="0" indent="0">
                        <a:lnSpc>
                          <a:spcPct val="150000"/>
                        </a:lnSpc>
                        <a:buNone/>
                      </a:pPr>
                      <a:r>
                        <a:rPr lang="fr-FR" sz="2000" b="1" baseline="0" dirty="0" smtClean="0">
                          <a:solidFill>
                            <a:sysClr val="windowText" lastClr="000000"/>
                          </a:solidFill>
                        </a:rPr>
                        <a:t>5</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baseline="0" dirty="0" smtClean="0">
                          <a:solidFill>
                            <a:sysClr val="windowText" lastClr="000000"/>
                          </a:solidFill>
                        </a:rPr>
                        <a:t>Que pense-t-il de l’attitude de No envers l’alcool?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ysClr val="windowText" lastClr="000000"/>
                          </a:solidFill>
                        </a:rPr>
                        <a:t>Qu’explique-t-il</a:t>
                      </a:r>
                      <a:r>
                        <a:rPr lang="fr-FR" sz="2000" b="1" baseline="0" dirty="0" smtClean="0">
                          <a:solidFill>
                            <a:sysClr val="windowText" lastClr="000000"/>
                          </a:solidFill>
                        </a:rPr>
                        <a:t> à Lou?</a:t>
                      </a:r>
                      <a:endParaRPr lang="fr-FR" sz="2000" b="1" dirty="0" smtClean="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30347">
                <a:tc>
                  <a:txBody>
                    <a:bodyPr/>
                    <a:lstStyle/>
                    <a:p>
                      <a:pPr marL="0" indent="0">
                        <a:lnSpc>
                          <a:spcPct val="150000"/>
                        </a:lnSpc>
                        <a:buNone/>
                      </a:pPr>
                      <a:r>
                        <a:rPr lang="fr-FR" sz="2000" b="1" baseline="0" dirty="0" smtClean="0">
                          <a:solidFill>
                            <a:sysClr val="windowText" lastClr="000000"/>
                          </a:solidFill>
                        </a:rPr>
                        <a:t>6</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baseline="0" dirty="0" smtClean="0">
                          <a:solidFill>
                            <a:sysClr val="windowText" lastClr="000000"/>
                          </a:solidFill>
                        </a:rPr>
                        <a:t>Comment réagit-il quand il aperçoit les billets de 50 euros de No?</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b="1" dirty="0" smtClean="0">
                          <a:solidFill>
                            <a:sysClr val="windowText" lastClr="000000"/>
                          </a:solidFill>
                        </a:rPr>
                        <a:t>Pourquoi?</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0594" y="1713384"/>
            <a:ext cx="509618" cy="426332"/>
          </a:xfrm>
          <a:prstGeom prst="rect">
            <a:avLst/>
          </a:prstGeom>
          <a:solidFill>
            <a:schemeClr val="bg1"/>
          </a:solidFill>
          <a:ln>
            <a:solidFill>
              <a:srgbClr val="0070C0"/>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0276" y="103868"/>
            <a:ext cx="983207" cy="983207"/>
          </a:xfrm>
          <a:prstGeom prst="rect">
            <a:avLst/>
          </a:prstGeom>
        </p:spPr>
      </p:pic>
      <p:sp>
        <p:nvSpPr>
          <p:cNvPr id="8" name="TextBox 7"/>
          <p:cNvSpPr txBox="1"/>
          <p:nvPr/>
        </p:nvSpPr>
        <p:spPr>
          <a:xfrm>
            <a:off x="1123490" y="769293"/>
            <a:ext cx="9769476" cy="707886"/>
          </a:xfrm>
          <a:prstGeom prst="rect">
            <a:avLst/>
          </a:prstGeom>
          <a:noFill/>
        </p:spPr>
        <p:txBody>
          <a:bodyPr wrap="square" rtlCol="0">
            <a:spAutoFit/>
          </a:bodyPr>
          <a:lstStyle/>
          <a:p>
            <a:r>
              <a:rPr lang="fr-FR" sz="2000" b="1" dirty="0"/>
              <a:t>A deux: Lancez le dé et répondez à la question qui correspond au numéro. Ajoutez des détails si possible. Combien de drapeaux pouvez-vous collectionner en </a:t>
            </a:r>
            <a:r>
              <a:rPr lang="fr-FR" sz="2000" b="1" dirty="0" smtClean="0"/>
              <a:t>3 </a:t>
            </a:r>
            <a:r>
              <a:rPr lang="fr-FR" sz="2000" b="1" dirty="0"/>
              <a:t>minutes?</a:t>
            </a:r>
            <a:endParaRPr lang="fr-FR" sz="2000" dirty="0"/>
          </a:p>
        </p:txBody>
      </p:sp>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6952" y="1670408"/>
            <a:ext cx="509618"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333" y="1670408"/>
            <a:ext cx="509618" cy="426332"/>
          </a:xfrm>
          <a:prstGeom prst="rect">
            <a:avLst/>
          </a:prstGeom>
          <a:solidFill>
            <a:schemeClr val="bg1"/>
          </a:solidFill>
          <a:ln>
            <a:solidFill>
              <a:srgbClr val="0070C0"/>
            </a:solidFill>
          </a:ln>
        </p:spPr>
      </p:pic>
    </p:spTree>
    <p:extLst>
      <p:ext uri="{BB962C8B-B14F-4D97-AF65-F5344CB8AC3E}">
        <p14:creationId xmlns:p14="http://schemas.microsoft.com/office/powerpoint/2010/main" val="1862727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identifier les caractéristiques du personnage de Lucas</a:t>
            </a: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analyser </a:t>
            </a:r>
            <a:r>
              <a:rPr lang="fr-FR" sz="2400" smtClean="0">
                <a:ln w="0"/>
                <a:solidFill>
                  <a:schemeClr val="tx1"/>
                </a:solidFill>
                <a:effectLst>
                  <a:outerShdw blurRad="38100" dist="19050" dir="2700000" algn="tl" rotWithShape="0">
                    <a:schemeClr val="dk1">
                      <a:alpha val="40000"/>
                    </a:schemeClr>
                  </a:outerShdw>
                </a:effectLst>
              </a:rPr>
              <a:t>le rôle </a:t>
            </a:r>
            <a:r>
              <a:rPr lang="fr-FR" sz="2400" dirty="0" smtClean="0">
                <a:ln w="0"/>
                <a:solidFill>
                  <a:schemeClr val="tx1"/>
                </a:solidFill>
                <a:effectLst>
                  <a:outerShdw blurRad="38100" dist="19050" dir="2700000" algn="tl" rotWithShape="0">
                    <a:schemeClr val="dk1">
                      <a:alpha val="40000"/>
                    </a:schemeClr>
                  </a:outerShdw>
                </a:effectLst>
              </a:rPr>
              <a:t>de Lucas dans l’histoire</a:t>
            </a: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Illustrer ces caractéristiques en fournissant des preuves et des exemples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ext uri="{D42A27DB-BD31-4B8C-83A1-F6EECF244321}">
                <p14:modId xmlns:p14="http://schemas.microsoft.com/office/powerpoint/2010/main" val="3903296437"/>
              </p:ext>
            </p:extLst>
          </p:nvPr>
        </p:nvGraphicFramePr>
        <p:xfrm>
          <a:off x="8448789" y="660443"/>
          <a:ext cx="2787557" cy="2877030"/>
        </p:xfrm>
        <a:graphic>
          <a:graphicData uri="http://schemas.openxmlformats.org/drawingml/2006/table">
            <a:tbl>
              <a:tblPr firstRow="1" bandRow="1">
                <a:tableStyleId>{5C22544A-7EE6-4342-B048-85BDC9FD1C3A}</a:tableStyleId>
              </a:tblPr>
              <a:tblGrid>
                <a:gridCol w="2787557">
                  <a:extLst>
                    <a:ext uri="{9D8B030D-6E8A-4147-A177-3AD203B41FA5}">
                      <a16:colId xmlns:a16="http://schemas.microsoft.com/office/drawing/2014/main" val="20000"/>
                    </a:ext>
                  </a:extLst>
                </a:gridCol>
              </a:tblGrid>
              <a:tr h="856954">
                <a:tc>
                  <a:txBody>
                    <a:bodyPr/>
                    <a:lstStyle/>
                    <a:p>
                      <a:pPr algn="ctr"/>
                      <a:r>
                        <a:rPr lang="fr-FR" sz="2400" noProof="0" dirty="0" smtClean="0"/>
                        <a:t>Les</a:t>
                      </a:r>
                      <a:r>
                        <a:rPr lang="fr-FR" sz="2400" baseline="0" noProof="0" dirty="0" smtClean="0"/>
                        <a:t> personnages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751380">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noProof="0" dirty="0" smtClean="0">
                          <a:solidFill>
                            <a:schemeClr val="tx1"/>
                          </a:solidFill>
                        </a:rPr>
                        <a:t>Lou</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91570">
                <a:tc>
                  <a:txBody>
                    <a:bodyPr/>
                    <a:lstStyle/>
                    <a:p>
                      <a:pPr algn="ctr"/>
                      <a:r>
                        <a:rPr lang="fr-FR" sz="2400" b="1" noProof="0" dirty="0" smtClean="0">
                          <a:solidFill>
                            <a:schemeClr val="tx1"/>
                          </a:solidFill>
                        </a:rPr>
                        <a:t>No</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77126">
                <a:tc>
                  <a:txBody>
                    <a:bodyPr/>
                    <a:lstStyle/>
                    <a:p>
                      <a:pPr algn="ctr"/>
                      <a:r>
                        <a:rPr lang="fr-FR" sz="2400" b="1" noProof="0" dirty="0" smtClean="0">
                          <a:solidFill>
                            <a:schemeClr val="tx1"/>
                          </a:solidFill>
                        </a:rPr>
                        <a:t>Lucas</a:t>
                      </a:r>
                      <a:endParaRPr lang="fr-FR" sz="2400" b="1" noProof="0" dirty="0">
                        <a:solidFill>
                          <a:schemeClr val="tx1"/>
                        </a:solidFill>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3" name="Pentagon 22"/>
          <p:cNvSpPr/>
          <p:nvPr/>
        </p:nvSpPr>
        <p:spPr>
          <a:xfrm rot="5400000">
            <a:off x="9594868" y="2402046"/>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5163" y="2797390"/>
            <a:ext cx="530682" cy="6556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590219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988" y="133117"/>
            <a:ext cx="10515600" cy="904818"/>
          </a:xfrm>
        </p:spPr>
        <p:txBody>
          <a:bodyPr>
            <a:normAutofit/>
          </a:bodyPr>
          <a:lstStyle/>
          <a:p>
            <a:r>
              <a:rPr lang="fr-FR" sz="5400" b="1" dirty="0" smtClean="0"/>
              <a:t>Devoirs</a:t>
            </a:r>
            <a:endParaRPr lang="fr-FR" sz="5400" b="1" dirty="0"/>
          </a:p>
        </p:txBody>
      </p:sp>
      <p:sp>
        <p:nvSpPr>
          <p:cNvPr id="5" name="TextBox 4"/>
          <p:cNvSpPr txBox="1"/>
          <p:nvPr/>
        </p:nvSpPr>
        <p:spPr>
          <a:xfrm>
            <a:off x="715209" y="2208952"/>
            <a:ext cx="10729356" cy="3970318"/>
          </a:xfrm>
          <a:prstGeom prst="rect">
            <a:avLst/>
          </a:prstGeom>
          <a:solidFill>
            <a:schemeClr val="accent1">
              <a:lumMod val="20000"/>
              <a:lumOff val="80000"/>
            </a:schemeClr>
          </a:solidFill>
        </p:spPr>
        <p:txBody>
          <a:bodyPr wrap="square" rtlCol="0">
            <a:spAutoFit/>
          </a:bodyPr>
          <a:lstStyle/>
          <a:p>
            <a:r>
              <a:rPr lang="fr-FR" sz="2800" b="1" dirty="0"/>
              <a:t>Examinez comment les rapports entre Lou et les autres personnages ont un effet sur son comportement. Vous pouvez utiliser les points suivants :</a:t>
            </a:r>
          </a:p>
          <a:p>
            <a:endParaRPr lang="en-GB" sz="2800" b="1" dirty="0"/>
          </a:p>
          <a:p>
            <a:pPr marL="457200" lvl="0" indent="-457200">
              <a:buFont typeface="Arial" panose="020B0604020202020204" pitchFamily="34" charset="0"/>
              <a:buChar char="•"/>
            </a:pPr>
            <a:r>
              <a:rPr lang="fr-FR" sz="2800" b="1" dirty="0"/>
              <a:t>Ses rapports avec ses </a:t>
            </a:r>
            <a:r>
              <a:rPr lang="fr-FR" sz="2800" b="1" dirty="0" smtClean="0"/>
              <a:t>parents et les effets sur son comportement</a:t>
            </a:r>
            <a:endParaRPr lang="en-GB" sz="2800" b="1" dirty="0"/>
          </a:p>
          <a:p>
            <a:pPr marL="457200" lvl="0" indent="-457200">
              <a:buFont typeface="Arial" panose="020B0604020202020204" pitchFamily="34" charset="0"/>
              <a:buChar char="•"/>
            </a:pPr>
            <a:r>
              <a:rPr lang="fr-FR" sz="2800" b="1" dirty="0"/>
              <a:t>Ses rapports avec </a:t>
            </a:r>
            <a:r>
              <a:rPr lang="fr-FR" sz="2800" b="1" dirty="0" smtClean="0"/>
              <a:t>No et les effets sur son comportement</a:t>
            </a:r>
            <a:endParaRPr lang="en-GB" sz="2800" b="1" dirty="0"/>
          </a:p>
          <a:p>
            <a:pPr marL="457200" lvl="0" indent="-457200">
              <a:buFont typeface="Arial" panose="020B0604020202020204" pitchFamily="34" charset="0"/>
              <a:buChar char="•"/>
            </a:pPr>
            <a:r>
              <a:rPr lang="fr-FR" sz="2800" b="1" dirty="0"/>
              <a:t>Ses rapports avec ses camarades de </a:t>
            </a:r>
            <a:r>
              <a:rPr lang="fr-FR" sz="2800" b="1" dirty="0" smtClean="0"/>
              <a:t>classe et les effets sur son comportement</a:t>
            </a:r>
            <a:endParaRPr lang="en-GB" sz="2800" b="1" dirty="0"/>
          </a:p>
          <a:p>
            <a:pPr marL="457200" lvl="0" indent="-457200">
              <a:buFont typeface="Arial" panose="020B0604020202020204" pitchFamily="34" charset="0"/>
              <a:buChar char="•"/>
            </a:pPr>
            <a:r>
              <a:rPr lang="fr-FR" sz="2800" b="1" dirty="0"/>
              <a:t>Ses rapports avec </a:t>
            </a:r>
            <a:r>
              <a:rPr lang="fr-FR" sz="2800" b="1" dirty="0" smtClean="0"/>
              <a:t>Lucas et les effets sur son comportement</a:t>
            </a:r>
            <a:endParaRPr lang="en-GB" sz="2800" b="1" dirty="0"/>
          </a:p>
        </p:txBody>
      </p:sp>
      <p:pic>
        <p:nvPicPr>
          <p:cNvPr id="6" name="Picture 5"/>
          <p:cNvPicPr>
            <a:picLocks noChangeAspect="1"/>
          </p:cNvPicPr>
          <p:nvPr/>
        </p:nvPicPr>
        <p:blipFill>
          <a:blip r:embed="rId2"/>
          <a:stretch>
            <a:fillRect/>
          </a:stretch>
        </p:blipFill>
        <p:spPr>
          <a:xfrm>
            <a:off x="11058733" y="133117"/>
            <a:ext cx="999831" cy="999831"/>
          </a:xfrm>
          <a:prstGeom prst="rect">
            <a:avLst/>
          </a:prstGeom>
        </p:spPr>
      </p:pic>
      <p:sp>
        <p:nvSpPr>
          <p:cNvPr id="3" name="TextBox 2"/>
          <p:cNvSpPr txBox="1"/>
          <p:nvPr/>
        </p:nvSpPr>
        <p:spPr>
          <a:xfrm>
            <a:off x="875301" y="995343"/>
            <a:ext cx="4731659" cy="646331"/>
          </a:xfrm>
          <a:prstGeom prst="rect">
            <a:avLst/>
          </a:prstGeom>
          <a:noFill/>
        </p:spPr>
        <p:txBody>
          <a:bodyPr wrap="none" rtlCol="0">
            <a:spAutoFit/>
          </a:bodyPr>
          <a:lstStyle/>
          <a:p>
            <a:r>
              <a:rPr lang="fr-FR" sz="3600" b="1" dirty="0" smtClean="0"/>
              <a:t>Écrivez une dissertation</a:t>
            </a:r>
            <a:endParaRPr lang="fr-FR" sz="3600" b="1" dirty="0"/>
          </a:p>
        </p:txBody>
      </p:sp>
    </p:spTree>
    <p:extLst>
      <p:ext uri="{BB962C8B-B14F-4D97-AF65-F5344CB8AC3E}">
        <p14:creationId xmlns:p14="http://schemas.microsoft.com/office/powerpoint/2010/main" val="3107205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165" y="0"/>
            <a:ext cx="9164688" cy="873588"/>
          </a:xfrm>
        </p:spPr>
        <p:txBody>
          <a:bodyPr/>
          <a:lstStyle/>
          <a:p>
            <a:r>
              <a:rPr lang="fr-FR" b="1" dirty="0" smtClean="0"/>
              <a:t>Son apparence</a:t>
            </a:r>
            <a:endParaRPr lang="fr-FR" b="1" dirty="0"/>
          </a:p>
        </p:txBody>
      </p:sp>
      <p:sp>
        <p:nvSpPr>
          <p:cNvPr id="4" name="TextBox 3"/>
          <p:cNvSpPr txBox="1"/>
          <p:nvPr/>
        </p:nvSpPr>
        <p:spPr>
          <a:xfrm>
            <a:off x="1034782" y="1066234"/>
            <a:ext cx="10674742" cy="523220"/>
          </a:xfrm>
          <a:prstGeom prst="rect">
            <a:avLst/>
          </a:prstGeom>
          <a:noFill/>
        </p:spPr>
        <p:txBody>
          <a:bodyPr wrap="none" rtlCol="0">
            <a:spAutoFit/>
          </a:bodyPr>
          <a:lstStyle/>
          <a:p>
            <a:r>
              <a:rPr lang="fr-FR" sz="2800" b="1" dirty="0" smtClean="0"/>
              <a:t> </a:t>
            </a:r>
            <a:r>
              <a:rPr lang="fr-FR" sz="2800" b="1" dirty="0"/>
              <a:t>C</a:t>
            </a:r>
            <a:r>
              <a:rPr lang="fr-FR" sz="2800" b="1" dirty="0" smtClean="0"/>
              <a:t>ochez les expressions que Lou utilise pour se décrire physiquement</a:t>
            </a:r>
            <a:endParaRPr lang="fr-FR" sz="2800" b="1" dirty="0"/>
          </a:p>
        </p:txBody>
      </p:sp>
      <p:graphicFrame>
        <p:nvGraphicFramePr>
          <p:cNvPr id="13" name="Table 12"/>
          <p:cNvGraphicFramePr>
            <a:graphicFrameLocks noGrp="1"/>
          </p:cNvGraphicFramePr>
          <p:nvPr>
            <p:extLst/>
          </p:nvPr>
        </p:nvGraphicFramePr>
        <p:xfrm>
          <a:off x="1593000" y="1770220"/>
          <a:ext cx="8927278" cy="1828800"/>
        </p:xfrm>
        <a:graphic>
          <a:graphicData uri="http://schemas.openxmlformats.org/drawingml/2006/table">
            <a:tbl>
              <a:tblPr firstRow="1" bandRow="1">
                <a:tableStyleId>{5C22544A-7EE6-4342-B048-85BDC9FD1C3A}</a:tableStyleId>
              </a:tblPr>
              <a:tblGrid>
                <a:gridCol w="3640294">
                  <a:extLst>
                    <a:ext uri="{9D8B030D-6E8A-4147-A177-3AD203B41FA5}">
                      <a16:colId xmlns:a16="http://schemas.microsoft.com/office/drawing/2014/main" val="20000"/>
                    </a:ext>
                  </a:extLst>
                </a:gridCol>
                <a:gridCol w="823345">
                  <a:extLst>
                    <a:ext uri="{9D8B030D-6E8A-4147-A177-3AD203B41FA5}">
                      <a16:colId xmlns:a16="http://schemas.microsoft.com/office/drawing/2014/main" val="20001"/>
                    </a:ext>
                  </a:extLst>
                </a:gridCol>
                <a:gridCol w="3791690">
                  <a:extLst>
                    <a:ext uri="{9D8B030D-6E8A-4147-A177-3AD203B41FA5}">
                      <a16:colId xmlns:a16="http://schemas.microsoft.com/office/drawing/2014/main" val="20002"/>
                    </a:ext>
                  </a:extLst>
                </a:gridCol>
                <a:gridCol w="671949">
                  <a:extLst>
                    <a:ext uri="{9D8B030D-6E8A-4147-A177-3AD203B41FA5}">
                      <a16:colId xmlns:a16="http://schemas.microsoft.com/office/drawing/2014/main" val="20003"/>
                    </a:ext>
                  </a:extLst>
                </a:gridCol>
              </a:tblGrid>
              <a:tr h="370840">
                <a:tc>
                  <a:txBody>
                    <a:bodyPr/>
                    <a:lstStyle/>
                    <a:p>
                      <a:r>
                        <a:rPr lang="fr-FR" sz="2400" b="1" dirty="0" smtClean="0">
                          <a:solidFill>
                            <a:schemeClr val="tx1"/>
                          </a:solidFill>
                        </a:rPr>
                        <a:t>bien habillé</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est toujours maquillée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fr-FR" sz="2400" b="1" dirty="0" smtClean="0">
                          <a:solidFill>
                            <a:schemeClr val="tx1"/>
                          </a:solidFill>
                        </a:rPr>
                        <a:t>une limace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trop maigre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fr-FR" sz="2400" b="1" dirty="0" smtClean="0">
                          <a:solidFill>
                            <a:schemeClr val="tx1"/>
                          </a:solidFill>
                        </a:rPr>
                        <a:t>un joli visage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des vêtements troués</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endParaRPr lang="fr-FR" sz="2400" b="1">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fr-FR" sz="2400" b="1" dirty="0" smtClean="0">
                          <a:solidFill>
                            <a:schemeClr val="tx1"/>
                          </a:solidFill>
                        </a:rPr>
                        <a:t>une petite chose</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chemeClr val="tx1"/>
                          </a:solidFill>
                        </a:rPr>
                        <a:t>qui ne ressemble à rien</a:t>
                      </a:r>
                      <a:endParaRPr lang="fr-FR" sz="2400" b="1" dirty="0">
                        <a:solidFill>
                          <a:schemeClr val="tx1"/>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tc>
                  <a:txBody>
                    <a:bodyPr/>
                    <a:lstStyle/>
                    <a:p>
                      <a:r>
                        <a:rPr lang="fr-FR" sz="2400" b="1" dirty="0" smtClean="0">
                          <a:solidFill>
                            <a:srgbClr val="FF0000"/>
                          </a:solidFill>
                          <a:latin typeface="Zapf Dingbats"/>
                          <a:ea typeface="Zapf Dingbats"/>
                          <a:cs typeface="Zapf Dingbats"/>
                          <a:sym typeface="Zapf Dingbats"/>
                        </a:rPr>
                        <a:t>✓</a:t>
                      </a:r>
                      <a:endParaRPr lang="fr-FR" sz="2400" b="1" dirty="0">
                        <a:solidFill>
                          <a:srgbClr val="FF0000"/>
                        </a:solidFill>
                      </a:endParaRPr>
                    </a:p>
                  </a:txBody>
                  <a:tcPr>
                    <a:lnL w="3810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3135" y="127030"/>
            <a:ext cx="879037" cy="738450"/>
          </a:xfrm>
          <a:prstGeom prst="rect">
            <a:avLst/>
          </a:prstGeom>
        </p:spPr>
      </p:pic>
      <p:sp>
        <p:nvSpPr>
          <p:cNvPr id="3" name="TextBox 2"/>
          <p:cNvSpPr txBox="1"/>
          <p:nvPr/>
        </p:nvSpPr>
        <p:spPr>
          <a:xfrm>
            <a:off x="8184181" y="156799"/>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3811984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522" y="0"/>
            <a:ext cx="8719976" cy="936307"/>
          </a:xfrm>
        </p:spPr>
        <p:txBody>
          <a:bodyPr>
            <a:normAutofit/>
          </a:bodyPr>
          <a:lstStyle/>
          <a:p>
            <a:r>
              <a:rPr lang="fr-FR" b="1" dirty="0" smtClean="0"/>
              <a:t>Sa personnalité</a:t>
            </a:r>
            <a:endParaRPr lang="fr-FR" sz="3600" b="1" dirty="0"/>
          </a:p>
        </p:txBody>
      </p:sp>
      <p:sp>
        <p:nvSpPr>
          <p:cNvPr id="3" name="Content Placeholder 2"/>
          <p:cNvSpPr>
            <a:spLocks noGrp="1"/>
          </p:cNvSpPr>
          <p:nvPr>
            <p:ph idx="1"/>
          </p:nvPr>
        </p:nvSpPr>
        <p:spPr>
          <a:xfrm>
            <a:off x="838199" y="884831"/>
            <a:ext cx="10515600" cy="1028118"/>
          </a:xfrm>
        </p:spPr>
        <p:txBody>
          <a:bodyPr>
            <a:normAutofit/>
          </a:bodyPr>
          <a:lstStyle/>
          <a:p>
            <a:pPr marL="0" indent="0">
              <a:buNone/>
            </a:pPr>
            <a:r>
              <a:rPr lang="fr-FR" sz="2400" b="1" dirty="0" smtClean="0"/>
              <a:t>Écoutez le passage qui décrit la personnalité de Lou et complétez la transcription avec les mots qui manquent. </a:t>
            </a:r>
            <a:endParaRPr lang="fr-FR" sz="2400" b="1" dirty="0"/>
          </a:p>
        </p:txBody>
      </p:sp>
      <p:pic>
        <p:nvPicPr>
          <p:cNvPr id="4"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1353" y="1287584"/>
            <a:ext cx="440286" cy="362944"/>
          </a:xfrm>
          <a:prstGeom prst="rect">
            <a:avLst/>
          </a:prstGeom>
          <a:solidFill>
            <a:schemeClr val="bg1"/>
          </a:solidFill>
          <a:ln>
            <a:solidFill>
              <a:srgbClr val="0070C0"/>
            </a:solidFill>
          </a:ln>
        </p:spPr>
      </p:pic>
      <p:pic>
        <p:nvPicPr>
          <p:cNvPr id="5"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418" y="1283185"/>
            <a:ext cx="440286" cy="362944"/>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4963" y="1278786"/>
            <a:ext cx="440286" cy="362944"/>
          </a:xfrm>
          <a:prstGeom prst="rect">
            <a:avLst/>
          </a:prstGeom>
          <a:solidFill>
            <a:schemeClr val="bg1"/>
          </a:solidFill>
          <a:ln>
            <a:solidFill>
              <a:srgbClr val="0070C0"/>
            </a:solidFill>
          </a:ln>
        </p:spPr>
      </p:pic>
      <p:sp>
        <p:nvSpPr>
          <p:cNvPr id="7" name="TextBox 6"/>
          <p:cNvSpPr txBox="1"/>
          <p:nvPr/>
        </p:nvSpPr>
        <p:spPr>
          <a:xfrm>
            <a:off x="5189588" y="1254393"/>
            <a:ext cx="1834384" cy="400110"/>
          </a:xfrm>
          <a:prstGeom prst="rect">
            <a:avLst/>
          </a:prstGeom>
          <a:noFill/>
        </p:spPr>
        <p:txBody>
          <a:bodyPr wrap="square" rtlCol="0">
            <a:spAutoFit/>
          </a:bodyPr>
          <a:lstStyle/>
          <a:p>
            <a:r>
              <a:rPr lang="fr-FR" sz="2000" b="1" dirty="0" smtClean="0"/>
              <a:t>Avec l’aide</a:t>
            </a:r>
            <a:endParaRPr lang="fr-FR" sz="2000" b="1" dirty="0"/>
          </a:p>
        </p:txBody>
      </p:sp>
      <p:sp>
        <p:nvSpPr>
          <p:cNvPr id="8" name="TextBox 7"/>
          <p:cNvSpPr txBox="1"/>
          <p:nvPr/>
        </p:nvSpPr>
        <p:spPr>
          <a:xfrm>
            <a:off x="8556080" y="1281354"/>
            <a:ext cx="1587915" cy="400110"/>
          </a:xfrm>
          <a:prstGeom prst="rect">
            <a:avLst/>
          </a:prstGeom>
          <a:noFill/>
        </p:spPr>
        <p:txBody>
          <a:bodyPr wrap="square" rtlCol="0">
            <a:spAutoFit/>
          </a:bodyPr>
          <a:lstStyle/>
          <a:p>
            <a:r>
              <a:rPr lang="fr-FR" sz="2000" b="1" dirty="0" smtClean="0"/>
              <a:t>Sans l’aide</a:t>
            </a:r>
            <a:endParaRPr lang="fr-FR" sz="2000" b="1" dirty="0"/>
          </a:p>
        </p:txBody>
      </p:sp>
      <p:pic>
        <p:nvPicPr>
          <p:cNvPr id="9" name="la personnalite de Lo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5237" y="231576"/>
            <a:ext cx="630819" cy="630819"/>
          </a:xfrm>
          <a:prstGeom prst="rect">
            <a:avLst/>
          </a:prstGeom>
        </p:spPr>
      </p:pic>
      <p:pic>
        <p:nvPicPr>
          <p:cNvPr id="10" name="Picture 9" descr="Screen Shot 2018-01-10 at 13.34.3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7068" y="1991348"/>
            <a:ext cx="9802009" cy="4490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1445396" y="1943100"/>
            <a:ext cx="211954" cy="369332"/>
          </a:xfrm>
          <a:prstGeom prst="rect">
            <a:avLst/>
          </a:prstGeom>
          <a:solidFill>
            <a:schemeClr val="bg1"/>
          </a:solidFill>
        </p:spPr>
        <p:txBody>
          <a:bodyPr wrap="square">
            <a:spAutoFit/>
          </a:bodyPr>
          <a:lstStyle/>
          <a:p>
            <a:r>
              <a:rPr lang="fr-FR" b="1" dirty="0"/>
              <a:t>è</a:t>
            </a:r>
            <a:endParaRPr lang="en-GB" dirty="0"/>
          </a:p>
        </p:txBody>
      </p:sp>
    </p:spTree>
    <p:extLst>
      <p:ext uri="{BB962C8B-B14F-4D97-AF65-F5344CB8AC3E}">
        <p14:creationId xmlns:p14="http://schemas.microsoft.com/office/powerpoint/2010/main" val="3448444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89" fill="hold"/>
                                        <p:tgtEl>
                                          <p:spTgt spid="9"/>
                                        </p:tgtEl>
                                      </p:cBhvr>
                                    </p:cmd>
                                  </p:childTnLst>
                                </p:cTn>
                              </p:par>
                            </p:childTnLst>
                          </p:cTn>
                        </p:par>
                      </p:childTnLst>
                    </p:cTn>
                  </p:par>
                </p:childTnLst>
              </p:cTn>
              <p:nextCondLst>
                <p:cond evt="onClick" delay="0">
                  <p:tgtEl>
                    <p:spTgt spid="9"/>
                  </p:tgtEl>
                </p:cond>
              </p:nextCondLst>
            </p:seq>
            <p:audio>
              <p:cMediaNode vol="41509">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2646"/>
            <a:ext cx="7988800" cy="936307"/>
          </a:xfrm>
        </p:spPr>
        <p:txBody>
          <a:bodyPr/>
          <a:lstStyle/>
          <a:p>
            <a:r>
              <a:rPr lang="fr-FR" b="1" dirty="0" smtClean="0"/>
              <a:t>Sa personnalité</a:t>
            </a:r>
            <a:endParaRPr lang="fr-FR" b="1" dirty="0"/>
          </a:p>
        </p:txBody>
      </p:sp>
      <p:pic>
        <p:nvPicPr>
          <p:cNvPr id="9" name="la personnalite de Lou.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53134" y="137497"/>
            <a:ext cx="568099" cy="568099"/>
          </a:xfrm>
          <a:prstGeom prst="rect">
            <a:avLst/>
          </a:prstGeom>
        </p:spPr>
      </p:pic>
      <p:sp>
        <p:nvSpPr>
          <p:cNvPr id="11" name="Rectangle 10"/>
          <p:cNvSpPr/>
          <p:nvPr/>
        </p:nvSpPr>
        <p:spPr>
          <a:xfrm>
            <a:off x="877995" y="1109324"/>
            <a:ext cx="10394851" cy="4832093"/>
          </a:xfrm>
          <a:prstGeom prst="rect">
            <a:avLst/>
          </a:prstGeom>
          <a:ln w="38100" cmpd="sng">
            <a:solidFill>
              <a:schemeClr val="tx1"/>
            </a:solidFill>
          </a:ln>
        </p:spPr>
        <p:txBody>
          <a:bodyPr wrap="square">
            <a:spAutoFit/>
          </a:bodyPr>
          <a:lstStyle/>
          <a:p>
            <a:pPr algn="just"/>
            <a:r>
              <a:rPr lang="fr-FR" sz="2800" b="1" dirty="0" smtClean="0"/>
              <a:t>Dès </a:t>
            </a:r>
            <a:r>
              <a:rPr lang="fr-FR" sz="2800" b="1" dirty="0"/>
              <a:t>la première page du livre, on apprend que Lou est une enfant </a:t>
            </a:r>
            <a:r>
              <a:rPr lang="fr-FR" sz="2800" b="1" dirty="0">
                <a:solidFill>
                  <a:srgbClr val="FF0000"/>
                </a:solidFill>
              </a:rPr>
              <a:t>surdouée</a:t>
            </a:r>
            <a:r>
              <a:rPr lang="fr-FR" sz="2800" b="1" dirty="0"/>
              <a:t> et mature.  Elle a </a:t>
            </a:r>
            <a:r>
              <a:rPr lang="fr-FR" sz="2800" b="1" dirty="0">
                <a:solidFill>
                  <a:srgbClr val="FF0000"/>
                </a:solidFill>
              </a:rPr>
              <a:t>un QI de 160 </a:t>
            </a:r>
            <a:r>
              <a:rPr lang="fr-FR" sz="2800" b="1" dirty="0"/>
              <a:t>et a sauté deux classes. Le monde l’intéresse, tout la fascine et elle </a:t>
            </a:r>
            <a:r>
              <a:rPr lang="fr-FR" sz="2800" b="1" dirty="0">
                <a:solidFill>
                  <a:srgbClr val="FF0000"/>
                </a:solidFill>
              </a:rPr>
              <a:t>questionne</a:t>
            </a:r>
            <a:r>
              <a:rPr lang="fr-FR" sz="2800" b="1" dirty="0"/>
              <a:t> tout ce qui l’entoure. Elle porte un grand intérêt </a:t>
            </a:r>
            <a:r>
              <a:rPr lang="fr-FR" sz="2800" b="1" dirty="0">
                <a:solidFill>
                  <a:srgbClr val="FF0000"/>
                </a:solidFill>
              </a:rPr>
              <a:t>aux sciences</a:t>
            </a:r>
            <a:r>
              <a:rPr lang="fr-FR" sz="2800" b="1" dirty="0"/>
              <a:t> et fait beaucoup d’expériences chez elle pour s’occuper. Malgré cela, Lou est </a:t>
            </a:r>
            <a:r>
              <a:rPr lang="fr-FR" sz="2800" b="1" dirty="0">
                <a:solidFill>
                  <a:srgbClr val="FF0000"/>
                </a:solidFill>
              </a:rPr>
              <a:t>inadaptée</a:t>
            </a:r>
            <a:r>
              <a:rPr lang="fr-FR" sz="2800" b="1" dirty="0"/>
              <a:t> au monde qui l’entoure. Elle est </a:t>
            </a:r>
            <a:r>
              <a:rPr lang="fr-FR" sz="2800" b="1" dirty="0">
                <a:solidFill>
                  <a:srgbClr val="FF0000"/>
                </a:solidFill>
              </a:rPr>
              <a:t>mal à l’aise </a:t>
            </a:r>
            <a:r>
              <a:rPr lang="fr-FR" sz="2800" b="1" dirty="0"/>
              <a:t>dans sa relation avec les autres et se décrit comme asociale et </a:t>
            </a:r>
            <a:r>
              <a:rPr lang="fr-FR" sz="2800" b="1" dirty="0">
                <a:solidFill>
                  <a:srgbClr val="FF0000"/>
                </a:solidFill>
              </a:rPr>
              <a:t>en décalage</a:t>
            </a:r>
            <a:r>
              <a:rPr lang="fr-FR" sz="2800" b="1" dirty="0"/>
              <a:t>. Elle exprime au cours du livre, </a:t>
            </a:r>
            <a:r>
              <a:rPr lang="fr-FR" sz="2800" b="1" dirty="0">
                <a:solidFill>
                  <a:srgbClr val="FF0000"/>
                </a:solidFill>
              </a:rPr>
              <a:t>son désir </a:t>
            </a:r>
            <a:r>
              <a:rPr lang="fr-FR" sz="2800" b="1" dirty="0"/>
              <a:t>d’‘être comme les autres’. Lou est une personne au grand </a:t>
            </a:r>
            <a:r>
              <a:rPr lang="fr-FR" sz="2800" b="1" dirty="0">
                <a:solidFill>
                  <a:srgbClr val="FF0000"/>
                </a:solidFill>
              </a:rPr>
              <a:t>cœur</a:t>
            </a:r>
            <a:r>
              <a:rPr lang="fr-FR" sz="2800" b="1" dirty="0"/>
              <a:t> mais elle se sent </a:t>
            </a:r>
            <a:r>
              <a:rPr lang="fr-FR" sz="2800" b="1" dirty="0">
                <a:solidFill>
                  <a:srgbClr val="FF0000"/>
                </a:solidFill>
              </a:rPr>
              <a:t>seule</a:t>
            </a:r>
            <a:r>
              <a:rPr lang="fr-FR" sz="2800" b="1" dirty="0"/>
              <a:t> et a aussi besoin d’être aimée.  Enfin, dans sa façon de s’exprimer, Lou utilise beaucoup d’</a:t>
            </a:r>
            <a:r>
              <a:rPr lang="fr-FR" sz="2800" b="1" dirty="0">
                <a:solidFill>
                  <a:srgbClr val="FF0000"/>
                </a:solidFill>
              </a:rPr>
              <a:t>autodérision</a:t>
            </a:r>
            <a:r>
              <a:rPr lang="fr-FR" sz="2800" b="1" dirty="0"/>
              <a:t> et d’humour. </a:t>
            </a:r>
            <a:endParaRPr lang="en-GB" sz="2800" b="1" dirty="0"/>
          </a:p>
        </p:txBody>
      </p:sp>
      <p:sp>
        <p:nvSpPr>
          <p:cNvPr id="13" name="TextBox 12"/>
          <p:cNvSpPr txBox="1"/>
          <p:nvPr/>
        </p:nvSpPr>
        <p:spPr>
          <a:xfrm>
            <a:off x="6663366" y="407677"/>
            <a:ext cx="2368757" cy="584776"/>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
        <p:nvSpPr>
          <p:cNvPr id="14" name="TextBox 13"/>
          <p:cNvSpPr txBox="1"/>
          <p:nvPr/>
        </p:nvSpPr>
        <p:spPr>
          <a:xfrm>
            <a:off x="1285638" y="6068125"/>
            <a:ext cx="8537463" cy="646331"/>
          </a:xfrm>
          <a:prstGeom prst="rect">
            <a:avLst/>
          </a:prstGeom>
          <a:solidFill>
            <a:srgbClr val="DEEBF7"/>
          </a:solidFill>
        </p:spPr>
        <p:txBody>
          <a:bodyPr wrap="none" rtlCol="0">
            <a:spAutoFit/>
          </a:bodyPr>
          <a:lstStyle/>
          <a:p>
            <a:r>
              <a:rPr lang="fr-FR" sz="3600" b="1" dirty="0" smtClean="0"/>
              <a:t>Maintenant, traduisez le passage en anglais</a:t>
            </a:r>
            <a:endParaRPr lang="fr-FR" sz="3600" b="1"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933" y="5983865"/>
            <a:ext cx="1748270" cy="874135"/>
          </a:xfrm>
          <a:prstGeom prst="rect">
            <a:avLst/>
          </a:prstGeom>
        </p:spPr>
      </p:pic>
    </p:spTree>
    <p:extLst>
      <p:ext uri="{BB962C8B-B14F-4D97-AF65-F5344CB8AC3E}">
        <p14:creationId xmlns:p14="http://schemas.microsoft.com/office/powerpoint/2010/main" val="173447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293"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914" y="208327"/>
            <a:ext cx="8568905" cy="842228"/>
          </a:xfrm>
        </p:spPr>
        <p:txBody>
          <a:bodyPr/>
          <a:lstStyle/>
          <a:p>
            <a:r>
              <a:rPr lang="fr-FR" dirty="0"/>
              <a:t>L</a:t>
            </a:r>
            <a:r>
              <a:rPr lang="fr-FR" dirty="0" smtClean="0"/>
              <a:t>a personnalité de Lou</a:t>
            </a:r>
            <a:endParaRPr lang="fr-FR" dirty="0"/>
          </a:p>
        </p:txBody>
      </p:sp>
      <p:sp>
        <p:nvSpPr>
          <p:cNvPr id="4" name="TextBox 3"/>
          <p:cNvSpPr txBox="1"/>
          <p:nvPr/>
        </p:nvSpPr>
        <p:spPr>
          <a:xfrm>
            <a:off x="900914" y="1050555"/>
            <a:ext cx="10426208" cy="4832093"/>
          </a:xfrm>
          <a:prstGeom prst="rect">
            <a:avLst/>
          </a:prstGeom>
          <a:noFill/>
          <a:ln w="28575" cmpd="sng">
            <a:solidFill>
              <a:schemeClr val="tx1"/>
            </a:solidFill>
          </a:ln>
        </p:spPr>
        <p:txBody>
          <a:bodyPr wrap="square" rtlCol="0">
            <a:spAutoFit/>
          </a:bodyPr>
          <a:lstStyle/>
          <a:p>
            <a:pPr algn="just"/>
            <a:r>
              <a:rPr lang="en-GB" sz="2800" b="1" dirty="0" smtClean="0"/>
              <a:t>From the first page of the book,</a:t>
            </a:r>
            <a:r>
              <a:rPr lang="en-GB" sz="2800" b="1" dirty="0" smtClean="0">
                <a:solidFill>
                  <a:srgbClr val="FF0000"/>
                </a:solidFill>
              </a:rPr>
              <a:t>/</a:t>
            </a:r>
            <a:r>
              <a:rPr lang="en-GB" sz="2800" b="1" dirty="0" smtClean="0"/>
              <a:t> we learn that Lou is</a:t>
            </a:r>
            <a:r>
              <a:rPr lang="en-GB" sz="2800" b="1" dirty="0" smtClean="0">
                <a:solidFill>
                  <a:srgbClr val="FF0000"/>
                </a:solidFill>
              </a:rPr>
              <a:t>/</a:t>
            </a:r>
            <a:r>
              <a:rPr lang="en-GB" sz="2800" b="1" dirty="0" smtClean="0"/>
              <a:t> a gifted and mature child.</a:t>
            </a:r>
            <a:r>
              <a:rPr lang="en-GB" sz="2800" b="1" dirty="0" smtClean="0">
                <a:solidFill>
                  <a:srgbClr val="FF0000"/>
                </a:solidFill>
              </a:rPr>
              <a:t>/</a:t>
            </a:r>
            <a:r>
              <a:rPr lang="en-GB" sz="2800" b="1" dirty="0" smtClean="0"/>
              <a:t> She has an IQ of 160</a:t>
            </a:r>
            <a:r>
              <a:rPr lang="en-GB" sz="2800" b="1" dirty="0" smtClean="0">
                <a:solidFill>
                  <a:srgbClr val="FF0000"/>
                </a:solidFill>
              </a:rPr>
              <a:t>/</a:t>
            </a:r>
            <a:r>
              <a:rPr lang="en-GB" sz="2800" b="1" dirty="0" smtClean="0"/>
              <a:t> and skipped two classes.</a:t>
            </a:r>
            <a:r>
              <a:rPr lang="en-GB" sz="2800" b="1" dirty="0" smtClean="0">
                <a:solidFill>
                  <a:srgbClr val="FF0000"/>
                </a:solidFill>
              </a:rPr>
              <a:t>/</a:t>
            </a:r>
            <a:r>
              <a:rPr lang="en-GB" sz="2800" b="1" dirty="0" smtClean="0"/>
              <a:t> The world interests her,</a:t>
            </a:r>
            <a:r>
              <a:rPr lang="en-GB" sz="2800" b="1" dirty="0" smtClean="0">
                <a:solidFill>
                  <a:srgbClr val="FF0000"/>
                </a:solidFill>
              </a:rPr>
              <a:t>/</a:t>
            </a:r>
            <a:r>
              <a:rPr lang="en-GB" sz="2800" b="1" dirty="0" smtClean="0"/>
              <a:t> everything fascinates her</a:t>
            </a:r>
            <a:r>
              <a:rPr lang="en-GB" sz="2800" b="1" dirty="0" smtClean="0">
                <a:solidFill>
                  <a:srgbClr val="FF0000"/>
                </a:solidFill>
              </a:rPr>
              <a:t>/</a:t>
            </a:r>
            <a:r>
              <a:rPr lang="en-GB" sz="2800" b="1" dirty="0" smtClean="0"/>
              <a:t> and she questions everything around her.</a:t>
            </a:r>
            <a:r>
              <a:rPr lang="en-GB" sz="2800" b="1" dirty="0" smtClean="0">
                <a:solidFill>
                  <a:srgbClr val="FF0000"/>
                </a:solidFill>
              </a:rPr>
              <a:t>/</a:t>
            </a:r>
            <a:r>
              <a:rPr lang="en-GB" sz="2800" b="1" dirty="0" smtClean="0"/>
              <a:t> She has a great interest in science</a:t>
            </a:r>
            <a:r>
              <a:rPr lang="en-GB" sz="2800" b="1" dirty="0" smtClean="0">
                <a:solidFill>
                  <a:srgbClr val="FF0000"/>
                </a:solidFill>
              </a:rPr>
              <a:t>/</a:t>
            </a:r>
            <a:r>
              <a:rPr lang="en-GB" sz="2800" b="1" dirty="0" smtClean="0"/>
              <a:t> and does a lot of experiments </a:t>
            </a:r>
            <a:r>
              <a:rPr lang="en-GB" sz="2800" b="1" dirty="0" smtClean="0">
                <a:solidFill>
                  <a:srgbClr val="FF0000"/>
                </a:solidFill>
              </a:rPr>
              <a:t>/</a:t>
            </a:r>
            <a:r>
              <a:rPr lang="en-GB" sz="2800" b="1" dirty="0" smtClean="0"/>
              <a:t>at home to keep busy. </a:t>
            </a:r>
            <a:r>
              <a:rPr lang="en-GB" sz="2800" b="1" dirty="0" smtClean="0">
                <a:solidFill>
                  <a:srgbClr val="FF0000"/>
                </a:solidFill>
              </a:rPr>
              <a:t>/</a:t>
            </a:r>
            <a:r>
              <a:rPr lang="en-GB" sz="2800" b="1" dirty="0" smtClean="0"/>
              <a:t>Despite this, Lou is unsuited</a:t>
            </a:r>
            <a:r>
              <a:rPr lang="en-GB" sz="2800" b="1" dirty="0" smtClean="0">
                <a:solidFill>
                  <a:srgbClr val="FF0000"/>
                </a:solidFill>
              </a:rPr>
              <a:t>/</a:t>
            </a:r>
            <a:r>
              <a:rPr lang="en-GB" sz="2800" b="1" dirty="0" smtClean="0"/>
              <a:t> to the world surrounding her.</a:t>
            </a:r>
            <a:r>
              <a:rPr lang="en-GB" sz="2800" b="1" dirty="0" smtClean="0">
                <a:solidFill>
                  <a:srgbClr val="FF0000"/>
                </a:solidFill>
              </a:rPr>
              <a:t>/</a:t>
            </a:r>
            <a:r>
              <a:rPr lang="en-GB" sz="2800" b="1" dirty="0" smtClean="0"/>
              <a:t> She is uncomfortable</a:t>
            </a:r>
            <a:r>
              <a:rPr lang="en-GB" sz="2800" b="1" dirty="0" smtClean="0">
                <a:solidFill>
                  <a:srgbClr val="FF0000"/>
                </a:solidFill>
              </a:rPr>
              <a:t>/</a:t>
            </a:r>
            <a:r>
              <a:rPr lang="en-GB" sz="2800" b="1" dirty="0" smtClean="0"/>
              <a:t> in her relationship with others</a:t>
            </a:r>
            <a:r>
              <a:rPr lang="en-GB" sz="2800" b="1" dirty="0" smtClean="0">
                <a:solidFill>
                  <a:srgbClr val="FF0000"/>
                </a:solidFill>
              </a:rPr>
              <a:t>/</a:t>
            </a:r>
            <a:r>
              <a:rPr lang="en-GB" sz="2800" b="1" dirty="0" smtClean="0"/>
              <a:t> and describes herself as</a:t>
            </a:r>
            <a:r>
              <a:rPr lang="en-GB" sz="2800" b="1" dirty="0" smtClean="0">
                <a:solidFill>
                  <a:srgbClr val="FF0000"/>
                </a:solidFill>
              </a:rPr>
              <a:t>/</a:t>
            </a:r>
            <a:r>
              <a:rPr lang="en-GB" sz="2800" b="1" dirty="0" smtClean="0"/>
              <a:t> unsociable and out of touch.</a:t>
            </a:r>
            <a:r>
              <a:rPr lang="en-GB" sz="2800" b="1" dirty="0" smtClean="0">
                <a:solidFill>
                  <a:srgbClr val="FF0000"/>
                </a:solidFill>
              </a:rPr>
              <a:t>/</a:t>
            </a:r>
            <a:r>
              <a:rPr lang="en-GB" sz="2800" b="1" dirty="0" smtClean="0"/>
              <a:t> She expresses, throughout the book,</a:t>
            </a:r>
            <a:r>
              <a:rPr lang="en-GB" sz="2800" b="1" dirty="0" smtClean="0">
                <a:solidFill>
                  <a:srgbClr val="FF0000"/>
                </a:solidFill>
              </a:rPr>
              <a:t>/</a:t>
            </a:r>
            <a:r>
              <a:rPr lang="en-GB" sz="2800" b="1" dirty="0" smtClean="0"/>
              <a:t> her desire ‘to be like others'.</a:t>
            </a:r>
            <a:r>
              <a:rPr lang="en-GB" sz="2800" b="1" dirty="0" smtClean="0">
                <a:solidFill>
                  <a:srgbClr val="FF0000"/>
                </a:solidFill>
              </a:rPr>
              <a:t>/</a:t>
            </a:r>
            <a:r>
              <a:rPr lang="en-GB" sz="2800" b="1" dirty="0" smtClean="0"/>
              <a:t> Lou is a kind hearted person</a:t>
            </a:r>
            <a:r>
              <a:rPr lang="en-GB" sz="2800" b="1" dirty="0" smtClean="0">
                <a:solidFill>
                  <a:srgbClr val="FF0000"/>
                </a:solidFill>
              </a:rPr>
              <a:t>/</a:t>
            </a:r>
            <a:r>
              <a:rPr lang="en-GB" sz="2800" b="1" dirty="0" smtClean="0"/>
              <a:t> but she feels lonely</a:t>
            </a:r>
            <a:r>
              <a:rPr lang="en-GB" sz="2800" b="1" dirty="0" smtClean="0">
                <a:solidFill>
                  <a:srgbClr val="FF0000"/>
                </a:solidFill>
              </a:rPr>
              <a:t>/</a:t>
            </a:r>
            <a:r>
              <a:rPr lang="en-GB" sz="2800" b="1" dirty="0" smtClean="0"/>
              <a:t> and also needs to be loved. </a:t>
            </a:r>
            <a:r>
              <a:rPr lang="en-GB" sz="2800" b="1" dirty="0" smtClean="0">
                <a:solidFill>
                  <a:srgbClr val="FF0000"/>
                </a:solidFill>
              </a:rPr>
              <a:t>/</a:t>
            </a:r>
            <a:r>
              <a:rPr lang="en-GB" sz="2800" b="1" dirty="0" smtClean="0"/>
              <a:t>Finally, in the way she expresses herself,</a:t>
            </a:r>
            <a:r>
              <a:rPr lang="en-GB" sz="2800" b="1" dirty="0" smtClean="0">
                <a:solidFill>
                  <a:srgbClr val="FF0000"/>
                </a:solidFill>
              </a:rPr>
              <a:t>/</a:t>
            </a:r>
            <a:r>
              <a:rPr lang="en-GB" sz="2800" b="1" dirty="0" smtClean="0"/>
              <a:t> Lou uses a lot of</a:t>
            </a:r>
            <a:r>
              <a:rPr lang="en-GB" sz="2800" b="1" dirty="0" smtClean="0">
                <a:solidFill>
                  <a:srgbClr val="FF0000"/>
                </a:solidFill>
              </a:rPr>
              <a:t>/</a:t>
            </a:r>
            <a:r>
              <a:rPr lang="en-GB" sz="2800" b="1" dirty="0" smtClean="0"/>
              <a:t> self-deprecation and humour.</a:t>
            </a:r>
            <a:r>
              <a:rPr lang="en-GB" sz="2800" b="1" dirty="0" smtClean="0">
                <a:solidFill>
                  <a:srgbClr val="FF0000"/>
                </a:solidFill>
              </a:rPr>
              <a:t>/</a:t>
            </a:r>
            <a:endParaRPr lang="en-GB"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730" y="0"/>
            <a:ext cx="1748270" cy="874135"/>
          </a:xfrm>
          <a:prstGeom prst="rect">
            <a:avLst/>
          </a:prstGeom>
        </p:spPr>
      </p:pic>
      <p:sp>
        <p:nvSpPr>
          <p:cNvPr id="7" name="TextBox 6"/>
          <p:cNvSpPr txBox="1"/>
          <p:nvPr/>
        </p:nvSpPr>
        <p:spPr>
          <a:xfrm>
            <a:off x="10896564" y="6162204"/>
            <a:ext cx="776976" cy="584776"/>
          </a:xfrm>
          <a:prstGeom prst="rect">
            <a:avLst/>
          </a:prstGeom>
          <a:noFill/>
        </p:spPr>
        <p:txBody>
          <a:bodyPr wrap="none" rtlCol="0">
            <a:spAutoFit/>
          </a:bodyPr>
          <a:lstStyle/>
          <a:p>
            <a:r>
              <a:rPr lang="fr-FR" sz="3200" b="1" dirty="0" smtClean="0"/>
              <a:t>/25</a:t>
            </a:r>
            <a:endParaRPr lang="fr-FR" sz="3200" b="1" dirty="0"/>
          </a:p>
        </p:txBody>
      </p:sp>
    </p:spTree>
    <p:extLst>
      <p:ext uri="{BB962C8B-B14F-4D97-AF65-F5344CB8AC3E}">
        <p14:creationId xmlns:p14="http://schemas.microsoft.com/office/powerpoint/2010/main" val="1118870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F7F391-B7A4-4A2D-838D-779BD7580928}">
  <ds:schemaRefs>
    <ds:schemaRef ds:uri="http://schemas.microsoft.com/sharepoint/v3"/>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dcmitype/"/>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308C823-76EB-41B2-BB80-D82E24E18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DC15D8-7DBE-4A0B-AEEF-C795A1626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3998</TotalTime>
  <Words>3676</Words>
  <Application>Microsoft Office PowerPoint</Application>
  <PresentationFormat>Widescreen</PresentationFormat>
  <Paragraphs>438</Paragraphs>
  <Slides>53</Slides>
  <Notes>1</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Zapf Dingbats</vt:lpstr>
      <vt:lpstr>Office Theme</vt:lpstr>
      <vt:lpstr>PowerPoint Presentation</vt:lpstr>
      <vt:lpstr>Lou Bertignac</vt:lpstr>
      <vt:lpstr>Son apparence</vt:lpstr>
      <vt:lpstr>Son apparence</vt:lpstr>
      <vt:lpstr>Son apparence</vt:lpstr>
      <vt:lpstr>Son apparence</vt:lpstr>
      <vt:lpstr>Sa personnalité</vt:lpstr>
      <vt:lpstr>Sa personnalité</vt:lpstr>
      <vt:lpstr>La personnalité de Lou</vt:lpstr>
      <vt:lpstr>Ses intérêts</vt:lpstr>
      <vt:lpstr>PowerPoint Presentation</vt:lpstr>
      <vt:lpstr>Lou et ses parents</vt:lpstr>
      <vt:lpstr>Pour résumer:  </vt:lpstr>
      <vt:lpstr>Pour résumer:  </vt:lpstr>
      <vt:lpstr>No (Nolwenn Pivet)</vt:lpstr>
      <vt:lpstr>Son histoire avant de rencontrer Lou</vt:lpstr>
      <vt:lpstr>Son histoire avant de rencontrer Lou</vt:lpstr>
      <vt:lpstr>PowerPoint Presentation</vt:lpstr>
      <vt:lpstr>La rencontre avec Lou</vt:lpstr>
      <vt:lpstr>La rencontre avec Lou</vt:lpstr>
      <vt:lpstr>L’interview</vt:lpstr>
      <vt:lpstr>L’interview</vt:lpstr>
      <vt:lpstr>PowerPoint Presentation</vt:lpstr>
      <vt:lpstr>No et sa nouvelle famille</vt:lpstr>
      <vt:lpstr>No et sa nouvelle famille</vt:lpstr>
      <vt:lpstr>Le rapport entre Lou et No</vt:lpstr>
      <vt:lpstr>Que découvre-t-on au sujet de No sans même que Delphine De Vigan ne prononce le mot ?</vt:lpstr>
      <vt:lpstr>PowerPoint Presentation</vt:lpstr>
      <vt:lpstr>PowerPoint Presentation</vt:lpstr>
      <vt:lpstr>PowerPoint Presentation</vt:lpstr>
      <vt:lpstr>PowerPoint Presentation</vt:lpstr>
      <vt:lpstr>PowerPoint Presentation</vt:lpstr>
      <vt:lpstr>Et enfin pages 226 et 227</vt:lpstr>
      <vt:lpstr>PowerPoint Presentation</vt:lpstr>
      <vt:lpstr>Les facteurs qui mènent à sa perte</vt:lpstr>
      <vt:lpstr>Les facteurs qui mènent à sa perte</vt:lpstr>
      <vt:lpstr>L’abandon</vt:lpstr>
      <vt:lpstr>Traduisez les phrases suivantes en français :</vt:lpstr>
      <vt:lpstr>Traduisez les phrases suivantes en français :</vt:lpstr>
      <vt:lpstr>PowerPoint Presentation</vt:lpstr>
      <vt:lpstr>L’AMOUR, FIL CONDUCTEUR</vt:lpstr>
      <vt:lpstr>PowerPoint Presentation</vt:lpstr>
      <vt:lpstr>Les objectifs:</vt:lpstr>
      <vt:lpstr>Les devoirs: L’abandon</vt:lpstr>
      <vt:lpstr>Les objectifs:</vt:lpstr>
      <vt:lpstr>Lucas Muller</vt:lpstr>
      <vt:lpstr>Son apparence et sa personnalité</vt:lpstr>
      <vt:lpstr>PowerPoint Presentation</vt:lpstr>
      <vt:lpstr>Son rapport avec Lou</vt:lpstr>
      <vt:lpstr>PowerPoint Presentation</vt:lpstr>
      <vt:lpstr>Comment il réagit avec No</vt:lpstr>
      <vt:lpstr>Les objectifs:</vt:lpstr>
      <vt:lpstr>Devoirs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Frédérique E. Lecerf</cp:lastModifiedBy>
  <cp:revision>450</cp:revision>
  <cp:lastPrinted>2018-03-08T07:43:05Z</cp:lastPrinted>
  <dcterms:created xsi:type="dcterms:W3CDTF">2017-10-29T09:19:52Z</dcterms:created>
  <dcterms:modified xsi:type="dcterms:W3CDTF">2019-11-29T12:14:42Z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