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2" r:id="rId2"/>
    <p:sldId id="289" r:id="rId3"/>
    <p:sldId id="257" r:id="rId4"/>
    <p:sldId id="258" r:id="rId5"/>
    <p:sldId id="275" r:id="rId6"/>
    <p:sldId id="264" r:id="rId7"/>
    <p:sldId id="290" r:id="rId8"/>
    <p:sldId id="292" r:id="rId9"/>
    <p:sldId id="297" r:id="rId10"/>
    <p:sldId id="298" r:id="rId11"/>
    <p:sldId id="300" r:id="rId12"/>
    <p:sldId id="268" r:id="rId13"/>
    <p:sldId id="301" r:id="rId14"/>
    <p:sldId id="259" r:id="rId15"/>
    <p:sldId id="260" r:id="rId16"/>
    <p:sldId id="303" r:id="rId17"/>
    <p:sldId id="270" r:id="rId18"/>
    <p:sldId id="309" r:id="rId19"/>
    <p:sldId id="308" r:id="rId20"/>
    <p:sldId id="320" r:id="rId21"/>
    <p:sldId id="310" r:id="rId22"/>
    <p:sldId id="311" r:id="rId23"/>
    <p:sldId id="313" r:id="rId24"/>
    <p:sldId id="316" r:id="rId25"/>
    <p:sldId id="318" r:id="rId26"/>
    <p:sldId id="293" r:id="rId27"/>
    <p:sldId id="307" r:id="rId28"/>
    <p:sldId id="314" r:id="rId29"/>
    <p:sldId id="315" r:id="rId30"/>
    <p:sldId id="280" r:id="rId31"/>
    <p:sldId id="278" r:id="rId32"/>
    <p:sldId id="287" r:id="rId33"/>
    <p:sldId id="279" r:id="rId34"/>
    <p:sldId id="284" r:id="rId35"/>
    <p:sldId id="283" r:id="rId36"/>
    <p:sldId id="306" r:id="rId37"/>
    <p:sldId id="31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723" autoAdjust="0"/>
  </p:normalViewPr>
  <p:slideViewPr>
    <p:cSldViewPr snapToGrid="0">
      <p:cViewPr varScale="1">
        <p:scale>
          <a:sx n="90" d="100"/>
          <a:sy n="90" d="100"/>
        </p:scale>
        <p:origin x="108" y="61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27231-C97D-45D1-8BD2-0CDAEB22A907}" type="datetimeFigureOut">
              <a:rPr lang="en-GB" smtClean="0"/>
              <a:t>27/11/2017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0DCA2-1B92-4B5E-966E-AB073D779B09}" type="slidenum">
              <a:rPr lang="en-GB" smtClean="0"/>
              <a:t>‹#›</a:t>
            </a:fld>
            <a:endParaRPr lang="en-GB"/>
          </a:p>
        </p:txBody>
      </p:sp>
    </p:spTree>
    <p:extLst>
      <p:ext uri="{BB962C8B-B14F-4D97-AF65-F5344CB8AC3E}">
        <p14:creationId xmlns:p14="http://schemas.microsoft.com/office/powerpoint/2010/main" val="37147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guardian.com/business/2016/mar/05/timeline-seven-years-of-record-low-interest-rates-bank-of-england"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KX2RMSTWjOI"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GGS-XZZKJT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140DCA2-1B92-4B5E-966E-AB073D779B09}" type="slidenum">
              <a:rPr lang="en-GB" smtClean="0"/>
              <a:t>6</a:t>
            </a:fld>
            <a:endParaRPr lang="en-GB"/>
          </a:p>
        </p:txBody>
      </p:sp>
    </p:spTree>
    <p:extLst>
      <p:ext uri="{BB962C8B-B14F-4D97-AF65-F5344CB8AC3E}">
        <p14:creationId xmlns:p14="http://schemas.microsoft.com/office/powerpoint/2010/main" val="180816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WEEK 1</a:t>
            </a:r>
          </a:p>
          <a:p>
            <a:endParaRPr lang="en-GB" dirty="0" smtClean="0"/>
          </a:p>
          <a:p>
            <a:r>
              <a:rPr lang="en-GB" dirty="0" smtClean="0"/>
              <a:t>PREP -</a:t>
            </a:r>
            <a:r>
              <a:rPr lang="en-GB" baseline="0" dirty="0" smtClean="0"/>
              <a:t> Reading on quantitative easing</a:t>
            </a:r>
          </a:p>
          <a:p>
            <a:r>
              <a:rPr lang="en-GB" baseline="0" dirty="0" smtClean="0"/>
              <a:t>30: Who controls the money supply?</a:t>
            </a:r>
          </a:p>
          <a:p>
            <a:r>
              <a:rPr lang="en-GB" baseline="0" dirty="0" smtClean="0"/>
              <a:t>90: Regulation breakdown to combat financial crisis</a:t>
            </a:r>
          </a:p>
          <a:p>
            <a:endParaRPr lang="en-GB" baseline="0" dirty="0" smtClean="0"/>
          </a:p>
          <a:p>
            <a:endParaRPr lang="en-GB" baseline="0" dirty="0" smtClean="0"/>
          </a:p>
          <a:p>
            <a:r>
              <a:rPr lang="en-GB" baseline="0" dirty="0" smtClean="0"/>
              <a:t>WEEK 2</a:t>
            </a:r>
          </a:p>
          <a:p>
            <a:r>
              <a:rPr lang="en-GB" baseline="0" dirty="0" smtClean="0"/>
              <a:t>RWS</a:t>
            </a:r>
          </a:p>
          <a:p>
            <a:r>
              <a:rPr lang="en-GB" baseline="0" dirty="0" smtClean="0"/>
              <a:t>30: Quantitative Easing Debate?</a:t>
            </a:r>
          </a:p>
          <a:p>
            <a:r>
              <a:rPr lang="en-GB" baseline="0" dirty="0" smtClean="0"/>
              <a:t>90: 45: Role of the MPC Committee / 45: Effectiveness of Monetary Policy on the UK economy</a:t>
            </a:r>
          </a:p>
        </p:txBody>
      </p:sp>
      <p:sp>
        <p:nvSpPr>
          <p:cNvPr id="4" name="Slide Number Placeholder 3"/>
          <p:cNvSpPr>
            <a:spLocks noGrp="1"/>
          </p:cNvSpPr>
          <p:nvPr>
            <p:ph type="sldNum" sz="quarter" idx="10"/>
          </p:nvPr>
        </p:nvSpPr>
        <p:spPr/>
        <p:txBody>
          <a:bodyPr/>
          <a:lstStyle/>
          <a:p>
            <a:fld id="{5140DCA2-1B92-4B5E-966E-AB073D779B09}" type="slidenum">
              <a:rPr lang="en-GB" smtClean="0"/>
              <a:t>22</a:t>
            </a:fld>
            <a:endParaRPr lang="en-GB"/>
          </a:p>
        </p:txBody>
      </p:sp>
    </p:spTree>
    <p:extLst>
      <p:ext uri="{BB962C8B-B14F-4D97-AF65-F5344CB8AC3E}">
        <p14:creationId xmlns:p14="http://schemas.microsoft.com/office/powerpoint/2010/main" val="356826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WEEK 1</a:t>
            </a:r>
          </a:p>
          <a:p>
            <a:endParaRPr lang="en-GB" dirty="0" smtClean="0"/>
          </a:p>
          <a:p>
            <a:r>
              <a:rPr lang="en-GB" dirty="0" smtClean="0"/>
              <a:t>PREP -</a:t>
            </a:r>
            <a:r>
              <a:rPr lang="en-GB" baseline="0" dirty="0" smtClean="0"/>
              <a:t> Reading on quantitative easing</a:t>
            </a:r>
          </a:p>
          <a:p>
            <a:r>
              <a:rPr lang="en-GB" baseline="0" dirty="0" smtClean="0"/>
              <a:t>30: Who controls the money supply?</a:t>
            </a:r>
          </a:p>
          <a:p>
            <a:r>
              <a:rPr lang="en-GB" baseline="0" dirty="0" smtClean="0"/>
              <a:t>90: Regulation breakdown to combat financial crisis</a:t>
            </a:r>
          </a:p>
          <a:p>
            <a:endParaRPr lang="en-GB" baseline="0" dirty="0" smtClean="0"/>
          </a:p>
          <a:p>
            <a:endParaRPr lang="en-GB" baseline="0" dirty="0" smtClean="0"/>
          </a:p>
          <a:p>
            <a:r>
              <a:rPr lang="en-GB" baseline="0" dirty="0" smtClean="0"/>
              <a:t>WEEK 2</a:t>
            </a:r>
          </a:p>
          <a:p>
            <a:r>
              <a:rPr lang="en-GB" baseline="0" dirty="0" smtClean="0"/>
              <a:t>RWS</a:t>
            </a:r>
          </a:p>
          <a:p>
            <a:r>
              <a:rPr lang="en-GB" baseline="0" dirty="0" smtClean="0"/>
              <a:t>30: Quantitative Easing Debate?</a:t>
            </a:r>
          </a:p>
          <a:p>
            <a:r>
              <a:rPr lang="en-GB" baseline="0" dirty="0" smtClean="0"/>
              <a:t>90: 45: Role of the MPC Committee / 45: Effectiveness of Monetary Policy on the UK economy</a:t>
            </a:r>
          </a:p>
        </p:txBody>
      </p:sp>
      <p:sp>
        <p:nvSpPr>
          <p:cNvPr id="4" name="Slide Number Placeholder 3"/>
          <p:cNvSpPr>
            <a:spLocks noGrp="1"/>
          </p:cNvSpPr>
          <p:nvPr>
            <p:ph type="sldNum" sz="quarter" idx="10"/>
          </p:nvPr>
        </p:nvSpPr>
        <p:spPr/>
        <p:txBody>
          <a:bodyPr/>
          <a:lstStyle/>
          <a:p>
            <a:fld id="{5140DCA2-1B92-4B5E-966E-AB073D779B09}" type="slidenum">
              <a:rPr lang="en-GB" smtClean="0"/>
              <a:t>23</a:t>
            </a:fld>
            <a:endParaRPr lang="en-GB"/>
          </a:p>
        </p:txBody>
      </p:sp>
    </p:spTree>
    <p:extLst>
      <p:ext uri="{BB962C8B-B14F-4D97-AF65-F5344CB8AC3E}">
        <p14:creationId xmlns:p14="http://schemas.microsoft.com/office/powerpoint/2010/main" val="356826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WEEK 1</a:t>
            </a:r>
          </a:p>
          <a:p>
            <a:endParaRPr lang="en-GB" dirty="0" smtClean="0"/>
          </a:p>
          <a:p>
            <a:r>
              <a:rPr lang="en-GB" dirty="0" smtClean="0"/>
              <a:t>PREP -</a:t>
            </a:r>
            <a:r>
              <a:rPr lang="en-GB" baseline="0" dirty="0" smtClean="0"/>
              <a:t> Reading on quantitative easing</a:t>
            </a:r>
          </a:p>
          <a:p>
            <a:r>
              <a:rPr lang="en-GB" baseline="0" dirty="0" smtClean="0"/>
              <a:t>30: Who controls the money supply?</a:t>
            </a:r>
          </a:p>
          <a:p>
            <a:r>
              <a:rPr lang="en-GB" baseline="0" dirty="0" smtClean="0"/>
              <a:t>90: Regulation breakdown to combat financial crisis</a:t>
            </a:r>
          </a:p>
          <a:p>
            <a:endParaRPr lang="en-GB" baseline="0" dirty="0" smtClean="0"/>
          </a:p>
          <a:p>
            <a:endParaRPr lang="en-GB" baseline="0" dirty="0" smtClean="0"/>
          </a:p>
          <a:p>
            <a:r>
              <a:rPr lang="en-GB" baseline="0" dirty="0" smtClean="0"/>
              <a:t>WEEK 2</a:t>
            </a:r>
          </a:p>
          <a:p>
            <a:r>
              <a:rPr lang="en-GB" baseline="0" dirty="0" smtClean="0"/>
              <a:t>RWS</a:t>
            </a:r>
          </a:p>
          <a:p>
            <a:r>
              <a:rPr lang="en-GB" baseline="0" dirty="0" smtClean="0"/>
              <a:t>30: Quantitative Easing Debate?</a:t>
            </a:r>
          </a:p>
          <a:p>
            <a:r>
              <a:rPr lang="en-GB" baseline="0" dirty="0" smtClean="0"/>
              <a:t>90: 45: Role of the MPC Committee / 45: Effectiveness of Monetary Policy on the UK economy</a:t>
            </a:r>
          </a:p>
        </p:txBody>
      </p:sp>
      <p:sp>
        <p:nvSpPr>
          <p:cNvPr id="4" name="Slide Number Placeholder 3"/>
          <p:cNvSpPr>
            <a:spLocks noGrp="1"/>
          </p:cNvSpPr>
          <p:nvPr>
            <p:ph type="sldNum" sz="quarter" idx="10"/>
          </p:nvPr>
        </p:nvSpPr>
        <p:spPr/>
        <p:txBody>
          <a:bodyPr/>
          <a:lstStyle/>
          <a:p>
            <a:fld id="{5140DCA2-1B92-4B5E-966E-AB073D779B09}" type="slidenum">
              <a:rPr lang="en-GB" smtClean="0"/>
              <a:t>28</a:t>
            </a:fld>
            <a:endParaRPr lang="en-GB"/>
          </a:p>
        </p:txBody>
      </p:sp>
    </p:spTree>
    <p:extLst>
      <p:ext uri="{BB962C8B-B14F-4D97-AF65-F5344CB8AC3E}">
        <p14:creationId xmlns:p14="http://schemas.microsoft.com/office/powerpoint/2010/main" val="110331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WEEK 1</a:t>
            </a:r>
          </a:p>
          <a:p>
            <a:endParaRPr lang="en-GB" dirty="0" smtClean="0"/>
          </a:p>
          <a:p>
            <a:r>
              <a:rPr lang="en-GB" dirty="0" smtClean="0"/>
              <a:t>PREP -</a:t>
            </a:r>
            <a:r>
              <a:rPr lang="en-GB" baseline="0" dirty="0" smtClean="0"/>
              <a:t> Reading on quantitative easing</a:t>
            </a:r>
          </a:p>
          <a:p>
            <a:r>
              <a:rPr lang="en-GB" baseline="0" dirty="0" smtClean="0"/>
              <a:t>30: Who controls the money supply?</a:t>
            </a:r>
          </a:p>
          <a:p>
            <a:r>
              <a:rPr lang="en-GB" baseline="0" dirty="0" smtClean="0"/>
              <a:t>90: Regulation breakdown to combat financial crisis</a:t>
            </a:r>
          </a:p>
          <a:p>
            <a:endParaRPr lang="en-GB" baseline="0" dirty="0" smtClean="0"/>
          </a:p>
          <a:p>
            <a:endParaRPr lang="en-GB" baseline="0" dirty="0" smtClean="0"/>
          </a:p>
          <a:p>
            <a:r>
              <a:rPr lang="en-GB" baseline="0" dirty="0" smtClean="0"/>
              <a:t>WEEK 2</a:t>
            </a:r>
          </a:p>
          <a:p>
            <a:r>
              <a:rPr lang="en-GB" baseline="0" dirty="0" smtClean="0"/>
              <a:t>RWS</a:t>
            </a:r>
          </a:p>
          <a:p>
            <a:r>
              <a:rPr lang="en-GB" baseline="0" dirty="0" smtClean="0"/>
              <a:t>30: Quantitative Easing Debate?</a:t>
            </a:r>
          </a:p>
          <a:p>
            <a:r>
              <a:rPr lang="en-GB" baseline="0" dirty="0" smtClean="0"/>
              <a:t>90: 45: Role of the MPC Committee / 45: Effectiveness of Monetary Policy on the UK economy</a:t>
            </a:r>
          </a:p>
        </p:txBody>
      </p:sp>
      <p:sp>
        <p:nvSpPr>
          <p:cNvPr id="4" name="Slide Number Placeholder 3"/>
          <p:cNvSpPr>
            <a:spLocks noGrp="1"/>
          </p:cNvSpPr>
          <p:nvPr>
            <p:ph type="sldNum" sz="quarter" idx="10"/>
          </p:nvPr>
        </p:nvSpPr>
        <p:spPr/>
        <p:txBody>
          <a:bodyPr/>
          <a:lstStyle/>
          <a:p>
            <a:fld id="{5140DCA2-1B92-4B5E-966E-AB073D779B09}" type="slidenum">
              <a:rPr lang="en-GB" smtClean="0"/>
              <a:t>29</a:t>
            </a:fld>
            <a:endParaRPr lang="en-GB"/>
          </a:p>
        </p:txBody>
      </p:sp>
    </p:spTree>
    <p:extLst>
      <p:ext uri="{BB962C8B-B14F-4D97-AF65-F5344CB8AC3E}">
        <p14:creationId xmlns:p14="http://schemas.microsoft.com/office/powerpoint/2010/main" val="2714984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https://www.theguardian.com/business/2016/mar/05/timeline-seven-years-of-record-low-interest-rates-bank-of-england</a:t>
            </a:r>
            <a:r>
              <a:rPr lang="en-US" dirty="0" smtClean="0"/>
              <a:t> </a:t>
            </a:r>
          </a:p>
          <a:p>
            <a:endParaRPr lang="en-GB" dirty="0"/>
          </a:p>
        </p:txBody>
      </p:sp>
      <p:sp>
        <p:nvSpPr>
          <p:cNvPr id="4" name="Slide Number Placeholder 3"/>
          <p:cNvSpPr>
            <a:spLocks noGrp="1"/>
          </p:cNvSpPr>
          <p:nvPr>
            <p:ph type="sldNum" sz="quarter" idx="10"/>
          </p:nvPr>
        </p:nvSpPr>
        <p:spPr/>
        <p:txBody>
          <a:bodyPr/>
          <a:lstStyle/>
          <a:p>
            <a:fld id="{5140DCA2-1B92-4B5E-966E-AB073D779B09}" type="slidenum">
              <a:rPr lang="en-GB" smtClean="0"/>
              <a:t>30</a:t>
            </a:fld>
            <a:endParaRPr lang="en-GB"/>
          </a:p>
        </p:txBody>
      </p:sp>
    </p:spTree>
    <p:extLst>
      <p:ext uri="{BB962C8B-B14F-4D97-AF65-F5344CB8AC3E}">
        <p14:creationId xmlns:p14="http://schemas.microsoft.com/office/powerpoint/2010/main" val="2313644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WEEK 1</a:t>
            </a:r>
          </a:p>
          <a:p>
            <a:endParaRPr lang="en-GB" dirty="0" smtClean="0"/>
          </a:p>
          <a:p>
            <a:r>
              <a:rPr lang="en-GB" dirty="0" smtClean="0"/>
              <a:t>PREP -</a:t>
            </a:r>
            <a:r>
              <a:rPr lang="en-GB" baseline="0" dirty="0" smtClean="0"/>
              <a:t> Reading on quantitative easing</a:t>
            </a:r>
          </a:p>
          <a:p>
            <a:r>
              <a:rPr lang="en-GB" baseline="0" dirty="0" smtClean="0"/>
              <a:t>30: Who controls the money supply?</a:t>
            </a:r>
          </a:p>
          <a:p>
            <a:r>
              <a:rPr lang="en-GB" baseline="0" dirty="0" smtClean="0"/>
              <a:t>90: Regulation breakdown to combat financial crisis</a:t>
            </a:r>
          </a:p>
          <a:p>
            <a:endParaRPr lang="en-GB" baseline="0" dirty="0" smtClean="0"/>
          </a:p>
          <a:p>
            <a:endParaRPr lang="en-GB" baseline="0" dirty="0" smtClean="0"/>
          </a:p>
          <a:p>
            <a:r>
              <a:rPr lang="en-GB" baseline="0" dirty="0" smtClean="0"/>
              <a:t>WEEK 2</a:t>
            </a:r>
          </a:p>
          <a:p>
            <a:r>
              <a:rPr lang="en-GB" baseline="0" dirty="0" smtClean="0"/>
              <a:t>RWS</a:t>
            </a:r>
          </a:p>
          <a:p>
            <a:r>
              <a:rPr lang="en-GB" baseline="0" dirty="0" smtClean="0"/>
              <a:t>30: Quantitative Easing Debate?</a:t>
            </a:r>
          </a:p>
          <a:p>
            <a:r>
              <a:rPr lang="en-GB" baseline="0" dirty="0" smtClean="0"/>
              <a:t>90: 45: Role of the MPC Committee / 45: Effectiveness of Monetary Policy on the UK economy</a:t>
            </a:r>
          </a:p>
        </p:txBody>
      </p:sp>
      <p:sp>
        <p:nvSpPr>
          <p:cNvPr id="4" name="Slide Number Placeholder 3"/>
          <p:cNvSpPr>
            <a:spLocks noGrp="1"/>
          </p:cNvSpPr>
          <p:nvPr>
            <p:ph type="sldNum" sz="quarter" idx="10"/>
          </p:nvPr>
        </p:nvSpPr>
        <p:spPr/>
        <p:txBody>
          <a:bodyPr/>
          <a:lstStyle/>
          <a:p>
            <a:fld id="{5140DCA2-1B92-4B5E-966E-AB073D779B09}" type="slidenum">
              <a:rPr lang="en-GB" smtClean="0"/>
              <a:t>31</a:t>
            </a:fld>
            <a:endParaRPr lang="en-GB"/>
          </a:p>
        </p:txBody>
      </p:sp>
    </p:spTree>
    <p:extLst>
      <p:ext uri="{BB962C8B-B14F-4D97-AF65-F5344CB8AC3E}">
        <p14:creationId xmlns:p14="http://schemas.microsoft.com/office/powerpoint/2010/main" val="193632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Financial Crash </a:t>
            </a:r>
            <a:r>
              <a:rPr lang="en-GB" dirty="0" smtClean="0">
                <a:hlinkClick r:id="rId3"/>
              </a:rPr>
              <a:t>https://www.youtube.com/w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Webinar Financial Markets Regulation </a:t>
            </a:r>
            <a:r>
              <a:rPr lang="en-GB" dirty="0" smtClean="0">
                <a:hlinkClick r:id="rId4"/>
              </a:rPr>
              <a:t>https://www.youtube.com/watch?v=GGS-XZZKJT8</a:t>
            </a:r>
            <a:r>
              <a:rPr lang="en-GB" dirty="0" smtClean="0">
                <a:hlinkClick r:id="rId3"/>
              </a:rPr>
              <a:t>atch?v=KX2RMSTWjOI</a:t>
            </a:r>
            <a:r>
              <a:rPr lang="en-GB" dirty="0" smtClean="0"/>
              <a:t> </a:t>
            </a:r>
            <a:endParaRPr lang="en-GB" dirty="0"/>
          </a:p>
        </p:txBody>
      </p:sp>
      <p:sp>
        <p:nvSpPr>
          <p:cNvPr id="4" name="Slide Number Placeholder 3"/>
          <p:cNvSpPr>
            <a:spLocks noGrp="1"/>
          </p:cNvSpPr>
          <p:nvPr>
            <p:ph type="sldNum" sz="quarter" idx="10"/>
          </p:nvPr>
        </p:nvSpPr>
        <p:spPr/>
        <p:txBody>
          <a:bodyPr/>
          <a:lstStyle/>
          <a:p>
            <a:fld id="{5140DCA2-1B92-4B5E-966E-AB073D779B09}" type="slidenum">
              <a:rPr lang="en-GB" smtClean="0"/>
              <a:t>9</a:t>
            </a:fld>
            <a:endParaRPr lang="en-GB"/>
          </a:p>
        </p:txBody>
      </p:sp>
    </p:spTree>
    <p:extLst>
      <p:ext uri="{BB962C8B-B14F-4D97-AF65-F5344CB8AC3E}">
        <p14:creationId xmlns:p14="http://schemas.microsoft.com/office/powerpoint/2010/main" val="223933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https://www.youtube.com/watch?v=GGS-XZZKJT8  </a:t>
            </a:r>
          </a:p>
          <a:p>
            <a:endParaRPr lang="en-GB" dirty="0" smtClean="0"/>
          </a:p>
          <a:p>
            <a:r>
              <a:rPr lang="en-GB" dirty="0" smtClean="0"/>
              <a:t>WEEK 1</a:t>
            </a:r>
          </a:p>
          <a:p>
            <a:endParaRPr lang="en-GB" dirty="0" smtClean="0"/>
          </a:p>
          <a:p>
            <a:r>
              <a:rPr lang="en-GB" dirty="0" smtClean="0"/>
              <a:t>PREP -</a:t>
            </a:r>
            <a:r>
              <a:rPr lang="en-GB" baseline="0" dirty="0" smtClean="0"/>
              <a:t> Reading on quantitative easing</a:t>
            </a:r>
          </a:p>
          <a:p>
            <a:r>
              <a:rPr lang="en-GB" baseline="0" dirty="0" smtClean="0"/>
              <a:t>30: Who controls the money supply?</a:t>
            </a:r>
          </a:p>
          <a:p>
            <a:r>
              <a:rPr lang="en-GB" baseline="0" dirty="0" smtClean="0"/>
              <a:t>90: Regulation breakdown to combat financial crisis</a:t>
            </a:r>
          </a:p>
          <a:p>
            <a:endParaRPr lang="en-GB" baseline="0" dirty="0" smtClean="0"/>
          </a:p>
          <a:p>
            <a:endParaRPr lang="en-GB" baseline="0" dirty="0" smtClean="0"/>
          </a:p>
          <a:p>
            <a:r>
              <a:rPr lang="en-GB" baseline="0" dirty="0" smtClean="0"/>
              <a:t>WEEK 2</a:t>
            </a:r>
          </a:p>
          <a:p>
            <a:r>
              <a:rPr lang="en-GB" baseline="0" dirty="0" smtClean="0"/>
              <a:t>RWS</a:t>
            </a:r>
          </a:p>
          <a:p>
            <a:r>
              <a:rPr lang="en-GB" baseline="0" dirty="0" smtClean="0"/>
              <a:t>30: Quantitative Easing Debate?</a:t>
            </a:r>
          </a:p>
          <a:p>
            <a:r>
              <a:rPr lang="en-GB" baseline="0" dirty="0" smtClean="0"/>
              <a:t>90: 45: Role of the MPC Committee / 45: Effectiveness of Monetary Policy on the UK economy</a:t>
            </a:r>
          </a:p>
        </p:txBody>
      </p:sp>
      <p:sp>
        <p:nvSpPr>
          <p:cNvPr id="4" name="Slide Number Placeholder 3"/>
          <p:cNvSpPr>
            <a:spLocks noGrp="1"/>
          </p:cNvSpPr>
          <p:nvPr>
            <p:ph type="sldNum" sz="quarter" idx="10"/>
          </p:nvPr>
        </p:nvSpPr>
        <p:spPr/>
        <p:txBody>
          <a:bodyPr/>
          <a:lstStyle/>
          <a:p>
            <a:fld id="{5140DCA2-1B92-4B5E-966E-AB073D779B09}" type="slidenum">
              <a:rPr lang="en-GB" smtClean="0"/>
              <a:t>12</a:t>
            </a:fld>
            <a:endParaRPr lang="en-GB"/>
          </a:p>
        </p:txBody>
      </p:sp>
    </p:spTree>
    <p:extLst>
      <p:ext uri="{BB962C8B-B14F-4D97-AF65-F5344CB8AC3E}">
        <p14:creationId xmlns:p14="http://schemas.microsoft.com/office/powerpoint/2010/main" val="154814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https://www.youtube.com/watch?v=GGS-XZZKJT8  </a:t>
            </a:r>
          </a:p>
          <a:p>
            <a:endParaRPr lang="en-GB" dirty="0" smtClean="0"/>
          </a:p>
          <a:p>
            <a:r>
              <a:rPr lang="en-GB" dirty="0" smtClean="0"/>
              <a:t>WEEK 1</a:t>
            </a:r>
          </a:p>
          <a:p>
            <a:endParaRPr lang="en-GB" dirty="0" smtClean="0"/>
          </a:p>
          <a:p>
            <a:r>
              <a:rPr lang="en-GB" dirty="0" smtClean="0"/>
              <a:t>PREP -</a:t>
            </a:r>
            <a:r>
              <a:rPr lang="en-GB" baseline="0" dirty="0" smtClean="0"/>
              <a:t> Reading on quantitative easing</a:t>
            </a:r>
          </a:p>
          <a:p>
            <a:r>
              <a:rPr lang="en-GB" baseline="0" dirty="0" smtClean="0"/>
              <a:t>30: Who controls the money supply?</a:t>
            </a:r>
          </a:p>
          <a:p>
            <a:r>
              <a:rPr lang="en-GB" baseline="0" dirty="0" smtClean="0"/>
              <a:t>90: Regulation breakdown to combat financial crisis</a:t>
            </a:r>
          </a:p>
          <a:p>
            <a:endParaRPr lang="en-GB" baseline="0" dirty="0" smtClean="0"/>
          </a:p>
          <a:p>
            <a:endParaRPr lang="en-GB" baseline="0" dirty="0" smtClean="0"/>
          </a:p>
          <a:p>
            <a:r>
              <a:rPr lang="en-GB" baseline="0" dirty="0" smtClean="0"/>
              <a:t>WEEK 2</a:t>
            </a:r>
          </a:p>
          <a:p>
            <a:r>
              <a:rPr lang="en-GB" baseline="0" dirty="0" smtClean="0"/>
              <a:t>RWS</a:t>
            </a:r>
          </a:p>
          <a:p>
            <a:r>
              <a:rPr lang="en-GB" baseline="0" dirty="0" smtClean="0"/>
              <a:t>30: Quantitative Easing Debate?</a:t>
            </a:r>
          </a:p>
          <a:p>
            <a:r>
              <a:rPr lang="en-GB" baseline="0" dirty="0" smtClean="0"/>
              <a:t>90: 45: Role of the MPC Committee / 45: Effectiveness of Monetary Policy on the UK economy</a:t>
            </a:r>
          </a:p>
        </p:txBody>
      </p:sp>
      <p:sp>
        <p:nvSpPr>
          <p:cNvPr id="4" name="Slide Number Placeholder 3"/>
          <p:cNvSpPr>
            <a:spLocks noGrp="1"/>
          </p:cNvSpPr>
          <p:nvPr>
            <p:ph type="sldNum" sz="quarter" idx="10"/>
          </p:nvPr>
        </p:nvSpPr>
        <p:spPr/>
        <p:txBody>
          <a:bodyPr/>
          <a:lstStyle/>
          <a:p>
            <a:fld id="{5140DCA2-1B92-4B5E-966E-AB073D779B09}" type="slidenum">
              <a:rPr lang="en-GB" smtClean="0"/>
              <a:t>13</a:t>
            </a:fld>
            <a:endParaRPr lang="en-GB"/>
          </a:p>
        </p:txBody>
      </p:sp>
    </p:spTree>
    <p:extLst>
      <p:ext uri="{BB962C8B-B14F-4D97-AF65-F5344CB8AC3E}">
        <p14:creationId xmlns:p14="http://schemas.microsoft.com/office/powerpoint/2010/main" val="306024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140DCA2-1B92-4B5E-966E-AB073D779B09}" type="slidenum">
              <a:rPr lang="en-GB" smtClean="0"/>
              <a:t>17</a:t>
            </a:fld>
            <a:endParaRPr lang="en-GB"/>
          </a:p>
        </p:txBody>
      </p:sp>
    </p:spTree>
    <p:extLst>
      <p:ext uri="{BB962C8B-B14F-4D97-AF65-F5344CB8AC3E}">
        <p14:creationId xmlns:p14="http://schemas.microsoft.com/office/powerpoint/2010/main" val="73335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WEEK 1</a:t>
            </a:r>
          </a:p>
          <a:p>
            <a:endParaRPr lang="en-GB" dirty="0" smtClean="0"/>
          </a:p>
          <a:p>
            <a:r>
              <a:rPr lang="en-GB" dirty="0" smtClean="0"/>
              <a:t>PREP -</a:t>
            </a:r>
            <a:r>
              <a:rPr lang="en-GB" baseline="0" dirty="0" smtClean="0"/>
              <a:t> Reading on quantitative easing</a:t>
            </a:r>
          </a:p>
          <a:p>
            <a:r>
              <a:rPr lang="en-GB" baseline="0" dirty="0" smtClean="0"/>
              <a:t>30: Who controls the money supply?</a:t>
            </a:r>
          </a:p>
          <a:p>
            <a:r>
              <a:rPr lang="en-GB" baseline="0" dirty="0" smtClean="0"/>
              <a:t>90: Regulation breakdown to combat financial crisis</a:t>
            </a:r>
          </a:p>
          <a:p>
            <a:endParaRPr lang="en-GB" baseline="0" dirty="0" smtClean="0"/>
          </a:p>
          <a:p>
            <a:endParaRPr lang="en-GB" baseline="0" dirty="0" smtClean="0"/>
          </a:p>
          <a:p>
            <a:r>
              <a:rPr lang="en-GB" baseline="0" dirty="0" smtClean="0"/>
              <a:t>WEEK 2</a:t>
            </a:r>
          </a:p>
          <a:p>
            <a:r>
              <a:rPr lang="en-GB" baseline="0" dirty="0" smtClean="0"/>
              <a:t>RWS</a:t>
            </a:r>
          </a:p>
          <a:p>
            <a:r>
              <a:rPr lang="en-GB" baseline="0" dirty="0" smtClean="0"/>
              <a:t>30: Quantitative Easing Debate?</a:t>
            </a:r>
          </a:p>
          <a:p>
            <a:r>
              <a:rPr lang="en-GB" baseline="0" dirty="0" smtClean="0"/>
              <a:t>90: 45: Role of the MPC Committee / 45: Effectiveness of Monetary Policy on the UK economy</a:t>
            </a:r>
          </a:p>
        </p:txBody>
      </p:sp>
      <p:sp>
        <p:nvSpPr>
          <p:cNvPr id="4" name="Slide Number Placeholder 3"/>
          <p:cNvSpPr>
            <a:spLocks noGrp="1"/>
          </p:cNvSpPr>
          <p:nvPr>
            <p:ph type="sldNum" sz="quarter" idx="10"/>
          </p:nvPr>
        </p:nvSpPr>
        <p:spPr/>
        <p:txBody>
          <a:bodyPr/>
          <a:lstStyle/>
          <a:p>
            <a:fld id="{5140DCA2-1B92-4B5E-966E-AB073D779B09}" type="slidenum">
              <a:rPr lang="en-GB" smtClean="0"/>
              <a:t>18</a:t>
            </a:fld>
            <a:endParaRPr lang="en-GB"/>
          </a:p>
        </p:txBody>
      </p:sp>
    </p:spTree>
    <p:extLst>
      <p:ext uri="{BB962C8B-B14F-4D97-AF65-F5344CB8AC3E}">
        <p14:creationId xmlns:p14="http://schemas.microsoft.com/office/powerpoint/2010/main" val="356826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WEEK 1</a:t>
            </a:r>
          </a:p>
          <a:p>
            <a:endParaRPr lang="en-GB" dirty="0" smtClean="0"/>
          </a:p>
          <a:p>
            <a:r>
              <a:rPr lang="en-GB" dirty="0" smtClean="0"/>
              <a:t>PREP -</a:t>
            </a:r>
            <a:r>
              <a:rPr lang="en-GB" baseline="0" dirty="0" smtClean="0"/>
              <a:t> Reading on quantitative easing</a:t>
            </a:r>
          </a:p>
          <a:p>
            <a:r>
              <a:rPr lang="en-GB" baseline="0" dirty="0" smtClean="0"/>
              <a:t>30: Who controls the money supply?</a:t>
            </a:r>
          </a:p>
          <a:p>
            <a:r>
              <a:rPr lang="en-GB" baseline="0" dirty="0" smtClean="0"/>
              <a:t>90: Regulation breakdown to combat financial crisis</a:t>
            </a:r>
          </a:p>
          <a:p>
            <a:endParaRPr lang="en-GB" baseline="0" dirty="0" smtClean="0"/>
          </a:p>
          <a:p>
            <a:endParaRPr lang="en-GB" baseline="0" dirty="0" smtClean="0"/>
          </a:p>
          <a:p>
            <a:r>
              <a:rPr lang="en-GB" baseline="0" dirty="0" smtClean="0"/>
              <a:t>WEEK 2</a:t>
            </a:r>
          </a:p>
          <a:p>
            <a:r>
              <a:rPr lang="en-GB" baseline="0" dirty="0" smtClean="0"/>
              <a:t>RWS</a:t>
            </a:r>
          </a:p>
          <a:p>
            <a:r>
              <a:rPr lang="en-GB" baseline="0" dirty="0" smtClean="0"/>
              <a:t>30: Quantitative Easing Debate?</a:t>
            </a:r>
          </a:p>
          <a:p>
            <a:r>
              <a:rPr lang="en-GB" baseline="0" dirty="0" smtClean="0"/>
              <a:t>90: 45: Role of the MPC Committee / 45: Effectiveness of Monetary Policy on the UK economy</a:t>
            </a:r>
          </a:p>
        </p:txBody>
      </p:sp>
      <p:sp>
        <p:nvSpPr>
          <p:cNvPr id="4" name="Slide Number Placeholder 3"/>
          <p:cNvSpPr>
            <a:spLocks noGrp="1"/>
          </p:cNvSpPr>
          <p:nvPr>
            <p:ph type="sldNum" sz="quarter" idx="10"/>
          </p:nvPr>
        </p:nvSpPr>
        <p:spPr/>
        <p:txBody>
          <a:bodyPr/>
          <a:lstStyle/>
          <a:p>
            <a:fld id="{5140DCA2-1B92-4B5E-966E-AB073D779B09}" type="slidenum">
              <a:rPr lang="en-GB" smtClean="0"/>
              <a:t>19</a:t>
            </a:fld>
            <a:endParaRPr lang="en-GB"/>
          </a:p>
        </p:txBody>
      </p:sp>
    </p:spTree>
    <p:extLst>
      <p:ext uri="{BB962C8B-B14F-4D97-AF65-F5344CB8AC3E}">
        <p14:creationId xmlns:p14="http://schemas.microsoft.com/office/powerpoint/2010/main" val="3568260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WEEK 1</a:t>
            </a:r>
          </a:p>
          <a:p>
            <a:endParaRPr lang="en-GB" dirty="0" smtClean="0"/>
          </a:p>
          <a:p>
            <a:r>
              <a:rPr lang="en-GB" dirty="0" smtClean="0"/>
              <a:t>PREP -</a:t>
            </a:r>
            <a:r>
              <a:rPr lang="en-GB" baseline="0" dirty="0" smtClean="0"/>
              <a:t> Reading on quantitative easing</a:t>
            </a:r>
          </a:p>
          <a:p>
            <a:r>
              <a:rPr lang="en-GB" baseline="0" dirty="0" smtClean="0"/>
              <a:t>30: Who controls the money supply?</a:t>
            </a:r>
          </a:p>
          <a:p>
            <a:r>
              <a:rPr lang="en-GB" baseline="0" dirty="0" smtClean="0"/>
              <a:t>90: Regulation breakdown to combat financial crisis</a:t>
            </a:r>
          </a:p>
          <a:p>
            <a:endParaRPr lang="en-GB" baseline="0" dirty="0" smtClean="0"/>
          </a:p>
          <a:p>
            <a:endParaRPr lang="en-GB" baseline="0" dirty="0" smtClean="0"/>
          </a:p>
          <a:p>
            <a:r>
              <a:rPr lang="en-GB" baseline="0" dirty="0" smtClean="0"/>
              <a:t>WEEK 2</a:t>
            </a:r>
          </a:p>
          <a:p>
            <a:r>
              <a:rPr lang="en-GB" baseline="0" dirty="0" smtClean="0"/>
              <a:t>RWS</a:t>
            </a:r>
          </a:p>
          <a:p>
            <a:r>
              <a:rPr lang="en-GB" baseline="0" dirty="0" smtClean="0"/>
              <a:t>30: Quantitative Easing Debate?</a:t>
            </a:r>
          </a:p>
          <a:p>
            <a:r>
              <a:rPr lang="en-GB" baseline="0" dirty="0" smtClean="0"/>
              <a:t>90: 45: Role of the MPC Committee / 45: Effectiveness of Monetary Policy on the UK economy</a:t>
            </a:r>
          </a:p>
        </p:txBody>
      </p:sp>
      <p:sp>
        <p:nvSpPr>
          <p:cNvPr id="4" name="Slide Number Placeholder 3"/>
          <p:cNvSpPr>
            <a:spLocks noGrp="1"/>
          </p:cNvSpPr>
          <p:nvPr>
            <p:ph type="sldNum" sz="quarter" idx="10"/>
          </p:nvPr>
        </p:nvSpPr>
        <p:spPr/>
        <p:txBody>
          <a:bodyPr/>
          <a:lstStyle/>
          <a:p>
            <a:fld id="{5140DCA2-1B92-4B5E-966E-AB073D779B09}" type="slidenum">
              <a:rPr lang="en-GB" smtClean="0"/>
              <a:t>20</a:t>
            </a:fld>
            <a:endParaRPr lang="en-GB"/>
          </a:p>
        </p:txBody>
      </p:sp>
    </p:spTree>
    <p:extLst>
      <p:ext uri="{BB962C8B-B14F-4D97-AF65-F5344CB8AC3E}">
        <p14:creationId xmlns:p14="http://schemas.microsoft.com/office/powerpoint/2010/main" val="246346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WEEK 1</a:t>
            </a:r>
          </a:p>
          <a:p>
            <a:endParaRPr lang="en-GB" dirty="0" smtClean="0"/>
          </a:p>
          <a:p>
            <a:r>
              <a:rPr lang="en-GB" dirty="0" smtClean="0"/>
              <a:t>PREP -</a:t>
            </a:r>
            <a:r>
              <a:rPr lang="en-GB" baseline="0" dirty="0" smtClean="0"/>
              <a:t> Reading on quantitative easing</a:t>
            </a:r>
          </a:p>
          <a:p>
            <a:r>
              <a:rPr lang="en-GB" baseline="0" dirty="0" smtClean="0"/>
              <a:t>30: Who controls the money supply?</a:t>
            </a:r>
          </a:p>
          <a:p>
            <a:r>
              <a:rPr lang="en-GB" baseline="0" dirty="0" smtClean="0"/>
              <a:t>90: Regulation breakdown to combat financial crisis</a:t>
            </a:r>
          </a:p>
          <a:p>
            <a:endParaRPr lang="en-GB" baseline="0" dirty="0" smtClean="0"/>
          </a:p>
          <a:p>
            <a:endParaRPr lang="en-GB" baseline="0" dirty="0" smtClean="0"/>
          </a:p>
          <a:p>
            <a:r>
              <a:rPr lang="en-GB" baseline="0" dirty="0" smtClean="0"/>
              <a:t>WEEK 2</a:t>
            </a:r>
          </a:p>
          <a:p>
            <a:r>
              <a:rPr lang="en-GB" baseline="0" dirty="0" smtClean="0"/>
              <a:t>RWS</a:t>
            </a:r>
          </a:p>
          <a:p>
            <a:r>
              <a:rPr lang="en-GB" baseline="0" dirty="0" smtClean="0"/>
              <a:t>30: Quantitative Easing Debate?</a:t>
            </a:r>
          </a:p>
          <a:p>
            <a:r>
              <a:rPr lang="en-GB" baseline="0" dirty="0" smtClean="0"/>
              <a:t>90: 45: Role of the MPC Committee / 45: Effectiveness of Monetary Policy on the UK economy</a:t>
            </a:r>
          </a:p>
        </p:txBody>
      </p:sp>
      <p:sp>
        <p:nvSpPr>
          <p:cNvPr id="4" name="Slide Number Placeholder 3"/>
          <p:cNvSpPr>
            <a:spLocks noGrp="1"/>
          </p:cNvSpPr>
          <p:nvPr>
            <p:ph type="sldNum" sz="quarter" idx="10"/>
          </p:nvPr>
        </p:nvSpPr>
        <p:spPr/>
        <p:txBody>
          <a:bodyPr/>
          <a:lstStyle/>
          <a:p>
            <a:fld id="{5140DCA2-1B92-4B5E-966E-AB073D779B09}" type="slidenum">
              <a:rPr lang="en-GB" smtClean="0"/>
              <a:t>21</a:t>
            </a:fld>
            <a:endParaRPr lang="en-GB"/>
          </a:p>
        </p:txBody>
      </p:sp>
    </p:spTree>
    <p:extLst>
      <p:ext uri="{BB962C8B-B14F-4D97-AF65-F5344CB8AC3E}">
        <p14:creationId xmlns:p14="http://schemas.microsoft.com/office/powerpoint/2010/main" val="356826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CEC363-3460-4959-AC6F-1F74484D44F8}"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89434-9C94-42B7-B6B0-D3DB87A0427F}" type="slidenum">
              <a:rPr lang="en-GB" smtClean="0"/>
              <a:t>‹#›</a:t>
            </a:fld>
            <a:endParaRPr lang="en-GB"/>
          </a:p>
        </p:txBody>
      </p:sp>
    </p:spTree>
    <p:extLst>
      <p:ext uri="{BB962C8B-B14F-4D97-AF65-F5344CB8AC3E}">
        <p14:creationId xmlns:p14="http://schemas.microsoft.com/office/powerpoint/2010/main" val="34817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CEC363-3460-4959-AC6F-1F74484D44F8}"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89434-9C94-42B7-B6B0-D3DB87A0427F}" type="slidenum">
              <a:rPr lang="en-GB" smtClean="0"/>
              <a:t>‹#›</a:t>
            </a:fld>
            <a:endParaRPr lang="en-GB"/>
          </a:p>
        </p:txBody>
      </p:sp>
    </p:spTree>
    <p:extLst>
      <p:ext uri="{BB962C8B-B14F-4D97-AF65-F5344CB8AC3E}">
        <p14:creationId xmlns:p14="http://schemas.microsoft.com/office/powerpoint/2010/main" val="277585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CEC363-3460-4959-AC6F-1F74484D44F8}"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89434-9C94-42B7-B6B0-D3DB87A0427F}" type="slidenum">
              <a:rPr lang="en-GB" smtClean="0"/>
              <a:t>‹#›</a:t>
            </a:fld>
            <a:endParaRPr lang="en-GB"/>
          </a:p>
        </p:txBody>
      </p:sp>
    </p:spTree>
    <p:extLst>
      <p:ext uri="{BB962C8B-B14F-4D97-AF65-F5344CB8AC3E}">
        <p14:creationId xmlns:p14="http://schemas.microsoft.com/office/powerpoint/2010/main" val="144103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CEC363-3460-4959-AC6F-1F74484D44F8}"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89434-9C94-42B7-B6B0-D3DB87A0427F}" type="slidenum">
              <a:rPr lang="en-GB" smtClean="0"/>
              <a:t>‹#›</a:t>
            </a:fld>
            <a:endParaRPr lang="en-GB"/>
          </a:p>
        </p:txBody>
      </p:sp>
    </p:spTree>
    <p:extLst>
      <p:ext uri="{BB962C8B-B14F-4D97-AF65-F5344CB8AC3E}">
        <p14:creationId xmlns:p14="http://schemas.microsoft.com/office/powerpoint/2010/main" val="413804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CEC363-3460-4959-AC6F-1F74484D44F8}"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89434-9C94-42B7-B6B0-D3DB87A0427F}" type="slidenum">
              <a:rPr lang="en-GB" smtClean="0"/>
              <a:t>‹#›</a:t>
            </a:fld>
            <a:endParaRPr lang="en-GB"/>
          </a:p>
        </p:txBody>
      </p:sp>
    </p:spTree>
    <p:extLst>
      <p:ext uri="{BB962C8B-B14F-4D97-AF65-F5344CB8AC3E}">
        <p14:creationId xmlns:p14="http://schemas.microsoft.com/office/powerpoint/2010/main" val="373933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CEC363-3460-4959-AC6F-1F74484D44F8}" type="datetimeFigureOut">
              <a:rPr lang="en-GB" smtClean="0"/>
              <a:t>27/11/2017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89434-9C94-42B7-B6B0-D3DB87A0427F}" type="slidenum">
              <a:rPr lang="en-GB" smtClean="0"/>
              <a:t>‹#›</a:t>
            </a:fld>
            <a:endParaRPr lang="en-GB"/>
          </a:p>
        </p:txBody>
      </p:sp>
    </p:spTree>
    <p:extLst>
      <p:ext uri="{BB962C8B-B14F-4D97-AF65-F5344CB8AC3E}">
        <p14:creationId xmlns:p14="http://schemas.microsoft.com/office/powerpoint/2010/main" val="365506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CEC363-3460-4959-AC6F-1F74484D44F8}" type="datetimeFigureOut">
              <a:rPr lang="en-GB" smtClean="0"/>
              <a:t>27/11/2017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89434-9C94-42B7-B6B0-D3DB87A0427F}" type="slidenum">
              <a:rPr lang="en-GB" smtClean="0"/>
              <a:t>‹#›</a:t>
            </a:fld>
            <a:endParaRPr lang="en-GB"/>
          </a:p>
        </p:txBody>
      </p:sp>
    </p:spTree>
    <p:extLst>
      <p:ext uri="{BB962C8B-B14F-4D97-AF65-F5344CB8AC3E}">
        <p14:creationId xmlns:p14="http://schemas.microsoft.com/office/powerpoint/2010/main" val="395668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CEC363-3460-4959-AC6F-1F74484D44F8}" type="datetimeFigureOut">
              <a:rPr lang="en-GB" smtClean="0"/>
              <a:t>27/11/2017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89434-9C94-42B7-B6B0-D3DB87A0427F}" type="slidenum">
              <a:rPr lang="en-GB" smtClean="0"/>
              <a:t>‹#›</a:t>
            </a:fld>
            <a:endParaRPr lang="en-GB"/>
          </a:p>
        </p:txBody>
      </p:sp>
    </p:spTree>
    <p:extLst>
      <p:ext uri="{BB962C8B-B14F-4D97-AF65-F5344CB8AC3E}">
        <p14:creationId xmlns:p14="http://schemas.microsoft.com/office/powerpoint/2010/main" val="4932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EC363-3460-4959-AC6F-1F74484D44F8}" type="datetimeFigureOut">
              <a:rPr lang="en-GB" smtClean="0"/>
              <a:t>27/11/2017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89434-9C94-42B7-B6B0-D3DB87A0427F}" type="slidenum">
              <a:rPr lang="en-GB" smtClean="0"/>
              <a:t>‹#›</a:t>
            </a:fld>
            <a:endParaRPr lang="en-GB"/>
          </a:p>
        </p:txBody>
      </p:sp>
    </p:spTree>
    <p:extLst>
      <p:ext uri="{BB962C8B-B14F-4D97-AF65-F5344CB8AC3E}">
        <p14:creationId xmlns:p14="http://schemas.microsoft.com/office/powerpoint/2010/main" val="104456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EC363-3460-4959-AC6F-1F74484D44F8}" type="datetimeFigureOut">
              <a:rPr lang="en-GB" smtClean="0"/>
              <a:t>27/11/2017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89434-9C94-42B7-B6B0-D3DB87A0427F}" type="slidenum">
              <a:rPr lang="en-GB" smtClean="0"/>
              <a:t>‹#›</a:t>
            </a:fld>
            <a:endParaRPr lang="en-GB"/>
          </a:p>
        </p:txBody>
      </p:sp>
    </p:spTree>
    <p:extLst>
      <p:ext uri="{BB962C8B-B14F-4D97-AF65-F5344CB8AC3E}">
        <p14:creationId xmlns:p14="http://schemas.microsoft.com/office/powerpoint/2010/main" val="155541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EC363-3460-4959-AC6F-1F74484D44F8}" type="datetimeFigureOut">
              <a:rPr lang="en-GB" smtClean="0"/>
              <a:t>27/11/2017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89434-9C94-42B7-B6B0-D3DB87A0427F}" type="slidenum">
              <a:rPr lang="en-GB" smtClean="0"/>
              <a:t>‹#›</a:t>
            </a:fld>
            <a:endParaRPr lang="en-GB"/>
          </a:p>
        </p:txBody>
      </p:sp>
    </p:spTree>
    <p:extLst>
      <p:ext uri="{BB962C8B-B14F-4D97-AF65-F5344CB8AC3E}">
        <p14:creationId xmlns:p14="http://schemas.microsoft.com/office/powerpoint/2010/main" val="269303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EC363-3460-4959-AC6F-1F74484D44F8}" type="datetimeFigureOut">
              <a:rPr lang="en-GB" smtClean="0"/>
              <a:t>27/11/2017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89434-9C94-42B7-B6B0-D3DB87A0427F}" type="slidenum">
              <a:rPr lang="en-GB" smtClean="0"/>
              <a:t>‹#›</a:t>
            </a:fld>
            <a:endParaRPr lang="en-GB"/>
          </a:p>
        </p:txBody>
      </p:sp>
    </p:spTree>
    <p:extLst>
      <p:ext uri="{BB962C8B-B14F-4D97-AF65-F5344CB8AC3E}">
        <p14:creationId xmlns:p14="http://schemas.microsoft.com/office/powerpoint/2010/main" val="581182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elegraph.co.uk/news/newsvideo/uk-politics-video/7708400/A-look-back-at-Gordon-Browns-premiership.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bankofengland.co.uk/monetarypolicy/pages/qe/default.aspx"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bc.co.uk/news/business-2314575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4.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utor2u.net/economics/blog/how-a-wobbly-bridge-helps-to-explain-financial-instabil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192" y="188971"/>
            <a:ext cx="4927815" cy="5807007"/>
          </a:xfrm>
          <a:prstGeom prst="rect">
            <a:avLst/>
          </a:prstGeom>
        </p:spPr>
      </p:pic>
      <p:pic>
        <p:nvPicPr>
          <p:cNvPr id="2" name="Picture 1"/>
          <p:cNvPicPr>
            <a:picLocks noChangeAspect="1"/>
          </p:cNvPicPr>
          <p:nvPr/>
        </p:nvPicPr>
        <p:blipFill>
          <a:blip r:embed="rId3"/>
          <a:stretch>
            <a:fillRect/>
          </a:stretch>
        </p:blipFill>
        <p:spPr>
          <a:xfrm>
            <a:off x="5257008" y="755525"/>
            <a:ext cx="6664607" cy="4372401"/>
          </a:xfrm>
          <a:prstGeom prst="rect">
            <a:avLst/>
          </a:prstGeom>
        </p:spPr>
      </p:pic>
    </p:spTree>
    <p:extLst>
      <p:ext uri="{BB962C8B-B14F-4D97-AF65-F5344CB8AC3E}">
        <p14:creationId xmlns:p14="http://schemas.microsoft.com/office/powerpoint/2010/main" val="205040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19" y="179774"/>
            <a:ext cx="11642124" cy="1325563"/>
          </a:xfrm>
        </p:spPr>
        <p:txBody>
          <a:bodyPr/>
          <a:lstStyle/>
          <a:p>
            <a:r>
              <a:rPr lang="en-GB" b="1" dirty="0" smtClean="0">
                <a:latin typeface="+mn-lt"/>
              </a:rPr>
              <a:t>RWS16: Monetary Policy</a:t>
            </a:r>
            <a:r>
              <a:rPr lang="en-GB" dirty="0" smtClean="0"/>
              <a:t/>
            </a:r>
            <a:br>
              <a:rPr lang="en-GB" dirty="0" smtClean="0"/>
            </a:br>
            <a:r>
              <a:rPr lang="en-GB" sz="3600" b="1" dirty="0" smtClean="0">
                <a:solidFill>
                  <a:srgbClr val="FF0000"/>
                </a:solidFill>
                <a:latin typeface="+mn-lt"/>
              </a:rPr>
              <a:t>Financial Stability - Gordon Brown’s Legacy</a:t>
            </a:r>
            <a:endParaRPr lang="en-GB" sz="3600" b="1" dirty="0">
              <a:solidFill>
                <a:srgbClr val="FF0000"/>
              </a:solidFill>
              <a:latin typeface="+mn-lt"/>
            </a:endParaRPr>
          </a:p>
        </p:txBody>
      </p:sp>
      <p:sp>
        <p:nvSpPr>
          <p:cNvPr id="3" name="Content Placeholder 2"/>
          <p:cNvSpPr>
            <a:spLocks noGrp="1"/>
          </p:cNvSpPr>
          <p:nvPr>
            <p:ph idx="1"/>
          </p:nvPr>
        </p:nvSpPr>
        <p:spPr>
          <a:xfrm>
            <a:off x="232719" y="1640274"/>
            <a:ext cx="7379043" cy="4945878"/>
          </a:xfrm>
        </p:spPr>
        <p:txBody>
          <a:bodyPr>
            <a:normAutofit lnSpcReduction="10000"/>
          </a:bodyPr>
          <a:lstStyle/>
          <a:p>
            <a:r>
              <a:rPr lang="en-GB" b="1" dirty="0" smtClean="0"/>
              <a:t>What was the response to the financial crisis of 2008?</a:t>
            </a:r>
          </a:p>
          <a:p>
            <a:pPr lvl="1"/>
            <a:r>
              <a:rPr lang="en-GB" b="1" dirty="0" smtClean="0"/>
              <a:t>UK: </a:t>
            </a:r>
            <a:r>
              <a:rPr lang="en-GB" dirty="0" smtClean="0"/>
              <a:t>Immediate response - Bank bailouts, cuts in interest rates, adoption of QE, expansionary fiscal policy.  Longer response - Financial Services Act 2013</a:t>
            </a:r>
          </a:p>
          <a:p>
            <a:pPr lvl="1"/>
            <a:r>
              <a:rPr lang="en-GB" b="1" dirty="0" smtClean="0"/>
              <a:t>US: </a:t>
            </a:r>
            <a:r>
              <a:rPr lang="en-GB" dirty="0" smtClean="0"/>
              <a:t>Delayed response - Let Lehman Brothers go bust but THEN bailout of AIG, cuts in interest rates and adoption of QE and expansionary fiscal policy</a:t>
            </a:r>
          </a:p>
          <a:p>
            <a:r>
              <a:rPr lang="en-GB" b="1" dirty="0" smtClean="0"/>
              <a:t>Types of market failure in the financial markets</a:t>
            </a:r>
          </a:p>
          <a:p>
            <a:pPr lvl="1"/>
            <a:r>
              <a:rPr lang="en-GB" dirty="0" smtClean="0"/>
              <a:t>Negative externalities (and systemic risk?)</a:t>
            </a:r>
          </a:p>
          <a:p>
            <a:pPr lvl="1"/>
            <a:r>
              <a:rPr lang="en-GB" dirty="0" smtClean="0"/>
              <a:t>Asymmetric information (valuing assets?)</a:t>
            </a:r>
          </a:p>
          <a:p>
            <a:pPr lvl="1"/>
            <a:r>
              <a:rPr lang="en-GB" dirty="0" smtClean="0"/>
              <a:t>Moral hazard (excessive risk taking?)</a:t>
            </a:r>
          </a:p>
        </p:txBody>
      </p:sp>
      <p:sp>
        <p:nvSpPr>
          <p:cNvPr id="5" name="TextBox 4"/>
          <p:cNvSpPr txBox="1"/>
          <p:nvPr/>
        </p:nvSpPr>
        <p:spPr>
          <a:xfrm>
            <a:off x="9403491" y="473223"/>
            <a:ext cx="2158668" cy="369332"/>
          </a:xfrm>
          <a:prstGeom prst="rect">
            <a:avLst/>
          </a:prstGeom>
          <a:solidFill>
            <a:schemeClr val="bg1"/>
          </a:solidFill>
        </p:spPr>
        <p:txBody>
          <a:bodyPr wrap="none" rtlCol="0">
            <a:spAutoFit/>
          </a:bodyPr>
          <a:lstStyle/>
          <a:p>
            <a:r>
              <a:rPr lang="en-GB" b="1" dirty="0" smtClean="0">
                <a:hlinkClick r:id="rId2"/>
              </a:rPr>
              <a:t>VIDEO - Introduction</a:t>
            </a:r>
            <a:endParaRPr lang="en-GB" b="1" dirty="0"/>
          </a:p>
        </p:txBody>
      </p:sp>
      <p:pic>
        <p:nvPicPr>
          <p:cNvPr id="6" name="Picture 5"/>
          <p:cNvPicPr>
            <a:picLocks noChangeAspect="1"/>
          </p:cNvPicPr>
          <p:nvPr/>
        </p:nvPicPr>
        <p:blipFill>
          <a:blip r:embed="rId3"/>
          <a:stretch>
            <a:fillRect/>
          </a:stretch>
        </p:blipFill>
        <p:spPr>
          <a:xfrm>
            <a:off x="8166837" y="1505337"/>
            <a:ext cx="3708006" cy="4903081"/>
          </a:xfrm>
          <a:prstGeom prst="rect">
            <a:avLst/>
          </a:prstGeom>
        </p:spPr>
      </p:pic>
    </p:spTree>
    <p:extLst>
      <p:ext uri="{BB962C8B-B14F-4D97-AF65-F5344CB8AC3E}">
        <p14:creationId xmlns:p14="http://schemas.microsoft.com/office/powerpoint/2010/main" val="802813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015" y="1906691"/>
            <a:ext cx="11817180" cy="4524315"/>
          </a:xfrm>
          <a:prstGeom prst="rect">
            <a:avLst/>
          </a:prstGeom>
        </p:spPr>
        <p:txBody>
          <a:bodyPr wrap="square">
            <a:spAutoFit/>
          </a:bodyPr>
          <a:lstStyle/>
          <a:p>
            <a:pPr marL="171450" indent="-171450">
              <a:buFont typeface="Arial" panose="020B0604020202020204" pitchFamily="34" charset="0"/>
              <a:buChar char="•"/>
            </a:pPr>
            <a:r>
              <a:rPr lang="en-GB" sz="1600" b="1" dirty="0"/>
              <a:t>Bank rescues. </a:t>
            </a:r>
            <a:r>
              <a:rPr lang="en-GB" sz="1600" dirty="0"/>
              <a:t>Firstly, governments felt obliged to intervene in the banking sector to avoid banks and financial institutions going bust. However, there was some reluctance to bailout those who were blamed for causing the crisis. In 2008, the US decided to allow Lehman Brothers to go bust. This caused a major loss of confidence. After the panic this created, governments realised they couldn’t allow a repeat of this experience. In the UK, the government intervened to bailout out major banks, such as Northern </a:t>
            </a:r>
            <a:r>
              <a:rPr lang="en-GB" sz="1600" dirty="0" smtClean="0"/>
              <a:t>Rock, RBS </a:t>
            </a:r>
            <a:r>
              <a:rPr lang="en-GB" sz="1600" dirty="0"/>
              <a:t>and Lloyds TSB</a:t>
            </a:r>
            <a:r>
              <a:rPr lang="en-GB" sz="1600" dirty="0" smtClean="0"/>
              <a:t>.  The UK National Debt rose from 42% of GDP to 86% of GDP.</a:t>
            </a:r>
            <a:endParaRPr lang="en-GB" sz="1600" dirty="0"/>
          </a:p>
          <a:p>
            <a:pPr marL="171450" indent="-171450">
              <a:buFont typeface="Arial" panose="020B0604020202020204" pitchFamily="34" charset="0"/>
              <a:buChar char="•"/>
            </a:pPr>
            <a:r>
              <a:rPr lang="en-GB" sz="1600" b="1" dirty="0" smtClean="0"/>
              <a:t>Cuts </a:t>
            </a:r>
            <a:r>
              <a:rPr lang="en-GB" sz="1600" b="1" dirty="0"/>
              <a:t>in interest rates.</a:t>
            </a:r>
            <a:r>
              <a:rPr lang="en-GB" sz="1600" dirty="0"/>
              <a:t> Towards the latter half of 2008 and early 2009, Central Banks cut interest rates to record low levels. The UK cut base rates from 5% to 0.5%. Usually, a major cut in interest rates would make borrowing cheaper and encourage consumption and investment. (e.g. in 1992, when the UK cut interest rates, the economy recovered fairly quickly.) However, cuts in interest rates were less effective in this period</a:t>
            </a:r>
            <a:r>
              <a:rPr lang="en-GB" sz="1600" dirty="0" smtClean="0"/>
              <a:t>.</a:t>
            </a:r>
          </a:p>
          <a:p>
            <a:pPr marL="171450" indent="-171450">
              <a:buFont typeface="Arial" panose="020B0604020202020204" pitchFamily="34" charset="0"/>
              <a:buChar char="•"/>
            </a:pPr>
            <a:r>
              <a:rPr lang="en-GB" sz="1600" dirty="0" smtClean="0"/>
              <a:t>Quantitative easing. The UK launched QE for the first time in its history by buying up illiquid assets from banks to create cash reserves on their balance sheets which could be used for lending.</a:t>
            </a:r>
            <a:endParaRPr lang="en-GB" sz="1600" dirty="0"/>
          </a:p>
          <a:p>
            <a:pPr marL="171450" indent="-171450">
              <a:buFont typeface="Arial" panose="020B0604020202020204" pitchFamily="34" charset="0"/>
              <a:buChar char="•"/>
            </a:pPr>
            <a:r>
              <a:rPr lang="en-GB" sz="1600" b="1" dirty="0" smtClean="0"/>
              <a:t>Expansionary </a:t>
            </a:r>
            <a:r>
              <a:rPr lang="en-GB" sz="1600" b="1" dirty="0"/>
              <a:t>fiscal policy.</a:t>
            </a:r>
            <a:r>
              <a:rPr lang="en-GB" sz="1600" dirty="0"/>
              <a:t> The deep recession saw a sharp rise in budget deficits because government tax revenues evaporated. This was particularly noticeable for countries who relied on stamp duty and tax from the finance sector. However, in the UK and US, there was a moderate degree of fiscal expansion. The UK introduced a temporary cut in VAT. In the US, there was also a moderate fiscal stimulus.</a:t>
            </a:r>
          </a:p>
          <a:p>
            <a:endParaRPr lang="en-GB" sz="1600" dirty="0" smtClean="0"/>
          </a:p>
          <a:p>
            <a:r>
              <a:rPr lang="en-GB" sz="1600" dirty="0" smtClean="0"/>
              <a:t>It </a:t>
            </a:r>
            <a:r>
              <a:rPr lang="en-GB" sz="1600" dirty="0"/>
              <a:t>is worth noting that in comparison to the great depression of the 1930s, two things were avoided in the great recession.</a:t>
            </a:r>
          </a:p>
          <a:p>
            <a:pPr marL="171450" indent="-171450">
              <a:buFont typeface="Arial" panose="020B0604020202020204" pitchFamily="34" charset="0"/>
              <a:buChar char="•"/>
            </a:pPr>
            <a:r>
              <a:rPr lang="en-GB" sz="1600" dirty="0"/>
              <a:t>1.Large number of banks going bankrupt was avoided (In the 1930s, in the US over 500 commercial banks went bankrupt)</a:t>
            </a:r>
          </a:p>
          <a:p>
            <a:pPr marL="171450" indent="-171450">
              <a:buFont typeface="Arial" panose="020B0604020202020204" pitchFamily="34" charset="0"/>
              <a:buChar char="•"/>
            </a:pPr>
            <a:r>
              <a:rPr lang="en-GB" sz="1600" dirty="0"/>
              <a:t>2.There was no major trade war. In the 1930s, a tariff war developed as countries tried to protect domestic industries.</a:t>
            </a:r>
          </a:p>
        </p:txBody>
      </p:sp>
      <p:sp>
        <p:nvSpPr>
          <p:cNvPr id="7" name="Title 1"/>
          <p:cNvSpPr>
            <a:spLocks noGrp="1"/>
          </p:cNvSpPr>
          <p:nvPr>
            <p:ph type="title"/>
          </p:nvPr>
        </p:nvSpPr>
        <p:spPr>
          <a:xfrm>
            <a:off x="242888" y="192088"/>
            <a:ext cx="11718925" cy="1325562"/>
          </a:xfrm>
        </p:spPr>
        <p:txBody>
          <a:bodyPr/>
          <a:lstStyle/>
          <a:p>
            <a:r>
              <a:rPr lang="en-GB" b="1" dirty="0" smtClean="0">
                <a:latin typeface="+mn-lt"/>
              </a:rPr>
              <a:t>RWS16: Monetary Policy</a:t>
            </a:r>
            <a:r>
              <a:rPr lang="en-GB" dirty="0" smtClean="0"/>
              <a:t/>
            </a:r>
            <a:br>
              <a:rPr lang="en-GB" dirty="0" smtClean="0"/>
            </a:br>
            <a:r>
              <a:rPr lang="en-GB" sz="3600" b="1" dirty="0" smtClean="0">
                <a:solidFill>
                  <a:srgbClr val="FF0000"/>
                </a:solidFill>
                <a:latin typeface="+mn-lt"/>
              </a:rPr>
              <a:t>Financial Stability - UK response to the Financial Crash</a:t>
            </a:r>
            <a:endParaRPr lang="en-GB" sz="3600" b="1" dirty="0">
              <a:solidFill>
                <a:srgbClr val="FF0000"/>
              </a:solidFill>
              <a:latin typeface="+mn-lt"/>
            </a:endParaRPr>
          </a:p>
        </p:txBody>
      </p:sp>
    </p:spTree>
    <p:extLst>
      <p:ext uri="{BB962C8B-B14F-4D97-AF65-F5344CB8AC3E}">
        <p14:creationId xmlns:p14="http://schemas.microsoft.com/office/powerpoint/2010/main" val="3132886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105633"/>
            <a:ext cx="10515600" cy="1325563"/>
          </a:xfrm>
        </p:spPr>
        <p:txBody>
          <a:body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Regulation in the Financial Markets</a:t>
            </a:r>
            <a:endParaRPr lang="en-GB" b="1" dirty="0">
              <a:solidFill>
                <a:srgbClr val="FF0000"/>
              </a:solidFill>
              <a:latin typeface="+mn-lt"/>
            </a:endParaRPr>
          </a:p>
        </p:txBody>
      </p:sp>
      <p:pic>
        <p:nvPicPr>
          <p:cNvPr id="4" name="Picture 3"/>
          <p:cNvPicPr>
            <a:picLocks noChangeAspect="1"/>
          </p:cNvPicPr>
          <p:nvPr/>
        </p:nvPicPr>
        <p:blipFill>
          <a:blip r:embed="rId3"/>
          <a:stretch>
            <a:fillRect/>
          </a:stretch>
        </p:blipFill>
        <p:spPr>
          <a:xfrm>
            <a:off x="656781" y="1682066"/>
            <a:ext cx="7777626" cy="4521026"/>
          </a:xfrm>
          <a:prstGeom prst="rect">
            <a:avLst/>
          </a:prstGeom>
        </p:spPr>
      </p:pic>
    </p:spTree>
    <p:extLst>
      <p:ext uri="{BB962C8B-B14F-4D97-AF65-F5344CB8AC3E}">
        <p14:creationId xmlns:p14="http://schemas.microsoft.com/office/powerpoint/2010/main" val="2158384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Financial Stability Summary </a:t>
            </a:r>
            <a:endParaRPr lang="en-GB" b="1" dirty="0">
              <a:solidFill>
                <a:srgbClr val="FF0000"/>
              </a:solidFill>
              <a:latin typeface="+mn-lt"/>
            </a:endParaRPr>
          </a:p>
        </p:txBody>
      </p:sp>
      <p:sp>
        <p:nvSpPr>
          <p:cNvPr id="3" name="Content Placeholder 2"/>
          <p:cNvSpPr>
            <a:spLocks noGrp="1"/>
          </p:cNvSpPr>
          <p:nvPr>
            <p:ph idx="1"/>
          </p:nvPr>
        </p:nvSpPr>
        <p:spPr>
          <a:xfrm>
            <a:off x="541638" y="1936835"/>
            <a:ext cx="11221994" cy="4351338"/>
          </a:xfrm>
        </p:spPr>
        <p:txBody>
          <a:bodyPr>
            <a:normAutofit fontScale="92500" lnSpcReduction="10000"/>
          </a:bodyPr>
          <a:lstStyle/>
          <a:p>
            <a:pPr marL="0" indent="0">
              <a:buNone/>
            </a:pPr>
            <a:r>
              <a:rPr lang="en-GB" b="1" dirty="0" smtClean="0"/>
              <a:t>To what extent has monetary policy through financial stability been successful in the UK 2000-2017? </a:t>
            </a:r>
          </a:p>
          <a:p>
            <a:pPr marL="0" indent="0">
              <a:buNone/>
            </a:pPr>
            <a:r>
              <a:rPr lang="en-GB" b="1" u="sng" dirty="0" smtClean="0">
                <a:solidFill>
                  <a:srgbClr val="00B050"/>
                </a:solidFill>
              </a:rPr>
              <a:t>Successful: </a:t>
            </a:r>
          </a:p>
          <a:p>
            <a:r>
              <a:rPr lang="en-GB" dirty="0" smtClean="0">
                <a:solidFill>
                  <a:srgbClr val="00B050"/>
                </a:solidFill>
              </a:rPr>
              <a:t>Pre 2008, arguably a global crisis which originated in US</a:t>
            </a:r>
          </a:p>
          <a:p>
            <a:r>
              <a:rPr lang="en-GB" dirty="0" smtClean="0">
                <a:solidFill>
                  <a:srgbClr val="00B050"/>
                </a:solidFill>
              </a:rPr>
              <a:t>Post 2008</a:t>
            </a:r>
            <a:r>
              <a:rPr lang="en-GB" smtClean="0">
                <a:solidFill>
                  <a:srgbClr val="00B050"/>
                </a:solidFill>
              </a:rPr>
              <a:t>, regulatory reforms </a:t>
            </a:r>
            <a:r>
              <a:rPr lang="en-GB" dirty="0" smtClean="0">
                <a:solidFill>
                  <a:srgbClr val="00B050"/>
                </a:solidFill>
              </a:rPr>
              <a:t>and bail out of banks</a:t>
            </a:r>
          </a:p>
          <a:p>
            <a:pPr marL="0" indent="0">
              <a:buNone/>
            </a:pPr>
            <a:endParaRPr lang="en-GB" dirty="0" smtClean="0"/>
          </a:p>
          <a:p>
            <a:pPr marL="0" indent="0">
              <a:buNone/>
            </a:pPr>
            <a:r>
              <a:rPr lang="en-GB" b="1" u="sng" dirty="0" smtClean="0">
                <a:solidFill>
                  <a:srgbClr val="FF0000"/>
                </a:solidFill>
              </a:rPr>
              <a:t>Not Successful: </a:t>
            </a:r>
          </a:p>
          <a:p>
            <a:r>
              <a:rPr lang="en-GB" dirty="0" smtClean="0">
                <a:solidFill>
                  <a:srgbClr val="FF0000"/>
                </a:solidFill>
              </a:rPr>
              <a:t>Pre 2008 = led to worse financial crash since 1930’s</a:t>
            </a:r>
          </a:p>
          <a:p>
            <a:r>
              <a:rPr lang="en-GB" dirty="0" smtClean="0">
                <a:solidFill>
                  <a:srgbClr val="FF0000"/>
                </a:solidFill>
              </a:rPr>
              <a:t>Post 2008 = bailing out of banks led to moral hazard (has anything changed) and national debt problems leading to austerity and delayed recovery.</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5827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3151" y="115633"/>
            <a:ext cx="8818685" cy="661181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600" b="1" dirty="0"/>
              <a:t>WEEK </a:t>
            </a:r>
            <a:r>
              <a:rPr lang="en-GB" sz="16600" b="1" dirty="0" smtClean="0"/>
              <a:t>10</a:t>
            </a:r>
            <a:endParaRPr lang="en-GB" sz="16600" b="1" dirty="0"/>
          </a:p>
        </p:txBody>
      </p:sp>
    </p:spTree>
    <p:extLst>
      <p:ext uri="{BB962C8B-B14F-4D97-AF65-F5344CB8AC3E}">
        <p14:creationId xmlns:p14="http://schemas.microsoft.com/office/powerpoint/2010/main" val="205718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4678" y="87924"/>
            <a:ext cx="8818685" cy="661181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200" b="1" dirty="0" smtClean="0"/>
              <a:t>60</a:t>
            </a:r>
            <a:endParaRPr lang="en-GB" sz="7200" b="1" dirty="0"/>
          </a:p>
        </p:txBody>
      </p:sp>
    </p:spTree>
    <p:extLst>
      <p:ext uri="{BB962C8B-B14F-4D97-AF65-F5344CB8AC3E}">
        <p14:creationId xmlns:p14="http://schemas.microsoft.com/office/powerpoint/2010/main" val="1906999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501" y="1566133"/>
            <a:ext cx="4930355" cy="5081802"/>
          </a:xfrm>
        </p:spPr>
        <p:txBody>
          <a:bodyPr>
            <a:normAutofit fontScale="92500" lnSpcReduction="20000"/>
          </a:bodyPr>
          <a:lstStyle/>
          <a:p>
            <a:pPr marL="514350" indent="-514350">
              <a:buFont typeface="+mj-lt"/>
              <a:buAutoNum type="arabicPeriod"/>
            </a:pPr>
            <a:r>
              <a:rPr lang="en-GB" dirty="0" smtClean="0"/>
              <a:t>In November 2017, the MPC raised interest rates by 0.25% to 0.5%. Using </a:t>
            </a:r>
            <a:r>
              <a:rPr lang="en-GB" dirty="0"/>
              <a:t>an AD/AS Diagram, </a:t>
            </a:r>
            <a:r>
              <a:rPr lang="en-GB" dirty="0" smtClean="0"/>
              <a:t>explain (just through bullet points) </a:t>
            </a:r>
            <a:r>
              <a:rPr lang="en-GB" dirty="0"/>
              <a:t>what might happen to </a:t>
            </a:r>
            <a:r>
              <a:rPr lang="en-GB" dirty="0" smtClean="0"/>
              <a:t>macroeconomic variables in the economy as a result</a:t>
            </a:r>
          </a:p>
          <a:p>
            <a:pPr marL="514350" indent="-514350">
              <a:buFont typeface="+mj-lt"/>
              <a:buAutoNum type="arabicPeriod"/>
            </a:pPr>
            <a:r>
              <a:rPr lang="en-GB" dirty="0" smtClean="0"/>
              <a:t>Evaluate your analysis above – why might the effect not have happened?</a:t>
            </a:r>
          </a:p>
          <a:p>
            <a:pPr marL="514350" indent="-514350">
              <a:buFont typeface="+mj-lt"/>
              <a:buAutoNum type="arabicPeriod"/>
            </a:pPr>
            <a:r>
              <a:rPr lang="en-GB" dirty="0" smtClean="0"/>
              <a:t>Why did the Bank of England raise interest rates?</a:t>
            </a:r>
          </a:p>
          <a:p>
            <a:pPr marL="514350" indent="-514350">
              <a:buFont typeface="+mj-lt"/>
              <a:buAutoNum type="arabicPeriod"/>
            </a:pPr>
            <a:r>
              <a:rPr lang="en-GB" dirty="0" smtClean="0"/>
              <a:t>Apart from interest rates, what other tools do the Bank of England have?</a:t>
            </a:r>
            <a:endParaRPr lang="en-GB" dirty="0"/>
          </a:p>
          <a:p>
            <a:endParaRPr lang="en-GB" dirty="0"/>
          </a:p>
        </p:txBody>
      </p:sp>
      <p:sp>
        <p:nvSpPr>
          <p:cNvPr id="4" name="Title 1"/>
          <p:cNvSpPr txBox="1">
            <a:spLocks/>
          </p:cNvSpPr>
          <p:nvPr/>
        </p:nvSpPr>
        <p:spPr>
          <a:xfrm>
            <a:off x="294501" y="1056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Starter Activity: Reviewing 1</a:t>
            </a:r>
            <a:r>
              <a:rPr lang="en-GB" sz="2800" b="1" baseline="30000" dirty="0" smtClean="0">
                <a:solidFill>
                  <a:srgbClr val="FF0000"/>
                </a:solidFill>
                <a:latin typeface="+mn-lt"/>
              </a:rPr>
              <a:t>st</a:t>
            </a:r>
            <a:r>
              <a:rPr lang="en-GB" sz="2800" b="1" dirty="0" smtClean="0">
                <a:solidFill>
                  <a:srgbClr val="FF0000"/>
                </a:solidFill>
                <a:latin typeface="+mn-lt"/>
              </a:rPr>
              <a:t> Year Work</a:t>
            </a:r>
            <a:endParaRPr lang="en-GB" b="1" dirty="0">
              <a:solidFill>
                <a:srgbClr val="FF0000"/>
              </a:solidFill>
              <a:latin typeface="+mn-lt"/>
            </a:endParaRPr>
          </a:p>
        </p:txBody>
      </p:sp>
      <p:pic>
        <p:nvPicPr>
          <p:cNvPr id="2" name="Picture 1"/>
          <p:cNvPicPr>
            <a:picLocks noChangeAspect="1"/>
          </p:cNvPicPr>
          <p:nvPr/>
        </p:nvPicPr>
        <p:blipFill>
          <a:blip r:embed="rId2"/>
          <a:stretch>
            <a:fillRect/>
          </a:stretch>
        </p:blipFill>
        <p:spPr>
          <a:xfrm>
            <a:off x="6173895" y="1527826"/>
            <a:ext cx="5168900" cy="4927600"/>
          </a:xfrm>
          <a:prstGeom prst="rect">
            <a:avLst/>
          </a:prstGeom>
        </p:spPr>
      </p:pic>
    </p:spTree>
    <p:extLst>
      <p:ext uri="{BB962C8B-B14F-4D97-AF65-F5344CB8AC3E}">
        <p14:creationId xmlns:p14="http://schemas.microsoft.com/office/powerpoint/2010/main" val="25765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105633"/>
            <a:ext cx="11481488" cy="1325563"/>
          </a:xfrm>
        </p:spPr>
        <p:txBody>
          <a:body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What does Monetary Stability involve?</a:t>
            </a:r>
            <a:endParaRPr lang="en-GB" b="1" dirty="0">
              <a:solidFill>
                <a:srgbClr val="FF0000"/>
              </a:solidFill>
              <a:latin typeface="+mn-lt"/>
            </a:endParaRPr>
          </a:p>
        </p:txBody>
      </p:sp>
      <p:sp>
        <p:nvSpPr>
          <p:cNvPr id="4" name="Content Placeholder 3"/>
          <p:cNvSpPr>
            <a:spLocks noGrp="1"/>
          </p:cNvSpPr>
          <p:nvPr>
            <p:ph idx="1"/>
          </p:nvPr>
        </p:nvSpPr>
        <p:spPr>
          <a:xfrm>
            <a:off x="8649146" y="1204708"/>
            <a:ext cx="3295678" cy="5482495"/>
          </a:xfrm>
        </p:spPr>
        <p:txBody>
          <a:bodyPr>
            <a:normAutofit fontScale="77500" lnSpcReduction="20000"/>
          </a:bodyPr>
          <a:lstStyle/>
          <a:p>
            <a:pPr marL="0" indent="0">
              <a:buNone/>
            </a:pPr>
            <a:r>
              <a:rPr lang="en-GB" sz="3600" b="1" dirty="0" smtClean="0"/>
              <a:t>Tools available to the Bank of England</a:t>
            </a:r>
          </a:p>
          <a:p>
            <a:pPr marL="0" indent="0">
              <a:buNone/>
            </a:pPr>
            <a:endParaRPr lang="en-GB" dirty="0" smtClean="0"/>
          </a:p>
          <a:p>
            <a:pPr marL="0" indent="0">
              <a:buNone/>
            </a:pPr>
            <a:r>
              <a:rPr lang="en-GB" u="sng" dirty="0" smtClean="0"/>
              <a:t>Demand for Money</a:t>
            </a:r>
          </a:p>
          <a:p>
            <a:pPr marL="514350" indent="-514350">
              <a:buFont typeface="+mj-lt"/>
              <a:buAutoNum type="arabicPeriod"/>
            </a:pPr>
            <a:r>
              <a:rPr lang="en-GB" dirty="0" smtClean="0"/>
              <a:t>Interest rates</a:t>
            </a:r>
          </a:p>
          <a:p>
            <a:pPr marL="514350" indent="-514350">
              <a:buFont typeface="+mj-lt"/>
              <a:buAutoNum type="arabicPeriod"/>
            </a:pPr>
            <a:r>
              <a:rPr lang="en-GB" dirty="0"/>
              <a:t>Exchange Rate manipulation (buying and selling of currency on the FOREX markets</a:t>
            </a:r>
            <a:r>
              <a:rPr lang="en-GB" dirty="0" smtClean="0"/>
              <a:t>)</a:t>
            </a:r>
          </a:p>
          <a:p>
            <a:pPr marL="514350" indent="-514350">
              <a:buFont typeface="+mj-lt"/>
              <a:buAutoNum type="arabicPeriod"/>
            </a:pPr>
            <a:r>
              <a:rPr lang="en-GB" dirty="0" smtClean="0"/>
              <a:t>Forward </a:t>
            </a:r>
            <a:r>
              <a:rPr lang="en-GB" dirty="0"/>
              <a:t>guidance</a:t>
            </a:r>
          </a:p>
          <a:p>
            <a:pPr marL="0" indent="0">
              <a:buNone/>
            </a:pPr>
            <a:endParaRPr lang="en-GB" dirty="0" smtClean="0"/>
          </a:p>
          <a:p>
            <a:pPr marL="0" indent="0">
              <a:buNone/>
            </a:pPr>
            <a:r>
              <a:rPr lang="en-GB" u="sng" dirty="0" smtClean="0"/>
              <a:t>Supply of Money</a:t>
            </a:r>
          </a:p>
          <a:p>
            <a:pPr marL="514350" indent="-514350">
              <a:buFont typeface="+mj-lt"/>
              <a:buAutoNum type="arabicPeriod"/>
            </a:pPr>
            <a:r>
              <a:rPr lang="en-GB" dirty="0" smtClean="0"/>
              <a:t>Money supply (through quantitative easing)</a:t>
            </a:r>
          </a:p>
          <a:p>
            <a:pPr marL="514350" indent="-514350">
              <a:buFont typeface="+mj-lt"/>
              <a:buAutoNum type="arabicPeriod"/>
            </a:pPr>
            <a:r>
              <a:rPr lang="en-GB" dirty="0" smtClean="0"/>
              <a:t>Funding for lending</a:t>
            </a:r>
          </a:p>
        </p:txBody>
      </p:sp>
      <p:sp>
        <p:nvSpPr>
          <p:cNvPr id="3" name="Rectangle 2"/>
          <p:cNvSpPr/>
          <p:nvPr/>
        </p:nvSpPr>
        <p:spPr>
          <a:xfrm>
            <a:off x="232704" y="1495159"/>
            <a:ext cx="2419915" cy="5098063"/>
          </a:xfrm>
          <a:prstGeom prst="rect">
            <a:avLst/>
          </a:prstGeom>
          <a:solidFill>
            <a:schemeClr val="bg1"/>
          </a:solidFill>
        </p:spPr>
        <p:txBody>
          <a:bodyPr wrap="square">
            <a:spAutoFit/>
          </a:bodyPr>
          <a:lstStyle/>
          <a:p>
            <a:pPr>
              <a:lnSpc>
                <a:spcPct val="115000"/>
              </a:lnSpc>
              <a:spcAft>
                <a:spcPts val="1000"/>
              </a:spcAft>
            </a:pP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There are two types of Monetary Policy instruments </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smtClean="0">
                <a:effectLst/>
                <a:latin typeface="Calibri" panose="020F0502020204030204" pitchFamily="34" charset="0"/>
                <a:ea typeface="Calibri" panose="020F0502020204030204" pitchFamily="34" charset="0"/>
                <a:cs typeface="Times New Roman" panose="02020603050405020304" pitchFamily="18" charset="0"/>
              </a:rPr>
              <a:t>Those that affect the demand for money (</a:t>
            </a:r>
            <a:r>
              <a:rPr lang="en-GB" dirty="0" err="1" smtClean="0">
                <a:effectLst/>
                <a:latin typeface="Calibri" panose="020F0502020204030204" pitchFamily="34" charset="0"/>
                <a:ea typeface="Calibri" panose="020F0502020204030204" pitchFamily="34" charset="0"/>
                <a:cs typeface="Times New Roman" panose="02020603050405020304" pitchFamily="18" charset="0"/>
              </a:rPr>
              <a:t>e.g</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interest rates)</a:t>
            </a:r>
          </a:p>
          <a:p>
            <a:pPr marL="342900" lvl="0" indent="-342900">
              <a:lnSpc>
                <a:spcPct val="115000"/>
              </a:lnSpc>
              <a:spcAft>
                <a:spcPts val="1000"/>
              </a:spcAft>
              <a:buFont typeface="+mj-lt"/>
              <a:buAutoNum type="arabicPeriod"/>
            </a:pPr>
            <a:r>
              <a:rPr lang="en-GB" dirty="0" smtClean="0">
                <a:effectLst/>
                <a:latin typeface="Calibri" panose="020F0502020204030204" pitchFamily="34" charset="0"/>
                <a:ea typeface="Calibri" panose="020F0502020204030204" pitchFamily="34" charset="0"/>
                <a:cs typeface="Times New Roman" panose="02020603050405020304" pitchFamily="18" charset="0"/>
              </a:rPr>
              <a:t>Those that affect the Money Supply ( Reserve asset ratio’s/Quantitative/ Qualitative controls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874425" y="5105782"/>
            <a:ext cx="5552915" cy="1615827"/>
          </a:xfrm>
          <a:prstGeom prst="rect">
            <a:avLst/>
          </a:prstGeom>
          <a:ln>
            <a:solidFill>
              <a:srgbClr val="000000"/>
            </a:solidFill>
          </a:ln>
        </p:spPr>
        <p:txBody>
          <a:bodyPr wrap="square">
            <a:spAutoFit/>
          </a:bodyPr>
          <a:lstStyle/>
          <a:p>
            <a:r>
              <a:rPr lang="en-GB" sz="1300" b="1" dirty="0"/>
              <a:t>Why does the demand for money curve slope downwards from left to right?</a:t>
            </a:r>
            <a:endParaRPr lang="en-GB" sz="1300" dirty="0"/>
          </a:p>
          <a:p>
            <a:r>
              <a:rPr lang="en-GB" sz="1000" dirty="0"/>
              <a:t>Money can be used to buy financial assets such as bonds, which yield interest. The higher the rate of interest, the higher the higher the opportunity cost of holding money.</a:t>
            </a:r>
          </a:p>
          <a:p>
            <a:r>
              <a:rPr lang="en-GB" sz="1300" b="1" dirty="0"/>
              <a:t>Why is the money supply curve vertical</a:t>
            </a:r>
            <a:r>
              <a:rPr lang="en-GB" sz="1300" b="1" dirty="0" smtClean="0"/>
              <a:t>?</a:t>
            </a:r>
            <a:r>
              <a:rPr lang="en-GB" sz="1300" dirty="0"/>
              <a:t> </a:t>
            </a:r>
            <a:r>
              <a:rPr lang="en-GB" sz="1000" dirty="0"/>
              <a:t>It is usual to draw the money supply as vertical, as we assume that a central bank such as the Bank of England can control the supply of money in the economy.</a:t>
            </a:r>
          </a:p>
          <a:p>
            <a:r>
              <a:rPr lang="en-GB" sz="1300" b="1" dirty="0"/>
              <a:t>Movements along and Shifts in the demand </a:t>
            </a:r>
            <a:r>
              <a:rPr lang="en-GB" sz="1300" b="1" dirty="0" smtClean="0"/>
              <a:t>curve.  </a:t>
            </a:r>
            <a:r>
              <a:rPr lang="en-GB" sz="1000" dirty="0" smtClean="0"/>
              <a:t>Interest </a:t>
            </a:r>
            <a:r>
              <a:rPr lang="en-GB" sz="1000" dirty="0"/>
              <a:t>rates will move a point along the demand curve whereas prices and real GDP will increasing may shift the demand of money to the right.  Equally a recession or falling prices would shift the demand curve to the left</a:t>
            </a:r>
            <a:r>
              <a:rPr lang="en-GB" sz="1000" dirty="0" smtClean="0"/>
              <a:t>.</a:t>
            </a:r>
            <a:endParaRPr lang="en-GB" sz="1000" dirty="0"/>
          </a:p>
        </p:txBody>
      </p:sp>
      <p:pic>
        <p:nvPicPr>
          <p:cNvPr id="6" name="Picture 5"/>
          <p:cNvPicPr>
            <a:picLocks noChangeAspect="1"/>
          </p:cNvPicPr>
          <p:nvPr/>
        </p:nvPicPr>
        <p:blipFill>
          <a:blip r:embed="rId3"/>
          <a:stretch>
            <a:fillRect/>
          </a:stretch>
        </p:blipFill>
        <p:spPr>
          <a:xfrm>
            <a:off x="3674788" y="1400550"/>
            <a:ext cx="4025900" cy="3594100"/>
          </a:xfrm>
          <a:prstGeom prst="rect">
            <a:avLst/>
          </a:prstGeom>
        </p:spPr>
      </p:pic>
    </p:spTree>
    <p:extLst>
      <p:ext uri="{BB962C8B-B14F-4D97-AF65-F5344CB8AC3E}">
        <p14:creationId xmlns:p14="http://schemas.microsoft.com/office/powerpoint/2010/main" val="394722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105633"/>
            <a:ext cx="11481488" cy="1325563"/>
          </a:xfrm>
        </p:spPr>
        <p:txBody>
          <a:body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Transmission Mechanism</a:t>
            </a:r>
            <a:endParaRPr lang="en-GB" b="1" dirty="0">
              <a:solidFill>
                <a:srgbClr val="FF0000"/>
              </a:solidFill>
              <a:latin typeface="+mn-lt"/>
            </a:endParaRPr>
          </a:p>
        </p:txBody>
      </p:sp>
      <p:sp>
        <p:nvSpPr>
          <p:cNvPr id="4" name="Content Placeholder 3"/>
          <p:cNvSpPr>
            <a:spLocks noGrp="1"/>
          </p:cNvSpPr>
          <p:nvPr>
            <p:ph idx="1"/>
          </p:nvPr>
        </p:nvSpPr>
        <p:spPr>
          <a:xfrm>
            <a:off x="294502" y="1431196"/>
            <a:ext cx="2616124" cy="5118872"/>
          </a:xfrm>
        </p:spPr>
        <p:txBody>
          <a:bodyPr/>
          <a:lstStyle/>
          <a:p>
            <a:r>
              <a:rPr lang="en-GB" dirty="0" smtClean="0"/>
              <a:t>Monetary Policy Transmission Mechanism (including interest rates and exchange rates)</a:t>
            </a:r>
          </a:p>
          <a:p>
            <a:r>
              <a:rPr lang="en-GB" dirty="0" smtClean="0"/>
              <a:t>Exchange rate fluctuations on AD and macro objectives</a:t>
            </a:r>
          </a:p>
          <a:p>
            <a:endParaRPr lang="en-GB" dirty="0"/>
          </a:p>
        </p:txBody>
      </p:sp>
      <p:grpSp>
        <p:nvGrpSpPr>
          <p:cNvPr id="12" name="Group 11"/>
          <p:cNvGrpSpPr/>
          <p:nvPr/>
        </p:nvGrpSpPr>
        <p:grpSpPr>
          <a:xfrm>
            <a:off x="3118837" y="1494975"/>
            <a:ext cx="8584839" cy="4922347"/>
            <a:chOff x="3118837" y="1494975"/>
            <a:chExt cx="8584839" cy="4922347"/>
          </a:xfrm>
        </p:grpSpPr>
        <p:pic>
          <p:nvPicPr>
            <p:cNvPr id="10241" name="Picture 2"/>
            <p:cNvPicPr>
              <a:picLocks noChangeAspect="1" noChangeArrowheads="1"/>
            </p:cNvPicPr>
            <p:nvPr/>
          </p:nvPicPr>
          <p:blipFill>
            <a:blip r:embed="rId3">
              <a:extLst>
                <a:ext uri="{28A0092B-C50C-407E-A947-70E740481C1C}">
                  <a14:useLocalDpi xmlns:a14="http://schemas.microsoft.com/office/drawing/2010/main" val="0"/>
                </a:ext>
              </a:extLst>
            </a:blip>
            <a:srcRect l="4158" t="21591" r="20186" b="20441"/>
            <a:stretch>
              <a:fillRect/>
            </a:stretch>
          </p:blipFill>
          <p:spPr bwMode="auto">
            <a:xfrm>
              <a:off x="3118837" y="1494975"/>
              <a:ext cx="8584839" cy="4922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787533" y="3858002"/>
              <a:ext cx="2941995" cy="88412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125139" y="4951102"/>
              <a:ext cx="1736259" cy="498325"/>
            </a:xfrm>
            <a:prstGeom prst="rect">
              <a:avLst/>
            </a:prstGeom>
            <a:solidFill>
              <a:srgbClr val="FFFFFF"/>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External demand</a:t>
              </a:r>
              <a:endParaRPr lang="en-US" sz="1600" b="1" dirty="0">
                <a:solidFill>
                  <a:schemeClr val="tx1"/>
                </a:solidFill>
              </a:endParaRPr>
            </a:p>
          </p:txBody>
        </p:sp>
        <p:cxnSp>
          <p:nvCxnSpPr>
            <p:cNvPr id="8" name="Straight Arrow Connector 7"/>
            <p:cNvCxnSpPr>
              <a:endCxn id="6" idx="1"/>
            </p:cNvCxnSpPr>
            <p:nvPr/>
          </p:nvCxnSpPr>
          <p:spPr>
            <a:xfrm flipV="1">
              <a:off x="5771456" y="5200265"/>
              <a:ext cx="353683" cy="8037"/>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7909628" y="3874077"/>
              <a:ext cx="417988" cy="131815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22724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105633"/>
            <a:ext cx="11481488" cy="1325563"/>
          </a:xfrm>
        </p:spPr>
        <p:txBody>
          <a:bodyPr/>
          <a:lstStyle/>
          <a:p>
            <a:r>
              <a:rPr lang="en-GB" b="1" dirty="0" smtClean="0">
                <a:latin typeface="+mn-lt"/>
              </a:rPr>
              <a:t>RWS 16: Monetary Policy in the UK</a:t>
            </a:r>
            <a:br>
              <a:rPr lang="en-GB" b="1" dirty="0" smtClean="0">
                <a:latin typeface="+mn-lt"/>
              </a:rPr>
            </a:br>
            <a:r>
              <a:rPr lang="en-GB" sz="2800" b="1" dirty="0">
                <a:solidFill>
                  <a:srgbClr val="FF0000"/>
                </a:solidFill>
                <a:latin typeface="+mn-lt"/>
              </a:rPr>
              <a:t>The Transmission Mechanism</a:t>
            </a:r>
            <a:endParaRPr lang="en-GB" b="1" dirty="0">
              <a:solidFill>
                <a:srgbClr val="FF0000"/>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312871339"/>
              </p:ext>
            </p:extLst>
          </p:nvPr>
        </p:nvGraphicFramePr>
        <p:xfrm>
          <a:off x="337605" y="1587313"/>
          <a:ext cx="11462529" cy="5067799"/>
        </p:xfrm>
        <a:graphic>
          <a:graphicData uri="http://schemas.openxmlformats.org/drawingml/2006/table">
            <a:tbl>
              <a:tblPr>
                <a:tableStyleId>{5202B0CA-FC54-4496-8BCA-5EF66A818D29}</a:tableStyleId>
              </a:tblPr>
              <a:tblGrid>
                <a:gridCol w="7282646"/>
                <a:gridCol w="4179883"/>
              </a:tblGrid>
              <a:tr h="438138">
                <a:tc>
                  <a:txBody>
                    <a:bodyPr/>
                    <a:lstStyle/>
                    <a:p>
                      <a:pPr>
                        <a:lnSpc>
                          <a:spcPct val="115000"/>
                        </a:lnSpc>
                        <a:spcAft>
                          <a:spcPts val="0"/>
                        </a:spcAft>
                      </a:pPr>
                      <a:r>
                        <a:rPr lang="en-GB" sz="1800" b="1" dirty="0">
                          <a:effectLst/>
                        </a:rPr>
                        <a:t>Effect of a change in the BoE base </a:t>
                      </a:r>
                      <a:r>
                        <a:rPr lang="en-GB" sz="1800" b="1" dirty="0" smtClean="0">
                          <a:effectLst/>
                        </a:rPr>
                        <a:t>rate</a:t>
                      </a:r>
                      <a:r>
                        <a:rPr lang="en-GB" sz="1800" b="1" baseline="0" dirty="0" smtClean="0">
                          <a:effectLst/>
                        </a:rPr>
                        <a:t> – increase in interest rate will reduce aggregate demand (shifts to the left)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solidFill>
                      <a:schemeClr val="bg1">
                        <a:lumMod val="75000"/>
                      </a:schemeClr>
                    </a:solidFill>
                  </a:tcPr>
                </a:tc>
                <a:tc>
                  <a:txBody>
                    <a:bodyPr/>
                    <a:lstStyle/>
                    <a:p>
                      <a:pPr>
                        <a:lnSpc>
                          <a:spcPct val="115000"/>
                        </a:lnSpc>
                        <a:spcAft>
                          <a:spcPts val="0"/>
                        </a:spcAft>
                      </a:pPr>
                      <a:r>
                        <a:rPr lang="en-GB" sz="1800" b="1" dirty="0">
                          <a:effectLst/>
                        </a:rPr>
                        <a:t>Evaluate reasons why the interest rate change may not have the desired effect</a:t>
                      </a:r>
                      <a:r>
                        <a:rPr lang="en-GB" sz="1100" b="1" dirty="0">
                          <a:effectLst/>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solidFill>
                      <a:schemeClr val="bg1">
                        <a:lumMod val="75000"/>
                      </a:schemeClr>
                    </a:solidFill>
                  </a:tcPr>
                </a:tc>
              </a:tr>
              <a:tr h="955171">
                <a:tc>
                  <a:txBody>
                    <a:bodyPr/>
                    <a:lstStyle/>
                    <a:p>
                      <a:pPr>
                        <a:lnSpc>
                          <a:spcPct val="115000"/>
                        </a:lnSpc>
                        <a:spcAft>
                          <a:spcPts val="0"/>
                        </a:spcAft>
                      </a:pPr>
                      <a:r>
                        <a:rPr lang="en-GB" sz="1700" b="1" dirty="0">
                          <a:effectLst/>
                        </a:rPr>
                        <a:t>Market rate: </a:t>
                      </a:r>
                      <a:r>
                        <a:rPr lang="en-GB" sz="1700" dirty="0">
                          <a:effectLst/>
                        </a:rPr>
                        <a:t>An increase in the BoE rate means </a:t>
                      </a:r>
                      <a:r>
                        <a:rPr lang="en-GB" sz="1700" dirty="0" smtClean="0">
                          <a:effectLst/>
                        </a:rPr>
                        <a:t>that </a:t>
                      </a:r>
                      <a:r>
                        <a:rPr lang="en-GB" sz="1700" dirty="0">
                          <a:effectLst/>
                        </a:rPr>
                        <a:t>lenders will increase their interest rates. Thereby dampening consumer spending and spending by firms on </a:t>
                      </a:r>
                      <a:r>
                        <a:rPr lang="en-GB" sz="1700" dirty="0" smtClean="0">
                          <a:effectLst/>
                        </a:rPr>
                        <a:t>investment</a:t>
                      </a:r>
                      <a:r>
                        <a:rPr lang="en-GB" sz="1700" baseline="0" dirty="0" smtClean="0">
                          <a:effectLst/>
                        </a:rPr>
                        <a:t> as it costs more to borrow and it is more attractive to save.</a:t>
                      </a:r>
                      <a:endParaRPr lang="en-GB" sz="1700" dirty="0">
                        <a:effectLst/>
                      </a:endParaRPr>
                    </a:p>
                  </a:txBody>
                  <a:tcPr marL="51597" marR="51597" marT="0" marB="0"/>
                </a:tc>
                <a:tc>
                  <a:txBody>
                    <a:bodyPr/>
                    <a:lstStyle/>
                    <a:p>
                      <a:pPr>
                        <a:lnSpc>
                          <a:spcPct val="115000"/>
                        </a:lnSpc>
                        <a:spcAft>
                          <a:spcPts val="0"/>
                        </a:spcAft>
                      </a:pPr>
                      <a:r>
                        <a:rPr lang="en-GB" sz="1300" dirty="0">
                          <a:effectLst/>
                        </a:rPr>
                        <a:t> </a:t>
                      </a:r>
                      <a:r>
                        <a:rPr lang="en-GB" sz="1300" dirty="0" smtClean="0">
                          <a:effectLst/>
                        </a:rPr>
                        <a:t>If confidence is already high,</a:t>
                      </a:r>
                      <a:r>
                        <a:rPr lang="en-GB" sz="1300" baseline="0" dirty="0" smtClean="0">
                          <a:effectLst/>
                        </a:rPr>
                        <a:t> then consumers and firms might ignore any interest hikes.  Or interest rates could already be very low and therefore an increase of 0.25% is not going to have a large effect?</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004970">
                <a:tc>
                  <a:txBody>
                    <a:bodyPr/>
                    <a:lstStyle/>
                    <a:p>
                      <a:pPr>
                        <a:lnSpc>
                          <a:spcPct val="115000"/>
                        </a:lnSpc>
                        <a:spcAft>
                          <a:spcPts val="0"/>
                        </a:spcAft>
                      </a:pPr>
                      <a:r>
                        <a:rPr lang="en-GB" sz="1700" b="1" dirty="0">
                          <a:effectLst/>
                        </a:rPr>
                        <a:t>Asset prices (wealth effect): </a:t>
                      </a:r>
                      <a:r>
                        <a:rPr lang="en-GB" sz="1700" dirty="0">
                          <a:effectLst/>
                        </a:rPr>
                        <a:t>An increase in interest rates means that mortgages become more expensive and the demand for houses falls. Resulting in falling house prices. Consumers feel less wealthy and readjust their spending downward</a:t>
                      </a:r>
                      <a:r>
                        <a:rPr lang="en-GB" sz="1700" dirty="0" smtClean="0">
                          <a:effectLst/>
                        </a:rPr>
                        <a:t>.  </a:t>
                      </a:r>
                      <a:endParaRPr lang="en-GB" sz="1700" dirty="0">
                        <a:effectLst/>
                      </a:endParaRPr>
                    </a:p>
                  </a:txBody>
                  <a:tcPr marL="51597" marR="51597" marT="0" marB="0"/>
                </a:tc>
                <a:tc>
                  <a:txBody>
                    <a:bodyPr/>
                    <a:lstStyle/>
                    <a:p>
                      <a:pPr>
                        <a:lnSpc>
                          <a:spcPct val="115000"/>
                        </a:lnSpc>
                        <a:spcAft>
                          <a:spcPts val="0"/>
                        </a:spcAft>
                      </a:pPr>
                      <a:r>
                        <a:rPr lang="en-GB" sz="1300" dirty="0">
                          <a:effectLst/>
                        </a:rPr>
                        <a:t> </a:t>
                      </a:r>
                      <a:r>
                        <a:rPr lang="en-GB" sz="1300" dirty="0" smtClean="0">
                          <a:effectLst/>
                        </a:rPr>
                        <a:t>Some mortgage owners</a:t>
                      </a:r>
                      <a:r>
                        <a:rPr lang="en-GB" sz="1300" baseline="0" dirty="0" smtClean="0">
                          <a:effectLst/>
                        </a:rPr>
                        <a:t> might be on fixed rates and not variable rates and therefore the interest rate would have zero effect.  Therefore there is often a time lag. Also not everyone owns property with some renting therefore the wealth effect would not have a big impact.</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148538">
                <a:tc>
                  <a:txBody>
                    <a:bodyPr/>
                    <a:lstStyle/>
                    <a:p>
                      <a:pPr>
                        <a:lnSpc>
                          <a:spcPct val="115000"/>
                        </a:lnSpc>
                        <a:spcAft>
                          <a:spcPts val="0"/>
                        </a:spcAft>
                      </a:pPr>
                      <a:r>
                        <a:rPr lang="en-GB" sz="1700" b="1" dirty="0">
                          <a:effectLst/>
                        </a:rPr>
                        <a:t>Business confidence:</a:t>
                      </a:r>
                      <a:r>
                        <a:rPr lang="en-GB" sz="1700" dirty="0">
                          <a:effectLst/>
                        </a:rPr>
                        <a:t> </a:t>
                      </a:r>
                      <a:r>
                        <a:rPr lang="en-GB" sz="1700" dirty="0" smtClean="0">
                          <a:effectLst/>
                        </a:rPr>
                        <a:t>Interest rate rises could signify an</a:t>
                      </a:r>
                      <a:r>
                        <a:rPr lang="en-GB" sz="1700" baseline="0" dirty="0" smtClean="0">
                          <a:effectLst/>
                        </a:rPr>
                        <a:t> overheating economy which harms business confidence and might lead to them cancelling investment decisions etc.</a:t>
                      </a:r>
                      <a:endParaRPr lang="en-GB" sz="1700" dirty="0">
                        <a:effectLst/>
                      </a:endParaRPr>
                    </a:p>
                  </a:txBody>
                  <a:tcPr marL="51597" marR="51597" marT="0" marB="0"/>
                </a:tc>
                <a:tc>
                  <a:txBody>
                    <a:bodyPr/>
                    <a:lstStyle/>
                    <a:p>
                      <a:pPr>
                        <a:lnSpc>
                          <a:spcPct val="115000"/>
                        </a:lnSpc>
                        <a:spcAft>
                          <a:spcPts val="0"/>
                        </a:spcAft>
                      </a:pPr>
                      <a:r>
                        <a:rPr lang="en-GB" sz="1300" dirty="0">
                          <a:effectLst/>
                        </a:rPr>
                        <a:t> </a:t>
                      </a:r>
                      <a:r>
                        <a:rPr lang="en-GB" sz="1300" dirty="0" smtClean="0">
                          <a:effectLst/>
                        </a:rPr>
                        <a:t>Other factors effect</a:t>
                      </a:r>
                      <a:r>
                        <a:rPr lang="en-GB" sz="1300" baseline="0" dirty="0" smtClean="0">
                          <a:effectLst/>
                        </a:rPr>
                        <a:t> business confidence such as the state of the global economy etc.</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193964">
                <a:tc>
                  <a:txBody>
                    <a:bodyPr/>
                    <a:lstStyle/>
                    <a:p>
                      <a:pPr>
                        <a:lnSpc>
                          <a:spcPct val="115000"/>
                        </a:lnSpc>
                        <a:spcAft>
                          <a:spcPts val="0"/>
                        </a:spcAft>
                      </a:pPr>
                      <a:r>
                        <a:rPr lang="en-GB" sz="1700" b="1" dirty="0">
                          <a:effectLst/>
                        </a:rPr>
                        <a:t>Exchange rates:  </a:t>
                      </a:r>
                      <a:r>
                        <a:rPr lang="en-GB" sz="1700" dirty="0">
                          <a:effectLst/>
                        </a:rPr>
                        <a:t>As interest rates </a:t>
                      </a:r>
                      <a:r>
                        <a:rPr lang="en-GB" sz="1700" dirty="0" smtClean="0">
                          <a:effectLst/>
                        </a:rPr>
                        <a:t>increases</a:t>
                      </a:r>
                      <a:r>
                        <a:rPr lang="en-GB" sz="1700" baseline="0" dirty="0" smtClean="0">
                          <a:effectLst/>
                        </a:rPr>
                        <a:t> the </a:t>
                      </a:r>
                      <a:r>
                        <a:rPr lang="en-GB" sz="1700" dirty="0" smtClean="0">
                          <a:effectLst/>
                        </a:rPr>
                        <a:t>inflow </a:t>
                      </a:r>
                      <a:r>
                        <a:rPr lang="en-GB" sz="1700" dirty="0">
                          <a:effectLst/>
                        </a:rPr>
                        <a:t>of ‘hot money’ into the UK. This increases the demand for money and causes the exchange rate to rise</a:t>
                      </a:r>
                      <a:r>
                        <a:rPr lang="en-GB" sz="1700" dirty="0" smtClean="0">
                          <a:effectLst/>
                        </a:rPr>
                        <a:t>.</a:t>
                      </a:r>
                      <a:r>
                        <a:rPr lang="en-GB" sz="1700" baseline="0" dirty="0" smtClean="0">
                          <a:effectLst/>
                        </a:rPr>
                        <a:t>   Import prices reduce cheaper and exports more expensive and so the trade deficit will get bigger.</a:t>
                      </a:r>
                      <a:endParaRPr lang="en-GB" sz="1700" dirty="0">
                        <a:effectLst/>
                      </a:endParaRPr>
                    </a:p>
                  </a:txBody>
                  <a:tcPr marL="51597" marR="51597" marT="0" marB="0"/>
                </a:tc>
                <a:tc>
                  <a:txBody>
                    <a:bodyPr/>
                    <a:lstStyle/>
                    <a:p>
                      <a:pPr>
                        <a:lnSpc>
                          <a:spcPct val="115000"/>
                        </a:lnSpc>
                        <a:spcAft>
                          <a:spcPts val="0"/>
                        </a:spcAft>
                      </a:pPr>
                      <a:r>
                        <a:rPr lang="en-GB" sz="1300" dirty="0">
                          <a:effectLst/>
                        </a:rPr>
                        <a:t> </a:t>
                      </a:r>
                      <a:r>
                        <a:rPr lang="en-GB" sz="1300" dirty="0" smtClean="0">
                          <a:effectLst/>
                        </a:rPr>
                        <a:t>Exports</a:t>
                      </a:r>
                      <a:r>
                        <a:rPr lang="en-GB" sz="1300" baseline="0" dirty="0" smtClean="0">
                          <a:effectLst/>
                        </a:rPr>
                        <a:t> may not fall immediately because export sales might be on contracts.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bl>
          </a:graphicData>
        </a:graphic>
      </p:graphicFrame>
      <p:sp>
        <p:nvSpPr>
          <p:cNvPr id="4" name="Rectangle 3"/>
          <p:cNvSpPr/>
          <p:nvPr/>
        </p:nvSpPr>
        <p:spPr>
          <a:xfrm>
            <a:off x="337605" y="2243470"/>
            <a:ext cx="7232776" cy="95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37605" y="3200400"/>
            <a:ext cx="7232776" cy="95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37605" y="4313447"/>
            <a:ext cx="7232776" cy="95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14447" y="5484278"/>
            <a:ext cx="7232776" cy="117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676707" y="2214578"/>
            <a:ext cx="4426688" cy="95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676707" y="3142615"/>
            <a:ext cx="4426688" cy="1170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676707" y="4342338"/>
            <a:ext cx="4426688" cy="95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676707" y="5498725"/>
            <a:ext cx="4426688" cy="95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370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9"/>
                                        </p:tgtEl>
                                      </p:cBhvr>
                                    </p:animEffect>
                                    <p:set>
                                      <p:cBhvr>
                                        <p:cTn id="32" dur="1" fill="hold">
                                          <p:stCondLst>
                                            <p:cond delay="1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11"/>
                                        </p:tgtEl>
                                      </p:cBhvr>
                                    </p:animEffect>
                                    <p:set>
                                      <p:cBhvr>
                                        <p:cTn id="4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latin typeface="+mn-lt"/>
              </a:rPr>
              <a:t>RWS 16: UK Monetary Policy</a:t>
            </a:r>
            <a:endParaRPr lang="en-GB" b="1" dirty="0">
              <a:latin typeface="+mn-lt"/>
            </a:endParaRPr>
          </a:p>
        </p:txBody>
      </p:sp>
      <p:sp>
        <p:nvSpPr>
          <p:cNvPr id="5" name="Content Placeholder 4"/>
          <p:cNvSpPr>
            <a:spLocks noGrp="1"/>
          </p:cNvSpPr>
          <p:nvPr>
            <p:ph idx="1"/>
          </p:nvPr>
        </p:nvSpPr>
        <p:spPr/>
        <p:txBody>
          <a:bodyPr>
            <a:normAutofit fontScale="85000" lnSpcReduction="20000"/>
          </a:bodyPr>
          <a:lstStyle/>
          <a:p>
            <a:pPr marL="0" indent="0">
              <a:buNone/>
            </a:pPr>
            <a:r>
              <a:rPr lang="en-GB" dirty="0"/>
              <a:t>WEEK </a:t>
            </a:r>
            <a:r>
              <a:rPr lang="en-GB" dirty="0" smtClean="0"/>
              <a:t>1</a:t>
            </a:r>
            <a:endParaRPr lang="en-GB" dirty="0"/>
          </a:p>
          <a:p>
            <a:r>
              <a:rPr lang="en-GB" dirty="0"/>
              <a:t>PREP - Reading on quantitative easing</a:t>
            </a:r>
          </a:p>
          <a:p>
            <a:r>
              <a:rPr lang="en-GB" dirty="0"/>
              <a:t>30: Who controls the money supply?</a:t>
            </a:r>
          </a:p>
          <a:p>
            <a:r>
              <a:rPr lang="en-GB" dirty="0"/>
              <a:t>90: Regulation breakdown to combat financial crisis</a:t>
            </a:r>
          </a:p>
          <a:p>
            <a:endParaRPr lang="en-GB" dirty="0"/>
          </a:p>
          <a:p>
            <a:endParaRPr lang="en-GB" dirty="0"/>
          </a:p>
          <a:p>
            <a:pPr marL="0" indent="0">
              <a:buNone/>
            </a:pPr>
            <a:r>
              <a:rPr lang="en-GB" dirty="0"/>
              <a:t>WEEK 2</a:t>
            </a:r>
          </a:p>
          <a:p>
            <a:r>
              <a:rPr lang="en-GB" dirty="0"/>
              <a:t>RWS</a:t>
            </a:r>
          </a:p>
          <a:p>
            <a:r>
              <a:rPr lang="en-GB" dirty="0"/>
              <a:t>30: Quantitative Easing Debate?</a:t>
            </a:r>
          </a:p>
          <a:p>
            <a:r>
              <a:rPr lang="en-GB" dirty="0"/>
              <a:t>90: 45: Role of the MPC Committee / 45: Effectiveness of Monetary Policy on the UK </a:t>
            </a:r>
            <a:r>
              <a:rPr lang="en-GB" dirty="0" smtClean="0"/>
              <a:t>economy?</a:t>
            </a:r>
            <a:endParaRPr lang="en-GB" dirty="0"/>
          </a:p>
          <a:p>
            <a:endParaRPr lang="en-GB" dirty="0"/>
          </a:p>
        </p:txBody>
      </p:sp>
    </p:spTree>
    <p:extLst>
      <p:ext uri="{BB962C8B-B14F-4D97-AF65-F5344CB8AC3E}">
        <p14:creationId xmlns:p14="http://schemas.microsoft.com/office/powerpoint/2010/main" val="1395425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105633"/>
            <a:ext cx="11481488" cy="1325563"/>
          </a:xfrm>
        </p:spPr>
        <p:txBody>
          <a:bodyPr/>
          <a:lstStyle/>
          <a:p>
            <a:r>
              <a:rPr lang="en-GB" b="1" dirty="0" smtClean="0">
                <a:latin typeface="+mn-lt"/>
              </a:rPr>
              <a:t>RWS 16: Monetary Policy in the UK</a:t>
            </a:r>
            <a:br>
              <a:rPr lang="en-GB" b="1" dirty="0" smtClean="0">
                <a:latin typeface="+mn-lt"/>
              </a:rPr>
            </a:br>
            <a:r>
              <a:rPr lang="en-GB" sz="2800" b="1" dirty="0">
                <a:solidFill>
                  <a:srgbClr val="FF0000"/>
                </a:solidFill>
                <a:latin typeface="+mn-lt"/>
              </a:rPr>
              <a:t>The Transmission Mechanism</a:t>
            </a:r>
            <a:endParaRPr lang="en-GB" b="1" dirty="0">
              <a:solidFill>
                <a:srgbClr val="FF0000"/>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312871339"/>
              </p:ext>
            </p:extLst>
          </p:nvPr>
        </p:nvGraphicFramePr>
        <p:xfrm>
          <a:off x="337605" y="1587313"/>
          <a:ext cx="11462529" cy="5067799"/>
        </p:xfrm>
        <a:graphic>
          <a:graphicData uri="http://schemas.openxmlformats.org/drawingml/2006/table">
            <a:tbl>
              <a:tblPr>
                <a:tableStyleId>{5202B0CA-FC54-4496-8BCA-5EF66A818D29}</a:tableStyleId>
              </a:tblPr>
              <a:tblGrid>
                <a:gridCol w="7282646"/>
                <a:gridCol w="4179883"/>
              </a:tblGrid>
              <a:tr h="438138">
                <a:tc>
                  <a:txBody>
                    <a:bodyPr/>
                    <a:lstStyle/>
                    <a:p>
                      <a:pPr>
                        <a:lnSpc>
                          <a:spcPct val="115000"/>
                        </a:lnSpc>
                        <a:spcAft>
                          <a:spcPts val="0"/>
                        </a:spcAft>
                      </a:pPr>
                      <a:r>
                        <a:rPr lang="en-GB" sz="1800" b="1" dirty="0">
                          <a:effectLst/>
                        </a:rPr>
                        <a:t>Effect of a change in the BoE base </a:t>
                      </a:r>
                      <a:r>
                        <a:rPr lang="en-GB" sz="1800" b="1" dirty="0" smtClean="0">
                          <a:effectLst/>
                        </a:rPr>
                        <a:t>rate</a:t>
                      </a:r>
                      <a:r>
                        <a:rPr lang="en-GB" sz="1800" b="1" baseline="0" dirty="0" smtClean="0">
                          <a:effectLst/>
                        </a:rPr>
                        <a:t> – increase in interest rate will reduce aggregate demand (shifts to the left)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solidFill>
                      <a:schemeClr val="bg1">
                        <a:lumMod val="75000"/>
                      </a:schemeClr>
                    </a:solidFill>
                  </a:tcPr>
                </a:tc>
                <a:tc>
                  <a:txBody>
                    <a:bodyPr/>
                    <a:lstStyle/>
                    <a:p>
                      <a:pPr>
                        <a:lnSpc>
                          <a:spcPct val="115000"/>
                        </a:lnSpc>
                        <a:spcAft>
                          <a:spcPts val="0"/>
                        </a:spcAft>
                      </a:pPr>
                      <a:r>
                        <a:rPr lang="en-GB" sz="1800" b="1" dirty="0">
                          <a:effectLst/>
                        </a:rPr>
                        <a:t>Evaluate reasons why the interest rate change may not have the desired effect</a:t>
                      </a:r>
                      <a:r>
                        <a:rPr lang="en-GB" sz="1100" b="1" dirty="0">
                          <a:effectLst/>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solidFill>
                      <a:schemeClr val="bg1">
                        <a:lumMod val="75000"/>
                      </a:schemeClr>
                    </a:solidFill>
                  </a:tcPr>
                </a:tc>
              </a:tr>
              <a:tr h="955171">
                <a:tc>
                  <a:txBody>
                    <a:bodyPr/>
                    <a:lstStyle/>
                    <a:p>
                      <a:pPr>
                        <a:lnSpc>
                          <a:spcPct val="115000"/>
                        </a:lnSpc>
                        <a:spcAft>
                          <a:spcPts val="0"/>
                        </a:spcAft>
                      </a:pPr>
                      <a:r>
                        <a:rPr lang="en-GB" sz="1700" b="1" dirty="0">
                          <a:effectLst/>
                        </a:rPr>
                        <a:t>Market rate: </a:t>
                      </a:r>
                      <a:r>
                        <a:rPr lang="en-GB" sz="1700" dirty="0">
                          <a:effectLst/>
                        </a:rPr>
                        <a:t>An increase in the BoE rate means </a:t>
                      </a:r>
                      <a:r>
                        <a:rPr lang="en-GB" sz="1700" dirty="0" smtClean="0">
                          <a:effectLst/>
                        </a:rPr>
                        <a:t>that </a:t>
                      </a:r>
                      <a:r>
                        <a:rPr lang="en-GB" sz="1700" dirty="0">
                          <a:effectLst/>
                        </a:rPr>
                        <a:t>lenders will increase their interest rates. Thereby dampening consumer spending and spending by firms on </a:t>
                      </a:r>
                      <a:r>
                        <a:rPr lang="en-GB" sz="1700" dirty="0" smtClean="0">
                          <a:effectLst/>
                        </a:rPr>
                        <a:t>investment</a:t>
                      </a:r>
                      <a:r>
                        <a:rPr lang="en-GB" sz="1700" baseline="0" dirty="0" smtClean="0">
                          <a:effectLst/>
                        </a:rPr>
                        <a:t> as it costs more to borrow and it is more attractive to save.</a:t>
                      </a:r>
                      <a:endParaRPr lang="en-GB" sz="1700" dirty="0">
                        <a:effectLst/>
                      </a:endParaRPr>
                    </a:p>
                  </a:txBody>
                  <a:tcPr marL="51597" marR="51597" marT="0" marB="0"/>
                </a:tc>
                <a:tc>
                  <a:txBody>
                    <a:bodyPr/>
                    <a:lstStyle/>
                    <a:p>
                      <a:pPr>
                        <a:lnSpc>
                          <a:spcPct val="115000"/>
                        </a:lnSpc>
                        <a:spcAft>
                          <a:spcPts val="0"/>
                        </a:spcAft>
                      </a:pPr>
                      <a:r>
                        <a:rPr lang="en-GB" sz="1300" dirty="0">
                          <a:effectLst/>
                        </a:rPr>
                        <a:t> </a:t>
                      </a:r>
                      <a:r>
                        <a:rPr lang="en-GB" sz="1300" dirty="0" smtClean="0">
                          <a:effectLst/>
                        </a:rPr>
                        <a:t>If confidence is already high,</a:t>
                      </a:r>
                      <a:r>
                        <a:rPr lang="en-GB" sz="1300" baseline="0" dirty="0" smtClean="0">
                          <a:effectLst/>
                        </a:rPr>
                        <a:t> then consumers and firms might ignore any interest hikes.  Or interest rates could already be very low and therefore an increase of 0.25% is not going to have a large effect?</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004970">
                <a:tc>
                  <a:txBody>
                    <a:bodyPr/>
                    <a:lstStyle/>
                    <a:p>
                      <a:pPr>
                        <a:lnSpc>
                          <a:spcPct val="115000"/>
                        </a:lnSpc>
                        <a:spcAft>
                          <a:spcPts val="0"/>
                        </a:spcAft>
                      </a:pPr>
                      <a:r>
                        <a:rPr lang="en-GB" sz="1700" b="1" dirty="0">
                          <a:effectLst/>
                        </a:rPr>
                        <a:t>Asset prices (wealth effect): </a:t>
                      </a:r>
                      <a:r>
                        <a:rPr lang="en-GB" sz="1700" dirty="0">
                          <a:effectLst/>
                        </a:rPr>
                        <a:t>An increase in interest rates means that mortgages become more expensive and the demand for houses falls. Resulting in falling house prices. Consumers feel less wealthy and readjust their spending downward</a:t>
                      </a:r>
                      <a:r>
                        <a:rPr lang="en-GB" sz="1700" dirty="0" smtClean="0">
                          <a:effectLst/>
                        </a:rPr>
                        <a:t>.  </a:t>
                      </a:r>
                      <a:endParaRPr lang="en-GB" sz="1700" dirty="0">
                        <a:effectLst/>
                      </a:endParaRPr>
                    </a:p>
                  </a:txBody>
                  <a:tcPr marL="51597" marR="51597" marT="0" marB="0"/>
                </a:tc>
                <a:tc>
                  <a:txBody>
                    <a:bodyPr/>
                    <a:lstStyle/>
                    <a:p>
                      <a:pPr>
                        <a:lnSpc>
                          <a:spcPct val="115000"/>
                        </a:lnSpc>
                        <a:spcAft>
                          <a:spcPts val="0"/>
                        </a:spcAft>
                      </a:pPr>
                      <a:r>
                        <a:rPr lang="en-GB" sz="1300" dirty="0">
                          <a:effectLst/>
                        </a:rPr>
                        <a:t> </a:t>
                      </a:r>
                      <a:r>
                        <a:rPr lang="en-GB" sz="1300" dirty="0" smtClean="0">
                          <a:effectLst/>
                        </a:rPr>
                        <a:t>Some mortgage owners</a:t>
                      </a:r>
                      <a:r>
                        <a:rPr lang="en-GB" sz="1300" baseline="0" dirty="0" smtClean="0">
                          <a:effectLst/>
                        </a:rPr>
                        <a:t> might be on fixed rates and not variable rates and therefore the interest rate would have zero effect.  Therefore there is often a time lag. Also not everyone owns property with some renting therefore the wealth effect would not have a big impact.</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148538">
                <a:tc>
                  <a:txBody>
                    <a:bodyPr/>
                    <a:lstStyle/>
                    <a:p>
                      <a:pPr>
                        <a:lnSpc>
                          <a:spcPct val="115000"/>
                        </a:lnSpc>
                        <a:spcAft>
                          <a:spcPts val="0"/>
                        </a:spcAft>
                      </a:pPr>
                      <a:r>
                        <a:rPr lang="en-GB" sz="1700" b="1" dirty="0">
                          <a:effectLst/>
                        </a:rPr>
                        <a:t>Business confidence:</a:t>
                      </a:r>
                      <a:r>
                        <a:rPr lang="en-GB" sz="1700" dirty="0">
                          <a:effectLst/>
                        </a:rPr>
                        <a:t> </a:t>
                      </a:r>
                      <a:r>
                        <a:rPr lang="en-GB" sz="1700" dirty="0" smtClean="0">
                          <a:effectLst/>
                        </a:rPr>
                        <a:t>Interest rate rises could signify an</a:t>
                      </a:r>
                      <a:r>
                        <a:rPr lang="en-GB" sz="1700" baseline="0" dirty="0" smtClean="0">
                          <a:effectLst/>
                        </a:rPr>
                        <a:t> overheating economy which harms business confidence and might lead to them cancelling investment decisions etc.</a:t>
                      </a:r>
                      <a:endParaRPr lang="en-GB" sz="1700" dirty="0">
                        <a:effectLst/>
                      </a:endParaRPr>
                    </a:p>
                  </a:txBody>
                  <a:tcPr marL="51597" marR="51597" marT="0" marB="0"/>
                </a:tc>
                <a:tc>
                  <a:txBody>
                    <a:bodyPr/>
                    <a:lstStyle/>
                    <a:p>
                      <a:pPr>
                        <a:lnSpc>
                          <a:spcPct val="115000"/>
                        </a:lnSpc>
                        <a:spcAft>
                          <a:spcPts val="0"/>
                        </a:spcAft>
                      </a:pPr>
                      <a:r>
                        <a:rPr lang="en-GB" sz="1300" dirty="0">
                          <a:effectLst/>
                        </a:rPr>
                        <a:t> </a:t>
                      </a:r>
                      <a:r>
                        <a:rPr lang="en-GB" sz="1300" dirty="0" smtClean="0">
                          <a:effectLst/>
                        </a:rPr>
                        <a:t>Other factors effect</a:t>
                      </a:r>
                      <a:r>
                        <a:rPr lang="en-GB" sz="1300" baseline="0" dirty="0" smtClean="0">
                          <a:effectLst/>
                        </a:rPr>
                        <a:t> business confidence such as the state of the global economy etc.</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193964">
                <a:tc>
                  <a:txBody>
                    <a:bodyPr/>
                    <a:lstStyle/>
                    <a:p>
                      <a:pPr>
                        <a:lnSpc>
                          <a:spcPct val="115000"/>
                        </a:lnSpc>
                        <a:spcAft>
                          <a:spcPts val="0"/>
                        </a:spcAft>
                      </a:pPr>
                      <a:r>
                        <a:rPr lang="en-GB" sz="1700" b="1" dirty="0">
                          <a:effectLst/>
                        </a:rPr>
                        <a:t>Exchange rates:  </a:t>
                      </a:r>
                      <a:r>
                        <a:rPr lang="en-GB" sz="1700" dirty="0">
                          <a:effectLst/>
                        </a:rPr>
                        <a:t>As interest rates </a:t>
                      </a:r>
                      <a:r>
                        <a:rPr lang="en-GB" sz="1700" dirty="0" smtClean="0">
                          <a:effectLst/>
                        </a:rPr>
                        <a:t>increases</a:t>
                      </a:r>
                      <a:r>
                        <a:rPr lang="en-GB" sz="1700" baseline="0" dirty="0" smtClean="0">
                          <a:effectLst/>
                        </a:rPr>
                        <a:t> the </a:t>
                      </a:r>
                      <a:r>
                        <a:rPr lang="en-GB" sz="1700" dirty="0" smtClean="0">
                          <a:effectLst/>
                        </a:rPr>
                        <a:t>inflow </a:t>
                      </a:r>
                      <a:r>
                        <a:rPr lang="en-GB" sz="1700" dirty="0">
                          <a:effectLst/>
                        </a:rPr>
                        <a:t>of ‘hot money’ into the UK. This increases the demand for money and causes the exchange rate to rise</a:t>
                      </a:r>
                      <a:r>
                        <a:rPr lang="en-GB" sz="1700" dirty="0" smtClean="0">
                          <a:effectLst/>
                        </a:rPr>
                        <a:t>.</a:t>
                      </a:r>
                      <a:r>
                        <a:rPr lang="en-GB" sz="1700" baseline="0" dirty="0" smtClean="0">
                          <a:effectLst/>
                        </a:rPr>
                        <a:t>   Import prices reduce cheaper and exports more expensive and so the trade deficit will get bigger.</a:t>
                      </a:r>
                      <a:endParaRPr lang="en-GB" sz="1700" dirty="0">
                        <a:effectLst/>
                      </a:endParaRPr>
                    </a:p>
                  </a:txBody>
                  <a:tcPr marL="51597" marR="51597" marT="0" marB="0"/>
                </a:tc>
                <a:tc>
                  <a:txBody>
                    <a:bodyPr/>
                    <a:lstStyle/>
                    <a:p>
                      <a:pPr>
                        <a:lnSpc>
                          <a:spcPct val="115000"/>
                        </a:lnSpc>
                        <a:spcAft>
                          <a:spcPts val="0"/>
                        </a:spcAft>
                      </a:pPr>
                      <a:r>
                        <a:rPr lang="en-GB" sz="1300" dirty="0">
                          <a:effectLst/>
                        </a:rPr>
                        <a:t> </a:t>
                      </a:r>
                      <a:r>
                        <a:rPr lang="en-GB" sz="1300" dirty="0" smtClean="0">
                          <a:effectLst/>
                        </a:rPr>
                        <a:t>Exports</a:t>
                      </a:r>
                      <a:r>
                        <a:rPr lang="en-GB" sz="1300" baseline="0" dirty="0" smtClean="0">
                          <a:effectLst/>
                        </a:rPr>
                        <a:t> may not fall immediately because export sales might be on contracts.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bl>
          </a:graphicData>
        </a:graphic>
      </p:graphicFrame>
    </p:spTree>
    <p:extLst>
      <p:ext uri="{BB962C8B-B14F-4D97-AF65-F5344CB8AC3E}">
        <p14:creationId xmlns:p14="http://schemas.microsoft.com/office/powerpoint/2010/main" val="4250003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105633"/>
            <a:ext cx="11481488" cy="1325563"/>
          </a:xfrm>
        </p:spPr>
        <p:txBody>
          <a:body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The Transmission Mechanism</a:t>
            </a:r>
            <a:endParaRPr lang="en-GB" b="1" dirty="0">
              <a:solidFill>
                <a:srgbClr val="FF0000"/>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1693271604"/>
              </p:ext>
            </p:extLst>
          </p:nvPr>
        </p:nvGraphicFramePr>
        <p:xfrm>
          <a:off x="337605" y="1587313"/>
          <a:ext cx="11462529" cy="4933579"/>
        </p:xfrm>
        <a:graphic>
          <a:graphicData uri="http://schemas.openxmlformats.org/drawingml/2006/table">
            <a:tbl>
              <a:tblPr>
                <a:tableStyleId>{5202B0CA-FC54-4496-8BCA-5EF66A818D29}</a:tableStyleId>
              </a:tblPr>
              <a:tblGrid>
                <a:gridCol w="7282646"/>
                <a:gridCol w="4179883"/>
              </a:tblGrid>
              <a:tr h="438138">
                <a:tc>
                  <a:txBody>
                    <a:bodyPr/>
                    <a:lstStyle/>
                    <a:p>
                      <a:pPr>
                        <a:lnSpc>
                          <a:spcPct val="115000"/>
                        </a:lnSpc>
                        <a:spcAft>
                          <a:spcPts val="0"/>
                        </a:spcAft>
                      </a:pPr>
                      <a:r>
                        <a:rPr lang="en-GB" sz="1800" b="1" dirty="0">
                          <a:effectLst/>
                        </a:rPr>
                        <a:t>Effect of a change in the BoE base </a:t>
                      </a:r>
                      <a:r>
                        <a:rPr lang="en-GB" sz="1800" b="1" dirty="0" smtClean="0">
                          <a:effectLst/>
                        </a:rPr>
                        <a:t>rate</a:t>
                      </a:r>
                      <a:r>
                        <a:rPr lang="en-GB" sz="1800" b="1" baseline="0" dirty="0" smtClean="0">
                          <a:effectLst/>
                        </a:rPr>
                        <a:t> – lowering interest rates (shifting the AD curve to the right)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solidFill>
                      <a:schemeClr val="bg1">
                        <a:lumMod val="75000"/>
                      </a:schemeClr>
                    </a:solidFill>
                  </a:tcPr>
                </a:tc>
                <a:tc>
                  <a:txBody>
                    <a:bodyPr/>
                    <a:lstStyle/>
                    <a:p>
                      <a:pPr>
                        <a:lnSpc>
                          <a:spcPct val="115000"/>
                        </a:lnSpc>
                        <a:spcAft>
                          <a:spcPts val="0"/>
                        </a:spcAft>
                      </a:pPr>
                      <a:r>
                        <a:rPr lang="en-GB" sz="1800" b="1" dirty="0">
                          <a:effectLst/>
                        </a:rPr>
                        <a:t>Evaluate reasons why the interest rate change may not have the desired effect</a:t>
                      </a:r>
                      <a:r>
                        <a:rPr lang="en-GB" sz="1100" b="1" dirty="0">
                          <a:effectLst/>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solidFill>
                      <a:schemeClr val="bg1">
                        <a:lumMod val="75000"/>
                      </a:schemeClr>
                    </a:solidFill>
                  </a:tcPr>
                </a:tc>
              </a:tr>
              <a:tr h="955171">
                <a:tc>
                  <a:txBody>
                    <a:bodyPr/>
                    <a:lstStyle/>
                    <a:p>
                      <a:pPr>
                        <a:lnSpc>
                          <a:spcPct val="115000"/>
                        </a:lnSpc>
                        <a:spcAft>
                          <a:spcPts val="0"/>
                        </a:spcAft>
                      </a:pPr>
                      <a:r>
                        <a:rPr lang="en-GB" sz="1700" b="1" dirty="0">
                          <a:effectLst/>
                        </a:rPr>
                        <a:t>Market rate</a:t>
                      </a:r>
                      <a:r>
                        <a:rPr lang="en-GB" sz="1700" b="1" dirty="0" smtClean="0">
                          <a:effectLst/>
                        </a:rPr>
                        <a:t>:</a:t>
                      </a:r>
                      <a:endParaRPr lang="en-GB" sz="1700" dirty="0">
                        <a:effectLst/>
                      </a:endParaRPr>
                    </a:p>
                  </a:txBody>
                  <a:tcPr marL="51597" marR="51597" marT="0" marB="0"/>
                </a:tc>
                <a:tc>
                  <a:txBody>
                    <a:bodyPr/>
                    <a:lstStyle/>
                    <a:p>
                      <a:pPr>
                        <a:lnSpc>
                          <a:spcPct val="115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004970">
                <a:tc>
                  <a:txBody>
                    <a:bodyPr/>
                    <a:lstStyle/>
                    <a:p>
                      <a:pPr>
                        <a:lnSpc>
                          <a:spcPct val="115000"/>
                        </a:lnSpc>
                        <a:spcAft>
                          <a:spcPts val="0"/>
                        </a:spcAft>
                      </a:pPr>
                      <a:r>
                        <a:rPr lang="en-GB" sz="1700" b="1" dirty="0">
                          <a:effectLst/>
                        </a:rPr>
                        <a:t>Asset prices (wealth effect)</a:t>
                      </a:r>
                      <a:r>
                        <a:rPr lang="en-GB" sz="1700" b="1" dirty="0" smtClean="0">
                          <a:effectLst/>
                        </a:rPr>
                        <a:t>:</a:t>
                      </a:r>
                      <a:endParaRPr lang="en-GB" sz="1700" dirty="0">
                        <a:effectLst/>
                      </a:endParaRPr>
                    </a:p>
                  </a:txBody>
                  <a:tcPr marL="51597" marR="51597" marT="0" marB="0"/>
                </a:tc>
                <a:tc>
                  <a:txBody>
                    <a:bodyPr/>
                    <a:lstStyle/>
                    <a:p>
                      <a:pPr>
                        <a:lnSpc>
                          <a:spcPct val="115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148538">
                <a:tc>
                  <a:txBody>
                    <a:bodyPr/>
                    <a:lstStyle/>
                    <a:p>
                      <a:pPr>
                        <a:lnSpc>
                          <a:spcPct val="115000"/>
                        </a:lnSpc>
                        <a:spcAft>
                          <a:spcPts val="0"/>
                        </a:spcAft>
                      </a:pPr>
                      <a:r>
                        <a:rPr lang="en-GB" sz="1700" b="1" dirty="0">
                          <a:effectLst/>
                        </a:rPr>
                        <a:t>Business confidence</a:t>
                      </a:r>
                      <a:r>
                        <a:rPr lang="en-GB" sz="1700" b="1" dirty="0" smtClean="0">
                          <a:effectLst/>
                        </a:rPr>
                        <a:t>:</a:t>
                      </a:r>
                      <a:endParaRPr lang="en-GB" sz="1700" dirty="0">
                        <a:effectLst/>
                      </a:endParaRPr>
                    </a:p>
                  </a:txBody>
                  <a:tcPr marL="51597" marR="51597" marT="0" marB="0"/>
                </a:tc>
                <a:tc>
                  <a:txBody>
                    <a:bodyPr/>
                    <a:lstStyle/>
                    <a:p>
                      <a:pPr>
                        <a:lnSpc>
                          <a:spcPct val="115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193964">
                <a:tc>
                  <a:txBody>
                    <a:bodyPr/>
                    <a:lstStyle/>
                    <a:p>
                      <a:pPr>
                        <a:lnSpc>
                          <a:spcPct val="115000"/>
                        </a:lnSpc>
                        <a:spcAft>
                          <a:spcPts val="0"/>
                        </a:spcAft>
                      </a:pPr>
                      <a:r>
                        <a:rPr lang="en-GB" sz="1700" b="1" dirty="0">
                          <a:effectLst/>
                        </a:rPr>
                        <a:t>Exchange rates</a:t>
                      </a:r>
                      <a:r>
                        <a:rPr lang="en-GB" sz="1700" b="1" dirty="0" smtClean="0">
                          <a:effectLst/>
                        </a:rPr>
                        <a:t>:</a:t>
                      </a:r>
                      <a:endParaRPr lang="en-GB" sz="1700" dirty="0">
                        <a:effectLst/>
                      </a:endParaRPr>
                    </a:p>
                  </a:txBody>
                  <a:tcPr marL="51597" marR="51597" marT="0" marB="0"/>
                </a:tc>
                <a:tc>
                  <a:txBody>
                    <a:bodyPr/>
                    <a:lstStyle/>
                    <a:p>
                      <a:pPr>
                        <a:lnSpc>
                          <a:spcPct val="115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bl>
          </a:graphicData>
        </a:graphic>
      </p:graphicFrame>
    </p:spTree>
    <p:extLst>
      <p:ext uri="{BB962C8B-B14F-4D97-AF65-F5344CB8AC3E}">
        <p14:creationId xmlns:p14="http://schemas.microsoft.com/office/powerpoint/2010/main" val="2886594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105633"/>
            <a:ext cx="11481488" cy="1325563"/>
          </a:xfrm>
        </p:spPr>
        <p:txBody>
          <a:body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The Transmission Mechanism and Post 2008 Crisis</a:t>
            </a:r>
            <a:endParaRPr lang="en-GB" b="1" dirty="0">
              <a:solidFill>
                <a:srgbClr val="FF0000"/>
              </a:solidFill>
              <a:latin typeface="+mn-lt"/>
            </a:endParaRPr>
          </a:p>
        </p:txBody>
      </p:sp>
      <p:sp>
        <p:nvSpPr>
          <p:cNvPr id="4" name="TextBox 3"/>
          <p:cNvSpPr txBox="1"/>
          <p:nvPr/>
        </p:nvSpPr>
        <p:spPr>
          <a:xfrm>
            <a:off x="192918" y="1430675"/>
            <a:ext cx="11816212" cy="5324535"/>
          </a:xfrm>
          <a:prstGeom prst="rect">
            <a:avLst/>
          </a:prstGeom>
          <a:noFill/>
        </p:spPr>
        <p:txBody>
          <a:bodyPr wrap="square" rtlCol="0">
            <a:spAutoFit/>
          </a:bodyPr>
          <a:lstStyle/>
          <a:p>
            <a:r>
              <a:rPr lang="en-US" sz="2000" dirty="0" smtClean="0"/>
              <a:t>Interest rates slashed and kept low but banks still not lending?  Why not?</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Therefore Bank of England tried three other instruments to encourage AD in the economy: QE, Funding for Lending and Forward Guidance</a:t>
            </a:r>
            <a:endParaRPr lang="en-US" sz="2000" dirty="0"/>
          </a:p>
        </p:txBody>
      </p:sp>
      <p:pic>
        <p:nvPicPr>
          <p:cNvPr id="7" name="Picture 6"/>
          <p:cNvPicPr>
            <a:picLocks noChangeAspect="1"/>
          </p:cNvPicPr>
          <p:nvPr/>
        </p:nvPicPr>
        <p:blipFill>
          <a:blip r:embed="rId3"/>
          <a:stretch>
            <a:fillRect/>
          </a:stretch>
        </p:blipFill>
        <p:spPr>
          <a:xfrm>
            <a:off x="1709445" y="2040099"/>
            <a:ext cx="7869320" cy="3749201"/>
          </a:xfrm>
          <a:prstGeom prst="rect">
            <a:avLst/>
          </a:prstGeom>
        </p:spPr>
      </p:pic>
    </p:spTree>
    <p:extLst>
      <p:ext uri="{BB962C8B-B14F-4D97-AF65-F5344CB8AC3E}">
        <p14:creationId xmlns:p14="http://schemas.microsoft.com/office/powerpoint/2010/main" val="3474018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70" y="172225"/>
            <a:ext cx="10515600" cy="1325563"/>
          </a:xfrm>
        </p:spPr>
        <p:txBody>
          <a:body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Introduction to Quantitative Easing</a:t>
            </a:r>
            <a:endParaRPr lang="en-GB" b="1" dirty="0">
              <a:solidFill>
                <a:srgbClr val="FF0000"/>
              </a:solidFill>
              <a:latin typeface="+mn-lt"/>
            </a:endParaRPr>
          </a:p>
        </p:txBody>
      </p:sp>
      <p:sp>
        <p:nvSpPr>
          <p:cNvPr id="3" name="Content Placeholder 2"/>
          <p:cNvSpPr>
            <a:spLocks noGrp="1"/>
          </p:cNvSpPr>
          <p:nvPr>
            <p:ph idx="1"/>
          </p:nvPr>
        </p:nvSpPr>
        <p:spPr>
          <a:xfrm>
            <a:off x="371982" y="1729174"/>
            <a:ext cx="4434886" cy="4781203"/>
          </a:xfrm>
        </p:spPr>
        <p:txBody>
          <a:bodyPr>
            <a:normAutofit fontScale="85000" lnSpcReduction="20000"/>
          </a:bodyPr>
          <a:lstStyle/>
          <a:p>
            <a:pPr marL="0" indent="0">
              <a:buNone/>
            </a:pPr>
            <a:r>
              <a:rPr lang="en-US" b="1" dirty="0" smtClean="0"/>
              <a:t>Effects of QE?</a:t>
            </a:r>
          </a:p>
          <a:p>
            <a:r>
              <a:rPr lang="en-US" dirty="0" smtClean="0"/>
              <a:t>Pushes up price of government bonds (which means the yield of bonds falls and makes  borrowing costs lower): Encourages lending</a:t>
            </a:r>
          </a:p>
          <a:p>
            <a:r>
              <a:rPr lang="en-US" dirty="0" smtClean="0"/>
              <a:t>Creates extra cash (“credit money”) into the economy</a:t>
            </a:r>
            <a:endParaRPr lang="en-US" dirty="0"/>
          </a:p>
          <a:p>
            <a:pPr marL="0" indent="0">
              <a:buNone/>
            </a:pPr>
            <a:endParaRPr lang="en-US" dirty="0" smtClean="0"/>
          </a:p>
          <a:p>
            <a:pPr marL="0" indent="0">
              <a:buNone/>
            </a:pPr>
            <a:r>
              <a:rPr lang="en-US" b="1" dirty="0" smtClean="0"/>
              <a:t>TASK: </a:t>
            </a:r>
            <a:r>
              <a:rPr lang="en-US" dirty="0" smtClean="0"/>
              <a:t>Using </a:t>
            </a:r>
            <a:r>
              <a:rPr lang="en-US" dirty="0"/>
              <a:t>a </a:t>
            </a:r>
            <a:r>
              <a:rPr lang="en-US" dirty="0" smtClean="0"/>
              <a:t>diagram (supply and demand for money), </a:t>
            </a:r>
            <a:r>
              <a:rPr lang="en-US" dirty="0"/>
              <a:t>explain how </a:t>
            </a:r>
            <a:r>
              <a:rPr lang="en-US" dirty="0" smtClean="0"/>
              <a:t>quantitative </a:t>
            </a:r>
            <a:r>
              <a:rPr lang="en-US" dirty="0"/>
              <a:t>easing reduces interest rates throughout the economy and so therefore acts as a boost to the economy.	</a:t>
            </a:r>
          </a:p>
          <a:p>
            <a:endParaRPr lang="en-US" dirty="0" smtClean="0"/>
          </a:p>
        </p:txBody>
      </p:sp>
      <p:pic>
        <p:nvPicPr>
          <p:cNvPr id="5" name="Picture 4"/>
          <p:cNvPicPr/>
          <p:nvPr/>
        </p:nvPicPr>
        <p:blipFill>
          <a:blip r:embed="rId3">
            <a:extLst>
              <a:ext uri="{28A0092B-C50C-407E-A947-70E740481C1C}">
                <a14:useLocalDpi xmlns:a14="http://schemas.microsoft.com/office/drawing/2010/main" val="0"/>
              </a:ext>
            </a:extLst>
          </a:blip>
          <a:srcRect l="11670" t="11028" r="39606" b="8112"/>
          <a:stretch>
            <a:fillRect/>
          </a:stretch>
        </p:blipFill>
        <p:spPr bwMode="auto">
          <a:xfrm>
            <a:off x="6030501" y="1187482"/>
            <a:ext cx="5817863" cy="5483646"/>
          </a:xfrm>
          <a:prstGeom prst="rect">
            <a:avLst/>
          </a:prstGeom>
          <a:noFill/>
          <a:ln w="9525" cmpd="sng" algn="ctr">
            <a:solidFill>
              <a:srgbClr val="FF0000"/>
            </a:solidFill>
            <a:miter lim="800000"/>
            <a:headEnd/>
            <a:tailEnd/>
          </a:ln>
          <a:effectLst/>
        </p:spPr>
      </p:pic>
    </p:spTree>
    <p:extLst>
      <p:ext uri="{BB962C8B-B14F-4D97-AF65-F5344CB8AC3E}">
        <p14:creationId xmlns:p14="http://schemas.microsoft.com/office/powerpoint/2010/main" val="632178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0" y="12700"/>
            <a:ext cx="12192000" cy="6819863"/>
          </a:xfrm>
          <a:prstGeom prst="rect">
            <a:avLst/>
          </a:prstGeom>
        </p:spPr>
      </p:pic>
    </p:spTree>
    <p:extLst>
      <p:ext uri="{BB962C8B-B14F-4D97-AF65-F5344CB8AC3E}">
        <p14:creationId xmlns:p14="http://schemas.microsoft.com/office/powerpoint/2010/main" val="154836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4"/>
          <p:cNvSpPr>
            <a:spLocks noGrp="1"/>
          </p:cNvSpPr>
          <p:nvPr>
            <p:ph sz="half" idx="1"/>
          </p:nvPr>
        </p:nvSpPr>
        <p:spPr>
          <a:xfrm>
            <a:off x="361302" y="1551976"/>
            <a:ext cx="3207675" cy="4525963"/>
          </a:xfrm>
        </p:spPr>
        <p:txBody>
          <a:bodyPr>
            <a:noAutofit/>
          </a:bodyPr>
          <a:lstStyle/>
          <a:p>
            <a:pPr>
              <a:lnSpc>
                <a:spcPct val="80000"/>
              </a:lnSpc>
            </a:pPr>
            <a:r>
              <a:rPr lang="en-US" altLang="en-US" sz="1400" dirty="0"/>
              <a:t>RECOVERY – </a:t>
            </a:r>
          </a:p>
          <a:p>
            <a:pPr lvl="1">
              <a:lnSpc>
                <a:spcPct val="80000"/>
              </a:lnSpc>
            </a:pPr>
            <a:r>
              <a:rPr lang="en-US" altLang="en-US" sz="1200" dirty="0"/>
              <a:t>GROWTH - UK economy </a:t>
            </a:r>
            <a:r>
              <a:rPr lang="en-US" altLang="en-US" sz="1200" dirty="0" smtClean="0"/>
              <a:t>hit good growth post 2013. </a:t>
            </a:r>
          </a:p>
          <a:p>
            <a:pPr lvl="1">
              <a:lnSpc>
                <a:spcPct val="80000"/>
              </a:lnSpc>
            </a:pPr>
            <a:r>
              <a:rPr lang="en-US" altLang="en-US" sz="1200" dirty="0" smtClean="0"/>
              <a:t>JOBS </a:t>
            </a:r>
            <a:r>
              <a:rPr lang="en-US" altLang="en-US" sz="1200" dirty="0"/>
              <a:t>- Unemployment falling in the UK since 2010. Also falling in the US</a:t>
            </a:r>
            <a:r>
              <a:rPr lang="en-US" altLang="en-US" sz="1200" dirty="0" smtClean="0"/>
              <a:t>.  At lowest levels since 1970’s </a:t>
            </a:r>
            <a:endParaRPr lang="en-US" altLang="en-US" sz="1200" dirty="0"/>
          </a:p>
          <a:p>
            <a:pPr lvl="1">
              <a:lnSpc>
                <a:spcPct val="80000"/>
              </a:lnSpc>
            </a:pPr>
            <a:r>
              <a:rPr lang="en-US" altLang="en-US" sz="1200" dirty="0"/>
              <a:t>CONFIDENCE – Especially given Austerity, QE important to give firms and households hope that measures being taken to get out of the ‘Great Recession’</a:t>
            </a:r>
          </a:p>
          <a:p>
            <a:pPr lvl="1">
              <a:lnSpc>
                <a:spcPct val="80000"/>
              </a:lnSpc>
            </a:pPr>
            <a:r>
              <a:rPr lang="en-US" altLang="en-US" sz="1200" dirty="0"/>
              <a:t>EXPORT BOOST – devaluation of currency might occur as investors sell pounds in anticipation of higher inflation.</a:t>
            </a:r>
          </a:p>
          <a:p>
            <a:pPr lvl="1">
              <a:lnSpc>
                <a:spcPct val="80000"/>
              </a:lnSpc>
            </a:pPr>
            <a:r>
              <a:rPr lang="en-US" altLang="en-US" sz="1200" dirty="0"/>
              <a:t>GOVERNMENT BORROWING – cheaper as bond prices increase and yields fall.</a:t>
            </a:r>
          </a:p>
          <a:p>
            <a:pPr>
              <a:lnSpc>
                <a:spcPct val="80000"/>
              </a:lnSpc>
            </a:pPr>
            <a:r>
              <a:rPr lang="en-US" altLang="en-US" sz="1400" dirty="0"/>
              <a:t>INCREASED LENDING</a:t>
            </a:r>
          </a:p>
          <a:p>
            <a:pPr lvl="1">
              <a:lnSpc>
                <a:spcPct val="80000"/>
              </a:lnSpc>
            </a:pPr>
            <a:r>
              <a:rPr lang="en-US" altLang="en-US" sz="1200" dirty="0"/>
              <a:t>Cost of borrowing falling as </a:t>
            </a:r>
            <a:r>
              <a:rPr lang="en-US" altLang="en-US" sz="1200" dirty="0" err="1"/>
              <a:t>BofE</a:t>
            </a:r>
            <a:r>
              <a:rPr lang="en-US" altLang="en-US" sz="1200" dirty="0"/>
              <a:t> buys up bonds and drives up the price of assets whilst yields (rates of borrowing) fall.</a:t>
            </a:r>
          </a:p>
          <a:p>
            <a:pPr lvl="1">
              <a:lnSpc>
                <a:spcPct val="80000"/>
              </a:lnSpc>
            </a:pPr>
            <a:r>
              <a:rPr lang="en-US" altLang="en-US" sz="1200" dirty="0"/>
              <a:t>Government’s also face lower borrowing costs</a:t>
            </a:r>
          </a:p>
          <a:p>
            <a:pPr>
              <a:lnSpc>
                <a:spcPct val="80000"/>
              </a:lnSpc>
            </a:pPr>
            <a:r>
              <a:rPr lang="en-US" altLang="en-US" sz="1400" dirty="0"/>
              <a:t>BEATS LIQUIDITY TRAP</a:t>
            </a:r>
          </a:p>
        </p:txBody>
      </p:sp>
      <p:sp>
        <p:nvSpPr>
          <p:cNvPr id="65540" name="Content Placeholder 5"/>
          <p:cNvSpPr>
            <a:spLocks noGrp="1"/>
          </p:cNvSpPr>
          <p:nvPr>
            <p:ph sz="half" idx="2"/>
          </p:nvPr>
        </p:nvSpPr>
        <p:spPr>
          <a:xfrm>
            <a:off x="4792664" y="1600201"/>
            <a:ext cx="5699125" cy="5122863"/>
          </a:xfrm>
        </p:spPr>
        <p:txBody>
          <a:bodyPr>
            <a:normAutofit lnSpcReduction="10000"/>
          </a:bodyPr>
          <a:lstStyle/>
          <a:p>
            <a:pPr>
              <a:lnSpc>
                <a:spcPct val="80000"/>
              </a:lnSpc>
            </a:pPr>
            <a:r>
              <a:rPr lang="en-US" altLang="en-US" sz="1300" dirty="0"/>
              <a:t>RECOVERY? – </a:t>
            </a:r>
          </a:p>
          <a:p>
            <a:pPr lvl="1">
              <a:lnSpc>
                <a:spcPct val="80000"/>
              </a:lnSpc>
            </a:pPr>
            <a:r>
              <a:rPr lang="en-US" altLang="en-US" sz="1100" dirty="0"/>
              <a:t>‘MAC JOBS’ - New jobs created are part-time? Is the recovery delayed and just part of the natural economic cycle?</a:t>
            </a:r>
          </a:p>
          <a:p>
            <a:pPr lvl="1">
              <a:lnSpc>
                <a:spcPct val="80000"/>
              </a:lnSpc>
            </a:pPr>
            <a:r>
              <a:rPr lang="en-US" altLang="en-US" sz="1100" dirty="0"/>
              <a:t>INEQUALITY – only benefitting wealthy individuals who own shares and bonds? </a:t>
            </a:r>
          </a:p>
          <a:p>
            <a:pPr lvl="1">
              <a:lnSpc>
                <a:spcPct val="80000"/>
              </a:lnSpc>
            </a:pPr>
            <a:r>
              <a:rPr lang="en-US" altLang="en-US" sz="1100" dirty="0"/>
              <a:t>EXPORT BOOST? – Export growth has been very slow in the UK and the exchange rate has not fallen hugely and is in fact on the rise against other currencies (Euro and Dollar)</a:t>
            </a:r>
          </a:p>
          <a:p>
            <a:pPr>
              <a:lnSpc>
                <a:spcPct val="80000"/>
              </a:lnSpc>
            </a:pPr>
            <a:r>
              <a:rPr lang="en-US" altLang="en-US" sz="1300" dirty="0"/>
              <a:t>LACK OF LENDING: Complaints that small businesses and home buyers are unable to access loans</a:t>
            </a:r>
          </a:p>
          <a:p>
            <a:pPr lvl="1">
              <a:lnSpc>
                <a:spcPct val="80000"/>
              </a:lnSpc>
            </a:pPr>
            <a:r>
              <a:rPr lang="en-US" altLang="en-US" sz="1100" dirty="0"/>
              <a:t>ZOMBIE BANKS – to ensure dodgy assets on the balance sheet match banks liabilities, many banks maybe officially insolvent. Therefore they are hoarding the extra cash to ensure their books balance </a:t>
            </a:r>
          </a:p>
          <a:p>
            <a:pPr lvl="1">
              <a:lnSpc>
                <a:spcPct val="80000"/>
              </a:lnSpc>
            </a:pPr>
            <a:r>
              <a:rPr lang="en-US" altLang="en-US" sz="1100" dirty="0"/>
              <a:t>GOVERNMENT BOND FOCUS – criticisms that too much focus on buying Govt. bonds rather than corporate bonds which would have had a more direct impact for business and reduced the cost of borrowing</a:t>
            </a:r>
          </a:p>
          <a:p>
            <a:pPr>
              <a:lnSpc>
                <a:spcPct val="80000"/>
              </a:lnSpc>
            </a:pPr>
            <a:r>
              <a:rPr lang="en-US" altLang="en-US" sz="1300" dirty="0"/>
              <a:t>FAILED ELSEWHERE</a:t>
            </a:r>
          </a:p>
          <a:p>
            <a:pPr lvl="1">
              <a:lnSpc>
                <a:spcPct val="80000"/>
              </a:lnSpc>
            </a:pPr>
            <a:r>
              <a:rPr lang="en-US" altLang="en-US" sz="1100" dirty="0"/>
              <a:t>Japan started in 2001 to combat deflationary spiral has not worked</a:t>
            </a:r>
          </a:p>
          <a:p>
            <a:pPr lvl="1">
              <a:lnSpc>
                <a:spcPct val="80000"/>
              </a:lnSpc>
            </a:pPr>
            <a:r>
              <a:rPr lang="en-US" altLang="en-US" sz="1100" dirty="0"/>
              <a:t>US – similar issues to the UK</a:t>
            </a:r>
          </a:p>
          <a:p>
            <a:pPr>
              <a:lnSpc>
                <a:spcPct val="80000"/>
              </a:lnSpc>
            </a:pPr>
            <a:r>
              <a:rPr lang="en-US" altLang="en-US" sz="1300" dirty="0"/>
              <a:t>MORE DEBT – a system based upon banks lending even more money is not sensible in a debt riddled economy</a:t>
            </a:r>
            <a:r>
              <a:rPr lang="en-US" altLang="en-US" sz="1300" dirty="0" smtClean="0"/>
              <a:t>?  Financial system is based upon debt and </a:t>
            </a:r>
            <a:endParaRPr lang="en-US" altLang="en-US" sz="1300" dirty="0"/>
          </a:p>
          <a:p>
            <a:pPr>
              <a:lnSpc>
                <a:spcPct val="80000"/>
              </a:lnSpc>
            </a:pPr>
            <a:r>
              <a:rPr lang="en-US" altLang="en-US" sz="1300" dirty="0"/>
              <a:t>LONGER TERM PROBLEMS</a:t>
            </a:r>
          </a:p>
          <a:p>
            <a:pPr lvl="1">
              <a:lnSpc>
                <a:spcPct val="80000"/>
              </a:lnSpc>
            </a:pPr>
            <a:r>
              <a:rPr lang="en-US" altLang="en-US" sz="1100" dirty="0"/>
              <a:t>INFLATIONARY EXPECTTIONS– What happens when the extra cash generated starts circulating more quickly? Danger of sudden inflation in the longer term?  Increases volatility</a:t>
            </a:r>
          </a:p>
          <a:p>
            <a:pPr lvl="1">
              <a:lnSpc>
                <a:spcPct val="80000"/>
              </a:lnSpc>
            </a:pPr>
            <a:r>
              <a:rPr lang="en-US" altLang="en-US" sz="1100" dirty="0"/>
              <a:t>STOCKPILE OF BONDS – what does the central bank do with all these assets?  A </a:t>
            </a:r>
            <a:r>
              <a:rPr lang="en-US" altLang="en-US" sz="1100" dirty="0" err="1"/>
              <a:t>firesale</a:t>
            </a:r>
            <a:r>
              <a:rPr lang="en-US" altLang="en-US" sz="1100" dirty="0"/>
              <a:t> would result in bond prices crashing and yields increasing- cost of borrowing would soar.</a:t>
            </a:r>
          </a:p>
          <a:p>
            <a:pPr>
              <a:lnSpc>
                <a:spcPct val="80000"/>
              </a:lnSpc>
            </a:pPr>
            <a:r>
              <a:rPr lang="en-US" altLang="en-US" sz="1300" dirty="0"/>
              <a:t>ASSET BUBBLES – danger that QE just leads to asset bubbles in the housing market etc.</a:t>
            </a:r>
          </a:p>
          <a:p>
            <a:pPr>
              <a:lnSpc>
                <a:spcPct val="80000"/>
              </a:lnSpc>
            </a:pPr>
            <a:endParaRPr lang="en-US" altLang="en-US" sz="1300" dirty="0"/>
          </a:p>
        </p:txBody>
      </p:sp>
      <p:sp>
        <p:nvSpPr>
          <p:cNvPr id="65541" name="Rectangle 1"/>
          <p:cNvSpPr>
            <a:spLocks noChangeArrowheads="1"/>
          </p:cNvSpPr>
          <p:nvPr/>
        </p:nvSpPr>
        <p:spPr bwMode="auto">
          <a:xfrm>
            <a:off x="1524000" y="0"/>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hlinkClick r:id="rId2"/>
              </a:rPr>
              <a:t>http://www.bankofengland.co.uk/monetarypolicy/pages/qe/default.aspx</a:t>
            </a:r>
            <a:r>
              <a:rPr lang="en-US" altLang="en-US" sz="1800"/>
              <a:t> </a:t>
            </a:r>
          </a:p>
        </p:txBody>
      </p:sp>
      <p:sp>
        <p:nvSpPr>
          <p:cNvPr id="7" name="Title 1"/>
          <p:cNvSpPr txBox="1">
            <a:spLocks/>
          </p:cNvSpPr>
          <p:nvPr/>
        </p:nvSpPr>
        <p:spPr>
          <a:xfrm>
            <a:off x="294501" y="105633"/>
            <a:ext cx="114814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smtClean="0">
                <a:latin typeface="+mn-lt"/>
              </a:rPr>
              <a:t>RWS 16: Monetary Policy in the UK</a:t>
            </a:r>
            <a:br>
              <a:rPr lang="en-GB" b="1" smtClean="0">
                <a:latin typeface="+mn-lt"/>
              </a:rPr>
            </a:br>
            <a:r>
              <a:rPr lang="en-GB" sz="2800" b="1" smtClean="0">
                <a:solidFill>
                  <a:srgbClr val="FF0000"/>
                </a:solidFill>
                <a:latin typeface="+mn-lt"/>
              </a:rPr>
              <a:t>Quantitative Easing Debate</a:t>
            </a:r>
            <a:endParaRPr lang="en-GB" b="1" dirty="0">
              <a:solidFill>
                <a:srgbClr val="FF0000"/>
              </a:solidFill>
              <a:latin typeface="+mn-lt"/>
            </a:endParaRPr>
          </a:p>
        </p:txBody>
      </p:sp>
    </p:spTree>
    <p:extLst>
      <p:ext uri="{BB962C8B-B14F-4D97-AF65-F5344CB8AC3E}">
        <p14:creationId xmlns:p14="http://schemas.microsoft.com/office/powerpoint/2010/main" val="296379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54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540">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540">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540">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5540">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5540">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5540">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5540">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5540">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5540">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5540">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5540">
                                            <p:txEl>
                                              <p:pRg st="11" end="1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5540">
                                            <p:txEl>
                                              <p:pRg st="12" end="1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5540">
                                            <p:txEl>
                                              <p:pRg st="13" end="1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554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6554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Monetary Policy Summary Questions</a:t>
            </a:r>
            <a:endParaRPr lang="en-US" b="1" dirty="0">
              <a:latin typeface="+mn-lt"/>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Name one similarity and one difference between monetary and fiscal policy.</a:t>
            </a:r>
          </a:p>
          <a:p>
            <a:pPr marL="514350" indent="-514350">
              <a:buFont typeface="+mj-lt"/>
              <a:buAutoNum type="arabicPeriod"/>
            </a:pPr>
            <a:r>
              <a:rPr lang="en-US" dirty="0" smtClean="0"/>
              <a:t>Explain how interest rates affect AD using the monetary transmission mechanism</a:t>
            </a:r>
          </a:p>
          <a:p>
            <a:pPr marL="514350" indent="-514350">
              <a:buFont typeface="+mj-lt"/>
              <a:buAutoNum type="arabicPeriod"/>
            </a:pPr>
            <a:r>
              <a:rPr lang="en-US" dirty="0" smtClean="0"/>
              <a:t>Provide two evaluation points as to why the transmission mechanism might not work as expected?</a:t>
            </a:r>
          </a:p>
          <a:p>
            <a:pPr marL="514350" indent="-514350">
              <a:buFont typeface="+mj-lt"/>
              <a:buAutoNum type="arabicPeriod"/>
            </a:pPr>
            <a:r>
              <a:rPr lang="en-US" dirty="0" smtClean="0"/>
              <a:t>Explain how QE was supposed to reverse the problems of the credit crunch?</a:t>
            </a:r>
          </a:p>
          <a:p>
            <a:pPr marL="514350" indent="-514350">
              <a:buFont typeface="+mj-lt"/>
              <a:buAutoNum type="arabicPeriod"/>
            </a:pPr>
            <a:r>
              <a:rPr lang="en-US" dirty="0" smtClean="0"/>
              <a:t>Name two criticisms of QE</a:t>
            </a:r>
            <a:endParaRPr lang="en-US" dirty="0"/>
          </a:p>
          <a:p>
            <a:endParaRPr lang="en-US" dirty="0"/>
          </a:p>
          <a:p>
            <a:endParaRPr lang="en-US" dirty="0"/>
          </a:p>
        </p:txBody>
      </p:sp>
    </p:spTree>
    <p:extLst>
      <p:ext uri="{BB962C8B-B14F-4D97-AF65-F5344CB8AC3E}">
        <p14:creationId xmlns:p14="http://schemas.microsoft.com/office/powerpoint/2010/main" val="3533517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4678" y="87924"/>
            <a:ext cx="8818685" cy="661181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200" b="1" dirty="0" smtClean="0"/>
              <a:t>90</a:t>
            </a:r>
            <a:endParaRPr lang="en-GB" sz="7200" b="1" dirty="0"/>
          </a:p>
        </p:txBody>
      </p:sp>
    </p:spTree>
    <p:extLst>
      <p:ext uri="{BB962C8B-B14F-4D97-AF65-F5344CB8AC3E}">
        <p14:creationId xmlns:p14="http://schemas.microsoft.com/office/powerpoint/2010/main" val="2891114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105633"/>
            <a:ext cx="11481488" cy="1325563"/>
          </a:xfrm>
        </p:spPr>
        <p:txBody>
          <a:body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Funding for Lending</a:t>
            </a:r>
            <a:endParaRPr lang="en-GB" b="1" dirty="0">
              <a:solidFill>
                <a:srgbClr val="FF0000"/>
              </a:solidFill>
              <a:latin typeface="+mn-lt"/>
            </a:endParaRPr>
          </a:p>
        </p:txBody>
      </p:sp>
      <p:sp>
        <p:nvSpPr>
          <p:cNvPr id="5" name="Content Placeholder 4"/>
          <p:cNvSpPr txBox="1">
            <a:spLocks/>
          </p:cNvSpPr>
          <p:nvPr/>
        </p:nvSpPr>
        <p:spPr>
          <a:xfrm>
            <a:off x="325367" y="1483641"/>
            <a:ext cx="682298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100" dirty="0"/>
          </a:p>
        </p:txBody>
      </p:sp>
      <p:pic>
        <p:nvPicPr>
          <p:cNvPr id="6"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1031278"/>
            <a:ext cx="5794375" cy="561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301624" y="1587500"/>
            <a:ext cx="5508625" cy="2677656"/>
          </a:xfrm>
          <a:prstGeom prst="rect">
            <a:avLst/>
          </a:prstGeom>
          <a:solidFill>
            <a:srgbClr val="FFFFFF"/>
          </a:solidFill>
        </p:spPr>
        <p:txBody>
          <a:bodyPr wrap="square" rtlCol="0">
            <a:spAutoFit/>
          </a:bodyPr>
          <a:lstStyle/>
          <a:p>
            <a:r>
              <a:rPr lang="en-US" sz="2400" b="1" dirty="0" smtClean="0"/>
              <a:t>TASK: Read the article and answer the following Q’s:</a:t>
            </a:r>
          </a:p>
          <a:p>
            <a:pPr marL="457200" indent="-457200">
              <a:buAutoNum type="arabicParenBoth"/>
            </a:pPr>
            <a:r>
              <a:rPr lang="en-US" sz="2400" dirty="0" err="1" smtClean="0"/>
              <a:t>Summarise</a:t>
            </a:r>
            <a:r>
              <a:rPr lang="en-US" sz="2400" dirty="0" smtClean="0"/>
              <a:t> F4L in a maximum of three sentences.</a:t>
            </a:r>
          </a:p>
          <a:p>
            <a:pPr marL="457200" indent="-457200">
              <a:buAutoNum type="arabicParenBoth"/>
            </a:pPr>
            <a:r>
              <a:rPr lang="en-US" sz="2400" dirty="0" smtClean="0"/>
              <a:t> Give two criticisms of F4L</a:t>
            </a:r>
          </a:p>
          <a:p>
            <a:pPr marL="457200" indent="-457200">
              <a:buAutoNum type="arabicParenBoth"/>
            </a:pPr>
            <a:r>
              <a:rPr lang="en-US" sz="2400" dirty="0" smtClean="0"/>
              <a:t>What is a similarity and difference between F4L and QE?</a:t>
            </a:r>
          </a:p>
        </p:txBody>
      </p:sp>
    </p:spTree>
    <p:extLst>
      <p:ext uri="{BB962C8B-B14F-4D97-AF65-F5344CB8AC3E}">
        <p14:creationId xmlns:p14="http://schemas.microsoft.com/office/powerpoint/2010/main" val="2723516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105633"/>
            <a:ext cx="11481488" cy="1325563"/>
          </a:xfrm>
        </p:spPr>
        <p:txBody>
          <a:body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Forward Guidance</a:t>
            </a:r>
            <a:endParaRPr lang="en-GB" b="1" dirty="0">
              <a:solidFill>
                <a:srgbClr val="FF0000"/>
              </a:solidFill>
              <a:latin typeface="+mn-lt"/>
            </a:endParaRPr>
          </a:p>
        </p:txBody>
      </p:sp>
      <p:sp>
        <p:nvSpPr>
          <p:cNvPr id="4" name="Content Placeholder 3"/>
          <p:cNvSpPr>
            <a:spLocks noGrp="1"/>
          </p:cNvSpPr>
          <p:nvPr>
            <p:ph idx="1"/>
          </p:nvPr>
        </p:nvSpPr>
        <p:spPr>
          <a:xfrm>
            <a:off x="294501" y="1431196"/>
            <a:ext cx="11567985" cy="5118872"/>
          </a:xfrm>
        </p:spPr>
        <p:txBody>
          <a:bodyPr>
            <a:normAutofit fontScale="70000" lnSpcReduction="20000"/>
          </a:bodyPr>
          <a:lstStyle/>
          <a:p>
            <a:pPr marL="0" indent="0">
              <a:buNone/>
            </a:pPr>
            <a:r>
              <a:rPr lang="en-GB" b="1" u="sng" dirty="0" smtClean="0"/>
              <a:t>What </a:t>
            </a:r>
            <a:r>
              <a:rPr lang="en-GB" b="1" u="sng" dirty="0"/>
              <a:t>is the Bank of England’s new monetary strategy?</a:t>
            </a:r>
            <a:r>
              <a:rPr lang="en-GB" u="sng" dirty="0"/>
              <a:t> </a:t>
            </a:r>
            <a:r>
              <a:rPr lang="en-GB" dirty="0"/>
              <a:t>(Read the extract below)</a:t>
            </a:r>
          </a:p>
          <a:p>
            <a:pPr marL="0" indent="0">
              <a:lnSpc>
                <a:spcPct val="120000"/>
              </a:lnSpc>
              <a:spcBef>
                <a:spcPts val="0"/>
              </a:spcBef>
              <a:buNone/>
            </a:pPr>
            <a:r>
              <a:rPr lang="en-GB" dirty="0"/>
              <a:t>Governor Mark Carney defended the Bank of England's radical new forward guidance policy today, insisting it has “reinforced the recovery”. </a:t>
            </a:r>
            <a:r>
              <a:rPr lang="en-GB" dirty="0" smtClean="0"/>
              <a:t> Mr </a:t>
            </a:r>
            <a:r>
              <a:rPr lang="en-GB" dirty="0"/>
              <a:t>Carney told MPs the new strategy of linking interest rate rises to unemployment has given households and businesses greater "certainty and clarity". </a:t>
            </a:r>
            <a:r>
              <a:rPr lang="en-GB" dirty="0" smtClean="0"/>
              <a:t> And </a:t>
            </a:r>
            <a:r>
              <a:rPr lang="en-GB" dirty="0"/>
              <a:t>he told the Treasury Select Committee the Bank remains "vigilant" over a house price bubble, as prices and demand are pumped up by Government stimulus schemes. It could recommend banks set limits on how much households can borrow, he said. </a:t>
            </a:r>
            <a:r>
              <a:rPr lang="en-GB" dirty="0" smtClean="0"/>
              <a:t>The </a:t>
            </a:r>
            <a:r>
              <a:rPr lang="en-GB" dirty="0"/>
              <a:t>Bank revealed a new strategy of pinning rate rises to unemployment last month. It will not consider lifting rates from their record 0.5% low until unemployment has dropped to 7%, unless there are fears of a sharp spike in price rises. </a:t>
            </a:r>
            <a:r>
              <a:rPr lang="en-GB" dirty="0" smtClean="0"/>
              <a:t> The </a:t>
            </a:r>
            <a:r>
              <a:rPr lang="en-GB" dirty="0"/>
              <a:t>Bank expects this to take around three years, but sterling and the cost of Government borrowing have risen sharply in recent weeks as markets expect the jobless total to fall more sharply.  </a:t>
            </a:r>
            <a:endParaRPr lang="en-GB" dirty="0" smtClean="0"/>
          </a:p>
          <a:p>
            <a:pPr marL="0" indent="0">
              <a:buNone/>
            </a:pPr>
            <a:r>
              <a:rPr lang="en-GB" dirty="0"/>
              <a:t> </a:t>
            </a:r>
          </a:p>
          <a:p>
            <a:pPr marL="514350" lvl="0" indent="-514350">
              <a:buAutoNum type="arabicParenBoth"/>
            </a:pPr>
            <a:r>
              <a:rPr lang="en-GB" dirty="0" smtClean="0"/>
              <a:t>What </a:t>
            </a:r>
            <a:r>
              <a:rPr lang="en-GB" dirty="0"/>
              <a:t>is forward guidance?</a:t>
            </a:r>
          </a:p>
          <a:p>
            <a:pPr marL="514350" indent="-514350">
              <a:buAutoNum type="arabicParenBoth"/>
            </a:pPr>
            <a:r>
              <a:rPr lang="en-GB" dirty="0" smtClean="0"/>
              <a:t>What </a:t>
            </a:r>
            <a:r>
              <a:rPr lang="en-GB" dirty="0"/>
              <a:t>are the aims of forward guidance?</a:t>
            </a:r>
          </a:p>
          <a:p>
            <a:endParaRPr lang="en-GB" u="sng" dirty="0" smtClean="0">
              <a:hlinkClick r:id="rId3"/>
            </a:endParaRPr>
          </a:p>
          <a:p>
            <a:r>
              <a:rPr lang="en-GB" u="sng" dirty="0" smtClean="0">
                <a:hlinkClick r:id="rId3"/>
              </a:rPr>
              <a:t>http</a:t>
            </a:r>
            <a:r>
              <a:rPr lang="en-GB" u="sng" dirty="0">
                <a:hlinkClick r:id="rId3"/>
              </a:rPr>
              <a:t>://www.bbc.co.uk/news/business-23145755</a:t>
            </a:r>
            <a:endParaRPr lang="en-GB" dirty="0"/>
          </a:p>
          <a:p>
            <a:endParaRPr lang="en-GB" dirty="0"/>
          </a:p>
        </p:txBody>
      </p:sp>
    </p:spTree>
    <p:extLst>
      <p:ext uri="{BB962C8B-B14F-4D97-AF65-F5344CB8AC3E}">
        <p14:creationId xmlns:p14="http://schemas.microsoft.com/office/powerpoint/2010/main" val="3705248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3151" y="115633"/>
            <a:ext cx="8818685" cy="661181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600" b="1" dirty="0"/>
              <a:t>WEEK </a:t>
            </a:r>
            <a:r>
              <a:rPr lang="en-GB" sz="16600" b="1" dirty="0" smtClean="0"/>
              <a:t>09</a:t>
            </a:r>
            <a:endParaRPr lang="en-GB" sz="16600" b="1" dirty="0"/>
          </a:p>
        </p:txBody>
      </p:sp>
    </p:spTree>
    <p:extLst>
      <p:ext uri="{BB962C8B-B14F-4D97-AF65-F5344CB8AC3E}">
        <p14:creationId xmlns:p14="http://schemas.microsoft.com/office/powerpoint/2010/main" val="1202815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6988"/>
            <a:ext cx="6549081" cy="836613"/>
          </a:xfrm>
        </p:spPr>
        <p:txBody>
          <a:bodyPr/>
          <a:lstStyle/>
          <a:p>
            <a:pPr eaLnBrk="1" hangingPunct="1"/>
            <a:r>
              <a:rPr lang="en-GB" altLang="en-US" sz="3200" b="1" dirty="0"/>
              <a:t>Monetary Policy in the UK 1979 - </a:t>
            </a:r>
            <a:r>
              <a:rPr lang="en-GB" altLang="en-US" sz="3200" b="1" dirty="0" smtClean="0"/>
              <a:t>2017</a:t>
            </a:r>
            <a:endParaRPr lang="en-GB" altLang="en-US" sz="3200" b="1" dirty="0"/>
          </a:p>
        </p:txBody>
      </p:sp>
      <p:pic>
        <p:nvPicPr>
          <p:cNvPr id="10243" name="Picture 7" descr="_222610_norm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640" y="4437062"/>
            <a:ext cx="1366837" cy="230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9" descr="thatch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752" y="1989137"/>
            <a:ext cx="1439863" cy="222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11" descr="John_Major-7195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1640" y="1989138"/>
            <a:ext cx="1366837"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15" descr="bla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801" y="1989138"/>
            <a:ext cx="1295400"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17" descr="gordon_brown_mp_chancell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801" y="4437062"/>
            <a:ext cx="1238250"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19" descr="_109261_nigel_lawson_150_17-03-89_elv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8752" y="4437062"/>
            <a:ext cx="1439863" cy="230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9" name="Picture 21" descr="gordon-brown_1214473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1226" y="1989138"/>
            <a:ext cx="1398588"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0" name="Picture 25" descr="alistair%20darli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1226" y="4437063"/>
            <a:ext cx="1347788" cy="2303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1" name="Text Box 26"/>
          <p:cNvSpPr txBox="1">
            <a:spLocks noChangeArrowheads="1"/>
          </p:cNvSpPr>
          <p:nvPr/>
        </p:nvSpPr>
        <p:spPr bwMode="auto">
          <a:xfrm>
            <a:off x="340326" y="1557337"/>
            <a:ext cx="11811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800" b="1"/>
              <a:t>1979-1986</a:t>
            </a:r>
          </a:p>
        </p:txBody>
      </p:sp>
      <p:sp>
        <p:nvSpPr>
          <p:cNvPr id="10252" name="Text Box 27"/>
          <p:cNvSpPr txBox="1">
            <a:spLocks noChangeArrowheads="1"/>
          </p:cNvSpPr>
          <p:nvPr/>
        </p:nvSpPr>
        <p:spPr bwMode="auto">
          <a:xfrm>
            <a:off x="1851626" y="1557337"/>
            <a:ext cx="11811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800" b="1"/>
              <a:t>1986-1990</a:t>
            </a:r>
          </a:p>
        </p:txBody>
      </p:sp>
      <p:sp>
        <p:nvSpPr>
          <p:cNvPr id="10253" name="Text Box 28"/>
          <p:cNvSpPr txBox="1">
            <a:spLocks noChangeArrowheads="1"/>
          </p:cNvSpPr>
          <p:nvPr/>
        </p:nvSpPr>
        <p:spPr bwMode="auto">
          <a:xfrm>
            <a:off x="6172801" y="1557337"/>
            <a:ext cx="12334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800" b="1"/>
              <a:t>1997- 2007</a:t>
            </a:r>
          </a:p>
        </p:txBody>
      </p:sp>
      <p:sp>
        <p:nvSpPr>
          <p:cNvPr id="10254" name="Text Box 29"/>
          <p:cNvSpPr txBox="1">
            <a:spLocks noChangeArrowheads="1"/>
          </p:cNvSpPr>
          <p:nvPr/>
        </p:nvSpPr>
        <p:spPr bwMode="auto">
          <a:xfrm>
            <a:off x="7541227" y="1557338"/>
            <a:ext cx="12430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800" b="1"/>
              <a:t>2007 -2010</a:t>
            </a:r>
          </a:p>
        </p:txBody>
      </p:sp>
      <p:pic>
        <p:nvPicPr>
          <p:cNvPr id="10255" name="Picture 30" descr="John_Major-7195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940" y="1989138"/>
            <a:ext cx="136842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6" name="Picture 32" descr="ken-clarke-$8822$3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2940" y="4437062"/>
            <a:ext cx="1368425" cy="229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7" name="Picture 33" descr="thatch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64" y="1989137"/>
            <a:ext cx="1439862" cy="222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8" name="Picture 35" descr="_1701003_150howe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5864" y="4437063"/>
            <a:ext cx="1428750"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9" name="Text Box 36"/>
          <p:cNvSpPr txBox="1">
            <a:spLocks noChangeArrowheads="1"/>
          </p:cNvSpPr>
          <p:nvPr/>
        </p:nvSpPr>
        <p:spPr bwMode="auto">
          <a:xfrm>
            <a:off x="3293076" y="1557337"/>
            <a:ext cx="11811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800" b="1"/>
              <a:t>1990-1992</a:t>
            </a:r>
          </a:p>
        </p:txBody>
      </p:sp>
      <p:sp>
        <p:nvSpPr>
          <p:cNvPr id="10260" name="Text Box 37"/>
          <p:cNvSpPr txBox="1">
            <a:spLocks noChangeArrowheads="1"/>
          </p:cNvSpPr>
          <p:nvPr/>
        </p:nvSpPr>
        <p:spPr bwMode="auto">
          <a:xfrm>
            <a:off x="4875814" y="1557337"/>
            <a:ext cx="11811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800" b="1"/>
              <a:t>1992-1997</a:t>
            </a:r>
          </a:p>
        </p:txBody>
      </p:sp>
      <p:sp>
        <p:nvSpPr>
          <p:cNvPr id="10261" name="Text Box 38"/>
          <p:cNvSpPr txBox="1">
            <a:spLocks noChangeArrowheads="1"/>
          </p:cNvSpPr>
          <p:nvPr/>
        </p:nvSpPr>
        <p:spPr bwMode="auto">
          <a:xfrm>
            <a:off x="267302" y="981074"/>
            <a:ext cx="1241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400" b="1" dirty="0"/>
              <a:t>Money Supply</a:t>
            </a:r>
          </a:p>
        </p:txBody>
      </p:sp>
      <p:sp>
        <p:nvSpPr>
          <p:cNvPr id="10262" name="Text Box 39"/>
          <p:cNvSpPr txBox="1">
            <a:spLocks noChangeArrowheads="1"/>
          </p:cNvSpPr>
          <p:nvPr/>
        </p:nvSpPr>
        <p:spPr bwMode="auto">
          <a:xfrm>
            <a:off x="2500914" y="981074"/>
            <a:ext cx="1327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400" b="1"/>
              <a:t>Exchange Rates</a:t>
            </a:r>
          </a:p>
        </p:txBody>
      </p:sp>
      <p:sp>
        <p:nvSpPr>
          <p:cNvPr id="10263" name="Text Box 40"/>
          <p:cNvSpPr txBox="1">
            <a:spLocks noChangeArrowheads="1"/>
          </p:cNvSpPr>
          <p:nvPr/>
        </p:nvSpPr>
        <p:spPr bwMode="auto">
          <a:xfrm>
            <a:off x="5525101" y="981074"/>
            <a:ext cx="12128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400" b="1"/>
              <a:t>Interest Rates</a:t>
            </a:r>
          </a:p>
        </p:txBody>
      </p:sp>
      <p:sp>
        <p:nvSpPr>
          <p:cNvPr id="10264" name="AutoShape 41"/>
          <p:cNvSpPr>
            <a:spLocks/>
          </p:cNvSpPr>
          <p:nvPr/>
        </p:nvSpPr>
        <p:spPr bwMode="auto">
          <a:xfrm rot="5400000">
            <a:off x="699895" y="764381"/>
            <a:ext cx="431800" cy="1439862"/>
          </a:xfrm>
          <a:prstGeom prst="leftBrace">
            <a:avLst>
              <a:gd name="adj1" fmla="val 27788"/>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0265" name="AutoShape 42"/>
          <p:cNvSpPr>
            <a:spLocks/>
          </p:cNvSpPr>
          <p:nvPr/>
        </p:nvSpPr>
        <p:spPr bwMode="auto">
          <a:xfrm rot="5400000">
            <a:off x="2968433" y="80168"/>
            <a:ext cx="431800" cy="2808287"/>
          </a:xfrm>
          <a:prstGeom prst="leftBrace">
            <a:avLst>
              <a:gd name="adj1" fmla="val 54197"/>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0266" name="AutoShape 43"/>
          <p:cNvSpPr>
            <a:spLocks/>
          </p:cNvSpPr>
          <p:nvPr/>
        </p:nvSpPr>
        <p:spPr bwMode="auto">
          <a:xfrm rot="5400000">
            <a:off x="5920389" y="152399"/>
            <a:ext cx="431800" cy="2663825"/>
          </a:xfrm>
          <a:prstGeom prst="leftBrace">
            <a:avLst>
              <a:gd name="adj1" fmla="val 76429"/>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0267" name="AutoShape 43"/>
          <p:cNvSpPr>
            <a:spLocks/>
          </p:cNvSpPr>
          <p:nvPr/>
        </p:nvSpPr>
        <p:spPr bwMode="auto">
          <a:xfrm rot="5400000">
            <a:off x="8008745" y="800893"/>
            <a:ext cx="360362" cy="1295400"/>
          </a:xfrm>
          <a:prstGeom prst="leftBrace">
            <a:avLst>
              <a:gd name="adj1" fmla="val 7632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0268" name="Text Box 40"/>
          <p:cNvSpPr txBox="1">
            <a:spLocks noChangeArrowheads="1"/>
          </p:cNvSpPr>
          <p:nvPr/>
        </p:nvSpPr>
        <p:spPr bwMode="auto">
          <a:xfrm>
            <a:off x="7468201" y="765174"/>
            <a:ext cx="144145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400" b="1"/>
              <a:t>Interest Rates &amp; Money Supply</a:t>
            </a:r>
          </a:p>
        </p:txBody>
      </p:sp>
      <p:sp>
        <p:nvSpPr>
          <p:cNvPr id="29" name="Text Box 26"/>
          <p:cNvSpPr txBox="1">
            <a:spLocks noChangeArrowheads="1"/>
          </p:cNvSpPr>
          <p:nvPr/>
        </p:nvSpPr>
        <p:spPr bwMode="auto">
          <a:xfrm>
            <a:off x="9096978" y="1557337"/>
            <a:ext cx="1190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800" b="1" dirty="0" smtClean="0"/>
              <a:t>2010-2016</a:t>
            </a:r>
            <a:endParaRPr lang="en-GB" altLang="en-US" sz="1800" b="1" dirty="0"/>
          </a:p>
        </p:txBody>
      </p:sp>
      <p:sp>
        <p:nvSpPr>
          <p:cNvPr id="30" name="Text Box 38"/>
          <p:cNvSpPr txBox="1">
            <a:spLocks noChangeArrowheads="1"/>
          </p:cNvSpPr>
          <p:nvPr/>
        </p:nvSpPr>
        <p:spPr bwMode="auto">
          <a:xfrm>
            <a:off x="9001824" y="886022"/>
            <a:ext cx="13809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400" b="1" dirty="0" smtClean="0"/>
              <a:t>Money </a:t>
            </a:r>
            <a:r>
              <a:rPr lang="en-GB" altLang="en-US" sz="1400" b="1" dirty="0"/>
              <a:t>Supply</a:t>
            </a:r>
          </a:p>
        </p:txBody>
      </p:sp>
      <p:sp>
        <p:nvSpPr>
          <p:cNvPr id="31" name="AutoShape 41"/>
          <p:cNvSpPr>
            <a:spLocks/>
          </p:cNvSpPr>
          <p:nvPr/>
        </p:nvSpPr>
        <p:spPr bwMode="auto">
          <a:xfrm rot="5400000">
            <a:off x="9494246" y="751092"/>
            <a:ext cx="435579" cy="1444818"/>
          </a:xfrm>
          <a:prstGeom prst="leftBrace">
            <a:avLst>
              <a:gd name="adj1" fmla="val 27807"/>
              <a:gd name="adj2" fmla="val 53071"/>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pic>
        <p:nvPicPr>
          <p:cNvPr id="32"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31890" y="1989137"/>
            <a:ext cx="1402555" cy="22161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9189" y="4437062"/>
            <a:ext cx="1415256" cy="2292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Text Box 26"/>
          <p:cNvSpPr txBox="1">
            <a:spLocks noChangeArrowheads="1"/>
          </p:cNvSpPr>
          <p:nvPr/>
        </p:nvSpPr>
        <p:spPr bwMode="auto">
          <a:xfrm>
            <a:off x="10744886" y="1557337"/>
            <a:ext cx="11913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800" b="1" dirty="0" smtClean="0"/>
              <a:t>2016-2017</a:t>
            </a:r>
            <a:endParaRPr lang="en-GB" altLang="en-US" sz="1800" b="1" dirty="0"/>
          </a:p>
        </p:txBody>
      </p:sp>
      <p:sp>
        <p:nvSpPr>
          <p:cNvPr id="35" name="Text Box 38"/>
          <p:cNvSpPr txBox="1">
            <a:spLocks noChangeArrowheads="1"/>
          </p:cNvSpPr>
          <p:nvPr/>
        </p:nvSpPr>
        <p:spPr bwMode="auto">
          <a:xfrm>
            <a:off x="10690609" y="797528"/>
            <a:ext cx="1380931"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400" b="1" dirty="0"/>
              <a:t>Interest Rates &amp; Money Supply</a:t>
            </a:r>
          </a:p>
        </p:txBody>
      </p:sp>
      <p:sp>
        <p:nvSpPr>
          <p:cNvPr id="36" name="AutoShape 41"/>
          <p:cNvSpPr>
            <a:spLocks/>
          </p:cNvSpPr>
          <p:nvPr/>
        </p:nvSpPr>
        <p:spPr bwMode="auto">
          <a:xfrm rot="5400000">
            <a:off x="11142154" y="751092"/>
            <a:ext cx="435579" cy="1444818"/>
          </a:xfrm>
          <a:prstGeom prst="leftBrace">
            <a:avLst>
              <a:gd name="adj1" fmla="val 27807"/>
              <a:gd name="adj2" fmla="val 53071"/>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2" name="TextBox 1"/>
          <p:cNvSpPr txBox="1"/>
          <p:nvPr/>
        </p:nvSpPr>
        <p:spPr>
          <a:xfrm>
            <a:off x="9687694" y="469867"/>
            <a:ext cx="1543564" cy="307777"/>
          </a:xfrm>
          <a:prstGeom prst="rect">
            <a:avLst/>
          </a:prstGeom>
          <a:solidFill>
            <a:schemeClr val="bg1"/>
          </a:solidFill>
        </p:spPr>
        <p:txBody>
          <a:bodyPr wrap="none" rtlCol="0">
            <a:spAutoFit/>
          </a:bodyPr>
          <a:lstStyle/>
          <a:p>
            <a:r>
              <a:rPr lang="en-GB" sz="1400" b="1" dirty="0" smtClean="0"/>
              <a:t>Forward Guidance</a:t>
            </a:r>
            <a:endParaRPr lang="en-GB" sz="1400" b="1" dirty="0"/>
          </a:p>
        </p:txBody>
      </p:sp>
      <p:sp>
        <p:nvSpPr>
          <p:cNvPr id="38" name="TextBox 37"/>
          <p:cNvSpPr txBox="1"/>
          <p:nvPr/>
        </p:nvSpPr>
        <p:spPr>
          <a:xfrm>
            <a:off x="6179757" y="552167"/>
            <a:ext cx="1250975" cy="461665"/>
          </a:xfrm>
          <a:prstGeom prst="rect">
            <a:avLst/>
          </a:prstGeom>
          <a:solidFill>
            <a:schemeClr val="bg1"/>
          </a:solidFill>
        </p:spPr>
        <p:txBody>
          <a:bodyPr wrap="square" rtlCol="0">
            <a:spAutoFit/>
          </a:bodyPr>
          <a:lstStyle/>
          <a:p>
            <a:pPr algn="ctr"/>
            <a:r>
              <a:rPr lang="en-GB" sz="1200" b="1" dirty="0" smtClean="0"/>
              <a:t>Independence of the </a:t>
            </a:r>
            <a:r>
              <a:rPr lang="en-GB" sz="1200" b="1" dirty="0" err="1" smtClean="0"/>
              <a:t>BofE</a:t>
            </a:r>
            <a:r>
              <a:rPr lang="en-GB" sz="1200" b="1" dirty="0" smtClean="0"/>
              <a:t> 1997</a:t>
            </a:r>
            <a:endParaRPr lang="en-GB" sz="1200" b="1" dirty="0"/>
          </a:p>
        </p:txBody>
      </p:sp>
      <p:sp>
        <p:nvSpPr>
          <p:cNvPr id="39" name="TextBox 38"/>
          <p:cNvSpPr txBox="1"/>
          <p:nvPr/>
        </p:nvSpPr>
        <p:spPr>
          <a:xfrm>
            <a:off x="9630306" y="72847"/>
            <a:ext cx="1658339" cy="307777"/>
          </a:xfrm>
          <a:prstGeom prst="rect">
            <a:avLst/>
          </a:prstGeom>
          <a:solidFill>
            <a:schemeClr val="bg1"/>
          </a:solidFill>
        </p:spPr>
        <p:txBody>
          <a:bodyPr wrap="none" rtlCol="0">
            <a:spAutoFit/>
          </a:bodyPr>
          <a:lstStyle/>
          <a:p>
            <a:r>
              <a:rPr lang="en-GB" sz="1400" b="1" dirty="0" smtClean="0"/>
              <a:t>Funding for Lending</a:t>
            </a:r>
            <a:endParaRPr lang="en-GB" sz="1400" b="1" dirty="0"/>
          </a:p>
        </p:txBody>
      </p:sp>
      <p:pic>
        <p:nvPicPr>
          <p:cNvPr id="3" name="Picture 2"/>
          <p:cNvPicPr>
            <a:picLocks noChangeAspect="1"/>
          </p:cNvPicPr>
          <p:nvPr/>
        </p:nvPicPr>
        <p:blipFill>
          <a:blip r:embed="rId15"/>
          <a:stretch>
            <a:fillRect/>
          </a:stretch>
        </p:blipFill>
        <p:spPr>
          <a:xfrm>
            <a:off x="10526522" y="1989137"/>
            <a:ext cx="1555832" cy="2216151"/>
          </a:xfrm>
          <a:prstGeom prst="rect">
            <a:avLst/>
          </a:prstGeom>
        </p:spPr>
      </p:pic>
      <p:pic>
        <p:nvPicPr>
          <p:cNvPr id="4" name="Picture 3"/>
          <p:cNvPicPr>
            <a:picLocks noChangeAspect="1"/>
          </p:cNvPicPr>
          <p:nvPr/>
        </p:nvPicPr>
        <p:blipFill>
          <a:blip r:embed="rId16"/>
          <a:stretch>
            <a:fillRect/>
          </a:stretch>
        </p:blipFill>
        <p:spPr>
          <a:xfrm>
            <a:off x="10569574" y="4437062"/>
            <a:ext cx="1473009" cy="2292350"/>
          </a:xfrm>
          <a:prstGeom prst="rect">
            <a:avLst/>
          </a:prstGeom>
        </p:spPr>
      </p:pic>
    </p:spTree>
    <p:extLst>
      <p:ext uri="{BB962C8B-B14F-4D97-AF65-F5344CB8AC3E}">
        <p14:creationId xmlns:p14="http://schemas.microsoft.com/office/powerpoint/2010/main" val="419174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2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2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2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2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25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24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24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26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26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25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24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025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5"/>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p:bldP spid="10253" grpId="0"/>
      <p:bldP spid="10254" grpId="0"/>
      <p:bldP spid="10259" grpId="0"/>
      <p:bldP spid="10260" grpId="0"/>
      <p:bldP spid="10261" grpId="0"/>
      <p:bldP spid="10262" grpId="0"/>
      <p:bldP spid="10263" grpId="0"/>
      <p:bldP spid="10264" grpId="0" animBg="1"/>
      <p:bldP spid="10265" grpId="0" animBg="1"/>
      <p:bldP spid="10266" grpId="0" animBg="1"/>
      <p:bldP spid="10267" grpId="0" animBg="1"/>
      <p:bldP spid="10268" grpId="0"/>
      <p:bldP spid="29" grpId="0"/>
      <p:bldP spid="30" grpId="0"/>
      <p:bldP spid="31" grpId="0" animBg="1"/>
      <p:bldP spid="34" grpId="0"/>
      <p:bldP spid="35" grpId="0"/>
      <p:bldP spid="36" grpId="0" animBg="1"/>
      <p:bldP spid="2" grpId="0" animBg="1"/>
      <p:bldP spid="38" grpId="0" animBg="1"/>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105633"/>
            <a:ext cx="11481488" cy="1325563"/>
          </a:xfrm>
        </p:spPr>
        <p:txBody>
          <a:body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Effectiveness of Monetary Policy</a:t>
            </a:r>
            <a:endParaRPr lang="en-GB" b="1" dirty="0">
              <a:solidFill>
                <a:srgbClr val="FF0000"/>
              </a:solidFill>
              <a:latin typeface="+mn-lt"/>
            </a:endParaRPr>
          </a:p>
        </p:txBody>
      </p:sp>
      <p:sp>
        <p:nvSpPr>
          <p:cNvPr id="4" name="Content Placeholder 3"/>
          <p:cNvSpPr>
            <a:spLocks noGrp="1"/>
          </p:cNvSpPr>
          <p:nvPr>
            <p:ph idx="1"/>
          </p:nvPr>
        </p:nvSpPr>
        <p:spPr>
          <a:xfrm>
            <a:off x="294501" y="1431196"/>
            <a:ext cx="11567985" cy="5118872"/>
          </a:xfrm>
        </p:spPr>
        <p:txBody>
          <a:bodyPr>
            <a:normAutofit fontScale="92500" lnSpcReduction="20000"/>
          </a:bodyPr>
          <a:lstStyle/>
          <a:p>
            <a:pPr fontAlgn="base"/>
            <a:r>
              <a:rPr lang="en-GB" b="1" dirty="0"/>
              <a:t>Interest </a:t>
            </a:r>
            <a:r>
              <a:rPr lang="en-GB" b="1" dirty="0" smtClean="0"/>
              <a:t>rates</a:t>
            </a:r>
            <a:endParaRPr lang="en-GB" dirty="0" smtClean="0">
              <a:effectLst/>
            </a:endParaRPr>
          </a:p>
          <a:p>
            <a:pPr fontAlgn="base"/>
            <a:r>
              <a:rPr lang="en-GB" dirty="0"/>
              <a:t>There are always time lags between changes in rates and their impact on aggregate demand, output and </a:t>
            </a:r>
            <a:r>
              <a:rPr lang="en-GB" dirty="0" smtClean="0"/>
              <a:t>prices</a:t>
            </a:r>
            <a:endParaRPr lang="en-GB" dirty="0"/>
          </a:p>
          <a:p>
            <a:pPr fontAlgn="base"/>
            <a:r>
              <a:rPr lang="en-GB" dirty="0" smtClean="0"/>
              <a:t>Some </a:t>
            </a:r>
            <a:r>
              <a:rPr lang="en-GB" dirty="0"/>
              <a:t>factors may dampen the impact of rate changes:</a:t>
            </a:r>
            <a:endParaRPr lang="en-GB" dirty="0" smtClean="0">
              <a:effectLst/>
            </a:endParaRPr>
          </a:p>
          <a:p>
            <a:pPr marL="0" indent="0" fontAlgn="base">
              <a:buNone/>
            </a:pPr>
            <a:endParaRPr lang="en-GB" dirty="0" smtClean="0">
              <a:effectLst/>
            </a:endParaRPr>
          </a:p>
          <a:p>
            <a:pPr fontAlgn="base"/>
            <a:r>
              <a:rPr lang="en-GB" dirty="0"/>
              <a:t>(1) Mortgage rates do not always follow base rate changes</a:t>
            </a:r>
          </a:p>
          <a:p>
            <a:pPr fontAlgn="base"/>
            <a:r>
              <a:rPr lang="en-GB" dirty="0"/>
              <a:t>(2) Many home-owners are on fixed rate mortgages</a:t>
            </a:r>
          </a:p>
          <a:p>
            <a:pPr fontAlgn="base"/>
            <a:r>
              <a:rPr lang="en-GB" dirty="0"/>
              <a:t>(3) People in rented property see no direct effects from changes</a:t>
            </a:r>
          </a:p>
          <a:p>
            <a:pPr fontAlgn="base"/>
            <a:r>
              <a:rPr lang="en-GB" dirty="0"/>
              <a:t>(4) Credit-card lenders may not change rates immediately</a:t>
            </a:r>
          </a:p>
          <a:p>
            <a:pPr fontAlgn="base"/>
            <a:r>
              <a:rPr lang="en-GB" dirty="0"/>
              <a:t>(5) If businesses are operating with spare capacity, a fall in rates will not necessarily lead to higher planned capital investment</a:t>
            </a:r>
          </a:p>
          <a:p>
            <a:pPr fontAlgn="base"/>
            <a:r>
              <a:rPr lang="en-GB" dirty="0"/>
              <a:t>(6) Many sources of funding for capital spending (e.g. loans and debentures) are at fixed rates of interest</a:t>
            </a:r>
          </a:p>
          <a:p>
            <a:endParaRPr lang="en-GB" dirty="0"/>
          </a:p>
        </p:txBody>
      </p:sp>
    </p:spTree>
    <p:extLst>
      <p:ext uri="{BB962C8B-B14F-4D97-AF65-F5344CB8AC3E}">
        <p14:creationId xmlns:p14="http://schemas.microsoft.com/office/powerpoint/2010/main" val="872256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1113"/>
            <a:ext cx="8229600" cy="1143000"/>
          </a:xfrm>
        </p:spPr>
        <p:txBody>
          <a:bodyPr>
            <a:normAutofit/>
          </a:bodyPr>
          <a:lstStyle/>
          <a:p>
            <a:pPr>
              <a:defRPr/>
            </a:pPr>
            <a:r>
              <a:rPr lang="en-US" b="1" dirty="0" smtClean="0"/>
              <a:t>Monetary Policy</a:t>
            </a:r>
            <a:r>
              <a:rPr lang="en-US" dirty="0" smtClean="0"/>
              <a:t/>
            </a:r>
            <a:br>
              <a:rPr lang="en-US" dirty="0" smtClean="0"/>
            </a:br>
            <a:r>
              <a:rPr lang="en-US" sz="2700" b="1" dirty="0">
                <a:solidFill>
                  <a:srgbClr val="FF0000"/>
                </a:solidFill>
              </a:rPr>
              <a:t>A useful tool for Government?</a:t>
            </a:r>
            <a:endParaRPr lang="en-US" b="1" dirty="0">
              <a:solidFill>
                <a:srgbClr val="FF0000"/>
              </a:solidFill>
            </a:endParaRPr>
          </a:p>
        </p:txBody>
      </p:sp>
      <p:sp>
        <p:nvSpPr>
          <p:cNvPr id="69635" name="Content Placeholder 4"/>
          <p:cNvSpPr>
            <a:spLocks noGrp="1"/>
          </p:cNvSpPr>
          <p:nvPr>
            <p:ph sz="half" idx="1"/>
          </p:nvPr>
        </p:nvSpPr>
        <p:spPr>
          <a:xfrm>
            <a:off x="1981201" y="1285875"/>
            <a:ext cx="2887663" cy="5437188"/>
          </a:xfrm>
        </p:spPr>
        <p:txBody>
          <a:bodyPr>
            <a:normAutofit lnSpcReduction="10000"/>
          </a:bodyPr>
          <a:lstStyle/>
          <a:p>
            <a:pPr>
              <a:lnSpc>
                <a:spcPct val="90000"/>
              </a:lnSpc>
            </a:pPr>
            <a:r>
              <a:rPr lang="en-US" altLang="en-US" sz="1500" b="1"/>
              <a:t>RESPONSIVE </a:t>
            </a:r>
            <a:r>
              <a:rPr lang="en-US" altLang="en-US" sz="1500"/>
              <a:t>– Aggregate demand responds to changes in interest rates (interest rate elastic). Changes to interest rates tend to have instant effects on confidence within the economy</a:t>
            </a:r>
          </a:p>
          <a:p>
            <a:pPr>
              <a:lnSpc>
                <a:spcPct val="90000"/>
              </a:lnSpc>
            </a:pPr>
            <a:r>
              <a:rPr lang="en-US" altLang="en-US" sz="1500" b="1"/>
              <a:t>FLEXIBLE - </a:t>
            </a:r>
            <a:r>
              <a:rPr lang="en-US" altLang="en-US" sz="1500"/>
              <a:t>it changes more frequently (monthly) than say fiscal policy.  Also there are three policy levers – interest rates, money supply and exchange rates</a:t>
            </a:r>
          </a:p>
          <a:p>
            <a:pPr>
              <a:lnSpc>
                <a:spcPct val="90000"/>
              </a:lnSpc>
            </a:pPr>
            <a:r>
              <a:rPr lang="en-US" altLang="en-US" sz="1500" b="1"/>
              <a:t>INDEPENDENCE </a:t>
            </a:r>
            <a:r>
              <a:rPr lang="en-US" altLang="en-US" sz="1500"/>
              <a:t>– Removed from Government influence leads to experts making the right decision for the economy and not reelection</a:t>
            </a:r>
          </a:p>
          <a:p>
            <a:pPr>
              <a:lnSpc>
                <a:spcPct val="90000"/>
              </a:lnSpc>
            </a:pPr>
            <a:r>
              <a:rPr lang="en-US" altLang="en-US" sz="1500" b="1"/>
              <a:t>GOLDILOCKS ECONOMY - </a:t>
            </a:r>
            <a:r>
              <a:rPr lang="en-US" altLang="en-US" sz="1500"/>
              <a:t>Good way to control inflation. Death of inflation since 1990’s when interest rates and inflation targetting</a:t>
            </a:r>
          </a:p>
        </p:txBody>
      </p:sp>
      <p:sp>
        <p:nvSpPr>
          <p:cNvPr id="69636" name="Content Placeholder 5"/>
          <p:cNvSpPr>
            <a:spLocks noGrp="1"/>
          </p:cNvSpPr>
          <p:nvPr>
            <p:ph sz="half" idx="2"/>
          </p:nvPr>
        </p:nvSpPr>
        <p:spPr>
          <a:xfrm>
            <a:off x="5256214" y="1285875"/>
            <a:ext cx="4954587" cy="5437188"/>
          </a:xfrm>
        </p:spPr>
        <p:txBody>
          <a:bodyPr>
            <a:normAutofit lnSpcReduction="10000"/>
          </a:bodyPr>
          <a:lstStyle/>
          <a:p>
            <a:pPr>
              <a:lnSpc>
                <a:spcPct val="90000"/>
              </a:lnSpc>
            </a:pPr>
            <a:r>
              <a:rPr lang="en-US" altLang="en-US" sz="1500" b="1"/>
              <a:t>POLICY CONFLICT – </a:t>
            </a:r>
            <a:r>
              <a:rPr lang="en-US" altLang="en-US" sz="1500"/>
              <a:t>Controlling inflation leads to issue with unemployment, output and balance of payments</a:t>
            </a:r>
          </a:p>
          <a:p>
            <a:pPr>
              <a:lnSpc>
                <a:spcPct val="90000"/>
              </a:lnSpc>
            </a:pPr>
            <a:r>
              <a:rPr lang="en-US" altLang="en-US" sz="1500" b="1"/>
              <a:t>LEVERS ARE LIMITED </a:t>
            </a:r>
          </a:p>
          <a:p>
            <a:pPr lvl="1">
              <a:lnSpc>
                <a:spcPct val="90000"/>
              </a:lnSpc>
            </a:pPr>
            <a:r>
              <a:rPr lang="en-US" altLang="en-US" sz="1100"/>
              <a:t>LIQUIDITY TRAP) – nominal interest rates cannot fall below 0% in reality and so there are limitations; see Japan and arguably UK and Eurozone currently?  </a:t>
            </a:r>
          </a:p>
          <a:p>
            <a:pPr lvl="1">
              <a:lnSpc>
                <a:spcPct val="90000"/>
              </a:lnSpc>
            </a:pPr>
            <a:r>
              <a:rPr lang="en-US" altLang="en-US" sz="1100"/>
              <a:t>MONEY  SUPPLY - Problems with Quantitative Easing (banks unwilling to lend) and Money Supply. Issues with controlling money supply because it’s hard to define. </a:t>
            </a:r>
          </a:p>
          <a:p>
            <a:pPr lvl="1">
              <a:lnSpc>
                <a:spcPct val="90000"/>
              </a:lnSpc>
            </a:pPr>
            <a:r>
              <a:rPr lang="en-US" altLang="en-US" sz="1100"/>
              <a:t>GEOPOLITICAL? Exchange rate manipulation can cause geopolitical issues as well.</a:t>
            </a:r>
          </a:p>
          <a:p>
            <a:pPr lvl="1">
              <a:lnSpc>
                <a:spcPct val="90000"/>
              </a:lnSpc>
            </a:pPr>
            <a:r>
              <a:rPr lang="en-US" altLang="en-US" sz="1100"/>
              <a:t>LACK OF MICROECONOMICS: Microeconomic tools like fiscal policy.</a:t>
            </a:r>
          </a:p>
          <a:p>
            <a:pPr>
              <a:lnSpc>
                <a:spcPct val="90000"/>
              </a:lnSpc>
            </a:pPr>
            <a:r>
              <a:rPr lang="en-US" altLang="en-US" sz="1500" b="1"/>
              <a:t>ONE SIZE FITS ALL– </a:t>
            </a:r>
            <a:r>
              <a:rPr lang="en-US" altLang="en-US" sz="1500"/>
              <a:t>Dual economy; a booming service sector .v. declining manufacturing leads to the need for different monetary policy. Equally, regional disparities (poor North .v. rich South). </a:t>
            </a:r>
          </a:p>
          <a:p>
            <a:pPr>
              <a:lnSpc>
                <a:spcPct val="90000"/>
              </a:lnSpc>
            </a:pPr>
            <a:r>
              <a:rPr lang="en-US" altLang="en-US" sz="1500" b="1"/>
              <a:t>TIME LAG – </a:t>
            </a:r>
            <a:r>
              <a:rPr lang="en-US" altLang="en-US" sz="1500"/>
              <a:t>estimated to be 1 year on output and 2 years on price levels. Makes it very hard to use the policy and does this make it inflexible?</a:t>
            </a:r>
          </a:p>
          <a:p>
            <a:pPr>
              <a:lnSpc>
                <a:spcPct val="90000"/>
              </a:lnSpc>
            </a:pPr>
            <a:r>
              <a:rPr lang="en-US" altLang="en-US" sz="1500" b="1"/>
              <a:t>INDEPENDENCE? – </a:t>
            </a:r>
            <a:r>
              <a:rPr lang="en-US" altLang="en-US" sz="1500"/>
              <a:t>How independent is the BofE? Governor still appointed by Government and still accountable to Govt.</a:t>
            </a:r>
          </a:p>
          <a:p>
            <a:pPr>
              <a:lnSpc>
                <a:spcPct val="90000"/>
              </a:lnSpc>
            </a:pPr>
            <a:r>
              <a:rPr lang="en-US" altLang="en-US" sz="1500" b="1"/>
              <a:t>FINANCIAL CRISIS and ASSET BUBBLE </a:t>
            </a:r>
            <a:r>
              <a:rPr lang="en-US" altLang="en-US" sz="1500"/>
              <a:t>– Did the BofE keep interest rates to low in the lead up to the financial crisis? Led to asset bubble. </a:t>
            </a:r>
          </a:p>
        </p:txBody>
      </p:sp>
    </p:spTree>
    <p:extLst>
      <p:ext uri="{BB962C8B-B14F-4D97-AF65-F5344CB8AC3E}">
        <p14:creationId xmlns:p14="http://schemas.microsoft.com/office/powerpoint/2010/main" val="2675632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3"/>
          <p:cNvPicPr>
            <a:picLocks noChangeAspect="1" noChangeArrowheads="1"/>
          </p:cNvPicPr>
          <p:nvPr/>
        </p:nvPicPr>
        <p:blipFill>
          <a:blip r:embed="rId2">
            <a:extLst>
              <a:ext uri="{28A0092B-C50C-407E-A947-70E740481C1C}">
                <a14:useLocalDpi xmlns:a14="http://schemas.microsoft.com/office/drawing/2010/main" val="0"/>
              </a:ext>
            </a:extLst>
          </a:blip>
          <a:srcRect t="13354" r="50000" b="13545"/>
          <a:stretch>
            <a:fillRect/>
          </a:stretch>
        </p:blipFill>
        <p:spPr bwMode="auto">
          <a:xfrm>
            <a:off x="2013867" y="2852581"/>
            <a:ext cx="6210300"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845713" y="432268"/>
            <a:ext cx="6096000" cy="1047979"/>
          </a:xfrm>
          <a:prstGeom prst="rect">
            <a:avLst/>
          </a:prstGeom>
        </p:spPr>
        <p:txBody>
          <a:bodyPr>
            <a:spAutoFit/>
          </a:bodyPr>
          <a:lstStyle/>
          <a:p>
            <a:pPr algn="just">
              <a:lnSpc>
                <a:spcPct val="115000"/>
              </a:lnSpc>
              <a:spcAft>
                <a:spcPts val="1000"/>
              </a:spcAft>
            </a:pPr>
            <a:r>
              <a:rPr lang="en-GB" b="1" u="sng" dirty="0" smtClean="0">
                <a:effectLst/>
                <a:latin typeface="Calibri" panose="020F0502020204030204" pitchFamily="34" charset="0"/>
                <a:ea typeface="Calibri" panose="020F0502020204030204" pitchFamily="34" charset="0"/>
                <a:cs typeface="Times New Roman" panose="02020603050405020304" pitchFamily="18" charset="0"/>
              </a:rPr>
              <a:t>Question: why couldn’t the Bank of England accurately predict what the rate of inflation would be in 2015/2016 back in 2010?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831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4678" y="87924"/>
            <a:ext cx="8818685" cy="661181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600" b="1" dirty="0" smtClean="0"/>
              <a:t>THE END</a:t>
            </a:r>
            <a:endParaRPr lang="en-GB" sz="16600" b="1" dirty="0"/>
          </a:p>
        </p:txBody>
      </p:sp>
    </p:spTree>
    <p:extLst>
      <p:ext uri="{BB962C8B-B14F-4D97-AF65-F5344CB8AC3E}">
        <p14:creationId xmlns:p14="http://schemas.microsoft.com/office/powerpoint/2010/main" val="713803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1538288" y="9525"/>
            <a:ext cx="9129712" cy="1143000"/>
          </a:xfrm>
        </p:spPr>
        <p:txBody>
          <a:bodyPr/>
          <a:lstStyle/>
          <a:p>
            <a:pPr marL="342900" indent="-342900"/>
            <a:r>
              <a:rPr lang="en-GB" altLang="en-US" sz="2800" b="1" i="1"/>
              <a:t>To what extent has the independence of the Bank of England in 1997 been a success for the UK economy?</a:t>
            </a:r>
            <a:endParaRPr lang="en-GB" altLang="en-US" sz="2800" b="1"/>
          </a:p>
        </p:txBody>
      </p:sp>
      <p:sp>
        <p:nvSpPr>
          <p:cNvPr id="27651" name="Content Placeholder 4"/>
          <p:cNvSpPr>
            <a:spLocks noGrp="1"/>
          </p:cNvSpPr>
          <p:nvPr>
            <p:ph sz="half" idx="1"/>
          </p:nvPr>
        </p:nvSpPr>
        <p:spPr>
          <a:xfrm>
            <a:off x="1703388" y="1052514"/>
            <a:ext cx="4824412" cy="5661025"/>
          </a:xfrm>
        </p:spPr>
        <p:txBody>
          <a:bodyPr>
            <a:normAutofit lnSpcReduction="10000"/>
          </a:bodyPr>
          <a:lstStyle/>
          <a:p>
            <a:pPr marL="0" indent="0">
              <a:buNone/>
            </a:pPr>
            <a:r>
              <a:rPr lang="en-GB" altLang="en-US" sz="1200" b="1"/>
              <a:t>The Gains From Independence</a:t>
            </a:r>
            <a:endParaRPr lang="en-GB" altLang="en-US" sz="1200"/>
          </a:p>
          <a:p>
            <a:pPr marL="0" indent="0"/>
            <a:r>
              <a:rPr lang="en-GB" altLang="en-US" sz="1200"/>
              <a:t>Fall in long term interest rates - long term rates incorporate expectations of future inflation - Investors require a rate of interest that will take into account the expected rate of inflation. If this falls then the rate of interest</a:t>
            </a:r>
            <a:br>
              <a:rPr lang="en-GB" altLang="en-US" sz="1200"/>
            </a:br>
            <a:r>
              <a:rPr lang="en-GB" altLang="en-US" sz="1200"/>
              <a:t>required by investors also falls. A fall in long term interest rates reduces the cost of borrowing for companies, the government and also mortgage payers. Indeed by August 2001, mortgage rates were at their lowest levels for forty years.</a:t>
            </a:r>
          </a:p>
          <a:p>
            <a:pPr marL="0" indent="0"/>
            <a:r>
              <a:rPr lang="en-GB" altLang="en-US" sz="1200"/>
              <a:t>Inflation has continued to surprise people - the rate of underlying inflation since early 1999 has persistently under-shot the mid range of the target level. In part this is due to the sustained strength of the sterling exchange rate, particularly against the Euro since it was launched as a traded currency in January 1999. The Bank of England has also been helped by a very benign global inflation environment. Consumer price inflation in the G7 and OECD countries has been falling over the last ten years.</a:t>
            </a:r>
          </a:p>
          <a:p>
            <a:pPr marL="0" indent="0"/>
            <a:r>
              <a:rPr lang="en-GB" altLang="en-US" sz="1200"/>
              <a:t>The general perception is that the Monetary Policy Committee has worked in a harmonious manner (there have been few if any public disagreements between MPC members) and that their deliberations have been genuinely free from political influence. Many industrial lobby groups, trade unions and other organisations seek to influence the MPC in the immediate run up to MPC meetings through the broadcast and print media. And although the Bank might, on occasions be seen to have acted in part on the basis of special pleading - there is little substance to this as a criticism.</a:t>
            </a:r>
          </a:p>
          <a:p>
            <a:pPr marL="0" indent="0"/>
            <a:r>
              <a:rPr lang="en-GB" altLang="en-US" sz="1200"/>
              <a:t>Inflation expectations have fallen in Britain. The Bank of England can claim some credit for this - if people believe that price inflation is under control, this is factored into their wage negotiations and helps to control wage inflation throughout the labour market.</a:t>
            </a:r>
          </a:p>
          <a:p>
            <a:pPr marL="0" indent="0"/>
            <a:endParaRPr lang="en-GB" altLang="en-US" smtClean="0"/>
          </a:p>
        </p:txBody>
      </p:sp>
      <p:sp>
        <p:nvSpPr>
          <p:cNvPr id="27652" name="Content Placeholder 5"/>
          <p:cNvSpPr>
            <a:spLocks noGrp="1"/>
          </p:cNvSpPr>
          <p:nvPr>
            <p:ph sz="half" idx="2"/>
          </p:nvPr>
        </p:nvSpPr>
        <p:spPr>
          <a:xfrm>
            <a:off x="6600826" y="1196976"/>
            <a:ext cx="4043363" cy="5140325"/>
          </a:xfrm>
        </p:spPr>
        <p:txBody>
          <a:bodyPr>
            <a:normAutofit lnSpcReduction="10000"/>
          </a:bodyPr>
          <a:lstStyle/>
          <a:p>
            <a:pPr marL="0" indent="0">
              <a:buNone/>
            </a:pPr>
            <a:r>
              <a:rPr lang="en-GB" altLang="en-US" sz="1200" b="1"/>
              <a:t>CONCERNS ABOUT AN INDEPENDENT BANK</a:t>
            </a:r>
            <a:endParaRPr lang="en-GB" altLang="en-US" sz="1200"/>
          </a:p>
          <a:p>
            <a:pPr marL="0" indent="0"/>
            <a:r>
              <a:rPr lang="en-GB" altLang="en-US" sz="1200" b="1"/>
              <a:t>Monetary "fine-tuning" is an inexact science</a:t>
            </a:r>
            <a:r>
              <a:rPr lang="en-GB" altLang="en-US" sz="1200"/>
              <a:t>. Giving the Bank a degree of independence is no guarantee of macro-economic stability in the long run. A recent study from the National Institute of Economic and Social Research (NIESR) claimed that had the Bank kept interest rates at 6% during the first two and a half years of its life as an independent bank, the final outcome in terms of output and inflation would been broadly similar from the actual out-turn.</a:t>
            </a:r>
          </a:p>
          <a:p>
            <a:pPr marL="0" indent="0"/>
            <a:r>
              <a:rPr lang="en-GB" altLang="en-US" sz="1200" b="1"/>
              <a:t>MPC may react too easily to short-term economic indicators</a:t>
            </a:r>
            <a:r>
              <a:rPr lang="en-GB" altLang="en-US" sz="1200"/>
              <a:t> - it should engage in more research about long-term economic trends (and structural changes in the economy) to aid its decision-making</a:t>
            </a:r>
          </a:p>
          <a:p>
            <a:pPr marL="0" indent="0"/>
            <a:r>
              <a:rPr lang="en-GB" altLang="en-US" sz="1200" b="1"/>
              <a:t>If the BOE is too pessimistic about inflation risks i</a:t>
            </a:r>
            <a:r>
              <a:rPr lang="en-GB" altLang="en-US" sz="1200"/>
              <a:t>n the economy - higher interest rates can impart a deflationary bias in the economy and risk an economic recession and higher unemployment</a:t>
            </a:r>
          </a:p>
          <a:p>
            <a:pPr marL="0" indent="0"/>
            <a:r>
              <a:rPr lang="en-GB" altLang="en-US" sz="1200"/>
              <a:t>Overly aggressive cutting of interest rates might also be de-stabilising for the UK economy in the medium term </a:t>
            </a:r>
          </a:p>
          <a:p>
            <a:pPr marL="0" indent="0"/>
            <a:r>
              <a:rPr lang="en-GB" altLang="en-US" sz="1200" b="1"/>
              <a:t>The Bank cannot determine inflation</a:t>
            </a:r>
            <a:r>
              <a:rPr lang="en-GB" altLang="en-US" sz="1200"/>
              <a:t> - only influence it in the medium term (the time lags involved are uncertain)</a:t>
            </a:r>
          </a:p>
          <a:p>
            <a:pPr marL="0" indent="0"/>
            <a:r>
              <a:rPr lang="en-GB" altLang="en-US" sz="1200"/>
              <a:t>The Monetary Policy Committee has insufficient expertise in the areas of industry and the labour market. It is dominated by Bank "insiders" and academics with inadequate </a:t>
            </a:r>
            <a:r>
              <a:rPr lang="en-GB" altLang="en-US" sz="1200" b="1"/>
              <a:t>real-world </a:t>
            </a:r>
            <a:r>
              <a:rPr lang="en-GB" altLang="en-US" sz="1200"/>
              <a:t>experience</a:t>
            </a:r>
          </a:p>
          <a:p>
            <a:pPr marL="0" indent="0"/>
            <a:r>
              <a:rPr lang="en-GB" altLang="en-US" sz="1200"/>
              <a:t>Is it REALLY independent - Chancellor still has right to grant the Governor; how democratic is letter writing?!</a:t>
            </a:r>
          </a:p>
          <a:p>
            <a:pPr marL="0" indent="0"/>
            <a:endParaRPr lang="en-GB" altLang="en-US" sz="3200"/>
          </a:p>
        </p:txBody>
      </p:sp>
    </p:spTree>
    <p:extLst>
      <p:ext uri="{BB962C8B-B14F-4D97-AF65-F5344CB8AC3E}">
        <p14:creationId xmlns:p14="http://schemas.microsoft.com/office/powerpoint/2010/main" val="4017030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5256" y="611323"/>
            <a:ext cx="6096000" cy="5764142"/>
          </a:xfrm>
          <a:prstGeom prst="rect">
            <a:avLst/>
          </a:prstGeom>
        </p:spPr>
        <p:txBody>
          <a:bodyPr>
            <a:spAutoFit/>
          </a:bodyPr>
          <a:lstStyle/>
          <a:p>
            <a:pPr>
              <a:lnSpc>
                <a:spcPct val="115000"/>
              </a:lnSpc>
              <a:spcAft>
                <a:spcPts val="1000"/>
              </a:spcAft>
            </a:pPr>
            <a:r>
              <a:rPr lang="en-GB" dirty="0" smtClean="0">
                <a:solidFill>
                  <a:srgbClr val="404041"/>
                </a:solidFill>
                <a:effectLst/>
                <a:latin typeface="Calibri" panose="020F0502020204030204" pitchFamily="34" charset="0"/>
                <a:ea typeface="Calibri" panose="020F0502020204030204" pitchFamily="34" charset="0"/>
                <a:cs typeface="Arial" panose="020B0604020202020204" pitchFamily="34" charset="0"/>
              </a:rPr>
              <a:t>The MPC meets every month to set the interest rate. Throughout the month, the MPC receives extensive briefing on the economy from Bank of England staff. This includes a half-day meeting – known as the pre-MPC meeting – which usually takes place the week before the MPC's interest rate setting meeting. The nine members of the Committee are made aware of all the latest data on the economy and hear explanations of recent trends and analysis of relevant issues. The Committee is also told about business conditions around the UK from the Bank's Agents. The Agents' role is to talk directly to business to gain intelligence and insight into current and future economic developments and prospects.</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dirty="0" smtClean="0">
                <a:effectLst/>
                <a:latin typeface="Calibri" panose="020F0502020204030204" pitchFamily="34" charset="0"/>
                <a:ea typeface="Calibri" panose="020F0502020204030204" pitchFamily="34" charset="0"/>
                <a:cs typeface="Times New Roman" panose="02020603050405020304" pitchFamily="18" charset="0"/>
              </a:rPr>
              <a:t>Activity</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You are all members of the monetary policy committee (MPC). What information (be as specific as possible) will you need to have in order to make an informed decision about future monetary policy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6977487" y="611323"/>
          <a:ext cx="4883956" cy="2317332"/>
        </p:xfrm>
        <a:graphic>
          <a:graphicData uri="http://schemas.openxmlformats.org/drawingml/2006/table">
            <a:tbl>
              <a:tblPr firstRow="1" bandRow="1">
                <a:tableStyleId>{5940675A-B579-460E-94D1-54222C63F5DA}</a:tableStyleId>
              </a:tblPr>
              <a:tblGrid>
                <a:gridCol w="2441978"/>
                <a:gridCol w="2441978"/>
              </a:tblGrid>
              <a:tr h="650524">
                <a:tc>
                  <a:txBody>
                    <a:bodyPr/>
                    <a:lstStyle/>
                    <a:p>
                      <a:r>
                        <a:rPr lang="en-GB" dirty="0" smtClean="0"/>
                        <a:t>Demand Side Factors</a:t>
                      </a:r>
                      <a:endParaRPr lang="en-GB" dirty="0"/>
                    </a:p>
                  </a:txBody>
                  <a:tcPr/>
                </a:tc>
                <a:tc>
                  <a:txBody>
                    <a:bodyPr/>
                    <a:lstStyle/>
                    <a:p>
                      <a:r>
                        <a:rPr lang="en-GB" dirty="0" smtClean="0"/>
                        <a:t>Supply Side Factors</a:t>
                      </a:r>
                      <a:endParaRPr lang="en-GB" dirty="0"/>
                    </a:p>
                  </a:txBody>
                  <a:tcPr/>
                </a:tc>
              </a:tr>
              <a:tr h="650524">
                <a:tc>
                  <a:txBody>
                    <a:bodyPr/>
                    <a:lstStyle/>
                    <a:p>
                      <a:endParaRPr lang="en-GB"/>
                    </a:p>
                  </a:txBody>
                  <a:tcPr/>
                </a:tc>
                <a:tc>
                  <a:txBody>
                    <a:bodyPr/>
                    <a:lstStyle/>
                    <a:p>
                      <a:endParaRPr lang="en-GB" dirty="0"/>
                    </a:p>
                  </a:txBody>
                  <a:tcPr/>
                </a:tc>
              </a:tr>
              <a:tr h="341432">
                <a:tc gridSpan="2">
                  <a:txBody>
                    <a:bodyPr/>
                    <a:lstStyle/>
                    <a:p>
                      <a:r>
                        <a:rPr lang="en-GB" dirty="0" smtClean="0"/>
                        <a:t>International</a:t>
                      </a:r>
                      <a:r>
                        <a:rPr lang="en-GB" baseline="0" dirty="0" smtClean="0"/>
                        <a:t> Factors</a:t>
                      </a:r>
                      <a:endParaRPr lang="en-GB" dirty="0"/>
                    </a:p>
                  </a:txBody>
                  <a:tcPr/>
                </a:tc>
                <a:tc hMerge="1">
                  <a:txBody>
                    <a:bodyPr/>
                    <a:lstStyle/>
                    <a:p>
                      <a:endParaRPr lang="en-GB" dirty="0"/>
                    </a:p>
                  </a:txBody>
                  <a:tcPr/>
                </a:tc>
              </a:tr>
              <a:tr h="650524">
                <a:tc gridSpan="2">
                  <a:txBody>
                    <a:bodyPr/>
                    <a:lstStyle/>
                    <a:p>
                      <a:endParaRPr lang="en-GB" dirty="0"/>
                    </a:p>
                  </a:txBody>
                  <a:tcPr/>
                </a:tc>
                <a:tc hMerge="1">
                  <a:txBody>
                    <a:bodyPr/>
                    <a:lstStyle/>
                    <a:p>
                      <a:endParaRPr lang="en-GB"/>
                    </a:p>
                  </a:txBody>
                  <a:tcPr/>
                </a:tc>
              </a:tr>
            </a:tbl>
          </a:graphicData>
        </a:graphic>
      </p:graphicFrame>
      <p:sp>
        <p:nvSpPr>
          <p:cNvPr id="10" name="Rectangle 9"/>
          <p:cNvSpPr/>
          <p:nvPr/>
        </p:nvSpPr>
        <p:spPr>
          <a:xfrm>
            <a:off x="6671256" y="5813566"/>
            <a:ext cx="5494986" cy="923330"/>
          </a:xfrm>
          <a:prstGeom prst="rect">
            <a:avLst/>
          </a:prstGeom>
        </p:spPr>
        <p:txBody>
          <a:bodyPr wrap="square">
            <a:spAutoFit/>
          </a:bodyPr>
          <a:lstStyle/>
          <a:p>
            <a:r>
              <a:rPr lang="en-GB" dirty="0" smtClean="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With your partner decide which 3 factors above do you think are the most important for the bank of England. Be prepared to explain your answer.</a:t>
            </a:r>
            <a:endParaRPr lang="en-GB" dirty="0"/>
          </a:p>
        </p:txBody>
      </p:sp>
    </p:spTree>
    <p:extLst>
      <p:ext uri="{BB962C8B-B14F-4D97-AF65-F5344CB8AC3E}">
        <p14:creationId xmlns:p14="http://schemas.microsoft.com/office/powerpoint/2010/main" val="3884923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b="1" dirty="0" smtClean="0"/>
              <a:t>Quantitative Easing</a:t>
            </a:r>
            <a:br>
              <a:rPr lang="en-US" b="1" dirty="0" smtClean="0"/>
            </a:br>
            <a:r>
              <a:rPr lang="en-US" sz="2700" b="1" dirty="0">
                <a:solidFill>
                  <a:srgbClr val="FF0000"/>
                </a:solidFill>
              </a:rPr>
              <a:t>History</a:t>
            </a:r>
            <a:endParaRPr lang="en-US" b="1" dirty="0">
              <a:solidFill>
                <a:srgbClr val="FF0000"/>
              </a:solidFill>
            </a:endParaRPr>
          </a:p>
        </p:txBody>
      </p:sp>
      <p:sp>
        <p:nvSpPr>
          <p:cNvPr id="64515" name="Content Placeholder 2"/>
          <p:cNvSpPr>
            <a:spLocks noGrp="1"/>
          </p:cNvSpPr>
          <p:nvPr>
            <p:ph sz="half" idx="1"/>
          </p:nvPr>
        </p:nvSpPr>
        <p:spPr/>
        <p:txBody>
          <a:bodyPr/>
          <a:lstStyle/>
          <a:p>
            <a:pPr marL="0" indent="0" algn="ctr">
              <a:buNone/>
            </a:pPr>
            <a:r>
              <a:rPr lang="en-US" altLang="en-US" b="1" smtClean="0"/>
              <a:t>UK (£375 billion)</a:t>
            </a:r>
          </a:p>
          <a:p>
            <a:pPr marL="0" indent="0"/>
            <a:r>
              <a:rPr lang="en-US" altLang="en-US" smtClean="0"/>
              <a:t>2009 - £200 billion</a:t>
            </a:r>
          </a:p>
          <a:p>
            <a:pPr marL="0" indent="0"/>
            <a:r>
              <a:rPr lang="en-US" altLang="en-US" smtClean="0"/>
              <a:t>Oct 2011 - £75 billion</a:t>
            </a:r>
          </a:p>
          <a:p>
            <a:pPr marL="0" indent="0"/>
            <a:r>
              <a:rPr lang="en-US" altLang="en-US" smtClean="0"/>
              <a:t>Feb 2012 - £50 billion</a:t>
            </a:r>
          </a:p>
          <a:p>
            <a:pPr marL="0" indent="0"/>
            <a:r>
              <a:rPr lang="en-US" altLang="en-US" smtClean="0"/>
              <a:t>July 2012 - £50 billion</a:t>
            </a:r>
          </a:p>
          <a:p>
            <a:pPr marL="0" indent="0"/>
            <a:endParaRPr lang="en-US" altLang="en-US" smtClean="0"/>
          </a:p>
          <a:p>
            <a:pPr marL="0" indent="0"/>
            <a:endParaRPr lang="en-US" altLang="en-US" smtClean="0"/>
          </a:p>
          <a:p>
            <a:pPr marL="0" indent="0"/>
            <a:endParaRPr lang="en-US" altLang="en-US" smtClean="0"/>
          </a:p>
        </p:txBody>
      </p:sp>
      <p:sp>
        <p:nvSpPr>
          <p:cNvPr id="64516" name="Content Placeholder 6"/>
          <p:cNvSpPr>
            <a:spLocks noGrp="1"/>
          </p:cNvSpPr>
          <p:nvPr>
            <p:ph sz="half" idx="2"/>
          </p:nvPr>
        </p:nvSpPr>
        <p:spPr>
          <a:xfrm>
            <a:off x="6172201" y="1600201"/>
            <a:ext cx="4303713" cy="4525963"/>
          </a:xfrm>
        </p:spPr>
        <p:txBody>
          <a:bodyPr/>
          <a:lstStyle/>
          <a:p>
            <a:pPr marL="0" indent="0" algn="ctr">
              <a:buNone/>
            </a:pPr>
            <a:r>
              <a:rPr lang="en-US" altLang="en-US" b="1" smtClean="0"/>
              <a:t>US (total: $3.7-$4.5 trillion)</a:t>
            </a:r>
          </a:p>
          <a:p>
            <a:pPr marL="0" indent="0"/>
            <a:r>
              <a:rPr lang="en-US" altLang="en-US" smtClean="0"/>
              <a:t>QE1 – 2008: $1.7 trillion over 14 months to buy up CDO’s</a:t>
            </a:r>
          </a:p>
          <a:p>
            <a:pPr marL="0" indent="0"/>
            <a:r>
              <a:rPr lang="en-US" altLang="en-US" smtClean="0"/>
              <a:t>QE2 – 2010: $600 billion to buy up Govt Bonds</a:t>
            </a:r>
          </a:p>
          <a:p>
            <a:pPr marL="0" indent="0"/>
            <a:r>
              <a:rPr lang="en-US" altLang="en-US" smtClean="0"/>
              <a:t>QE3 – 2012-2014: $85 billion per month to buy up Bonds and CDO’s</a:t>
            </a:r>
          </a:p>
        </p:txBody>
      </p:sp>
    </p:spTree>
    <p:extLst>
      <p:ext uri="{BB962C8B-B14F-4D97-AF65-F5344CB8AC3E}">
        <p14:creationId xmlns:p14="http://schemas.microsoft.com/office/powerpoint/2010/main" val="74901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4678" y="87924"/>
            <a:ext cx="8818685" cy="661181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200" b="1" dirty="0"/>
              <a:t>45</a:t>
            </a:r>
          </a:p>
        </p:txBody>
      </p:sp>
    </p:spTree>
    <p:extLst>
      <p:ext uri="{BB962C8B-B14F-4D97-AF65-F5344CB8AC3E}">
        <p14:creationId xmlns:p14="http://schemas.microsoft.com/office/powerpoint/2010/main" val="35963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501" y="1566133"/>
            <a:ext cx="8925204" cy="5081802"/>
          </a:xfrm>
        </p:spPr>
        <p:txBody>
          <a:bodyPr>
            <a:normAutofit/>
          </a:bodyPr>
          <a:lstStyle/>
          <a:p>
            <a:pPr marL="514350" indent="-514350">
              <a:buFont typeface="+mj-lt"/>
              <a:buAutoNum type="arabicPeriod"/>
            </a:pPr>
            <a:r>
              <a:rPr lang="en-GB" dirty="0" smtClean="0"/>
              <a:t>What are the similarities and differences between monetary and fiscal policy for a Government?</a:t>
            </a:r>
          </a:p>
          <a:p>
            <a:pPr marL="514350" indent="-514350">
              <a:buFont typeface="+mj-lt"/>
              <a:buAutoNum type="arabicPeriod"/>
            </a:pPr>
            <a:r>
              <a:rPr lang="en-GB" dirty="0" smtClean="0"/>
              <a:t>Explain </a:t>
            </a:r>
            <a:r>
              <a:rPr lang="en-GB" dirty="0"/>
              <a:t>how monetary policy (through use of interest rates) can be used to reduce the level of inflation in an economy</a:t>
            </a:r>
            <a:r>
              <a:rPr lang="en-GB" dirty="0" smtClean="0"/>
              <a:t>?  Use four bullet points only to show your clear chain of reasoning</a:t>
            </a:r>
          </a:p>
          <a:p>
            <a:pPr marL="514350" indent="-514350">
              <a:buFont typeface="+mj-lt"/>
              <a:buAutoNum type="arabicPeriod"/>
            </a:pPr>
            <a:r>
              <a:rPr lang="en-GB" dirty="0" smtClean="0"/>
              <a:t>Explain, using a diagram how monetary policy (via interest rates) can be used to achieve: High economic growth and low unemployment</a:t>
            </a:r>
          </a:p>
          <a:p>
            <a:pPr marL="514350" indent="-514350">
              <a:buFont typeface="+mj-lt"/>
              <a:buAutoNum type="arabicPeriod"/>
            </a:pPr>
            <a:r>
              <a:rPr lang="en-GB" dirty="0" smtClean="0"/>
              <a:t>Evaluate questions 2 and 3 above (in other words, why might they not achieve their aim and/or what conflicts might they create?)</a:t>
            </a:r>
          </a:p>
          <a:p>
            <a:endParaRPr lang="en-GB" dirty="0"/>
          </a:p>
        </p:txBody>
      </p:sp>
      <p:sp>
        <p:nvSpPr>
          <p:cNvPr id="4" name="Title 1"/>
          <p:cNvSpPr txBox="1">
            <a:spLocks/>
          </p:cNvSpPr>
          <p:nvPr/>
        </p:nvSpPr>
        <p:spPr>
          <a:xfrm>
            <a:off x="294501" y="1056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Starter Activity: Reviewing 1</a:t>
            </a:r>
            <a:r>
              <a:rPr lang="en-GB" sz="2800" b="1" baseline="30000" dirty="0" smtClean="0">
                <a:solidFill>
                  <a:srgbClr val="FF0000"/>
                </a:solidFill>
                <a:latin typeface="+mn-lt"/>
              </a:rPr>
              <a:t>st</a:t>
            </a:r>
            <a:r>
              <a:rPr lang="en-GB" sz="2800" b="1" dirty="0" smtClean="0">
                <a:solidFill>
                  <a:srgbClr val="FF0000"/>
                </a:solidFill>
                <a:latin typeface="+mn-lt"/>
              </a:rPr>
              <a:t> Year Work</a:t>
            </a:r>
            <a:endParaRPr lang="en-GB" b="1" dirty="0">
              <a:solidFill>
                <a:srgbClr val="FF0000"/>
              </a:solidFill>
              <a:latin typeface="+mn-lt"/>
            </a:endParaRPr>
          </a:p>
        </p:txBody>
      </p:sp>
    </p:spTree>
    <p:extLst>
      <p:ext uri="{BB962C8B-B14F-4D97-AF65-F5344CB8AC3E}">
        <p14:creationId xmlns:p14="http://schemas.microsoft.com/office/powerpoint/2010/main" val="297514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105633"/>
            <a:ext cx="10515600" cy="1325563"/>
          </a:xfrm>
        </p:spPr>
        <p:txBody>
          <a:bodyPr/>
          <a:lstStyle/>
          <a:p>
            <a:r>
              <a:rPr lang="en-GB" b="1" dirty="0" smtClean="0">
                <a:latin typeface="+mn-lt"/>
              </a:rPr>
              <a:t>RWS 16: Monetary Policy in the UK</a:t>
            </a:r>
            <a:br>
              <a:rPr lang="en-GB" b="1" dirty="0" smtClean="0">
                <a:latin typeface="+mn-lt"/>
              </a:rPr>
            </a:br>
            <a:r>
              <a:rPr lang="en-GB" sz="2800" b="1" dirty="0" smtClean="0">
                <a:solidFill>
                  <a:srgbClr val="FF0000"/>
                </a:solidFill>
                <a:latin typeface="+mn-lt"/>
              </a:rPr>
              <a:t>Introduction to this Revision Worksheet</a:t>
            </a:r>
            <a:endParaRPr lang="en-GB" b="1" dirty="0">
              <a:solidFill>
                <a:srgbClr val="FF0000"/>
              </a:solidFill>
              <a:latin typeface="+mn-lt"/>
            </a:endParaRPr>
          </a:p>
        </p:txBody>
      </p:sp>
      <p:sp>
        <p:nvSpPr>
          <p:cNvPr id="3" name="Content Placeholder 2"/>
          <p:cNvSpPr>
            <a:spLocks noGrp="1"/>
          </p:cNvSpPr>
          <p:nvPr>
            <p:ph idx="1"/>
          </p:nvPr>
        </p:nvSpPr>
        <p:spPr>
          <a:xfrm>
            <a:off x="294501" y="1541419"/>
            <a:ext cx="5068331" cy="4859380"/>
          </a:xfrm>
        </p:spPr>
        <p:txBody>
          <a:bodyPr>
            <a:noAutofit/>
          </a:bodyPr>
          <a:lstStyle/>
          <a:p>
            <a:pPr marL="0" indent="0">
              <a:buNone/>
            </a:pPr>
            <a:r>
              <a:rPr lang="en-GB" sz="1600" dirty="0" smtClean="0"/>
              <a:t>Functions of the Central Bank</a:t>
            </a:r>
          </a:p>
          <a:p>
            <a:r>
              <a:rPr lang="en-GB" sz="1600" dirty="0" smtClean="0"/>
              <a:t>Monetary stability: Being sole issuer of UK currency and conducting monetary policy to ensure stable prices and confidence in the currency. Many countries have an inflation target – often set by the Government for a central bank to achieve. E.g. the UK Government sets the Bank of England an inflation target of 2%. Their aim is to keep the annual rate of consumer prices inflation (CPI) within 1% of the target. This has proved difficult in recent years with UK CPI inflation averaging over 3% since the start of recession in 2008. Inflation returned to the 2% target in December 2013 for the first time in 60 months!</a:t>
            </a:r>
          </a:p>
          <a:p>
            <a:r>
              <a:rPr lang="en-GB" sz="1600" dirty="0" smtClean="0"/>
              <a:t>Financial stability: This means overseeing the financial system so that there is an efficient flow of savings and loans and confidence in financial intermediaries such as banks. Depositors need to know for example that their savings are safe and that banks and other lenders are acting responsibly.  Bank of England’s role is to minimise ‘systematic risk’ otherwise when </a:t>
            </a:r>
            <a:r>
              <a:rPr lang="en-GB" sz="1600" dirty="0" err="1" smtClean="0"/>
              <a:t>when</a:t>
            </a:r>
            <a:r>
              <a:rPr lang="en-GB" sz="1600" dirty="0" smtClean="0"/>
              <a:t> financial stability breaks down there are damaging economic and social consequences. </a:t>
            </a:r>
          </a:p>
        </p:txBody>
      </p:sp>
      <p:sp>
        <p:nvSpPr>
          <p:cNvPr id="9" name="Rectangle 8"/>
          <p:cNvSpPr/>
          <p:nvPr/>
        </p:nvSpPr>
        <p:spPr>
          <a:xfrm>
            <a:off x="5618206" y="1885667"/>
            <a:ext cx="6096000" cy="4170885"/>
          </a:xfrm>
          <a:prstGeom prst="rect">
            <a:avLst/>
          </a:prstGeom>
          <a:solidFill>
            <a:schemeClr val="bg1"/>
          </a:solidFill>
        </p:spPr>
        <p:txBody>
          <a:bodyPr>
            <a:spAutoFit/>
          </a:bodyPr>
          <a:lstStyle/>
          <a:p>
            <a:pPr indent="228600">
              <a:lnSpc>
                <a:spcPct val="115000"/>
              </a:lnSpc>
              <a:spcAft>
                <a:spcPts val="1000"/>
              </a:spcAft>
            </a:pPr>
            <a:r>
              <a:rPr lang="en-GB" sz="1400" dirty="0" smtClean="0">
                <a:solidFill>
                  <a:srgbClr val="202020"/>
                </a:solidFill>
                <a:effectLst/>
                <a:latin typeface="ClearSans"/>
                <a:ea typeface="Times New Roman" panose="02020603050405020304" pitchFamily="18" charset="0"/>
                <a:cs typeface="Arial" panose="020B0604020202020204" pitchFamily="34" charset="0"/>
              </a:rPr>
              <a:t>1. </a:t>
            </a:r>
            <a:r>
              <a:rPr lang="en-GB" sz="1400" b="1" dirty="0" smtClean="0">
                <a:solidFill>
                  <a:srgbClr val="202020"/>
                </a:solidFill>
                <a:effectLst/>
                <a:latin typeface="ClearSans"/>
                <a:ea typeface="Times New Roman" panose="02020603050405020304" pitchFamily="18" charset="0"/>
                <a:cs typeface="Arial" panose="020B0604020202020204" pitchFamily="34" charset="0"/>
              </a:rPr>
              <a:t>Monetary policy function</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spcAft>
                <a:spcPts val="1000"/>
              </a:spcAft>
            </a:pPr>
            <a:r>
              <a:rPr lang="en-GB" sz="1400" dirty="0" smtClean="0">
                <a:solidFill>
                  <a:srgbClr val="202020"/>
                </a:solidFill>
                <a:effectLst/>
                <a:latin typeface="ClearSans"/>
                <a:ea typeface="Times New Roman" panose="02020603050405020304" pitchFamily="18" charset="0"/>
                <a:cs typeface="Arial" panose="020B0604020202020204" pitchFamily="34" charset="0"/>
              </a:rPr>
              <a:t>A) Setting of the main monetary policy interest rate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spcAft>
                <a:spcPts val="1000"/>
              </a:spcAft>
            </a:pPr>
            <a:r>
              <a:rPr lang="en-GB" sz="1400" dirty="0" smtClean="0">
                <a:solidFill>
                  <a:srgbClr val="202020"/>
                </a:solidFill>
                <a:effectLst/>
                <a:latin typeface="ClearSans"/>
                <a:ea typeface="Times New Roman" panose="02020603050405020304" pitchFamily="18" charset="0"/>
                <a:cs typeface="Arial" panose="020B0604020202020204" pitchFamily="34" charset="0"/>
              </a:rPr>
              <a:t>B) Quantitative easing</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spcAft>
                <a:spcPts val="1000"/>
              </a:spcAft>
            </a:pPr>
            <a:r>
              <a:rPr lang="en-GB" sz="1400" dirty="0" smtClean="0">
                <a:solidFill>
                  <a:srgbClr val="202020"/>
                </a:solidFill>
                <a:effectLst/>
                <a:latin typeface="ClearSans"/>
                <a:ea typeface="Times New Roman" panose="02020603050405020304" pitchFamily="18" charset="0"/>
                <a:cs typeface="Arial" panose="020B0604020202020204" pitchFamily="34" charset="0"/>
              </a:rPr>
              <a:t>C) Exchange rate intervention (managed/fixed currency systems)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spcAft>
                <a:spcPts val="1000"/>
              </a:spcAft>
            </a:pPr>
            <a:r>
              <a:rPr lang="en-GB" sz="1400" dirty="0" smtClean="0">
                <a:solidFill>
                  <a:srgbClr val="202020"/>
                </a:solidFill>
                <a:effectLst/>
                <a:latin typeface="ClearSans"/>
                <a:ea typeface="Times New Roman" panose="02020603050405020304" pitchFamily="18" charset="0"/>
                <a:cs typeface="Arial" panose="020B0604020202020204" pitchFamily="34" charset="0"/>
              </a:rPr>
              <a:t>D) Forward Guidance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smtClean="0">
                <a:solidFill>
                  <a:srgbClr val="202020"/>
                </a:solidFill>
                <a:effectLst/>
                <a:latin typeface="ClearSans"/>
                <a:ea typeface="Times New Roman" panose="02020603050405020304" pitchFamily="18" charset="0"/>
                <a:cs typeface="Arial" panose="020B0604020202020204" pitchFamily="34"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spcAft>
                <a:spcPts val="1000"/>
              </a:spcAft>
            </a:pPr>
            <a:r>
              <a:rPr lang="en-GB" sz="1400" dirty="0" smtClean="0">
                <a:solidFill>
                  <a:srgbClr val="202020"/>
                </a:solidFill>
                <a:effectLst/>
                <a:latin typeface="ClearSans"/>
                <a:ea typeface="Times New Roman" panose="02020603050405020304" pitchFamily="18" charset="0"/>
                <a:cs typeface="Arial" panose="020B0604020202020204" pitchFamily="34" charset="0"/>
              </a:rPr>
              <a:t>2</a:t>
            </a:r>
            <a:r>
              <a:rPr lang="en-GB" sz="1400" b="1" dirty="0" smtClean="0">
                <a:solidFill>
                  <a:srgbClr val="202020"/>
                </a:solidFill>
                <a:effectLst/>
                <a:latin typeface="ClearSans"/>
                <a:ea typeface="Times New Roman" panose="02020603050405020304" pitchFamily="18" charset="0"/>
                <a:cs typeface="Arial" panose="020B0604020202020204" pitchFamily="34" charset="0"/>
              </a:rPr>
              <a:t>. Financial stability &amp; regulatory function</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spcAft>
                <a:spcPts val="1000"/>
              </a:spcAft>
            </a:pPr>
            <a:r>
              <a:rPr lang="en-GB" sz="1400" dirty="0" smtClean="0">
                <a:solidFill>
                  <a:srgbClr val="202020"/>
                </a:solidFill>
                <a:effectLst/>
                <a:latin typeface="ClearSans"/>
                <a:ea typeface="Times New Roman" panose="02020603050405020304" pitchFamily="18" charset="0"/>
                <a:cs typeface="Arial" panose="020B0604020202020204" pitchFamily="34" charset="0"/>
              </a:rPr>
              <a:t>A) Supervision of the wider financial system</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spcAft>
                <a:spcPts val="1000"/>
              </a:spcAft>
            </a:pPr>
            <a:r>
              <a:rPr lang="en-GB" sz="1400" dirty="0" smtClean="0">
                <a:solidFill>
                  <a:srgbClr val="202020"/>
                </a:solidFill>
                <a:effectLst/>
                <a:latin typeface="ClearSans"/>
                <a:ea typeface="Times New Roman" panose="02020603050405020304" pitchFamily="18" charset="0"/>
                <a:cs typeface="Arial" panose="020B0604020202020204" pitchFamily="34" charset="0"/>
              </a:rPr>
              <a:t>B) Prudential policies designed to maintain financial stability</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smtClean="0">
                <a:solidFill>
                  <a:srgbClr val="202020"/>
                </a:solidFill>
                <a:effectLst/>
                <a:latin typeface="ClearSans"/>
                <a:ea typeface="Times New Roman" panose="02020603050405020304" pitchFamily="18" charset="0"/>
                <a:cs typeface="Arial" panose="020B0604020202020204" pitchFamily="34" charset="0"/>
              </a:rPr>
              <a:t>C) Lender of last resort to the banking system</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spcAft>
                <a:spcPts val="1000"/>
              </a:spcAft>
            </a:pPr>
            <a:r>
              <a:rPr lang="en-GB" sz="1400" dirty="0" smtClean="0">
                <a:solidFill>
                  <a:srgbClr val="202020"/>
                </a:solidFill>
                <a:effectLst/>
                <a:latin typeface="ClearSans"/>
                <a:ea typeface="Times New Roman" panose="02020603050405020304" pitchFamily="18" charset="0"/>
                <a:cs typeface="Arial" panose="020B0604020202020204" pitchFamily="34" charset="0"/>
              </a:rPr>
              <a:t>D) Managing liquidity in the commercial banking system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749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altLang="en-US" b="1" dirty="0" smtClean="0">
                <a:latin typeface="+mn-lt"/>
              </a:rPr>
              <a:t>Bank of England</a:t>
            </a:r>
          </a:p>
        </p:txBody>
      </p:sp>
      <p:sp>
        <p:nvSpPr>
          <p:cNvPr id="12291" name="Content Placeholder 4"/>
          <p:cNvSpPr>
            <a:spLocks noGrp="1"/>
          </p:cNvSpPr>
          <p:nvPr>
            <p:ph sz="half" idx="1"/>
          </p:nvPr>
        </p:nvSpPr>
        <p:spPr>
          <a:xfrm>
            <a:off x="555964" y="1755074"/>
            <a:ext cx="2595669" cy="4900095"/>
          </a:xfrm>
          <a:solidFill>
            <a:schemeClr val="bg1"/>
          </a:solidFill>
        </p:spPr>
        <p:txBody>
          <a:bodyPr>
            <a:normAutofit/>
          </a:bodyPr>
          <a:lstStyle/>
          <a:p>
            <a:pPr marL="0" indent="0">
              <a:buNone/>
            </a:pPr>
            <a:r>
              <a:rPr lang="en-US" altLang="en-US" sz="2000" b="1" dirty="0" smtClean="0"/>
              <a:t>QUESTIONS YOU SHOULD KNOW!</a:t>
            </a:r>
          </a:p>
          <a:p>
            <a:r>
              <a:rPr lang="en-US" altLang="en-US" sz="2000" dirty="0" smtClean="0"/>
              <a:t>Why </a:t>
            </a:r>
            <a:r>
              <a:rPr lang="en-US" altLang="en-US" sz="2000" dirty="0"/>
              <a:t>is the Bank of England different from HSBC or Barclays?</a:t>
            </a:r>
          </a:p>
          <a:p>
            <a:r>
              <a:rPr lang="en-US" altLang="en-US" sz="2000" dirty="0"/>
              <a:t>What is the role of the MPC in the Bank of England?</a:t>
            </a:r>
          </a:p>
          <a:p>
            <a:r>
              <a:rPr lang="en-US" altLang="en-US" sz="2000" dirty="0"/>
              <a:t>What two roles does the Bank of England have today?</a:t>
            </a:r>
          </a:p>
          <a:p>
            <a:r>
              <a:rPr lang="en-US" altLang="en-US" sz="2000" dirty="0"/>
              <a:t>How does the Bank of England change the interest rate</a:t>
            </a:r>
            <a:r>
              <a:rPr lang="en-US" altLang="en-US" sz="2000" dirty="0" smtClean="0"/>
              <a:t>?</a:t>
            </a:r>
            <a:endParaRPr lang="en-US" altLang="en-US" sz="2000" dirty="0"/>
          </a:p>
        </p:txBody>
      </p:sp>
      <p:pic>
        <p:nvPicPr>
          <p:cNvPr id="1229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79912" y="451202"/>
            <a:ext cx="4304097" cy="273367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3377274" y="3497696"/>
            <a:ext cx="8547190" cy="3046988"/>
          </a:xfrm>
          <a:prstGeom prst="rect">
            <a:avLst/>
          </a:prstGeom>
        </p:spPr>
        <p:txBody>
          <a:bodyPr wrap="square">
            <a:spAutoFit/>
          </a:bodyPr>
          <a:lstStyle/>
          <a:p>
            <a:r>
              <a:rPr lang="en-US" altLang="en-US" sz="2400" b="1" dirty="0" smtClean="0"/>
              <a:t>HISTORY OF BANK OF ENGLAND</a:t>
            </a:r>
          </a:p>
          <a:p>
            <a:r>
              <a:rPr lang="en-US" altLang="en-US" sz="2400" dirty="0" smtClean="0"/>
              <a:t>1694</a:t>
            </a:r>
            <a:r>
              <a:rPr lang="en-US" altLang="en-US" sz="2400" dirty="0"/>
              <a:t>: Bank of England formed to act as Government banker and debt-manager</a:t>
            </a:r>
          </a:p>
          <a:p>
            <a:r>
              <a:rPr lang="en-US" altLang="en-US" sz="2400" dirty="0"/>
              <a:t>1844: Gold Standard introduced and Bank became ‘Lender of Last Resort’ to commercial banks.  Also given monopoly on note issue.</a:t>
            </a:r>
          </a:p>
          <a:p>
            <a:r>
              <a:rPr lang="en-US" altLang="en-US" sz="2400" dirty="0"/>
              <a:t>1997-today: Bank of England Independence</a:t>
            </a:r>
          </a:p>
          <a:p>
            <a:r>
              <a:rPr lang="en-US" altLang="en-US" sz="2400" dirty="0"/>
              <a:t>2012: Financial Services Act gave monitoring of financial markets to the Bank</a:t>
            </a:r>
          </a:p>
        </p:txBody>
      </p:sp>
    </p:spTree>
    <p:extLst>
      <p:ext uri="{BB962C8B-B14F-4D97-AF65-F5344CB8AC3E}">
        <p14:creationId xmlns:p14="http://schemas.microsoft.com/office/powerpoint/2010/main" val="101324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4678" y="87924"/>
            <a:ext cx="8818685" cy="661181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200" b="1" dirty="0" smtClean="0"/>
              <a:t>90</a:t>
            </a:r>
            <a:endParaRPr lang="en-GB" sz="7200" b="1" dirty="0"/>
          </a:p>
        </p:txBody>
      </p:sp>
    </p:spTree>
    <p:extLst>
      <p:ext uri="{BB962C8B-B14F-4D97-AF65-F5344CB8AC3E}">
        <p14:creationId xmlns:p14="http://schemas.microsoft.com/office/powerpoint/2010/main" val="2193742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19" y="179774"/>
            <a:ext cx="11642124" cy="1325563"/>
          </a:xfrm>
        </p:spPr>
        <p:txBody>
          <a:bodyPr/>
          <a:lstStyle/>
          <a:p>
            <a:r>
              <a:rPr lang="en-GB" b="1" dirty="0" smtClean="0">
                <a:latin typeface="+mn-lt"/>
              </a:rPr>
              <a:t>RWS16: Monetary Policy</a:t>
            </a:r>
            <a:r>
              <a:rPr lang="en-GB" dirty="0" smtClean="0"/>
              <a:t/>
            </a:r>
            <a:br>
              <a:rPr lang="en-GB" dirty="0" smtClean="0"/>
            </a:br>
            <a:r>
              <a:rPr lang="en-GB" sz="3600" b="1" dirty="0" smtClean="0">
                <a:solidFill>
                  <a:srgbClr val="FF0000"/>
                </a:solidFill>
                <a:latin typeface="+mn-lt"/>
              </a:rPr>
              <a:t>Financial Stability</a:t>
            </a:r>
            <a:endParaRPr lang="en-GB" sz="3600" b="1" dirty="0">
              <a:solidFill>
                <a:srgbClr val="FF0000"/>
              </a:solidFill>
              <a:latin typeface="+mn-lt"/>
            </a:endParaRPr>
          </a:p>
        </p:txBody>
      </p:sp>
      <p:sp>
        <p:nvSpPr>
          <p:cNvPr id="3" name="Content Placeholder 2"/>
          <p:cNvSpPr>
            <a:spLocks noGrp="1"/>
          </p:cNvSpPr>
          <p:nvPr>
            <p:ph idx="1"/>
          </p:nvPr>
        </p:nvSpPr>
        <p:spPr>
          <a:xfrm>
            <a:off x="96796" y="1486474"/>
            <a:ext cx="6884772" cy="5173817"/>
          </a:xfrm>
        </p:spPr>
        <p:txBody>
          <a:bodyPr>
            <a:noAutofit/>
          </a:bodyPr>
          <a:lstStyle/>
          <a:p>
            <a:pPr marL="185738" indent="-185738">
              <a:lnSpc>
                <a:spcPct val="100000"/>
              </a:lnSpc>
              <a:spcBef>
                <a:spcPts val="0"/>
              </a:spcBef>
              <a:buFont typeface="+mj-lt"/>
              <a:buAutoNum type="arabicPeriod"/>
            </a:pPr>
            <a:r>
              <a:rPr lang="en-GB" sz="1400" b="1" dirty="0" smtClean="0"/>
              <a:t>What caused the financial crash</a:t>
            </a:r>
          </a:p>
          <a:p>
            <a:pPr marL="542925" lvl="1">
              <a:lnSpc>
                <a:spcPct val="100000"/>
              </a:lnSpc>
              <a:spcBef>
                <a:spcPts val="0"/>
              </a:spcBef>
            </a:pPr>
            <a:r>
              <a:rPr lang="en-GB" sz="1200" dirty="0" smtClean="0"/>
              <a:t>1971 Loss of the Gold Standard (leading to growth of dollars and ‘fiat money’)</a:t>
            </a:r>
          </a:p>
          <a:p>
            <a:pPr marL="542925" lvl="1">
              <a:lnSpc>
                <a:spcPct val="100000"/>
              </a:lnSpc>
              <a:spcBef>
                <a:spcPts val="0"/>
              </a:spcBef>
            </a:pPr>
            <a:r>
              <a:rPr lang="en-GB" sz="1200" dirty="0" smtClean="0"/>
              <a:t>1973 Invention of the ‘Black-Scholes’ Equation (hedging risk using options!)</a:t>
            </a:r>
          </a:p>
          <a:p>
            <a:pPr marL="542925" lvl="1">
              <a:lnSpc>
                <a:spcPct val="100000"/>
              </a:lnSpc>
              <a:spcBef>
                <a:spcPts val="0"/>
              </a:spcBef>
            </a:pPr>
            <a:r>
              <a:rPr lang="en-GB" sz="1200" dirty="0" smtClean="0"/>
              <a:t>1986 Big Bang in the UK! Deregulation of the financial markets.</a:t>
            </a:r>
          </a:p>
          <a:p>
            <a:pPr marL="542925" lvl="1">
              <a:lnSpc>
                <a:spcPct val="100000"/>
              </a:lnSpc>
              <a:spcBef>
                <a:spcPts val="0"/>
              </a:spcBef>
            </a:pPr>
            <a:r>
              <a:rPr lang="en-GB" sz="1200" dirty="0" smtClean="0"/>
              <a:t>1989 Fall of the Berlin Wall (Capitalism’s ‘check’ destroyed) and growth of Globalisation begins</a:t>
            </a:r>
          </a:p>
          <a:p>
            <a:pPr marL="542925" lvl="1">
              <a:lnSpc>
                <a:spcPct val="100000"/>
              </a:lnSpc>
              <a:spcBef>
                <a:spcPts val="0"/>
              </a:spcBef>
            </a:pPr>
            <a:r>
              <a:rPr lang="en-GB" sz="1200" dirty="0" smtClean="0"/>
              <a:t>1997 JP Morgan’s ‘away weekend’ and the invention of CDO’s (Collateral Debt Obligations OR for some = Financial Weapons of Mass Destruction!!)</a:t>
            </a:r>
          </a:p>
          <a:p>
            <a:pPr marL="542925" lvl="1">
              <a:lnSpc>
                <a:spcPct val="100000"/>
              </a:lnSpc>
              <a:spcBef>
                <a:spcPts val="0"/>
              </a:spcBef>
            </a:pPr>
            <a:r>
              <a:rPr lang="en-GB" sz="1200" dirty="0" smtClean="0"/>
              <a:t>2000 Start of period of relatively low interest rates (encouraging ‘credit money’)</a:t>
            </a:r>
          </a:p>
          <a:p>
            <a:pPr marL="542925" lvl="1">
              <a:lnSpc>
                <a:spcPct val="100000"/>
              </a:lnSpc>
              <a:spcBef>
                <a:spcPts val="0"/>
              </a:spcBef>
            </a:pPr>
            <a:r>
              <a:rPr lang="en-GB" sz="1200" dirty="0" smtClean="0"/>
              <a:t>2007 CDO’s in Mortgage backed securities are assets on banks balance sheets and they are ‘hedged’ through CDS’s (credit default swaps) via insurance brokers like AIG.  So if they fail, then AIG pay out insurance compensation to these banks.  ‘Win </a:t>
            </a:r>
            <a:r>
              <a:rPr lang="en-GB" sz="1200" dirty="0" err="1" smtClean="0"/>
              <a:t>Win</a:t>
            </a:r>
            <a:r>
              <a:rPr lang="en-GB" sz="1200" dirty="0" smtClean="0"/>
              <a:t>’?  Unless the majority of the CDO’s are worth nothing (due to a failure of the housing market in the USA) and then we have a crisis! Insolvent and illiquid banks and a ‘credit crunch’!</a:t>
            </a:r>
          </a:p>
          <a:p>
            <a:pPr marL="185738" indent="-185738">
              <a:lnSpc>
                <a:spcPct val="100000"/>
              </a:lnSpc>
              <a:spcBef>
                <a:spcPts val="0"/>
              </a:spcBef>
              <a:buFont typeface="+mj-lt"/>
              <a:buAutoNum type="arabicPeriod"/>
            </a:pPr>
            <a:r>
              <a:rPr lang="en-GB" sz="1400" b="1" dirty="0" smtClean="0"/>
              <a:t>Why are the financial markets prone to the financial crisis?  </a:t>
            </a:r>
            <a:r>
              <a:rPr lang="en-GB" sz="1400" b="1" i="1" dirty="0" smtClean="0">
                <a:solidFill>
                  <a:schemeClr val="accent1"/>
                </a:solidFill>
              </a:rPr>
              <a:t>(TASK: Write notes on each one, explaining the term and why this makes the financial markets prone to failure? HINT: You should be thinking of talking about balance sheets of banks with some of these answers)</a:t>
            </a:r>
          </a:p>
          <a:p>
            <a:pPr lvl="1">
              <a:lnSpc>
                <a:spcPct val="100000"/>
              </a:lnSpc>
              <a:spcBef>
                <a:spcPts val="0"/>
              </a:spcBef>
              <a:buFont typeface="+mj-lt"/>
              <a:buAutoNum type="alphaUcPeriod"/>
            </a:pPr>
            <a:r>
              <a:rPr lang="en-GB" sz="1200" dirty="0" smtClean="0"/>
              <a:t>Over-leveraged?</a:t>
            </a:r>
          </a:p>
          <a:p>
            <a:pPr lvl="1">
              <a:lnSpc>
                <a:spcPct val="100000"/>
              </a:lnSpc>
              <a:spcBef>
                <a:spcPts val="0"/>
              </a:spcBef>
              <a:buFont typeface="+mj-lt"/>
              <a:buAutoNum type="alphaUcPeriod"/>
            </a:pPr>
            <a:r>
              <a:rPr lang="en-GB" sz="1200" dirty="0" smtClean="0"/>
              <a:t>Insolvency?</a:t>
            </a:r>
          </a:p>
          <a:p>
            <a:pPr lvl="1">
              <a:lnSpc>
                <a:spcPct val="100000"/>
              </a:lnSpc>
              <a:spcBef>
                <a:spcPts val="0"/>
              </a:spcBef>
              <a:buFont typeface="+mj-lt"/>
              <a:buAutoNum type="alphaUcPeriod"/>
            </a:pPr>
            <a:r>
              <a:rPr lang="en-GB" sz="1200" dirty="0" smtClean="0"/>
              <a:t>Lack of liquidity?</a:t>
            </a:r>
          </a:p>
          <a:p>
            <a:pPr lvl="1">
              <a:lnSpc>
                <a:spcPct val="100000"/>
              </a:lnSpc>
              <a:spcBef>
                <a:spcPts val="0"/>
              </a:spcBef>
              <a:buFont typeface="+mj-lt"/>
              <a:buAutoNum type="alphaUcPeriod"/>
            </a:pPr>
            <a:r>
              <a:rPr lang="en-GB" sz="1200" dirty="0" smtClean="0"/>
              <a:t>‘Too big to fail’? (Systemic risk)  </a:t>
            </a:r>
            <a:r>
              <a:rPr lang="en-GB" sz="1200" dirty="0" smtClean="0">
                <a:hlinkClick r:id="rId3"/>
              </a:rPr>
              <a:t>[VIDEO - 5 Minutes and the Wobbly Bridge]</a:t>
            </a:r>
            <a:endParaRPr lang="en-GB" sz="1200" dirty="0" smtClean="0"/>
          </a:p>
          <a:p>
            <a:pPr marL="185738" indent="-185738">
              <a:lnSpc>
                <a:spcPct val="100000"/>
              </a:lnSpc>
              <a:spcBef>
                <a:spcPts val="0"/>
              </a:spcBef>
              <a:buFont typeface="+mj-lt"/>
              <a:buAutoNum type="arabicPeriod"/>
            </a:pPr>
            <a:r>
              <a:rPr lang="en-GB" sz="1400" b="1" dirty="0" smtClean="0"/>
              <a:t>The Great Recession 2008-2013</a:t>
            </a:r>
          </a:p>
        </p:txBody>
      </p:sp>
      <p:pic>
        <p:nvPicPr>
          <p:cNvPr id="5" name="Picture 4"/>
          <p:cNvPicPr>
            <a:picLocks noChangeAspect="1"/>
          </p:cNvPicPr>
          <p:nvPr/>
        </p:nvPicPr>
        <p:blipFill>
          <a:blip r:embed="rId4"/>
          <a:stretch>
            <a:fillRect/>
          </a:stretch>
        </p:blipFill>
        <p:spPr>
          <a:xfrm>
            <a:off x="7194512" y="1977081"/>
            <a:ext cx="4680331" cy="3756788"/>
          </a:xfrm>
          <a:prstGeom prst="rect">
            <a:avLst/>
          </a:prstGeom>
        </p:spPr>
      </p:pic>
      <p:grpSp>
        <p:nvGrpSpPr>
          <p:cNvPr id="7" name="Group 6"/>
          <p:cNvGrpSpPr/>
          <p:nvPr/>
        </p:nvGrpSpPr>
        <p:grpSpPr>
          <a:xfrm>
            <a:off x="7133455" y="66052"/>
            <a:ext cx="4741388" cy="1239882"/>
            <a:chOff x="7133455" y="66052"/>
            <a:chExt cx="4741388" cy="1239882"/>
          </a:xfrm>
        </p:grpSpPr>
        <p:pic>
          <p:nvPicPr>
            <p:cNvPr id="4" name="Picture 3"/>
            <p:cNvPicPr>
              <a:picLocks noChangeAspect="1"/>
            </p:cNvPicPr>
            <p:nvPr/>
          </p:nvPicPr>
          <p:blipFill>
            <a:blip r:embed="rId5"/>
            <a:stretch>
              <a:fillRect/>
            </a:stretch>
          </p:blipFill>
          <p:spPr>
            <a:xfrm>
              <a:off x="7133455" y="435384"/>
              <a:ext cx="4741388" cy="870550"/>
            </a:xfrm>
            <a:prstGeom prst="rect">
              <a:avLst/>
            </a:prstGeom>
          </p:spPr>
        </p:pic>
        <p:sp>
          <p:nvSpPr>
            <p:cNvPr id="6" name="TextBox 5"/>
            <p:cNvSpPr txBox="1"/>
            <p:nvPr/>
          </p:nvSpPr>
          <p:spPr>
            <a:xfrm>
              <a:off x="8084151" y="66052"/>
              <a:ext cx="2901051" cy="369332"/>
            </a:xfrm>
            <a:prstGeom prst="rect">
              <a:avLst/>
            </a:prstGeom>
            <a:solidFill>
              <a:schemeClr val="bg1"/>
            </a:solidFill>
          </p:spPr>
          <p:txBody>
            <a:bodyPr wrap="none" rtlCol="0">
              <a:spAutoFit/>
            </a:bodyPr>
            <a:lstStyle/>
            <a:p>
              <a:r>
                <a:rPr lang="en-GB" b="1" dirty="0" smtClean="0"/>
                <a:t>Black-Scholes Equation 1971</a:t>
              </a:r>
              <a:endParaRPr lang="en-GB" b="1" dirty="0"/>
            </a:p>
          </p:txBody>
        </p:sp>
      </p:grpSp>
    </p:spTree>
    <p:extLst>
      <p:ext uri="{BB962C8B-B14F-4D97-AF65-F5344CB8AC3E}">
        <p14:creationId xmlns:p14="http://schemas.microsoft.com/office/powerpoint/2010/main" val="197262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4794</Words>
  <Application>Microsoft Office PowerPoint</Application>
  <PresentationFormat>Widescreen</PresentationFormat>
  <Paragraphs>438</Paragraphs>
  <Slides>37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MS PGothic</vt:lpstr>
      <vt:lpstr>Arial</vt:lpstr>
      <vt:lpstr>Calibri</vt:lpstr>
      <vt:lpstr>Calibri Light</vt:lpstr>
      <vt:lpstr>ClearSans</vt:lpstr>
      <vt:lpstr>Times New Roman</vt:lpstr>
      <vt:lpstr>Office Theme</vt:lpstr>
      <vt:lpstr>PowerPoint Presentation</vt:lpstr>
      <vt:lpstr>RWS 16: UK Monetary Policy</vt:lpstr>
      <vt:lpstr>PowerPoint Presentation</vt:lpstr>
      <vt:lpstr>PowerPoint Presentation</vt:lpstr>
      <vt:lpstr>PowerPoint Presentation</vt:lpstr>
      <vt:lpstr>RWS 16: Monetary Policy in the UK Introduction to this Revision Worksheet</vt:lpstr>
      <vt:lpstr>Bank of England</vt:lpstr>
      <vt:lpstr>PowerPoint Presentation</vt:lpstr>
      <vt:lpstr>RWS16: Monetary Policy Financial Stability</vt:lpstr>
      <vt:lpstr>RWS16: Monetary Policy Financial Stability - Gordon Brown’s Legacy</vt:lpstr>
      <vt:lpstr>RWS16: Monetary Policy Financial Stability - UK response to the Financial Crash</vt:lpstr>
      <vt:lpstr>RWS 16: Monetary Policy in the UK Regulation in the Financial Markets</vt:lpstr>
      <vt:lpstr>RWS 16: Monetary Policy in the UK Financial Stability Summary </vt:lpstr>
      <vt:lpstr>PowerPoint Presentation</vt:lpstr>
      <vt:lpstr>PowerPoint Presentation</vt:lpstr>
      <vt:lpstr>PowerPoint Presentation</vt:lpstr>
      <vt:lpstr>RWS 16: Monetary Policy in the UK What does Monetary Stability involve?</vt:lpstr>
      <vt:lpstr>RWS 16: Monetary Policy in the UK Transmission Mechanism</vt:lpstr>
      <vt:lpstr>RWS 16: Monetary Policy in the UK The Transmission Mechanism</vt:lpstr>
      <vt:lpstr>RWS 16: Monetary Policy in the UK The Transmission Mechanism</vt:lpstr>
      <vt:lpstr>RWS 16: Monetary Policy in the UK The Transmission Mechanism</vt:lpstr>
      <vt:lpstr>RWS 16: Monetary Policy in the UK The Transmission Mechanism and Post 2008 Crisis</vt:lpstr>
      <vt:lpstr>RWS 16: Monetary Policy in the UK Introduction to Quantitative Easing</vt:lpstr>
      <vt:lpstr>PowerPoint Presentation</vt:lpstr>
      <vt:lpstr>PowerPoint Presentation</vt:lpstr>
      <vt:lpstr>Monetary Policy Summary Questions</vt:lpstr>
      <vt:lpstr>PowerPoint Presentation</vt:lpstr>
      <vt:lpstr>RWS 16: Monetary Policy in the UK Funding for Lending</vt:lpstr>
      <vt:lpstr>RWS 16: Monetary Policy in the UK Forward Guidance</vt:lpstr>
      <vt:lpstr>Monetary Policy in the UK 1979 - 2017</vt:lpstr>
      <vt:lpstr>RWS 16: Monetary Policy in the UK Effectiveness of Monetary Policy</vt:lpstr>
      <vt:lpstr>Monetary Policy A useful tool for Government?</vt:lpstr>
      <vt:lpstr>PowerPoint Presentation</vt:lpstr>
      <vt:lpstr>PowerPoint Presentation</vt:lpstr>
      <vt:lpstr>To what extent has the independence of the Bank of England in 1997 been a success for the UK economy?</vt:lpstr>
      <vt:lpstr>PowerPoint Presentation</vt:lpstr>
      <vt:lpstr>Quantitative Easing History</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95</cp:revision>
  <dcterms:created xsi:type="dcterms:W3CDTF">2017-11-07T10:54:30Z</dcterms:created>
  <dcterms:modified xsi:type="dcterms:W3CDTF">2017-11-27T08:38:33Z</dcterms:modified>
</cp:coreProperties>
</file>