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-1200" y="-1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5D732-9383-444E-8F8C-88E6615EC027}" type="datetimeFigureOut">
              <a:rPr lang="en-GB" smtClean="0"/>
              <a:t>04/12/17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188FD-029D-42E2-B6DD-141005C4D7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551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5D732-9383-444E-8F8C-88E6615EC027}" type="datetimeFigureOut">
              <a:rPr lang="en-GB" smtClean="0"/>
              <a:t>04/12/17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188FD-029D-42E2-B6DD-141005C4D7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1320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5D732-9383-444E-8F8C-88E6615EC027}" type="datetimeFigureOut">
              <a:rPr lang="en-GB" smtClean="0"/>
              <a:t>04/12/17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188FD-029D-42E2-B6DD-141005C4D7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8620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5D732-9383-444E-8F8C-88E6615EC027}" type="datetimeFigureOut">
              <a:rPr lang="en-GB" smtClean="0"/>
              <a:t>04/12/17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188FD-029D-42E2-B6DD-141005C4D7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0124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5D732-9383-444E-8F8C-88E6615EC027}" type="datetimeFigureOut">
              <a:rPr lang="en-GB" smtClean="0"/>
              <a:t>04/12/17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188FD-029D-42E2-B6DD-141005C4D7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4865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5D732-9383-444E-8F8C-88E6615EC027}" type="datetimeFigureOut">
              <a:rPr lang="en-GB" smtClean="0"/>
              <a:t>04/12/17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188FD-029D-42E2-B6DD-141005C4D7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1316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5D732-9383-444E-8F8C-88E6615EC027}" type="datetimeFigureOut">
              <a:rPr lang="en-GB" smtClean="0"/>
              <a:t>04/12/17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188FD-029D-42E2-B6DD-141005C4D7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1919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5D732-9383-444E-8F8C-88E6615EC027}" type="datetimeFigureOut">
              <a:rPr lang="en-GB" smtClean="0"/>
              <a:t>04/12/17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188FD-029D-42E2-B6DD-141005C4D7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7438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5D732-9383-444E-8F8C-88E6615EC027}" type="datetimeFigureOut">
              <a:rPr lang="en-GB" smtClean="0"/>
              <a:t>04/12/17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188FD-029D-42E2-B6DD-141005C4D7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4662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5D732-9383-444E-8F8C-88E6615EC027}" type="datetimeFigureOut">
              <a:rPr lang="en-GB" smtClean="0"/>
              <a:t>04/12/17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188FD-029D-42E2-B6DD-141005C4D7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4654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5D732-9383-444E-8F8C-88E6615EC027}" type="datetimeFigureOut">
              <a:rPr lang="en-GB" smtClean="0"/>
              <a:t>04/12/17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188FD-029D-42E2-B6DD-141005C4D7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408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95D732-9383-444E-8F8C-88E6615EC027}" type="datetimeFigureOut">
              <a:rPr lang="en-GB" smtClean="0"/>
              <a:t>04/12/17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4188FD-029D-42E2-B6DD-141005C4D7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803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31317" y="312878"/>
            <a:ext cx="11614496" cy="6275955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 smtClean="0"/>
              <a:t>MICROECONOMICS</a:t>
            </a:r>
          </a:p>
          <a:p>
            <a:pPr algn="ctr"/>
            <a:r>
              <a:rPr lang="en-US" sz="3600" b="1" dirty="0" smtClean="0"/>
              <a:t>Theory of the Firm (RWS 13-17): Impact of firms on society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594892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920414" y="3120690"/>
            <a:ext cx="2085474" cy="802105"/>
          </a:xfrm>
          <a:prstGeom prst="rect">
            <a:avLst/>
          </a:prstGeom>
          <a:solidFill>
            <a:srgbClr val="0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MICROECONOMICS</a:t>
            </a:r>
          </a:p>
          <a:p>
            <a:pPr algn="ctr"/>
            <a:r>
              <a:rPr lang="en-US" sz="1000" dirty="0" smtClean="0"/>
              <a:t>THEORY OF THE FIRM: (RWS 13-17) – Impact of Firms on Society</a:t>
            </a:r>
            <a:endParaRPr lang="en-US" sz="1000" dirty="0"/>
          </a:p>
        </p:txBody>
      </p:sp>
      <p:sp>
        <p:nvSpPr>
          <p:cNvPr id="5" name="TextBox 4"/>
          <p:cNvSpPr txBox="1"/>
          <p:nvPr/>
        </p:nvSpPr>
        <p:spPr>
          <a:xfrm>
            <a:off x="3016250" y="2492374"/>
            <a:ext cx="1762125" cy="52322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Perfect Competition Model</a:t>
            </a:r>
            <a:endParaRPr lang="en-US" sz="1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073900" y="2406649"/>
            <a:ext cx="1762125" cy="52322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Pure Monopoly Model</a:t>
            </a:r>
            <a:endParaRPr lang="en-US" sz="1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781800" y="4448174"/>
            <a:ext cx="1762125" cy="30777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Other Models</a:t>
            </a:r>
            <a:endParaRPr lang="en-US" sz="1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539876" y="2698750"/>
            <a:ext cx="142874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u="sng" dirty="0" smtClean="0"/>
              <a:t>Theory of production: cost, revenue and profit diagram (and analysis)</a:t>
            </a:r>
            <a:endParaRPr lang="en-US" sz="1050" u="sng" dirty="0"/>
          </a:p>
        </p:txBody>
      </p:sp>
      <p:sp>
        <p:nvSpPr>
          <p:cNvPr id="11" name="TextBox 10"/>
          <p:cNvSpPr txBox="1"/>
          <p:nvPr/>
        </p:nvSpPr>
        <p:spPr>
          <a:xfrm>
            <a:off x="2486026" y="2184400"/>
            <a:ext cx="142874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u="sng" dirty="0" smtClean="0"/>
              <a:t>Market conditions</a:t>
            </a:r>
            <a:endParaRPr lang="en-US" sz="1050" u="sng" dirty="0"/>
          </a:p>
        </p:txBody>
      </p:sp>
      <p:sp>
        <p:nvSpPr>
          <p:cNvPr id="12" name="TextBox 11"/>
          <p:cNvSpPr txBox="1"/>
          <p:nvPr/>
        </p:nvSpPr>
        <p:spPr>
          <a:xfrm>
            <a:off x="3273426" y="3067050"/>
            <a:ext cx="142874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u="sng" dirty="0" smtClean="0"/>
              <a:t>Evaluation: efficiency and welfare</a:t>
            </a:r>
            <a:endParaRPr lang="en-US" sz="1050" u="sng" dirty="0"/>
          </a:p>
        </p:txBody>
      </p:sp>
      <p:sp>
        <p:nvSpPr>
          <p:cNvPr id="13" name="TextBox 12"/>
          <p:cNvSpPr txBox="1"/>
          <p:nvPr/>
        </p:nvSpPr>
        <p:spPr>
          <a:xfrm>
            <a:off x="6327776" y="1803400"/>
            <a:ext cx="1625599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u="sng" dirty="0" smtClean="0"/>
              <a:t>Theory of production: cost, revenue and profit diagram (and analysis)</a:t>
            </a:r>
            <a:endParaRPr lang="en-US" sz="1050" u="sng" dirty="0"/>
          </a:p>
        </p:txBody>
      </p:sp>
      <p:sp>
        <p:nvSpPr>
          <p:cNvPr id="14" name="TextBox 13"/>
          <p:cNvSpPr txBox="1"/>
          <p:nvPr/>
        </p:nvSpPr>
        <p:spPr>
          <a:xfrm>
            <a:off x="8226426" y="2162175"/>
            <a:ext cx="142874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u="sng" dirty="0" smtClean="0"/>
              <a:t>Market conditions</a:t>
            </a:r>
            <a:endParaRPr lang="en-US" sz="1050" u="sng" dirty="0"/>
          </a:p>
        </p:txBody>
      </p:sp>
      <p:sp>
        <p:nvSpPr>
          <p:cNvPr id="15" name="TextBox 14"/>
          <p:cNvSpPr txBox="1"/>
          <p:nvPr/>
        </p:nvSpPr>
        <p:spPr>
          <a:xfrm>
            <a:off x="8489951" y="2997200"/>
            <a:ext cx="142874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u="sng" dirty="0" smtClean="0"/>
              <a:t>Evaluation: efficiency and welfare</a:t>
            </a:r>
            <a:endParaRPr lang="en-US" sz="1050" u="sng" dirty="0"/>
          </a:p>
        </p:txBody>
      </p:sp>
      <p:sp>
        <p:nvSpPr>
          <p:cNvPr id="16" name="TextBox 15"/>
          <p:cNvSpPr txBox="1"/>
          <p:nvPr/>
        </p:nvSpPr>
        <p:spPr>
          <a:xfrm>
            <a:off x="3971926" y="2225675"/>
            <a:ext cx="142874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u="sng" dirty="0" smtClean="0"/>
              <a:t>Examples</a:t>
            </a:r>
            <a:endParaRPr lang="en-US" sz="1050" u="sng" dirty="0"/>
          </a:p>
        </p:txBody>
      </p:sp>
      <p:sp>
        <p:nvSpPr>
          <p:cNvPr id="17" name="TextBox 16"/>
          <p:cNvSpPr txBox="1"/>
          <p:nvPr/>
        </p:nvSpPr>
        <p:spPr>
          <a:xfrm>
            <a:off x="7029451" y="2949575"/>
            <a:ext cx="142874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u="sng" dirty="0" smtClean="0"/>
              <a:t>Examples</a:t>
            </a:r>
            <a:endParaRPr lang="en-US" sz="1050" u="sng" dirty="0"/>
          </a:p>
        </p:txBody>
      </p:sp>
      <p:sp>
        <p:nvSpPr>
          <p:cNvPr id="18" name="TextBox 17"/>
          <p:cNvSpPr txBox="1"/>
          <p:nvPr/>
        </p:nvSpPr>
        <p:spPr>
          <a:xfrm>
            <a:off x="8245476" y="4181475"/>
            <a:ext cx="142874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u="sng" dirty="0" smtClean="0"/>
              <a:t>Oligopoly model</a:t>
            </a:r>
            <a:endParaRPr lang="en-US" sz="1050" u="sng" dirty="0"/>
          </a:p>
        </p:txBody>
      </p:sp>
      <p:sp>
        <p:nvSpPr>
          <p:cNvPr id="19" name="TextBox 18"/>
          <p:cNvSpPr txBox="1"/>
          <p:nvPr/>
        </p:nvSpPr>
        <p:spPr>
          <a:xfrm>
            <a:off x="7969251" y="4778375"/>
            <a:ext cx="142874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u="sng" dirty="0" smtClean="0"/>
              <a:t>Monopolistic Competition Model</a:t>
            </a:r>
            <a:endParaRPr lang="en-US" sz="1050" u="sng" dirty="0"/>
          </a:p>
        </p:txBody>
      </p:sp>
      <p:sp>
        <p:nvSpPr>
          <p:cNvPr id="20" name="TextBox 19"/>
          <p:cNvSpPr txBox="1"/>
          <p:nvPr/>
        </p:nvSpPr>
        <p:spPr>
          <a:xfrm>
            <a:off x="5946776" y="4772025"/>
            <a:ext cx="142874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u="sng" dirty="0" smtClean="0"/>
              <a:t>Theory of Contestability</a:t>
            </a:r>
            <a:endParaRPr lang="en-US" sz="1050" u="sng" dirty="0"/>
          </a:p>
        </p:txBody>
      </p:sp>
      <p:sp>
        <p:nvSpPr>
          <p:cNvPr id="21" name="TextBox 20"/>
          <p:cNvSpPr txBox="1"/>
          <p:nvPr/>
        </p:nvSpPr>
        <p:spPr>
          <a:xfrm>
            <a:off x="3013075" y="4378324"/>
            <a:ext cx="1762125" cy="52322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Competition and Industrial Policy</a:t>
            </a:r>
            <a:endParaRPr lang="en-US" sz="14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3994151" y="4946650"/>
            <a:ext cx="142874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u="sng" dirty="0" smtClean="0"/>
              <a:t>Competition Policy</a:t>
            </a:r>
            <a:endParaRPr lang="en-US" sz="1050" u="sng" dirty="0"/>
          </a:p>
        </p:txBody>
      </p:sp>
      <p:sp>
        <p:nvSpPr>
          <p:cNvPr id="24" name="TextBox 23"/>
          <p:cNvSpPr txBox="1"/>
          <p:nvPr/>
        </p:nvSpPr>
        <p:spPr>
          <a:xfrm>
            <a:off x="1781176" y="4067175"/>
            <a:ext cx="142874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u="sng" dirty="0" err="1" smtClean="0"/>
              <a:t>Nationalisation</a:t>
            </a:r>
            <a:r>
              <a:rPr lang="en-US" sz="1050" u="sng" dirty="0" smtClean="0"/>
              <a:t> and </a:t>
            </a:r>
            <a:r>
              <a:rPr lang="en-US" sz="1050" u="sng" dirty="0" err="1" smtClean="0"/>
              <a:t>Privatisation</a:t>
            </a:r>
            <a:endParaRPr lang="en-US" sz="1050" u="sng" dirty="0"/>
          </a:p>
        </p:txBody>
      </p:sp>
      <p:sp>
        <p:nvSpPr>
          <p:cNvPr id="25" name="TextBox 24"/>
          <p:cNvSpPr txBox="1"/>
          <p:nvPr/>
        </p:nvSpPr>
        <p:spPr>
          <a:xfrm>
            <a:off x="2305051" y="4987925"/>
            <a:ext cx="142874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u="sng" dirty="0" smtClean="0"/>
              <a:t>Regulation</a:t>
            </a:r>
            <a:endParaRPr lang="en-US" sz="1050" u="sng" dirty="0"/>
          </a:p>
        </p:txBody>
      </p:sp>
      <p:sp>
        <p:nvSpPr>
          <p:cNvPr id="26" name="TextBox 25"/>
          <p:cNvSpPr txBox="1"/>
          <p:nvPr/>
        </p:nvSpPr>
        <p:spPr>
          <a:xfrm>
            <a:off x="1000125" y="4622799"/>
            <a:ext cx="1460500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i="1" dirty="0" smtClean="0"/>
              <a:t>Instruments: Price Caps, Fining, Windfall Taxes and Monopoly busting!</a:t>
            </a:r>
            <a:endParaRPr lang="en-US" sz="800" i="1" dirty="0"/>
          </a:p>
        </p:txBody>
      </p:sp>
      <p:sp>
        <p:nvSpPr>
          <p:cNvPr id="27" name="TextBox 26"/>
          <p:cNvSpPr txBox="1"/>
          <p:nvPr/>
        </p:nvSpPr>
        <p:spPr>
          <a:xfrm>
            <a:off x="2654300" y="5686424"/>
            <a:ext cx="600075" cy="58477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i="1" dirty="0" smtClean="0"/>
              <a:t>Types of regulation in the UK today</a:t>
            </a:r>
            <a:endParaRPr lang="en-US" sz="800" i="1" dirty="0"/>
          </a:p>
        </p:txBody>
      </p:sp>
      <p:sp>
        <p:nvSpPr>
          <p:cNvPr id="28" name="TextBox 27"/>
          <p:cNvSpPr txBox="1"/>
          <p:nvPr/>
        </p:nvSpPr>
        <p:spPr>
          <a:xfrm>
            <a:off x="1073151" y="5473700"/>
            <a:ext cx="990600" cy="58477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i="1" dirty="0" smtClean="0"/>
              <a:t>History of regulation in the energy and grocery markets</a:t>
            </a:r>
            <a:endParaRPr lang="en-US" sz="800" i="1" dirty="0"/>
          </a:p>
        </p:txBody>
      </p:sp>
      <p:cxnSp>
        <p:nvCxnSpPr>
          <p:cNvPr id="30" name="Straight Arrow Connector 29"/>
          <p:cNvCxnSpPr/>
          <p:nvPr/>
        </p:nvCxnSpPr>
        <p:spPr>
          <a:xfrm flipH="1" flipV="1">
            <a:off x="2381250" y="4889500"/>
            <a:ext cx="254000" cy="2222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095500" y="5207000"/>
            <a:ext cx="555626" cy="2222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endCxn id="27" idx="0"/>
          </p:cNvCxnSpPr>
          <p:nvPr/>
        </p:nvCxnSpPr>
        <p:spPr>
          <a:xfrm>
            <a:off x="2746375" y="5318125"/>
            <a:ext cx="207963" cy="36829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5725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>
                <a:latin typeface="+mn-lt"/>
              </a:rPr>
              <a:t>Past Paper Questions – MICROECONOMICS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2800" b="1" dirty="0" smtClean="0">
                <a:solidFill>
                  <a:srgbClr val="FF0000"/>
                </a:solidFill>
              </a:rPr>
              <a:t>Theory of the Firm (13-16): Impact of Firms on Society</a:t>
            </a:r>
            <a:endParaRPr lang="en-GB" sz="2800" b="1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40000" lnSpcReduction="20000"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4000" b="1" dirty="0" smtClean="0"/>
              <a:t>15 Marker Questions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Explain the main sources of monopoly power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Explain </a:t>
            </a:r>
            <a:r>
              <a:rPr lang="en-US" dirty="0"/>
              <a:t>what is meant by ‘economies of </a:t>
            </a:r>
            <a:r>
              <a:rPr lang="en-US" dirty="0" smtClean="0"/>
              <a:t>scale’ and </a:t>
            </a:r>
            <a:r>
              <a:rPr lang="en-US" dirty="0" err="1"/>
              <a:t>analyse</a:t>
            </a:r>
            <a:r>
              <a:rPr lang="en-US" dirty="0"/>
              <a:t> </a:t>
            </a:r>
            <a:r>
              <a:rPr lang="en-US"/>
              <a:t>how </a:t>
            </a:r>
            <a:r>
              <a:rPr lang="en-US" smtClean="0"/>
              <a:t>economy </a:t>
            </a:r>
            <a:r>
              <a:rPr lang="en-US" dirty="0"/>
              <a:t>of scale </a:t>
            </a:r>
            <a:r>
              <a:rPr lang="en-US"/>
              <a:t>could </a:t>
            </a:r>
            <a:r>
              <a:rPr lang="en-US" smtClean="0"/>
              <a:t>effect </a:t>
            </a:r>
            <a:r>
              <a:rPr lang="en-US" dirty="0"/>
              <a:t>the </a:t>
            </a:r>
            <a:r>
              <a:rPr lang="en-US" dirty="0" smtClean="0"/>
              <a:t>grocery market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Explain </a:t>
            </a:r>
            <a:r>
              <a:rPr lang="en-US" dirty="0"/>
              <a:t>what is meant by ‘concentrated markets’ and </a:t>
            </a:r>
            <a:r>
              <a:rPr lang="en-US" dirty="0" err="1"/>
              <a:t>analyse</a:t>
            </a:r>
            <a:r>
              <a:rPr lang="en-US" dirty="0"/>
              <a:t> two possible </a:t>
            </a:r>
            <a:r>
              <a:rPr lang="en-US" dirty="0" smtClean="0"/>
              <a:t>consequences </a:t>
            </a:r>
            <a:r>
              <a:rPr lang="en-US" dirty="0"/>
              <a:t>of energy being supplied through concentrated </a:t>
            </a:r>
            <a:r>
              <a:rPr lang="en-US" dirty="0" smtClean="0"/>
              <a:t>markets</a:t>
            </a:r>
            <a:endParaRPr lang="en-US" dirty="0"/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Explain </a:t>
            </a:r>
            <a:r>
              <a:rPr lang="en-US" dirty="0"/>
              <a:t>the term ‘price taker’ and </a:t>
            </a:r>
            <a:r>
              <a:rPr lang="en-US" dirty="0" err="1"/>
              <a:t>analyse</a:t>
            </a:r>
            <a:r>
              <a:rPr lang="en-US" dirty="0"/>
              <a:t> the likely effects of an increase in the world demand for </a:t>
            </a:r>
            <a:r>
              <a:rPr lang="en-US" dirty="0" smtClean="0"/>
              <a:t>a firm in such an industry on their </a:t>
            </a:r>
            <a:r>
              <a:rPr lang="en-US" dirty="0"/>
              <a:t>output and </a:t>
            </a:r>
            <a:r>
              <a:rPr lang="en-US" dirty="0" smtClean="0"/>
              <a:t>profits</a:t>
            </a:r>
            <a:endParaRPr lang="en-US" dirty="0"/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Explain </a:t>
            </a:r>
            <a:r>
              <a:rPr lang="en-US" dirty="0"/>
              <a:t>the term ‘Barriers to entry’ and </a:t>
            </a:r>
            <a:r>
              <a:rPr lang="en-US" dirty="0" err="1"/>
              <a:t>analyse</a:t>
            </a:r>
            <a:r>
              <a:rPr lang="en-US" dirty="0"/>
              <a:t> two ways in which technological change can affect entry </a:t>
            </a:r>
            <a:r>
              <a:rPr lang="en-US" dirty="0" smtClean="0"/>
              <a:t>into a particular industry</a:t>
            </a:r>
            <a:endParaRPr lang="en-US" dirty="0"/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Explain </a:t>
            </a:r>
            <a:r>
              <a:rPr lang="en-US" dirty="0"/>
              <a:t>the market conditions that enable firms to charge different customers different prices for a product</a:t>
            </a:r>
            <a:r>
              <a:rPr lang="en-US" dirty="0" smtClean="0"/>
              <a:t>.</a:t>
            </a:r>
            <a:endParaRPr lang="en-US" dirty="0"/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Explain </a:t>
            </a:r>
            <a:r>
              <a:rPr lang="en-US" dirty="0"/>
              <a:t>why a perfectly competitive firm might be regarded as statically efficient while a monopoly might be regarded as dynamically efficient</a:t>
            </a:r>
            <a:r>
              <a:rPr lang="en-US" dirty="0" smtClean="0"/>
              <a:t>.</a:t>
            </a:r>
            <a:endParaRPr lang="en-US" dirty="0"/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Explain </a:t>
            </a:r>
            <a:r>
              <a:rPr lang="en-US" dirty="0"/>
              <a:t>how a firm can experience diminishing returns in the short run and economies of scale in the long </a:t>
            </a:r>
            <a:r>
              <a:rPr lang="en-US" dirty="0" smtClean="0"/>
              <a:t>run</a:t>
            </a:r>
            <a:endParaRPr lang="en-US" dirty="0"/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Explain </a:t>
            </a:r>
            <a:r>
              <a:rPr lang="en-US" dirty="0"/>
              <a:t>why some firms might be able to continue to make supernormal profits in the long </a:t>
            </a:r>
            <a:r>
              <a:rPr lang="en-US" dirty="0" smtClean="0"/>
              <a:t>run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Explain what ‘competition policy’ is in terms of the UK?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Explain why </a:t>
            </a:r>
            <a:r>
              <a:rPr lang="en-US" dirty="0" err="1" smtClean="0"/>
              <a:t>nationalisation</a:t>
            </a:r>
            <a:r>
              <a:rPr lang="en-US" dirty="0" smtClean="0"/>
              <a:t> is an unpopular policy for especially right-wing economists.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40000" lnSpcReduction="20000"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4000" b="1" dirty="0" smtClean="0"/>
              <a:t>25 Marker Questions</a:t>
            </a:r>
          </a:p>
          <a:p>
            <a:pPr marL="182563" indent="-182563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Evaluate </a:t>
            </a:r>
            <a:r>
              <a:rPr lang="en-US" dirty="0"/>
              <a:t>the view that consumers are always better off and producers are always worse off if monopolies are broken up to encourage as much competition as possible</a:t>
            </a:r>
            <a:r>
              <a:rPr lang="en-US" dirty="0" smtClean="0"/>
              <a:t>.</a:t>
            </a:r>
            <a:endParaRPr lang="en-US" dirty="0"/>
          </a:p>
          <a:p>
            <a:pPr marL="182563" indent="-182563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Assess </a:t>
            </a:r>
            <a:r>
              <a:rPr lang="en-US" dirty="0"/>
              <a:t>whether price discrimination is always undesirable (25 marks) </a:t>
            </a:r>
          </a:p>
          <a:p>
            <a:pPr marL="182563" indent="-182563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/>
              <a:t>To what extent should Government’s intervene into markets to prevent monopoly power</a:t>
            </a:r>
            <a:r>
              <a:rPr lang="en-US" dirty="0" smtClean="0"/>
              <a:t>?</a:t>
            </a:r>
          </a:p>
          <a:p>
            <a:pPr marL="182563" indent="-182563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Evaluate the impact of competition policy in the UK </a:t>
            </a:r>
          </a:p>
          <a:p>
            <a:pPr marL="182563" indent="-182563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To what extent should competition policy be designed to achieve perfect competition in all markets?</a:t>
            </a:r>
          </a:p>
          <a:p>
            <a:pPr marL="182563" indent="-182563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Evaluate the importance of price caps in regulating firms in markets with monopoly power</a:t>
            </a:r>
          </a:p>
          <a:p>
            <a:pPr marL="182563" indent="-182563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Evaluate whether oligopolistic markets should face Government intervention?</a:t>
            </a:r>
            <a:endParaRPr lang="en-US" dirty="0"/>
          </a:p>
          <a:p>
            <a:pPr marL="182563" indent="-182563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dirty="0"/>
              <a:t>Discuss whether or not monopolies are inherently bad.	</a:t>
            </a:r>
            <a:endParaRPr lang="en-GB" dirty="0" smtClean="0"/>
          </a:p>
          <a:p>
            <a:pPr marL="182563" indent="-182563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Discuss </a:t>
            </a:r>
            <a:r>
              <a:rPr lang="en-US" dirty="0"/>
              <a:t>whether large firms in the UK today are necessarily more efficient than small </a:t>
            </a:r>
            <a:r>
              <a:rPr lang="en-US" dirty="0" smtClean="0"/>
              <a:t>firms.</a:t>
            </a:r>
            <a:endParaRPr lang="en-US" dirty="0"/>
          </a:p>
          <a:p>
            <a:pPr marL="182563" indent="-182563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Evaluate </a:t>
            </a:r>
            <a:r>
              <a:rPr lang="en-US" dirty="0"/>
              <a:t>whether profit </a:t>
            </a:r>
            <a:r>
              <a:rPr lang="en-US" dirty="0" err="1"/>
              <a:t>maximisation</a:t>
            </a:r>
            <a:r>
              <a:rPr lang="en-US" dirty="0"/>
              <a:t> is always the most important objective of firms</a:t>
            </a:r>
            <a:r>
              <a:rPr lang="en-US" dirty="0" smtClean="0"/>
              <a:t>.</a:t>
            </a:r>
            <a:endParaRPr lang="en-US" dirty="0"/>
          </a:p>
          <a:p>
            <a:pPr marL="182563" indent="-182563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Evaluate </a:t>
            </a:r>
            <a:r>
              <a:rPr lang="en-US" dirty="0"/>
              <a:t>the view that mergers between two firms are beneficial for </a:t>
            </a:r>
            <a:r>
              <a:rPr lang="en-US" dirty="0" smtClean="0"/>
              <a:t>society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18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31317" y="312878"/>
            <a:ext cx="11614496" cy="6275955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 smtClean="0"/>
              <a:t>MACROECONOMICS</a:t>
            </a:r>
          </a:p>
          <a:p>
            <a:pPr algn="ctr"/>
            <a:r>
              <a:rPr lang="en-US" sz="3600" b="1" dirty="0" smtClean="0"/>
              <a:t>Monetary Policy and Financial Markets (RWS 16-17)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207254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920414" y="3120690"/>
            <a:ext cx="2085474" cy="802105"/>
          </a:xfrm>
          <a:prstGeom prst="rect">
            <a:avLst/>
          </a:prstGeom>
          <a:solidFill>
            <a:srgbClr val="0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MACROECONOMICS</a:t>
            </a:r>
          </a:p>
          <a:p>
            <a:pPr algn="ctr"/>
            <a:r>
              <a:rPr lang="en-US" sz="1000" dirty="0" smtClean="0"/>
              <a:t>MONETARY POLICY AND FINANCIAL MARKETS (RWS 15 and 16)</a:t>
            </a:r>
            <a:endParaRPr lang="en-US" sz="1000" dirty="0"/>
          </a:p>
        </p:txBody>
      </p:sp>
      <p:sp>
        <p:nvSpPr>
          <p:cNvPr id="5" name="TextBox 4"/>
          <p:cNvSpPr txBox="1"/>
          <p:nvPr/>
        </p:nvSpPr>
        <p:spPr>
          <a:xfrm>
            <a:off x="3016250" y="2492374"/>
            <a:ext cx="1762125" cy="52322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Financial Markets Introduction</a:t>
            </a:r>
            <a:endParaRPr lang="en-US" sz="1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073900" y="2406649"/>
            <a:ext cx="1927225" cy="52322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The Role of the Banks in the Economy</a:t>
            </a:r>
            <a:endParaRPr lang="en-US" sz="1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781800" y="4448174"/>
            <a:ext cx="1762125" cy="30777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Financial Stability</a:t>
            </a:r>
            <a:endParaRPr lang="en-US" sz="1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539876" y="2698750"/>
            <a:ext cx="142874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u="sng" dirty="0" smtClean="0"/>
              <a:t>Financial Instruments</a:t>
            </a:r>
            <a:endParaRPr lang="en-US" sz="1050" u="sng" dirty="0"/>
          </a:p>
        </p:txBody>
      </p:sp>
      <p:sp>
        <p:nvSpPr>
          <p:cNvPr id="11" name="TextBox 10"/>
          <p:cNvSpPr txBox="1"/>
          <p:nvPr/>
        </p:nvSpPr>
        <p:spPr>
          <a:xfrm>
            <a:off x="2486026" y="2009775"/>
            <a:ext cx="142874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u="sng" dirty="0" smtClean="0"/>
              <a:t>Money, Capital and FOREX markets</a:t>
            </a:r>
            <a:endParaRPr lang="en-US" sz="1050" u="sng" dirty="0"/>
          </a:p>
        </p:txBody>
      </p:sp>
      <p:sp>
        <p:nvSpPr>
          <p:cNvPr id="12" name="TextBox 11"/>
          <p:cNvSpPr txBox="1"/>
          <p:nvPr/>
        </p:nvSpPr>
        <p:spPr>
          <a:xfrm>
            <a:off x="3273426" y="3067050"/>
            <a:ext cx="142874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u="sng" dirty="0" err="1" smtClean="0"/>
              <a:t>Equity.v.Debt</a:t>
            </a:r>
            <a:r>
              <a:rPr lang="en-US" sz="1050" u="sng" dirty="0" smtClean="0"/>
              <a:t> for Commercial Firms</a:t>
            </a:r>
            <a:endParaRPr lang="en-US" sz="1050" u="sng" dirty="0"/>
          </a:p>
        </p:txBody>
      </p:sp>
      <p:sp>
        <p:nvSpPr>
          <p:cNvPr id="13" name="TextBox 12"/>
          <p:cNvSpPr txBox="1"/>
          <p:nvPr/>
        </p:nvSpPr>
        <p:spPr>
          <a:xfrm>
            <a:off x="7740651" y="1962150"/>
            <a:ext cx="162559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u="sng" dirty="0" smtClean="0"/>
              <a:t>Balance sheets: how do banks make money?</a:t>
            </a:r>
            <a:endParaRPr lang="en-US" sz="1050" u="sng" dirty="0"/>
          </a:p>
        </p:txBody>
      </p:sp>
      <p:sp>
        <p:nvSpPr>
          <p:cNvPr id="14" name="TextBox 13"/>
          <p:cNvSpPr txBox="1"/>
          <p:nvPr/>
        </p:nvSpPr>
        <p:spPr>
          <a:xfrm>
            <a:off x="9051926" y="2432050"/>
            <a:ext cx="142874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u="sng" dirty="0" smtClean="0"/>
              <a:t>The conflicting objectives of Banks</a:t>
            </a:r>
            <a:endParaRPr lang="en-US" sz="1050" u="sng" dirty="0"/>
          </a:p>
        </p:txBody>
      </p:sp>
      <p:sp>
        <p:nvSpPr>
          <p:cNvPr id="15" name="TextBox 14"/>
          <p:cNvSpPr txBox="1"/>
          <p:nvPr/>
        </p:nvSpPr>
        <p:spPr>
          <a:xfrm>
            <a:off x="8489951" y="2901950"/>
            <a:ext cx="142874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u="sng" dirty="0" smtClean="0"/>
              <a:t>Market failure in the financial markets</a:t>
            </a:r>
            <a:endParaRPr lang="en-US" sz="1050" u="sng" dirty="0"/>
          </a:p>
        </p:txBody>
      </p:sp>
      <p:sp>
        <p:nvSpPr>
          <p:cNvPr id="16" name="TextBox 15"/>
          <p:cNvSpPr txBox="1"/>
          <p:nvPr/>
        </p:nvSpPr>
        <p:spPr>
          <a:xfrm>
            <a:off x="3987801" y="1987550"/>
            <a:ext cx="142874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u="sng" dirty="0" smtClean="0"/>
              <a:t>Government and Corporate Bonds</a:t>
            </a:r>
            <a:endParaRPr lang="en-US" sz="1050" u="sng" dirty="0"/>
          </a:p>
        </p:txBody>
      </p:sp>
      <p:sp>
        <p:nvSpPr>
          <p:cNvPr id="17" name="TextBox 16"/>
          <p:cNvSpPr txBox="1"/>
          <p:nvPr/>
        </p:nvSpPr>
        <p:spPr>
          <a:xfrm>
            <a:off x="7029451" y="2949575"/>
            <a:ext cx="142874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u="sng" dirty="0" smtClean="0"/>
              <a:t>The UK Banking Market</a:t>
            </a:r>
            <a:endParaRPr lang="en-US" sz="1050" u="sng" dirty="0"/>
          </a:p>
        </p:txBody>
      </p:sp>
      <p:sp>
        <p:nvSpPr>
          <p:cNvPr id="18" name="TextBox 17"/>
          <p:cNvSpPr txBox="1"/>
          <p:nvPr/>
        </p:nvSpPr>
        <p:spPr>
          <a:xfrm>
            <a:off x="8245476" y="4181475"/>
            <a:ext cx="142874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u="sng" dirty="0" smtClean="0"/>
              <a:t>Regulation pre 2013</a:t>
            </a:r>
            <a:endParaRPr lang="en-US" sz="1050" u="sng" dirty="0"/>
          </a:p>
        </p:txBody>
      </p:sp>
      <p:sp>
        <p:nvSpPr>
          <p:cNvPr id="19" name="TextBox 18"/>
          <p:cNvSpPr txBox="1"/>
          <p:nvPr/>
        </p:nvSpPr>
        <p:spPr>
          <a:xfrm>
            <a:off x="7969251" y="4778375"/>
            <a:ext cx="142874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u="sng" dirty="0" smtClean="0"/>
              <a:t>Regulation Post 2013</a:t>
            </a:r>
            <a:endParaRPr lang="en-US" sz="1050" u="sng" dirty="0"/>
          </a:p>
        </p:txBody>
      </p:sp>
      <p:sp>
        <p:nvSpPr>
          <p:cNvPr id="20" name="TextBox 19"/>
          <p:cNvSpPr txBox="1"/>
          <p:nvPr/>
        </p:nvSpPr>
        <p:spPr>
          <a:xfrm>
            <a:off x="5946776" y="4772025"/>
            <a:ext cx="142874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u="sng" dirty="0" smtClean="0"/>
              <a:t>‘Systemic Risk’ and Stress Tests</a:t>
            </a:r>
            <a:endParaRPr lang="en-US" sz="1050" u="sng" dirty="0"/>
          </a:p>
        </p:txBody>
      </p:sp>
      <p:sp>
        <p:nvSpPr>
          <p:cNvPr id="21" name="TextBox 20"/>
          <p:cNvSpPr txBox="1"/>
          <p:nvPr/>
        </p:nvSpPr>
        <p:spPr>
          <a:xfrm>
            <a:off x="3013075" y="4378324"/>
            <a:ext cx="1762125" cy="30777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Monetary Stability</a:t>
            </a:r>
            <a:endParaRPr lang="en-US" sz="14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3771901" y="4676775"/>
            <a:ext cx="1428749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u="sng" dirty="0" smtClean="0"/>
              <a:t>Evaluating effectiveness of monetary policy</a:t>
            </a:r>
            <a:endParaRPr lang="en-US" sz="1050" u="sng" dirty="0"/>
          </a:p>
        </p:txBody>
      </p:sp>
      <p:sp>
        <p:nvSpPr>
          <p:cNvPr id="24" name="TextBox 23"/>
          <p:cNvSpPr txBox="1"/>
          <p:nvPr/>
        </p:nvSpPr>
        <p:spPr>
          <a:xfrm>
            <a:off x="301625" y="4178299"/>
            <a:ext cx="1460500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i="1" dirty="0" smtClean="0"/>
              <a:t>Evaluating the Transmission Mechanism through interest rates</a:t>
            </a:r>
            <a:endParaRPr lang="en-US" sz="800" i="1" dirty="0"/>
          </a:p>
        </p:txBody>
      </p:sp>
      <p:sp>
        <p:nvSpPr>
          <p:cNvPr id="25" name="TextBox 24"/>
          <p:cNvSpPr txBox="1"/>
          <p:nvPr/>
        </p:nvSpPr>
        <p:spPr>
          <a:xfrm>
            <a:off x="1955800" y="5241924"/>
            <a:ext cx="600075" cy="58477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i="1" dirty="0" smtClean="0"/>
              <a:t>Evaluating QE, F4L and T4F schemes</a:t>
            </a:r>
            <a:endParaRPr lang="en-US" sz="800" i="1" dirty="0"/>
          </a:p>
        </p:txBody>
      </p:sp>
      <p:sp>
        <p:nvSpPr>
          <p:cNvPr id="22" name="TextBox 21"/>
          <p:cNvSpPr txBox="1"/>
          <p:nvPr/>
        </p:nvSpPr>
        <p:spPr>
          <a:xfrm>
            <a:off x="6362701" y="2076450"/>
            <a:ext cx="142874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u="sng" dirty="0" smtClean="0"/>
              <a:t>Types of banks</a:t>
            </a:r>
            <a:endParaRPr lang="en-US" sz="1050" u="sng" dirty="0"/>
          </a:p>
        </p:txBody>
      </p:sp>
      <p:sp>
        <p:nvSpPr>
          <p:cNvPr id="26" name="TextBox 25"/>
          <p:cNvSpPr txBox="1"/>
          <p:nvPr/>
        </p:nvSpPr>
        <p:spPr>
          <a:xfrm>
            <a:off x="2632076" y="3870325"/>
            <a:ext cx="142874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u="sng" dirty="0" smtClean="0"/>
              <a:t>How do banks set interest rates?</a:t>
            </a:r>
            <a:endParaRPr lang="en-US" sz="1050" u="sng" dirty="0"/>
          </a:p>
        </p:txBody>
      </p:sp>
      <p:sp>
        <p:nvSpPr>
          <p:cNvPr id="27" name="TextBox 26"/>
          <p:cNvSpPr txBox="1"/>
          <p:nvPr/>
        </p:nvSpPr>
        <p:spPr>
          <a:xfrm>
            <a:off x="1679576" y="4441825"/>
            <a:ext cx="142874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u="sng" dirty="0" smtClean="0"/>
              <a:t>Monetary Policy Instruments</a:t>
            </a:r>
            <a:endParaRPr lang="en-US" sz="1050" u="sng" dirty="0"/>
          </a:p>
        </p:txBody>
      </p:sp>
      <p:sp>
        <p:nvSpPr>
          <p:cNvPr id="28" name="TextBox 27"/>
          <p:cNvSpPr txBox="1"/>
          <p:nvPr/>
        </p:nvSpPr>
        <p:spPr>
          <a:xfrm>
            <a:off x="406401" y="4775200"/>
            <a:ext cx="990600" cy="3385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i="1" dirty="0" smtClean="0"/>
              <a:t>Exchange rate manipulation</a:t>
            </a:r>
            <a:endParaRPr lang="en-US" sz="800" i="1" dirty="0"/>
          </a:p>
        </p:txBody>
      </p:sp>
      <p:sp>
        <p:nvSpPr>
          <p:cNvPr id="29" name="TextBox 28"/>
          <p:cNvSpPr txBox="1"/>
          <p:nvPr/>
        </p:nvSpPr>
        <p:spPr>
          <a:xfrm>
            <a:off x="981075" y="5251450"/>
            <a:ext cx="701675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i="1" dirty="0" smtClean="0"/>
              <a:t>Evaluating Forward Guidance</a:t>
            </a:r>
            <a:endParaRPr lang="en-US" sz="800" i="1" dirty="0"/>
          </a:p>
        </p:txBody>
      </p:sp>
      <p:cxnSp>
        <p:nvCxnSpPr>
          <p:cNvPr id="3" name="Straight Arrow Connector 2"/>
          <p:cNvCxnSpPr/>
          <p:nvPr/>
        </p:nvCxnSpPr>
        <p:spPr>
          <a:xfrm flipH="1" flipV="1">
            <a:off x="1682750" y="4445000"/>
            <a:ext cx="254000" cy="2222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1270000" y="4762500"/>
            <a:ext cx="682625" cy="2222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1571626" y="4778375"/>
            <a:ext cx="444499" cy="4921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5" idx="0"/>
          </p:cNvCxnSpPr>
          <p:nvPr/>
        </p:nvCxnSpPr>
        <p:spPr>
          <a:xfrm>
            <a:off x="2168526" y="4930775"/>
            <a:ext cx="87312" cy="31114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927352" y="4816475"/>
            <a:ext cx="962024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u="sng" dirty="0" smtClean="0"/>
              <a:t>Monetary Policy History?</a:t>
            </a:r>
            <a:endParaRPr lang="en-US" sz="1050" u="sng" dirty="0"/>
          </a:p>
        </p:txBody>
      </p:sp>
    </p:spTree>
    <p:extLst>
      <p:ext uri="{BB962C8B-B14F-4D97-AF65-F5344CB8AC3E}">
        <p14:creationId xmlns:p14="http://schemas.microsoft.com/office/powerpoint/2010/main" val="35215336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>
                <a:latin typeface="+mn-lt"/>
              </a:rPr>
              <a:t>Past Paper Questions – MACROECONOMICS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2800" b="1" dirty="0" smtClean="0">
                <a:solidFill>
                  <a:srgbClr val="FF0000"/>
                </a:solidFill>
              </a:rPr>
              <a:t>Monetary Policy and Financial Markets (RWS 15 and 16)</a:t>
            </a:r>
            <a:endParaRPr lang="en-GB" sz="2800" b="1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174625" indent="-174625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b="1" dirty="0" smtClean="0"/>
              <a:t>15 Marker Questions</a:t>
            </a:r>
          </a:p>
          <a:p>
            <a:pPr marL="174625" indent="-174625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100" dirty="0" smtClean="0"/>
              <a:t>Explain the monetary transmission mechanism</a:t>
            </a:r>
          </a:p>
          <a:p>
            <a:pPr marL="174625" indent="-174625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1100" dirty="0" smtClean="0"/>
              <a:t>Explain</a:t>
            </a:r>
            <a:r>
              <a:rPr lang="en-GB" sz="1100" dirty="0"/>
              <a:t>, with the help of a diagram, how a reduction in interest rates and the value of the Chinese currency could stimulate growth in the Chinese economy.	</a:t>
            </a:r>
          </a:p>
          <a:p>
            <a:pPr marL="174625" indent="-174625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100" dirty="0" smtClean="0"/>
              <a:t>Explain the role of the financial markets to the wider economy</a:t>
            </a:r>
          </a:p>
          <a:p>
            <a:pPr marL="174625" indent="-174625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100" dirty="0" smtClean="0"/>
              <a:t>Why are banks often blamed for the financial crisis of 2008?</a:t>
            </a:r>
          </a:p>
          <a:p>
            <a:pPr marL="174625" indent="-174625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100" dirty="0" smtClean="0"/>
              <a:t>Explain what is meant by a liquidity crisis in an economy</a:t>
            </a:r>
          </a:p>
          <a:p>
            <a:pPr marL="174625" indent="-174625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100" dirty="0" smtClean="0"/>
              <a:t>What is ‘quantitative easing’ and how is the UK version supposed to stimulate growth?</a:t>
            </a:r>
          </a:p>
          <a:p>
            <a:pPr marL="174625" indent="-174625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100" dirty="0" smtClean="0"/>
              <a:t>Explain how financial markets are regulated in the UK today</a:t>
            </a:r>
          </a:p>
          <a:p>
            <a:pPr marL="174625" indent="-174625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100" dirty="0" smtClean="0"/>
              <a:t>What is ‘systemic risk’ and why are financial markets prone to market failure?</a:t>
            </a:r>
          </a:p>
          <a:p>
            <a:pPr marL="174625" indent="-174625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100" dirty="0" smtClean="0"/>
              <a:t>What is ‘moral hazard’ and explain two other causes of market failure in the financial markets</a:t>
            </a:r>
          </a:p>
          <a:p>
            <a:pPr marL="174625" indent="-174625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100" dirty="0" smtClean="0"/>
              <a:t>Explain the conflict of objectives in banks between liquidity and security on one hand and profit on the other</a:t>
            </a:r>
          </a:p>
          <a:p>
            <a:pPr marL="174625" indent="-174625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100" dirty="0" smtClean="0"/>
              <a:t>What is a ‘bank’s balance’ sheet and why might a bank face a liquidity crisis?</a:t>
            </a:r>
            <a:endParaRPr lang="en-US" sz="11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1600" b="1" dirty="0" smtClean="0"/>
              <a:t>25 Marker Questions</a:t>
            </a:r>
          </a:p>
          <a:p>
            <a:pPr marL="174625" indent="-174625">
              <a:spcBef>
                <a:spcPts val="0"/>
              </a:spcBef>
              <a:buFont typeface="+mj-lt"/>
              <a:buAutoNum type="arabicPeriod"/>
            </a:pPr>
            <a:r>
              <a:rPr lang="en-US" sz="1100" dirty="0" smtClean="0"/>
              <a:t>Evaluate the effectiveness of monetary policy in targeting inflation</a:t>
            </a:r>
          </a:p>
          <a:p>
            <a:pPr marL="174625" indent="-174625">
              <a:spcBef>
                <a:spcPts val="0"/>
              </a:spcBef>
              <a:buFont typeface="+mj-lt"/>
              <a:buAutoNum type="arabicPeriod"/>
            </a:pPr>
            <a:r>
              <a:rPr lang="en-US" sz="1100" dirty="0" smtClean="0"/>
              <a:t>To what extent are monetary instruments effective in achieving macroeconomic stability?</a:t>
            </a:r>
          </a:p>
          <a:p>
            <a:pPr marL="174625" indent="-174625">
              <a:spcBef>
                <a:spcPts val="0"/>
              </a:spcBef>
              <a:buFont typeface="+mj-lt"/>
              <a:buAutoNum type="arabicPeriod"/>
            </a:pPr>
            <a:r>
              <a:rPr lang="en-US" sz="1100" dirty="0" smtClean="0"/>
              <a:t>To what extent can the Bank of England be to blame for the financial crisis and its subsequent effects?</a:t>
            </a:r>
          </a:p>
          <a:p>
            <a:pPr marL="174625" indent="-174625">
              <a:spcBef>
                <a:spcPts val="0"/>
              </a:spcBef>
              <a:buFont typeface="+mj-lt"/>
              <a:buAutoNum type="arabicPeriod"/>
            </a:pPr>
            <a:r>
              <a:rPr lang="en-US" sz="1100" dirty="0" smtClean="0"/>
              <a:t>Assess whether quantitative easing is successful in ensuring the UK recovers from the financial crash of 2008</a:t>
            </a:r>
          </a:p>
          <a:p>
            <a:pPr marL="174625" indent="-174625">
              <a:spcBef>
                <a:spcPts val="0"/>
              </a:spcBef>
              <a:buFont typeface="+mj-lt"/>
              <a:buAutoNum type="arabicPeriod"/>
            </a:pPr>
            <a:r>
              <a:rPr lang="en-US" sz="1100" dirty="0" smtClean="0"/>
              <a:t>To what extent should the banking sector in the UK be regulated?</a:t>
            </a:r>
          </a:p>
          <a:p>
            <a:pPr marL="174625" indent="-174625">
              <a:spcBef>
                <a:spcPts val="0"/>
              </a:spcBef>
              <a:buFont typeface="+mj-lt"/>
              <a:buAutoNum type="arabicPeriod"/>
            </a:pPr>
            <a:r>
              <a:rPr lang="en-US" sz="1100" dirty="0" smtClean="0"/>
              <a:t>Evaluate whether manipulating interest rates are the most effective monetary tools?</a:t>
            </a:r>
          </a:p>
          <a:p>
            <a:pPr marL="174625" indent="-174625">
              <a:spcBef>
                <a:spcPts val="0"/>
              </a:spcBef>
              <a:buFont typeface="+mj-lt"/>
              <a:buAutoNum type="arabicPeriod"/>
            </a:pPr>
            <a:r>
              <a:rPr lang="en-GB" sz="1100"/>
              <a:t>Evaluate the impact that rising interest rates might have on the UK economy. </a:t>
            </a:r>
            <a:endParaRPr lang="en-GB" sz="1100" smtClean="0"/>
          </a:p>
          <a:p>
            <a:pPr marL="174625" indent="-174625">
              <a:spcBef>
                <a:spcPts val="0"/>
              </a:spcBef>
              <a:buFont typeface="+mj-lt"/>
              <a:buAutoNum type="arabicPeriod"/>
            </a:pPr>
            <a:endParaRPr lang="en-US" sz="1100" dirty="0" smtClean="0"/>
          </a:p>
        </p:txBody>
      </p:sp>
    </p:spTree>
    <p:extLst>
      <p:ext uri="{BB962C8B-B14F-4D97-AF65-F5344CB8AC3E}">
        <p14:creationId xmlns:p14="http://schemas.microsoft.com/office/powerpoint/2010/main" val="19346748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737</Words>
  <Application>Microsoft Macintosh PowerPoint</Application>
  <PresentationFormat>Custom</PresentationFormat>
  <Paragraphs>99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Past Paper Questions – MICROECONOMICS Theory of the Firm (13-16): Impact of Firms on Society</vt:lpstr>
      <vt:lpstr>PowerPoint Presentation</vt:lpstr>
      <vt:lpstr>PowerPoint Presentation</vt:lpstr>
      <vt:lpstr>Past Paper Questions – MACROECONOMICS Monetary Policy and Financial Markets (RWS 15 and 16)</vt:lpstr>
    </vt:vector>
  </TitlesOfParts>
  <Company>Godalming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Oliver Stevens</dc:creator>
  <cp:lastModifiedBy>Oliver Stevens</cp:lastModifiedBy>
  <cp:revision>3</cp:revision>
  <dcterms:created xsi:type="dcterms:W3CDTF">2017-12-04T16:27:39Z</dcterms:created>
  <dcterms:modified xsi:type="dcterms:W3CDTF">2017-12-04T20:44:37Z</dcterms:modified>
</cp:coreProperties>
</file>