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8" r:id="rId3"/>
    <p:sldId id="257" r:id="rId4"/>
    <p:sldId id="265" r:id="rId5"/>
    <p:sldId id="269" r:id="rId6"/>
    <p:sldId id="266" r:id="rId7"/>
    <p:sldId id="271" r:id="rId8"/>
    <p:sldId id="272" r:id="rId9"/>
    <p:sldId id="283" r:id="rId10"/>
    <p:sldId id="284" r:id="rId11"/>
    <p:sldId id="282" r:id="rId12"/>
    <p:sldId id="278" r:id="rId13"/>
    <p:sldId id="286" r:id="rId14"/>
    <p:sldId id="295" r:id="rId15"/>
    <p:sldId id="285" r:id="rId16"/>
    <p:sldId id="287" r:id="rId17"/>
    <p:sldId id="292" r:id="rId18"/>
    <p:sldId id="293" r:id="rId19"/>
    <p:sldId id="279" r:id="rId20"/>
    <p:sldId id="281" r:id="rId21"/>
    <p:sldId id="298" r:id="rId22"/>
    <p:sldId id="299" r:id="rId23"/>
    <p:sldId id="289" r:id="rId24"/>
    <p:sldId id="294" r:id="rId25"/>
    <p:sldId id="273" r:id="rId26"/>
    <p:sldId id="274" r:id="rId27"/>
    <p:sldId id="303" r:id="rId28"/>
    <p:sldId id="310" r:id="rId29"/>
    <p:sldId id="307" r:id="rId30"/>
    <p:sldId id="280" r:id="rId31"/>
    <p:sldId id="311" r:id="rId32"/>
    <p:sldId id="290" r:id="rId33"/>
    <p:sldId id="305" r:id="rId34"/>
    <p:sldId id="306" r:id="rId35"/>
    <p:sldId id="308" r:id="rId36"/>
    <p:sldId id="309" r:id="rId37"/>
    <p:sldId id="275" r:id="rId38"/>
    <p:sldId id="296" r:id="rId39"/>
    <p:sldId id="276" r:id="rId40"/>
    <p:sldId id="297" r:id="rId41"/>
    <p:sldId id="277" r:id="rId42"/>
    <p:sldId id="258" r:id="rId43"/>
    <p:sldId id="261" r:id="rId44"/>
    <p:sldId id="304" r:id="rId4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93" autoAdjust="0"/>
    <p:restoredTop sz="94660"/>
  </p:normalViewPr>
  <p:slideViewPr>
    <p:cSldViewPr snapToGrid="0">
      <p:cViewPr varScale="1">
        <p:scale>
          <a:sx n="83" d="100"/>
          <a:sy n="83" d="100"/>
        </p:scale>
        <p:origin x="126" y="45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4082C4D-FAF9-462E-9F13-9BA945AA9FC9}" type="datetimeFigureOut">
              <a:rPr lang="en-GB" smtClean="0"/>
              <a:t>11/12/2017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78CB5-7625-42B9-8EBA-45A43D309E52}" type="slidenum">
              <a:rPr lang="en-GB" smtClean="0"/>
              <a:t>‹#›</a:t>
            </a:fld>
            <a:endParaRPr lang="en-GB"/>
          </a:p>
        </p:txBody>
      </p:sp>
    </p:spTree>
    <p:extLst>
      <p:ext uri="{BB962C8B-B14F-4D97-AF65-F5344CB8AC3E}">
        <p14:creationId xmlns:p14="http://schemas.microsoft.com/office/powerpoint/2010/main" val="1210607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082C4D-FAF9-462E-9F13-9BA945AA9FC9}" type="datetimeFigureOut">
              <a:rPr lang="en-GB" smtClean="0"/>
              <a:t>11/12/2017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78CB5-7625-42B9-8EBA-45A43D309E52}" type="slidenum">
              <a:rPr lang="en-GB" smtClean="0"/>
              <a:t>‹#›</a:t>
            </a:fld>
            <a:endParaRPr lang="en-GB"/>
          </a:p>
        </p:txBody>
      </p:sp>
    </p:spTree>
    <p:extLst>
      <p:ext uri="{BB962C8B-B14F-4D97-AF65-F5344CB8AC3E}">
        <p14:creationId xmlns:p14="http://schemas.microsoft.com/office/powerpoint/2010/main" val="3095149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082C4D-FAF9-462E-9F13-9BA945AA9FC9}" type="datetimeFigureOut">
              <a:rPr lang="en-GB" smtClean="0"/>
              <a:t>11/12/2017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78CB5-7625-42B9-8EBA-45A43D309E52}" type="slidenum">
              <a:rPr lang="en-GB" smtClean="0"/>
              <a:t>‹#›</a:t>
            </a:fld>
            <a:endParaRPr lang="en-GB"/>
          </a:p>
        </p:txBody>
      </p:sp>
    </p:spTree>
    <p:extLst>
      <p:ext uri="{BB962C8B-B14F-4D97-AF65-F5344CB8AC3E}">
        <p14:creationId xmlns:p14="http://schemas.microsoft.com/office/powerpoint/2010/main" val="4107310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082C4D-FAF9-462E-9F13-9BA945AA9FC9}" type="datetimeFigureOut">
              <a:rPr lang="en-GB" smtClean="0"/>
              <a:t>11/12/2017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78CB5-7625-42B9-8EBA-45A43D309E52}" type="slidenum">
              <a:rPr lang="en-GB" smtClean="0"/>
              <a:t>‹#›</a:t>
            </a:fld>
            <a:endParaRPr lang="en-GB"/>
          </a:p>
        </p:txBody>
      </p:sp>
    </p:spTree>
    <p:extLst>
      <p:ext uri="{BB962C8B-B14F-4D97-AF65-F5344CB8AC3E}">
        <p14:creationId xmlns:p14="http://schemas.microsoft.com/office/powerpoint/2010/main" val="716650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082C4D-FAF9-462E-9F13-9BA945AA9FC9}" type="datetimeFigureOut">
              <a:rPr lang="en-GB" smtClean="0"/>
              <a:t>11/12/2017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378CB5-7625-42B9-8EBA-45A43D309E52}" type="slidenum">
              <a:rPr lang="en-GB" smtClean="0"/>
              <a:t>‹#›</a:t>
            </a:fld>
            <a:endParaRPr lang="en-GB"/>
          </a:p>
        </p:txBody>
      </p:sp>
    </p:spTree>
    <p:extLst>
      <p:ext uri="{BB962C8B-B14F-4D97-AF65-F5344CB8AC3E}">
        <p14:creationId xmlns:p14="http://schemas.microsoft.com/office/powerpoint/2010/main" val="494452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4082C4D-FAF9-462E-9F13-9BA945AA9FC9}" type="datetimeFigureOut">
              <a:rPr lang="en-GB" smtClean="0"/>
              <a:t>11/12/2017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378CB5-7625-42B9-8EBA-45A43D309E52}" type="slidenum">
              <a:rPr lang="en-GB" smtClean="0"/>
              <a:t>‹#›</a:t>
            </a:fld>
            <a:endParaRPr lang="en-GB"/>
          </a:p>
        </p:txBody>
      </p:sp>
    </p:spTree>
    <p:extLst>
      <p:ext uri="{BB962C8B-B14F-4D97-AF65-F5344CB8AC3E}">
        <p14:creationId xmlns:p14="http://schemas.microsoft.com/office/powerpoint/2010/main" val="658374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4082C4D-FAF9-462E-9F13-9BA945AA9FC9}" type="datetimeFigureOut">
              <a:rPr lang="en-GB" smtClean="0"/>
              <a:t>11/12/2017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378CB5-7625-42B9-8EBA-45A43D309E52}" type="slidenum">
              <a:rPr lang="en-GB" smtClean="0"/>
              <a:t>‹#›</a:t>
            </a:fld>
            <a:endParaRPr lang="en-GB"/>
          </a:p>
        </p:txBody>
      </p:sp>
    </p:spTree>
    <p:extLst>
      <p:ext uri="{BB962C8B-B14F-4D97-AF65-F5344CB8AC3E}">
        <p14:creationId xmlns:p14="http://schemas.microsoft.com/office/powerpoint/2010/main" val="3301014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4082C4D-FAF9-462E-9F13-9BA945AA9FC9}" type="datetimeFigureOut">
              <a:rPr lang="en-GB" smtClean="0"/>
              <a:t>11/12/2017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5378CB5-7625-42B9-8EBA-45A43D309E52}" type="slidenum">
              <a:rPr lang="en-GB" smtClean="0"/>
              <a:t>‹#›</a:t>
            </a:fld>
            <a:endParaRPr lang="en-GB"/>
          </a:p>
        </p:txBody>
      </p:sp>
    </p:spTree>
    <p:extLst>
      <p:ext uri="{BB962C8B-B14F-4D97-AF65-F5344CB8AC3E}">
        <p14:creationId xmlns:p14="http://schemas.microsoft.com/office/powerpoint/2010/main" val="1893172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082C4D-FAF9-462E-9F13-9BA945AA9FC9}" type="datetimeFigureOut">
              <a:rPr lang="en-GB" smtClean="0"/>
              <a:t>11/12/2017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5378CB5-7625-42B9-8EBA-45A43D309E52}" type="slidenum">
              <a:rPr lang="en-GB" smtClean="0"/>
              <a:t>‹#›</a:t>
            </a:fld>
            <a:endParaRPr lang="en-GB"/>
          </a:p>
        </p:txBody>
      </p:sp>
    </p:spTree>
    <p:extLst>
      <p:ext uri="{BB962C8B-B14F-4D97-AF65-F5344CB8AC3E}">
        <p14:creationId xmlns:p14="http://schemas.microsoft.com/office/powerpoint/2010/main" val="3495271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082C4D-FAF9-462E-9F13-9BA945AA9FC9}" type="datetimeFigureOut">
              <a:rPr lang="en-GB" smtClean="0"/>
              <a:t>11/12/2017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378CB5-7625-42B9-8EBA-45A43D309E52}" type="slidenum">
              <a:rPr lang="en-GB" smtClean="0"/>
              <a:t>‹#›</a:t>
            </a:fld>
            <a:endParaRPr lang="en-GB"/>
          </a:p>
        </p:txBody>
      </p:sp>
    </p:spTree>
    <p:extLst>
      <p:ext uri="{BB962C8B-B14F-4D97-AF65-F5344CB8AC3E}">
        <p14:creationId xmlns:p14="http://schemas.microsoft.com/office/powerpoint/2010/main" val="1541118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082C4D-FAF9-462E-9F13-9BA945AA9FC9}" type="datetimeFigureOut">
              <a:rPr lang="en-GB" smtClean="0"/>
              <a:t>11/12/2017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378CB5-7625-42B9-8EBA-45A43D309E52}" type="slidenum">
              <a:rPr lang="en-GB" smtClean="0"/>
              <a:t>‹#›</a:t>
            </a:fld>
            <a:endParaRPr lang="en-GB"/>
          </a:p>
        </p:txBody>
      </p:sp>
    </p:spTree>
    <p:extLst>
      <p:ext uri="{BB962C8B-B14F-4D97-AF65-F5344CB8AC3E}">
        <p14:creationId xmlns:p14="http://schemas.microsoft.com/office/powerpoint/2010/main" val="3699105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082C4D-FAF9-462E-9F13-9BA945AA9FC9}" type="datetimeFigureOut">
              <a:rPr lang="en-GB" smtClean="0"/>
              <a:t>11/12/2017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378CB5-7625-42B9-8EBA-45A43D309E52}" type="slidenum">
              <a:rPr lang="en-GB" smtClean="0"/>
              <a:t>‹#›</a:t>
            </a:fld>
            <a:endParaRPr lang="en-GB"/>
          </a:p>
        </p:txBody>
      </p:sp>
    </p:spTree>
    <p:extLst>
      <p:ext uri="{BB962C8B-B14F-4D97-AF65-F5344CB8AC3E}">
        <p14:creationId xmlns:p14="http://schemas.microsoft.com/office/powerpoint/2010/main" val="3897925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1317" y="312878"/>
            <a:ext cx="11614496" cy="6275955"/>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8000" b="1" dirty="0" smtClean="0"/>
              <a:t>MICROECONOMICS</a:t>
            </a:r>
          </a:p>
          <a:p>
            <a:pPr algn="ctr"/>
            <a:r>
              <a:rPr lang="en-US" sz="3600" b="1" dirty="0" smtClean="0"/>
              <a:t>Theory of the Firm (RWS 13-16): Impact of firms on society</a:t>
            </a:r>
            <a:endParaRPr lang="en-US" sz="3600" b="1" dirty="0"/>
          </a:p>
        </p:txBody>
      </p:sp>
    </p:spTree>
    <p:extLst>
      <p:ext uri="{BB962C8B-B14F-4D97-AF65-F5344CB8AC3E}">
        <p14:creationId xmlns:p14="http://schemas.microsoft.com/office/powerpoint/2010/main" val="2608218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True or False?</a:t>
            </a:r>
            <a:endParaRPr lang="en-US" b="1" dirty="0">
              <a:latin typeface="+mn-lt"/>
            </a:endParaRPr>
          </a:p>
        </p:txBody>
      </p:sp>
      <p:sp>
        <p:nvSpPr>
          <p:cNvPr id="3" name="Content Placeholder 2"/>
          <p:cNvSpPr>
            <a:spLocks noGrp="1"/>
          </p:cNvSpPr>
          <p:nvPr>
            <p:ph idx="1"/>
          </p:nvPr>
        </p:nvSpPr>
        <p:spPr>
          <a:xfrm>
            <a:off x="838200" y="1825625"/>
            <a:ext cx="5387502" cy="4351338"/>
          </a:xfrm>
        </p:spPr>
        <p:txBody>
          <a:bodyPr>
            <a:normAutofit lnSpcReduction="10000"/>
          </a:bodyPr>
          <a:lstStyle/>
          <a:p>
            <a:pPr marL="514350" indent="-514350">
              <a:buFont typeface="+mj-lt"/>
              <a:buAutoNum type="arabicPeriod"/>
            </a:pPr>
            <a:r>
              <a:rPr lang="en-US" dirty="0" smtClean="0"/>
              <a:t>10 MINS: Construct 5 Micro Questions and 5 Macro ‘true or false’ Questions for another team</a:t>
            </a:r>
          </a:p>
          <a:p>
            <a:pPr marL="514350" indent="-514350">
              <a:buFont typeface="+mj-lt"/>
              <a:buAutoNum type="arabicPeriod"/>
            </a:pPr>
            <a:r>
              <a:rPr lang="en-US" dirty="0" smtClean="0"/>
              <a:t>5 MINS: You will then answer someone else quiz</a:t>
            </a:r>
          </a:p>
          <a:p>
            <a:pPr marL="514350" indent="-514350">
              <a:buFont typeface="+mj-lt"/>
              <a:buAutoNum type="arabicPeriod"/>
            </a:pPr>
            <a:r>
              <a:rPr lang="en-US" dirty="0" smtClean="0"/>
              <a:t>5 MINS: Marking</a:t>
            </a:r>
          </a:p>
          <a:p>
            <a:pPr marL="514350" indent="-514350">
              <a:buFont typeface="+mj-lt"/>
              <a:buAutoNum type="arabicPeriod"/>
            </a:pPr>
            <a:r>
              <a:rPr lang="en-US" dirty="0" smtClean="0"/>
              <a:t>5 MINS: Grounds for Appeal?</a:t>
            </a:r>
          </a:p>
          <a:p>
            <a:pPr marL="514350" indent="-514350">
              <a:buFont typeface="+mj-lt"/>
              <a:buAutoNum type="arabicPeriod"/>
            </a:pPr>
            <a:r>
              <a:rPr lang="en-US" dirty="0" smtClean="0"/>
              <a:t>Winner?  Who has the lowest score?</a:t>
            </a:r>
          </a:p>
        </p:txBody>
      </p:sp>
    </p:spTree>
    <p:extLst>
      <p:ext uri="{BB962C8B-B14F-4D97-AF65-F5344CB8AC3E}">
        <p14:creationId xmlns:p14="http://schemas.microsoft.com/office/powerpoint/2010/main" val="1295841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Key Terms Test</a:t>
            </a:r>
            <a:endParaRPr lang="en-US" dirty="0"/>
          </a:p>
        </p:txBody>
      </p:sp>
      <p:sp>
        <p:nvSpPr>
          <p:cNvPr id="6" name="Content Placeholder 5"/>
          <p:cNvSpPr>
            <a:spLocks noGrp="1"/>
          </p:cNvSpPr>
          <p:nvPr>
            <p:ph idx="1"/>
          </p:nvPr>
        </p:nvSpPr>
        <p:spPr/>
        <p:txBody>
          <a:bodyPr/>
          <a:lstStyle/>
          <a:p>
            <a:r>
              <a:rPr lang="en-US" dirty="0" smtClean="0"/>
              <a:t>20 Minutes: Individual Test</a:t>
            </a:r>
          </a:p>
          <a:p>
            <a:r>
              <a:rPr lang="en-US" dirty="0" smtClean="0"/>
              <a:t>15 Minutes: Feedback to Questions</a:t>
            </a:r>
          </a:p>
        </p:txBody>
      </p:sp>
    </p:spTree>
    <p:extLst>
      <p:ext uri="{BB962C8B-B14F-4D97-AF65-F5344CB8AC3E}">
        <p14:creationId xmlns:p14="http://schemas.microsoft.com/office/powerpoint/2010/main" val="32209377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9736" y="216854"/>
            <a:ext cx="11661577" cy="6459144"/>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600" b="1" dirty="0" smtClean="0"/>
              <a:t>TUE: 90</a:t>
            </a:r>
            <a:endParaRPr lang="en-US" sz="16600" b="1" dirty="0"/>
          </a:p>
        </p:txBody>
      </p:sp>
    </p:spTree>
    <p:extLst>
      <p:ext uri="{BB962C8B-B14F-4D97-AF65-F5344CB8AC3E}">
        <p14:creationId xmlns:p14="http://schemas.microsoft.com/office/powerpoint/2010/main" val="30427203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003" y="232603"/>
            <a:ext cx="10515600" cy="1325563"/>
          </a:xfrm>
        </p:spPr>
        <p:txBody>
          <a:bodyPr>
            <a:normAutofit/>
          </a:bodyPr>
          <a:lstStyle/>
          <a:p>
            <a:r>
              <a:rPr lang="en-GB" sz="4800" b="1" dirty="0" smtClean="0">
                <a:latin typeface="+mn-lt"/>
              </a:rPr>
              <a:t>15 Marker</a:t>
            </a:r>
            <a:r>
              <a:rPr lang="en-GB" sz="4800" dirty="0" smtClean="0"/>
              <a:t/>
            </a:r>
            <a:br>
              <a:rPr lang="en-GB" sz="4800" dirty="0" smtClean="0"/>
            </a:br>
            <a:r>
              <a:rPr lang="en-GB" sz="4000" dirty="0" smtClean="0"/>
              <a:t>Where do the marks come from?</a:t>
            </a:r>
            <a:endParaRPr lang="en-GB" sz="4800" dirty="0"/>
          </a:p>
        </p:txBody>
      </p:sp>
      <p:pic>
        <p:nvPicPr>
          <p:cNvPr id="4" name="Content Placeholder 3"/>
          <p:cNvPicPr>
            <a:picLocks noGrp="1" noChangeAspect="1"/>
          </p:cNvPicPr>
          <p:nvPr>
            <p:ph idx="1"/>
          </p:nvPr>
        </p:nvPicPr>
        <p:blipFill>
          <a:blip r:embed="rId2"/>
          <a:stretch>
            <a:fillRect/>
          </a:stretch>
        </p:blipFill>
        <p:spPr>
          <a:xfrm>
            <a:off x="258003" y="1817911"/>
            <a:ext cx="4970394" cy="4705165"/>
          </a:xfrm>
          <a:prstGeom prst="rect">
            <a:avLst/>
          </a:prstGeom>
        </p:spPr>
      </p:pic>
    </p:spTree>
    <p:extLst>
      <p:ext uri="{BB962C8B-B14F-4D97-AF65-F5344CB8AC3E}">
        <p14:creationId xmlns:p14="http://schemas.microsoft.com/office/powerpoint/2010/main" val="31576290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003" y="232603"/>
            <a:ext cx="10515600" cy="1325563"/>
          </a:xfrm>
        </p:spPr>
        <p:txBody>
          <a:bodyPr>
            <a:normAutofit/>
          </a:bodyPr>
          <a:lstStyle/>
          <a:p>
            <a:r>
              <a:rPr lang="en-GB" sz="4800" b="1" dirty="0" smtClean="0">
                <a:latin typeface="+mn-lt"/>
              </a:rPr>
              <a:t>15 Marker</a:t>
            </a:r>
            <a:r>
              <a:rPr lang="en-GB" sz="4800" dirty="0" smtClean="0"/>
              <a:t/>
            </a:r>
            <a:br>
              <a:rPr lang="en-GB" sz="4800" dirty="0" smtClean="0"/>
            </a:br>
            <a:r>
              <a:rPr lang="en-GB" sz="4000" dirty="0" smtClean="0"/>
              <a:t>Where do the marks come from?</a:t>
            </a:r>
            <a:endParaRPr lang="en-GB" sz="4800" dirty="0"/>
          </a:p>
        </p:txBody>
      </p:sp>
      <p:pic>
        <p:nvPicPr>
          <p:cNvPr id="4" name="Content Placeholder 3"/>
          <p:cNvPicPr>
            <a:picLocks noGrp="1" noChangeAspect="1"/>
          </p:cNvPicPr>
          <p:nvPr>
            <p:ph idx="1"/>
          </p:nvPr>
        </p:nvPicPr>
        <p:blipFill>
          <a:blip r:embed="rId2"/>
          <a:stretch>
            <a:fillRect/>
          </a:stretch>
        </p:blipFill>
        <p:spPr>
          <a:xfrm>
            <a:off x="258003" y="1817911"/>
            <a:ext cx="4970394" cy="4705165"/>
          </a:xfrm>
          <a:prstGeom prst="rect">
            <a:avLst/>
          </a:prstGeom>
        </p:spPr>
      </p:pic>
      <p:sp>
        <p:nvSpPr>
          <p:cNvPr id="5" name="TextBox 4"/>
          <p:cNvSpPr txBox="1"/>
          <p:nvPr/>
        </p:nvSpPr>
        <p:spPr>
          <a:xfrm>
            <a:off x="5751443" y="1814095"/>
            <a:ext cx="6027798" cy="4708981"/>
          </a:xfrm>
          <a:prstGeom prst="rect">
            <a:avLst/>
          </a:prstGeom>
          <a:noFill/>
        </p:spPr>
        <p:txBody>
          <a:bodyPr wrap="square" rtlCol="0">
            <a:spAutoFit/>
          </a:bodyPr>
          <a:lstStyle/>
          <a:p>
            <a:r>
              <a:rPr lang="en-GB" sz="2000" b="1" dirty="0" smtClean="0"/>
              <a:t>Olly translation</a:t>
            </a:r>
          </a:p>
          <a:p>
            <a:pPr marL="342900" indent="-342900">
              <a:buFont typeface="+mj-lt"/>
              <a:buAutoNum type="arabicPeriod"/>
            </a:pPr>
            <a:r>
              <a:rPr lang="en-GB" sz="2000" dirty="0" smtClean="0"/>
              <a:t>Definition with example(s)</a:t>
            </a:r>
          </a:p>
          <a:p>
            <a:pPr marL="342900" indent="-342900">
              <a:buFont typeface="+mj-lt"/>
              <a:buAutoNum type="arabicPeriod"/>
            </a:pPr>
            <a:r>
              <a:rPr lang="en-GB" sz="2000" dirty="0" smtClean="0"/>
              <a:t>Aim for 3 explanations or points (with diagrams if appropriate - maybe not for each…)</a:t>
            </a:r>
          </a:p>
          <a:p>
            <a:pPr marL="342900" indent="-342900">
              <a:buFont typeface="+mj-lt"/>
              <a:buAutoNum type="arabicPeriod"/>
            </a:pPr>
            <a:r>
              <a:rPr lang="en-GB" sz="2000" dirty="0" smtClean="0"/>
              <a:t>Each explanation could benefit from an example to illustrate your point and show ‘application’ skills if appropriate</a:t>
            </a:r>
          </a:p>
          <a:p>
            <a:pPr marL="342900" indent="-342900">
              <a:buFont typeface="+mj-lt"/>
              <a:buAutoNum type="arabicPeriod"/>
            </a:pPr>
            <a:r>
              <a:rPr lang="en-GB" sz="2000" dirty="0" smtClean="0"/>
              <a:t>Each explanation should have ‘logical chains of reasoning’</a:t>
            </a:r>
          </a:p>
          <a:p>
            <a:pPr marL="342900" indent="-342900">
              <a:buFont typeface="+mj-lt"/>
              <a:buAutoNum type="arabicPeriod"/>
            </a:pPr>
            <a:r>
              <a:rPr lang="en-GB" sz="2000" dirty="0" smtClean="0"/>
              <a:t>Do not evaluate UNLESS it tells you to explicitly (so no conclusion either)</a:t>
            </a:r>
          </a:p>
          <a:p>
            <a:pPr marL="342900" indent="-342900">
              <a:buFont typeface="+mj-lt"/>
              <a:buAutoNum type="arabicPeriod"/>
            </a:pPr>
            <a:r>
              <a:rPr lang="en-GB" sz="2000" dirty="0" smtClean="0"/>
              <a:t>Make sure you know your stuff! Accurate explanations and definitions!</a:t>
            </a:r>
          </a:p>
          <a:p>
            <a:pPr marL="342900" indent="-342900">
              <a:buFont typeface="+mj-lt"/>
              <a:buAutoNum type="arabicPeriod"/>
            </a:pPr>
            <a:r>
              <a:rPr lang="en-GB" sz="2000" dirty="0" smtClean="0"/>
              <a:t>Structure is - definitions, explanations…no need for introduction or conclusion like in an essay</a:t>
            </a:r>
            <a:endParaRPr lang="en-GB" sz="2000" dirty="0"/>
          </a:p>
        </p:txBody>
      </p:sp>
    </p:spTree>
    <p:extLst>
      <p:ext uri="{BB962C8B-B14F-4D97-AF65-F5344CB8AC3E}">
        <p14:creationId xmlns:p14="http://schemas.microsoft.com/office/powerpoint/2010/main" val="3161793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latin typeface="+mn-lt"/>
              </a:rPr>
              <a:t>15 Mark Questions: What am I thinking?</a:t>
            </a:r>
            <a:endParaRPr lang="en-US" b="1" dirty="0">
              <a:latin typeface="+mn-lt"/>
            </a:endParaRPr>
          </a:p>
        </p:txBody>
      </p:sp>
      <p:sp>
        <p:nvSpPr>
          <p:cNvPr id="2" name="Content Placeholder 1"/>
          <p:cNvSpPr>
            <a:spLocks noGrp="1"/>
          </p:cNvSpPr>
          <p:nvPr>
            <p:ph idx="1"/>
          </p:nvPr>
        </p:nvSpPr>
        <p:spPr/>
        <p:txBody>
          <a:bodyPr>
            <a:normAutofit fontScale="85000" lnSpcReduction="20000"/>
          </a:bodyPr>
          <a:lstStyle/>
          <a:p>
            <a:pPr marL="0" indent="0">
              <a:lnSpc>
                <a:spcPct val="120000"/>
              </a:lnSpc>
              <a:spcBef>
                <a:spcPts val="0"/>
              </a:spcBef>
              <a:buNone/>
            </a:pPr>
            <a:r>
              <a:rPr lang="en-US" b="1" dirty="0"/>
              <a:t>Explain what is meant by ‘economies of scale’ and </a:t>
            </a:r>
            <a:r>
              <a:rPr lang="en-US" b="1" dirty="0" err="1"/>
              <a:t>analyse</a:t>
            </a:r>
            <a:r>
              <a:rPr lang="en-US" b="1" dirty="0"/>
              <a:t> how </a:t>
            </a:r>
            <a:r>
              <a:rPr lang="en-US" b="1" dirty="0" smtClean="0"/>
              <a:t>economies of scale could effect </a:t>
            </a:r>
            <a:r>
              <a:rPr lang="en-US" b="1" dirty="0"/>
              <a:t>the grocery </a:t>
            </a:r>
            <a:r>
              <a:rPr lang="en-US" b="1" dirty="0" smtClean="0"/>
              <a:t>market   </a:t>
            </a:r>
            <a:r>
              <a:rPr lang="en-US" dirty="0" smtClean="0"/>
              <a:t>15 Marks</a:t>
            </a:r>
          </a:p>
          <a:p>
            <a:pPr marL="0" indent="0">
              <a:lnSpc>
                <a:spcPct val="120000"/>
              </a:lnSpc>
              <a:spcBef>
                <a:spcPts val="0"/>
              </a:spcBef>
              <a:buNone/>
            </a:pPr>
            <a:endParaRPr lang="en-US" dirty="0"/>
          </a:p>
          <a:p>
            <a:pPr>
              <a:lnSpc>
                <a:spcPct val="120000"/>
              </a:lnSpc>
              <a:spcBef>
                <a:spcPts val="0"/>
              </a:spcBef>
            </a:pPr>
            <a:r>
              <a:rPr lang="en-US" dirty="0" smtClean="0"/>
              <a:t>Economies of scale definition (bottom of the LRAC) and explain a few sources (purchasing, technical, financial?), external and internal?</a:t>
            </a:r>
          </a:p>
          <a:p>
            <a:pPr>
              <a:lnSpc>
                <a:spcPct val="120000"/>
              </a:lnSpc>
              <a:spcBef>
                <a:spcPts val="0"/>
              </a:spcBef>
            </a:pPr>
            <a:r>
              <a:rPr lang="en-US" dirty="0" smtClean="0"/>
              <a:t>Greater abnormal profits – greater dynamic efficiency.  Improvements in online shopping, </a:t>
            </a:r>
            <a:r>
              <a:rPr lang="en-US" dirty="0" err="1" smtClean="0"/>
              <a:t>organisation</a:t>
            </a:r>
            <a:r>
              <a:rPr lang="en-US" dirty="0" smtClean="0"/>
              <a:t> of shops etc.</a:t>
            </a:r>
          </a:p>
          <a:p>
            <a:pPr>
              <a:lnSpc>
                <a:spcPct val="120000"/>
              </a:lnSpc>
              <a:spcBef>
                <a:spcPts val="0"/>
              </a:spcBef>
            </a:pPr>
            <a:r>
              <a:rPr lang="en-US" dirty="0" smtClean="0"/>
              <a:t>Lower prices? Grocery market competitive with the big four – better for consumers (greater surplus).  Price wars before Xmas in supermarkets.</a:t>
            </a:r>
          </a:p>
          <a:p>
            <a:pPr>
              <a:lnSpc>
                <a:spcPct val="120000"/>
              </a:lnSpc>
              <a:spcBef>
                <a:spcPts val="0"/>
              </a:spcBef>
            </a:pPr>
            <a:r>
              <a:rPr lang="en-US" dirty="0" smtClean="0"/>
              <a:t>Barrier to entry? Prevents competition from smaller companies?  Recent Booker and Tesco deal?</a:t>
            </a:r>
          </a:p>
          <a:p>
            <a:pPr marL="0" indent="0">
              <a:lnSpc>
                <a:spcPct val="120000"/>
              </a:lnSpc>
              <a:spcBef>
                <a:spcPts val="0"/>
              </a:spcBef>
              <a:buNone/>
            </a:pPr>
            <a:endParaRPr lang="en-US" dirty="0"/>
          </a:p>
        </p:txBody>
      </p:sp>
    </p:spTree>
    <p:extLst>
      <p:ext uri="{BB962C8B-B14F-4D97-AF65-F5344CB8AC3E}">
        <p14:creationId xmlns:p14="http://schemas.microsoft.com/office/powerpoint/2010/main" val="4107838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latin typeface="+mn-lt"/>
              </a:rPr>
              <a:t>15 Mark Questions: Your go….</a:t>
            </a:r>
            <a:endParaRPr lang="en-US" b="1" dirty="0">
              <a:latin typeface="+mn-lt"/>
            </a:endParaRPr>
          </a:p>
        </p:txBody>
      </p:sp>
      <p:sp>
        <p:nvSpPr>
          <p:cNvPr id="2" name="Content Placeholder 1"/>
          <p:cNvSpPr>
            <a:spLocks noGrp="1"/>
          </p:cNvSpPr>
          <p:nvPr>
            <p:ph idx="1"/>
          </p:nvPr>
        </p:nvSpPr>
        <p:spPr/>
        <p:txBody>
          <a:bodyPr>
            <a:normAutofit fontScale="85000" lnSpcReduction="10000"/>
          </a:bodyPr>
          <a:lstStyle/>
          <a:p>
            <a:pPr marL="0" indent="0">
              <a:lnSpc>
                <a:spcPct val="120000"/>
              </a:lnSpc>
              <a:spcBef>
                <a:spcPts val="0"/>
              </a:spcBef>
              <a:buNone/>
            </a:pPr>
            <a:r>
              <a:rPr lang="en-US" b="1" dirty="0" smtClean="0"/>
              <a:t>Explain </a:t>
            </a:r>
            <a:r>
              <a:rPr lang="en-US" b="1" dirty="0"/>
              <a:t>what is meant by ‘concentrated markets’ and </a:t>
            </a:r>
            <a:r>
              <a:rPr lang="en-US" b="1" dirty="0" err="1" smtClean="0"/>
              <a:t>analyse</a:t>
            </a:r>
            <a:r>
              <a:rPr lang="en-US" b="1" dirty="0" smtClean="0"/>
              <a:t> </a:t>
            </a:r>
            <a:r>
              <a:rPr lang="en-US" b="1" dirty="0"/>
              <a:t>possible consequences of energy being supplied through concentrated </a:t>
            </a:r>
            <a:r>
              <a:rPr lang="en-US" b="1" dirty="0" smtClean="0"/>
              <a:t>markets (15 Marks)</a:t>
            </a:r>
          </a:p>
          <a:p>
            <a:pPr marL="0" indent="0">
              <a:lnSpc>
                <a:spcPct val="120000"/>
              </a:lnSpc>
              <a:spcBef>
                <a:spcPts val="0"/>
              </a:spcBef>
              <a:buNone/>
            </a:pPr>
            <a:endParaRPr lang="en-US" dirty="0"/>
          </a:p>
          <a:p>
            <a:pPr marL="514350" indent="-514350">
              <a:lnSpc>
                <a:spcPct val="120000"/>
              </a:lnSpc>
              <a:spcBef>
                <a:spcPts val="0"/>
              </a:spcBef>
              <a:buFont typeface="+mj-lt"/>
              <a:buAutoNum type="arabicPeriod"/>
            </a:pPr>
            <a:r>
              <a:rPr lang="en-US" dirty="0" smtClean="0"/>
              <a:t>Concentrated markets (Several big firms dominating market – oligopoly) e.g. Grocery and Energy markets.  Concentration is high between small amount of firms</a:t>
            </a:r>
          </a:p>
          <a:p>
            <a:pPr marL="514350" indent="-514350">
              <a:lnSpc>
                <a:spcPct val="120000"/>
              </a:lnSpc>
              <a:spcBef>
                <a:spcPts val="0"/>
              </a:spcBef>
              <a:buFont typeface="+mj-lt"/>
              <a:buAutoNum type="arabicPeriod"/>
            </a:pPr>
            <a:r>
              <a:rPr lang="en-US" dirty="0" smtClean="0"/>
              <a:t>Consequence 1: Price competition = Monopoly diagram and not profit </a:t>
            </a:r>
            <a:r>
              <a:rPr lang="en-US" dirty="0" err="1" smtClean="0"/>
              <a:t>maximising</a:t>
            </a:r>
            <a:endParaRPr lang="en-US" dirty="0" smtClean="0"/>
          </a:p>
          <a:p>
            <a:pPr marL="514350" indent="-514350">
              <a:lnSpc>
                <a:spcPct val="120000"/>
              </a:lnSpc>
              <a:spcBef>
                <a:spcPts val="0"/>
              </a:spcBef>
              <a:buFont typeface="+mj-lt"/>
              <a:buAutoNum type="arabicPeriod"/>
            </a:pPr>
            <a:r>
              <a:rPr lang="en-US" dirty="0" smtClean="0"/>
              <a:t>Consequence 2: Price collusion = Monopoly diagram and profit </a:t>
            </a:r>
            <a:r>
              <a:rPr lang="en-US" dirty="0" err="1" smtClean="0"/>
              <a:t>maximisation</a:t>
            </a:r>
            <a:endParaRPr lang="en-US" dirty="0" smtClean="0"/>
          </a:p>
          <a:p>
            <a:pPr marL="514350" indent="-514350">
              <a:lnSpc>
                <a:spcPct val="120000"/>
              </a:lnSpc>
              <a:spcBef>
                <a:spcPts val="0"/>
              </a:spcBef>
              <a:buFont typeface="+mj-lt"/>
              <a:buAutoNum type="arabicPeriod"/>
            </a:pPr>
            <a:r>
              <a:rPr lang="en-US" dirty="0" smtClean="0"/>
              <a:t>Consequence 3: Non-Price competition = Kinked demand curve</a:t>
            </a:r>
          </a:p>
          <a:p>
            <a:pPr marL="0" indent="0">
              <a:lnSpc>
                <a:spcPct val="120000"/>
              </a:lnSpc>
              <a:spcBef>
                <a:spcPts val="0"/>
              </a:spcBef>
              <a:buNone/>
            </a:pPr>
            <a:endParaRPr lang="en-US" dirty="0"/>
          </a:p>
          <a:p>
            <a:endParaRPr lang="en-US" dirty="0"/>
          </a:p>
        </p:txBody>
      </p:sp>
      <p:sp>
        <p:nvSpPr>
          <p:cNvPr id="3" name="TextBox 2"/>
          <p:cNvSpPr txBox="1"/>
          <p:nvPr/>
        </p:nvSpPr>
        <p:spPr>
          <a:xfrm>
            <a:off x="8595186" y="154894"/>
            <a:ext cx="3453561" cy="1200329"/>
          </a:xfrm>
          <a:prstGeom prst="rect">
            <a:avLst/>
          </a:prstGeom>
          <a:solidFill>
            <a:srgbClr val="FFFFFF"/>
          </a:solidFill>
        </p:spPr>
        <p:txBody>
          <a:bodyPr wrap="square" rtlCol="0">
            <a:spAutoFit/>
          </a:bodyPr>
          <a:lstStyle/>
          <a:p>
            <a:r>
              <a:rPr lang="en-US" b="1" dirty="0" smtClean="0"/>
              <a:t>2 </a:t>
            </a:r>
            <a:r>
              <a:rPr lang="en-US" b="1" dirty="0" err="1" smtClean="0"/>
              <a:t>Mins</a:t>
            </a:r>
            <a:r>
              <a:rPr lang="en-US" b="1" dirty="0" smtClean="0"/>
              <a:t>: </a:t>
            </a:r>
            <a:r>
              <a:rPr lang="en-US" dirty="0" smtClean="0"/>
              <a:t>Individually Plan</a:t>
            </a:r>
          </a:p>
          <a:p>
            <a:r>
              <a:rPr lang="en-US" b="1" dirty="0"/>
              <a:t>2</a:t>
            </a:r>
            <a:r>
              <a:rPr lang="en-US" b="1" dirty="0" smtClean="0"/>
              <a:t> </a:t>
            </a:r>
            <a:r>
              <a:rPr lang="en-US" b="1" dirty="0" err="1" smtClean="0"/>
              <a:t>Mins</a:t>
            </a:r>
            <a:r>
              <a:rPr lang="en-US" b="1" dirty="0" smtClean="0"/>
              <a:t>: </a:t>
            </a:r>
            <a:r>
              <a:rPr lang="en-US" dirty="0" smtClean="0"/>
              <a:t>Peer Assess</a:t>
            </a:r>
          </a:p>
          <a:p>
            <a:r>
              <a:rPr lang="en-US" b="1" dirty="0"/>
              <a:t>3</a:t>
            </a:r>
            <a:r>
              <a:rPr lang="en-US" b="1" dirty="0" smtClean="0"/>
              <a:t> </a:t>
            </a:r>
            <a:r>
              <a:rPr lang="en-US" b="1" dirty="0" err="1" smtClean="0"/>
              <a:t>Mins</a:t>
            </a:r>
            <a:r>
              <a:rPr lang="en-US" b="1" dirty="0" smtClean="0"/>
              <a:t>: </a:t>
            </a:r>
            <a:r>
              <a:rPr lang="en-US" dirty="0" smtClean="0"/>
              <a:t>Discussions in threes and agree on a group version</a:t>
            </a:r>
            <a:endParaRPr lang="en-US" dirty="0"/>
          </a:p>
        </p:txBody>
      </p:sp>
    </p:spTree>
    <p:extLst>
      <p:ext uri="{BB962C8B-B14F-4D97-AF65-F5344CB8AC3E}">
        <p14:creationId xmlns:p14="http://schemas.microsoft.com/office/powerpoint/2010/main" val="2012741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15 Mark MACRO: what am I thinking?</a:t>
            </a:r>
            <a:endParaRPr lang="en-US" b="1" dirty="0">
              <a:latin typeface="+mn-lt"/>
            </a:endParaRPr>
          </a:p>
        </p:txBody>
      </p:sp>
      <p:sp>
        <p:nvSpPr>
          <p:cNvPr id="3" name="Content Placeholder 2"/>
          <p:cNvSpPr>
            <a:spLocks noGrp="1"/>
          </p:cNvSpPr>
          <p:nvPr>
            <p:ph idx="1"/>
          </p:nvPr>
        </p:nvSpPr>
        <p:spPr/>
        <p:txBody>
          <a:bodyPr>
            <a:normAutofit fontScale="85000" lnSpcReduction="10000"/>
          </a:bodyPr>
          <a:lstStyle/>
          <a:p>
            <a:pPr marL="0" indent="0">
              <a:buNone/>
            </a:pPr>
            <a:r>
              <a:rPr lang="en-US" sz="3300" b="1" dirty="0"/>
              <a:t>What is ‘moral hazard’ and explain two other causes of market failure in the financial </a:t>
            </a:r>
            <a:r>
              <a:rPr lang="en-US" sz="3300" b="1" dirty="0" smtClean="0"/>
              <a:t>markets </a:t>
            </a:r>
            <a:r>
              <a:rPr lang="en-US" dirty="0" smtClean="0"/>
              <a:t>(15 Marks)</a:t>
            </a:r>
          </a:p>
          <a:p>
            <a:pPr marL="0" indent="0">
              <a:buNone/>
            </a:pPr>
            <a:endParaRPr lang="en-US" dirty="0"/>
          </a:p>
          <a:p>
            <a:pPr marL="514350" indent="-514350">
              <a:buFont typeface="+mj-lt"/>
              <a:buAutoNum type="arabicPeriod"/>
            </a:pPr>
            <a:r>
              <a:rPr lang="en-US" dirty="0" smtClean="0"/>
              <a:t>‘Financial Markets’ definition (briefly)</a:t>
            </a:r>
          </a:p>
          <a:p>
            <a:pPr marL="514350" indent="-514350">
              <a:buFont typeface="+mj-lt"/>
              <a:buAutoNum type="arabicPeriod"/>
            </a:pPr>
            <a:r>
              <a:rPr lang="en-US" dirty="0" smtClean="0"/>
              <a:t>Moral hazard (excessive risk taking encouraged because of CDS’s insurance and Government bail outs, over-leverage and taking out illiquid and risky assets)</a:t>
            </a:r>
          </a:p>
          <a:p>
            <a:pPr marL="514350" indent="-514350">
              <a:buFont typeface="+mj-lt"/>
              <a:buAutoNum type="arabicPeriod"/>
            </a:pPr>
            <a:r>
              <a:rPr lang="en-US" dirty="0"/>
              <a:t>Asymmetric information (lack of information about asset you are buying – e.g. housing debt derivatives for financial crash, means balance sheet for banks assets less than they think)</a:t>
            </a:r>
          </a:p>
          <a:p>
            <a:pPr marL="514350" indent="-514350">
              <a:buFont typeface="+mj-lt"/>
              <a:buAutoNum type="arabicPeriod"/>
            </a:pPr>
            <a:r>
              <a:rPr lang="en-US" dirty="0" smtClean="0"/>
              <a:t>Negative externalities (spread of market failure due to systemic risk across whole financial sector and reliance of banks lending from each other)</a:t>
            </a:r>
          </a:p>
          <a:p>
            <a:pPr marL="0" indent="0">
              <a:buNone/>
            </a:pPr>
            <a:endParaRPr lang="en-US" dirty="0"/>
          </a:p>
        </p:txBody>
      </p:sp>
    </p:spTree>
    <p:extLst>
      <p:ext uri="{BB962C8B-B14F-4D97-AF65-F5344CB8AC3E}">
        <p14:creationId xmlns:p14="http://schemas.microsoft.com/office/powerpoint/2010/main" val="340987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latin typeface="+mn-lt"/>
              </a:rPr>
              <a:t>15 Mark Questions: Your go….</a:t>
            </a:r>
            <a:endParaRPr lang="en-US" b="1" dirty="0">
              <a:latin typeface="+mn-lt"/>
            </a:endParaRPr>
          </a:p>
        </p:txBody>
      </p:sp>
      <p:sp>
        <p:nvSpPr>
          <p:cNvPr id="2" name="Content Placeholder 1"/>
          <p:cNvSpPr>
            <a:spLocks noGrp="1"/>
          </p:cNvSpPr>
          <p:nvPr>
            <p:ph idx="1"/>
          </p:nvPr>
        </p:nvSpPr>
        <p:spPr/>
        <p:txBody>
          <a:bodyPr>
            <a:normAutofit/>
          </a:bodyPr>
          <a:lstStyle/>
          <a:p>
            <a:pPr marL="0" indent="0">
              <a:lnSpc>
                <a:spcPct val="120000"/>
              </a:lnSpc>
              <a:spcBef>
                <a:spcPts val="0"/>
              </a:spcBef>
              <a:buNone/>
            </a:pPr>
            <a:r>
              <a:rPr lang="en-US" sz="3200" b="1" dirty="0" smtClean="0"/>
              <a:t>Explain the monetary transmission mechanism (15 Marks)</a:t>
            </a:r>
          </a:p>
          <a:p>
            <a:pPr marL="0" indent="0">
              <a:lnSpc>
                <a:spcPct val="120000"/>
              </a:lnSpc>
              <a:spcBef>
                <a:spcPts val="0"/>
              </a:spcBef>
              <a:buNone/>
            </a:pPr>
            <a:endParaRPr lang="en-US" dirty="0"/>
          </a:p>
          <a:p>
            <a:pPr marL="514350" indent="-514350">
              <a:lnSpc>
                <a:spcPct val="120000"/>
              </a:lnSpc>
              <a:spcBef>
                <a:spcPts val="0"/>
              </a:spcBef>
              <a:buFont typeface="+mj-lt"/>
              <a:buAutoNum type="arabicPeriod"/>
            </a:pPr>
            <a:r>
              <a:rPr lang="en-US" dirty="0" smtClean="0"/>
              <a:t>Monetary transmission mechanism (Bank of England setting interest rates triggering AD change – diagram?)</a:t>
            </a:r>
          </a:p>
          <a:p>
            <a:pPr marL="514350" indent="-514350">
              <a:lnSpc>
                <a:spcPct val="120000"/>
              </a:lnSpc>
              <a:spcBef>
                <a:spcPts val="0"/>
              </a:spcBef>
              <a:buFont typeface="+mj-lt"/>
              <a:buAutoNum type="arabicPeriod"/>
            </a:pPr>
            <a:r>
              <a:rPr lang="en-US" dirty="0" smtClean="0"/>
              <a:t>Market rates and confidence (incentives to borrow OR save)</a:t>
            </a:r>
          </a:p>
          <a:p>
            <a:pPr marL="514350" indent="-514350">
              <a:lnSpc>
                <a:spcPct val="120000"/>
              </a:lnSpc>
              <a:spcBef>
                <a:spcPts val="0"/>
              </a:spcBef>
              <a:buFont typeface="+mj-lt"/>
              <a:buAutoNum type="arabicPeriod"/>
            </a:pPr>
            <a:r>
              <a:rPr lang="en-US" dirty="0" smtClean="0"/>
              <a:t>Asset Prices (interest rates affect prices of assets = wealth effect)</a:t>
            </a:r>
          </a:p>
          <a:p>
            <a:pPr marL="514350" indent="-514350">
              <a:lnSpc>
                <a:spcPct val="120000"/>
              </a:lnSpc>
              <a:spcBef>
                <a:spcPts val="0"/>
              </a:spcBef>
              <a:buFont typeface="+mj-lt"/>
              <a:buAutoNum type="arabicPeriod"/>
            </a:pPr>
            <a:r>
              <a:rPr lang="en-US" dirty="0" smtClean="0"/>
              <a:t>Exchange Rates (hot money flows lead to changes in ER and therefore effects on trade balance and ‘external demand’ etc.)</a:t>
            </a:r>
          </a:p>
          <a:p>
            <a:pPr marL="514350" indent="-514350">
              <a:lnSpc>
                <a:spcPct val="120000"/>
              </a:lnSpc>
              <a:spcBef>
                <a:spcPts val="0"/>
              </a:spcBef>
              <a:buFont typeface="+mj-lt"/>
              <a:buAutoNum type="arabicPeriod"/>
            </a:pPr>
            <a:endParaRPr lang="en-US" dirty="0" smtClean="0"/>
          </a:p>
          <a:p>
            <a:pPr marL="0" indent="0">
              <a:lnSpc>
                <a:spcPct val="120000"/>
              </a:lnSpc>
              <a:spcBef>
                <a:spcPts val="0"/>
              </a:spcBef>
              <a:buNone/>
            </a:pPr>
            <a:endParaRPr lang="en-US" dirty="0"/>
          </a:p>
          <a:p>
            <a:endParaRPr lang="en-US" dirty="0"/>
          </a:p>
        </p:txBody>
      </p:sp>
      <p:sp>
        <p:nvSpPr>
          <p:cNvPr id="3" name="TextBox 2"/>
          <p:cNvSpPr txBox="1"/>
          <p:nvPr/>
        </p:nvSpPr>
        <p:spPr>
          <a:xfrm>
            <a:off x="8595186" y="154894"/>
            <a:ext cx="3453561" cy="1200329"/>
          </a:xfrm>
          <a:prstGeom prst="rect">
            <a:avLst/>
          </a:prstGeom>
          <a:solidFill>
            <a:srgbClr val="FFFFFF"/>
          </a:solidFill>
        </p:spPr>
        <p:txBody>
          <a:bodyPr wrap="square" rtlCol="0">
            <a:spAutoFit/>
          </a:bodyPr>
          <a:lstStyle/>
          <a:p>
            <a:r>
              <a:rPr lang="en-US" b="1" dirty="0" smtClean="0"/>
              <a:t>2 </a:t>
            </a:r>
            <a:r>
              <a:rPr lang="en-US" b="1" dirty="0" err="1" smtClean="0"/>
              <a:t>Mins</a:t>
            </a:r>
            <a:r>
              <a:rPr lang="en-US" b="1" dirty="0" smtClean="0"/>
              <a:t>: </a:t>
            </a:r>
            <a:r>
              <a:rPr lang="en-US" dirty="0" smtClean="0"/>
              <a:t>Individually Plan</a:t>
            </a:r>
          </a:p>
          <a:p>
            <a:r>
              <a:rPr lang="en-US" b="1" dirty="0"/>
              <a:t>2</a:t>
            </a:r>
            <a:r>
              <a:rPr lang="en-US" b="1" dirty="0" smtClean="0"/>
              <a:t> </a:t>
            </a:r>
            <a:r>
              <a:rPr lang="en-US" b="1" dirty="0" err="1" smtClean="0"/>
              <a:t>Mins</a:t>
            </a:r>
            <a:r>
              <a:rPr lang="en-US" b="1" dirty="0" smtClean="0"/>
              <a:t>: </a:t>
            </a:r>
            <a:r>
              <a:rPr lang="en-US" dirty="0" smtClean="0"/>
              <a:t>Peer Assess</a:t>
            </a:r>
          </a:p>
          <a:p>
            <a:r>
              <a:rPr lang="en-US" b="1" dirty="0"/>
              <a:t>3</a:t>
            </a:r>
            <a:r>
              <a:rPr lang="en-US" b="1" dirty="0" smtClean="0"/>
              <a:t> </a:t>
            </a:r>
            <a:r>
              <a:rPr lang="en-US" b="1" dirty="0" err="1" smtClean="0"/>
              <a:t>Mins</a:t>
            </a:r>
            <a:r>
              <a:rPr lang="en-US" b="1" dirty="0" smtClean="0"/>
              <a:t>: </a:t>
            </a:r>
            <a:r>
              <a:rPr lang="en-US" dirty="0" smtClean="0"/>
              <a:t>Discussions in threes and agree on a group version</a:t>
            </a:r>
            <a:endParaRPr lang="en-US" dirty="0"/>
          </a:p>
        </p:txBody>
      </p:sp>
    </p:spTree>
    <p:extLst>
      <p:ext uri="{BB962C8B-B14F-4D97-AF65-F5344CB8AC3E}">
        <p14:creationId xmlns:p14="http://schemas.microsoft.com/office/powerpoint/2010/main" val="1473342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9736" y="216854"/>
            <a:ext cx="11661577" cy="6459144"/>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600" b="1" dirty="0" smtClean="0"/>
              <a:t>THU: 90</a:t>
            </a:r>
            <a:endParaRPr lang="en-US" sz="16600" b="1" dirty="0"/>
          </a:p>
        </p:txBody>
      </p:sp>
    </p:spTree>
    <p:extLst>
      <p:ext uri="{BB962C8B-B14F-4D97-AF65-F5344CB8AC3E}">
        <p14:creationId xmlns:p14="http://schemas.microsoft.com/office/powerpoint/2010/main" val="21088828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920414" y="3120690"/>
            <a:ext cx="2085474" cy="802105"/>
          </a:xfrm>
          <a:prstGeom prst="rect">
            <a:avLst/>
          </a:prstGeom>
          <a:solidFill>
            <a:srgbClr val="0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MICROECONOMICS</a:t>
            </a:r>
          </a:p>
          <a:p>
            <a:pPr algn="ctr"/>
            <a:r>
              <a:rPr lang="en-US" sz="1000" dirty="0" smtClean="0"/>
              <a:t>THEORY OF THE FIRM: (RWS 13-16) – Impact of Firms on Society</a:t>
            </a:r>
            <a:endParaRPr lang="en-US" sz="1000" dirty="0"/>
          </a:p>
        </p:txBody>
      </p:sp>
      <p:sp>
        <p:nvSpPr>
          <p:cNvPr id="5" name="TextBox 4"/>
          <p:cNvSpPr txBox="1"/>
          <p:nvPr/>
        </p:nvSpPr>
        <p:spPr>
          <a:xfrm>
            <a:off x="3016250" y="2492374"/>
            <a:ext cx="1762125" cy="523220"/>
          </a:xfrm>
          <a:prstGeom prst="rect">
            <a:avLst/>
          </a:prstGeom>
          <a:solidFill>
            <a:schemeClr val="bg1">
              <a:lumMod val="65000"/>
            </a:schemeClr>
          </a:solidFill>
        </p:spPr>
        <p:txBody>
          <a:bodyPr wrap="square" rtlCol="0">
            <a:spAutoFit/>
          </a:bodyPr>
          <a:lstStyle/>
          <a:p>
            <a:pPr algn="ctr"/>
            <a:r>
              <a:rPr lang="en-US" sz="1400" b="1" dirty="0" smtClean="0"/>
              <a:t>Perfect Competition Model</a:t>
            </a:r>
            <a:endParaRPr lang="en-US" sz="1400" b="1" dirty="0"/>
          </a:p>
        </p:txBody>
      </p:sp>
      <p:sp>
        <p:nvSpPr>
          <p:cNvPr id="6" name="TextBox 5"/>
          <p:cNvSpPr txBox="1"/>
          <p:nvPr/>
        </p:nvSpPr>
        <p:spPr>
          <a:xfrm>
            <a:off x="7073900" y="2406649"/>
            <a:ext cx="1762125" cy="523220"/>
          </a:xfrm>
          <a:prstGeom prst="rect">
            <a:avLst/>
          </a:prstGeom>
          <a:solidFill>
            <a:schemeClr val="bg1">
              <a:lumMod val="65000"/>
            </a:schemeClr>
          </a:solidFill>
        </p:spPr>
        <p:txBody>
          <a:bodyPr wrap="square" rtlCol="0">
            <a:spAutoFit/>
          </a:bodyPr>
          <a:lstStyle/>
          <a:p>
            <a:pPr algn="ctr"/>
            <a:r>
              <a:rPr lang="en-US" sz="1400" b="1" dirty="0" smtClean="0"/>
              <a:t>Pure Monopoly Model</a:t>
            </a:r>
            <a:endParaRPr lang="en-US" sz="1400" b="1" dirty="0"/>
          </a:p>
        </p:txBody>
      </p:sp>
      <p:sp>
        <p:nvSpPr>
          <p:cNvPr id="7" name="TextBox 6"/>
          <p:cNvSpPr txBox="1"/>
          <p:nvPr/>
        </p:nvSpPr>
        <p:spPr>
          <a:xfrm>
            <a:off x="6781800" y="4448174"/>
            <a:ext cx="1762125" cy="307777"/>
          </a:xfrm>
          <a:prstGeom prst="rect">
            <a:avLst/>
          </a:prstGeom>
          <a:solidFill>
            <a:schemeClr val="bg1">
              <a:lumMod val="65000"/>
            </a:schemeClr>
          </a:solidFill>
        </p:spPr>
        <p:txBody>
          <a:bodyPr wrap="square" rtlCol="0">
            <a:spAutoFit/>
          </a:bodyPr>
          <a:lstStyle/>
          <a:p>
            <a:pPr algn="ctr"/>
            <a:r>
              <a:rPr lang="en-US" sz="1400" b="1" dirty="0" smtClean="0"/>
              <a:t>Other Models</a:t>
            </a:r>
            <a:endParaRPr lang="en-US" sz="1400" b="1" dirty="0"/>
          </a:p>
        </p:txBody>
      </p:sp>
      <p:sp>
        <p:nvSpPr>
          <p:cNvPr id="9" name="TextBox 8"/>
          <p:cNvSpPr txBox="1"/>
          <p:nvPr/>
        </p:nvSpPr>
        <p:spPr>
          <a:xfrm>
            <a:off x="1539876" y="2698750"/>
            <a:ext cx="1428749" cy="738664"/>
          </a:xfrm>
          <a:prstGeom prst="rect">
            <a:avLst/>
          </a:prstGeom>
          <a:noFill/>
        </p:spPr>
        <p:txBody>
          <a:bodyPr wrap="square" rtlCol="0">
            <a:spAutoFit/>
          </a:bodyPr>
          <a:lstStyle/>
          <a:p>
            <a:pPr algn="ctr"/>
            <a:r>
              <a:rPr lang="en-US" sz="1050" u="sng" dirty="0" smtClean="0"/>
              <a:t>Theory of production: cost, revenue and profit diagram (and analysis)</a:t>
            </a:r>
            <a:endParaRPr lang="en-US" sz="1050" u="sng" dirty="0"/>
          </a:p>
        </p:txBody>
      </p:sp>
      <p:sp>
        <p:nvSpPr>
          <p:cNvPr id="11" name="TextBox 10"/>
          <p:cNvSpPr txBox="1"/>
          <p:nvPr/>
        </p:nvSpPr>
        <p:spPr>
          <a:xfrm>
            <a:off x="2486026" y="2184400"/>
            <a:ext cx="1428749" cy="253916"/>
          </a:xfrm>
          <a:prstGeom prst="rect">
            <a:avLst/>
          </a:prstGeom>
          <a:noFill/>
        </p:spPr>
        <p:txBody>
          <a:bodyPr wrap="square" rtlCol="0">
            <a:spAutoFit/>
          </a:bodyPr>
          <a:lstStyle/>
          <a:p>
            <a:pPr algn="ctr"/>
            <a:r>
              <a:rPr lang="en-US" sz="1050" u="sng" dirty="0" smtClean="0"/>
              <a:t>Market conditions</a:t>
            </a:r>
            <a:endParaRPr lang="en-US" sz="1050" u="sng" dirty="0"/>
          </a:p>
        </p:txBody>
      </p:sp>
      <p:sp>
        <p:nvSpPr>
          <p:cNvPr id="12" name="TextBox 11"/>
          <p:cNvSpPr txBox="1"/>
          <p:nvPr/>
        </p:nvSpPr>
        <p:spPr>
          <a:xfrm>
            <a:off x="3273426" y="3067050"/>
            <a:ext cx="1428749" cy="415498"/>
          </a:xfrm>
          <a:prstGeom prst="rect">
            <a:avLst/>
          </a:prstGeom>
          <a:noFill/>
        </p:spPr>
        <p:txBody>
          <a:bodyPr wrap="square" rtlCol="0">
            <a:spAutoFit/>
          </a:bodyPr>
          <a:lstStyle/>
          <a:p>
            <a:pPr algn="ctr"/>
            <a:r>
              <a:rPr lang="en-US" sz="1050" u="sng" dirty="0" smtClean="0"/>
              <a:t>Evaluation: efficiency and welfare</a:t>
            </a:r>
            <a:endParaRPr lang="en-US" sz="1050" u="sng" dirty="0"/>
          </a:p>
        </p:txBody>
      </p:sp>
      <p:sp>
        <p:nvSpPr>
          <p:cNvPr id="13" name="TextBox 12"/>
          <p:cNvSpPr txBox="1"/>
          <p:nvPr/>
        </p:nvSpPr>
        <p:spPr>
          <a:xfrm>
            <a:off x="6327776" y="1803400"/>
            <a:ext cx="1625599" cy="577081"/>
          </a:xfrm>
          <a:prstGeom prst="rect">
            <a:avLst/>
          </a:prstGeom>
          <a:noFill/>
        </p:spPr>
        <p:txBody>
          <a:bodyPr wrap="square" rtlCol="0">
            <a:spAutoFit/>
          </a:bodyPr>
          <a:lstStyle/>
          <a:p>
            <a:pPr algn="ctr"/>
            <a:r>
              <a:rPr lang="en-US" sz="1050" u="sng" dirty="0" smtClean="0"/>
              <a:t>Theory of production: cost, revenue and profit diagram (and analysis)</a:t>
            </a:r>
            <a:endParaRPr lang="en-US" sz="1050" u="sng" dirty="0"/>
          </a:p>
        </p:txBody>
      </p:sp>
      <p:sp>
        <p:nvSpPr>
          <p:cNvPr id="14" name="TextBox 13"/>
          <p:cNvSpPr txBox="1"/>
          <p:nvPr/>
        </p:nvSpPr>
        <p:spPr>
          <a:xfrm>
            <a:off x="8226426" y="2162175"/>
            <a:ext cx="1428749" cy="253916"/>
          </a:xfrm>
          <a:prstGeom prst="rect">
            <a:avLst/>
          </a:prstGeom>
          <a:noFill/>
        </p:spPr>
        <p:txBody>
          <a:bodyPr wrap="square" rtlCol="0">
            <a:spAutoFit/>
          </a:bodyPr>
          <a:lstStyle/>
          <a:p>
            <a:pPr algn="ctr"/>
            <a:r>
              <a:rPr lang="en-US" sz="1050" u="sng" dirty="0" smtClean="0"/>
              <a:t>Market conditions</a:t>
            </a:r>
            <a:endParaRPr lang="en-US" sz="1050" u="sng" dirty="0"/>
          </a:p>
        </p:txBody>
      </p:sp>
      <p:sp>
        <p:nvSpPr>
          <p:cNvPr id="15" name="TextBox 14"/>
          <p:cNvSpPr txBox="1"/>
          <p:nvPr/>
        </p:nvSpPr>
        <p:spPr>
          <a:xfrm>
            <a:off x="8489951" y="2997200"/>
            <a:ext cx="1428749" cy="415498"/>
          </a:xfrm>
          <a:prstGeom prst="rect">
            <a:avLst/>
          </a:prstGeom>
          <a:noFill/>
        </p:spPr>
        <p:txBody>
          <a:bodyPr wrap="square" rtlCol="0">
            <a:spAutoFit/>
          </a:bodyPr>
          <a:lstStyle/>
          <a:p>
            <a:pPr algn="ctr"/>
            <a:r>
              <a:rPr lang="en-US" sz="1050" u="sng" dirty="0" smtClean="0"/>
              <a:t>Evaluation: efficiency and welfare</a:t>
            </a:r>
            <a:endParaRPr lang="en-US" sz="1050" u="sng" dirty="0"/>
          </a:p>
        </p:txBody>
      </p:sp>
      <p:sp>
        <p:nvSpPr>
          <p:cNvPr id="16" name="TextBox 15"/>
          <p:cNvSpPr txBox="1"/>
          <p:nvPr/>
        </p:nvSpPr>
        <p:spPr>
          <a:xfrm>
            <a:off x="3971926" y="2225675"/>
            <a:ext cx="1428749" cy="253916"/>
          </a:xfrm>
          <a:prstGeom prst="rect">
            <a:avLst/>
          </a:prstGeom>
          <a:noFill/>
        </p:spPr>
        <p:txBody>
          <a:bodyPr wrap="square" rtlCol="0">
            <a:spAutoFit/>
          </a:bodyPr>
          <a:lstStyle/>
          <a:p>
            <a:pPr algn="ctr"/>
            <a:r>
              <a:rPr lang="en-US" sz="1050" u="sng" dirty="0" smtClean="0"/>
              <a:t>Examples</a:t>
            </a:r>
            <a:endParaRPr lang="en-US" sz="1050" u="sng" dirty="0"/>
          </a:p>
        </p:txBody>
      </p:sp>
      <p:sp>
        <p:nvSpPr>
          <p:cNvPr id="17" name="TextBox 16"/>
          <p:cNvSpPr txBox="1"/>
          <p:nvPr/>
        </p:nvSpPr>
        <p:spPr>
          <a:xfrm>
            <a:off x="7029451" y="2949575"/>
            <a:ext cx="1428749" cy="253916"/>
          </a:xfrm>
          <a:prstGeom prst="rect">
            <a:avLst/>
          </a:prstGeom>
          <a:noFill/>
        </p:spPr>
        <p:txBody>
          <a:bodyPr wrap="square" rtlCol="0">
            <a:spAutoFit/>
          </a:bodyPr>
          <a:lstStyle/>
          <a:p>
            <a:pPr algn="ctr"/>
            <a:r>
              <a:rPr lang="en-US" sz="1050" u="sng" dirty="0" smtClean="0"/>
              <a:t>Examples</a:t>
            </a:r>
            <a:endParaRPr lang="en-US" sz="1050" u="sng" dirty="0"/>
          </a:p>
        </p:txBody>
      </p:sp>
      <p:sp>
        <p:nvSpPr>
          <p:cNvPr id="18" name="TextBox 17"/>
          <p:cNvSpPr txBox="1"/>
          <p:nvPr/>
        </p:nvSpPr>
        <p:spPr>
          <a:xfrm>
            <a:off x="8245476" y="4181475"/>
            <a:ext cx="1428749" cy="253916"/>
          </a:xfrm>
          <a:prstGeom prst="rect">
            <a:avLst/>
          </a:prstGeom>
          <a:noFill/>
        </p:spPr>
        <p:txBody>
          <a:bodyPr wrap="square" rtlCol="0">
            <a:spAutoFit/>
          </a:bodyPr>
          <a:lstStyle/>
          <a:p>
            <a:pPr algn="ctr"/>
            <a:r>
              <a:rPr lang="en-US" sz="1050" u="sng" dirty="0" smtClean="0"/>
              <a:t>Oligopoly model</a:t>
            </a:r>
            <a:endParaRPr lang="en-US" sz="1050" u="sng" dirty="0"/>
          </a:p>
        </p:txBody>
      </p:sp>
      <p:sp>
        <p:nvSpPr>
          <p:cNvPr id="19" name="TextBox 18"/>
          <p:cNvSpPr txBox="1"/>
          <p:nvPr/>
        </p:nvSpPr>
        <p:spPr>
          <a:xfrm>
            <a:off x="7969251" y="4778375"/>
            <a:ext cx="1428749" cy="415498"/>
          </a:xfrm>
          <a:prstGeom prst="rect">
            <a:avLst/>
          </a:prstGeom>
          <a:noFill/>
        </p:spPr>
        <p:txBody>
          <a:bodyPr wrap="square" rtlCol="0">
            <a:spAutoFit/>
          </a:bodyPr>
          <a:lstStyle/>
          <a:p>
            <a:pPr algn="ctr"/>
            <a:r>
              <a:rPr lang="en-US" sz="1050" u="sng" dirty="0" smtClean="0"/>
              <a:t>Monopolistic Competition Model</a:t>
            </a:r>
            <a:endParaRPr lang="en-US" sz="1050" u="sng" dirty="0"/>
          </a:p>
        </p:txBody>
      </p:sp>
      <p:sp>
        <p:nvSpPr>
          <p:cNvPr id="20" name="TextBox 19"/>
          <p:cNvSpPr txBox="1"/>
          <p:nvPr/>
        </p:nvSpPr>
        <p:spPr>
          <a:xfrm>
            <a:off x="5946776" y="4772025"/>
            <a:ext cx="1428749" cy="415498"/>
          </a:xfrm>
          <a:prstGeom prst="rect">
            <a:avLst/>
          </a:prstGeom>
          <a:noFill/>
        </p:spPr>
        <p:txBody>
          <a:bodyPr wrap="square" rtlCol="0">
            <a:spAutoFit/>
          </a:bodyPr>
          <a:lstStyle/>
          <a:p>
            <a:pPr algn="ctr"/>
            <a:r>
              <a:rPr lang="en-US" sz="1050" u="sng" dirty="0" smtClean="0"/>
              <a:t>Theory of Contestability</a:t>
            </a:r>
            <a:endParaRPr lang="en-US" sz="1050" u="sng" dirty="0"/>
          </a:p>
        </p:txBody>
      </p:sp>
      <p:sp>
        <p:nvSpPr>
          <p:cNvPr id="21" name="TextBox 20"/>
          <p:cNvSpPr txBox="1"/>
          <p:nvPr/>
        </p:nvSpPr>
        <p:spPr>
          <a:xfrm>
            <a:off x="3013075" y="4378324"/>
            <a:ext cx="1762125" cy="523220"/>
          </a:xfrm>
          <a:prstGeom prst="rect">
            <a:avLst/>
          </a:prstGeom>
          <a:solidFill>
            <a:schemeClr val="bg1">
              <a:lumMod val="65000"/>
            </a:schemeClr>
          </a:solidFill>
        </p:spPr>
        <p:txBody>
          <a:bodyPr wrap="square" rtlCol="0">
            <a:spAutoFit/>
          </a:bodyPr>
          <a:lstStyle/>
          <a:p>
            <a:pPr algn="ctr"/>
            <a:r>
              <a:rPr lang="en-US" sz="1400" b="1" dirty="0" smtClean="0"/>
              <a:t>Competition and Industrial Policy</a:t>
            </a:r>
            <a:endParaRPr lang="en-US" sz="1400" b="1" dirty="0"/>
          </a:p>
        </p:txBody>
      </p:sp>
      <p:sp>
        <p:nvSpPr>
          <p:cNvPr id="23" name="TextBox 22"/>
          <p:cNvSpPr txBox="1"/>
          <p:nvPr/>
        </p:nvSpPr>
        <p:spPr>
          <a:xfrm>
            <a:off x="3994151" y="4946650"/>
            <a:ext cx="1428749" cy="253916"/>
          </a:xfrm>
          <a:prstGeom prst="rect">
            <a:avLst/>
          </a:prstGeom>
          <a:noFill/>
        </p:spPr>
        <p:txBody>
          <a:bodyPr wrap="square" rtlCol="0">
            <a:spAutoFit/>
          </a:bodyPr>
          <a:lstStyle/>
          <a:p>
            <a:pPr algn="ctr"/>
            <a:r>
              <a:rPr lang="en-US" sz="1050" u="sng" dirty="0" smtClean="0"/>
              <a:t>Competition Policy</a:t>
            </a:r>
            <a:endParaRPr lang="en-US" sz="1050" u="sng" dirty="0"/>
          </a:p>
        </p:txBody>
      </p:sp>
      <p:sp>
        <p:nvSpPr>
          <p:cNvPr id="24" name="TextBox 23"/>
          <p:cNvSpPr txBox="1"/>
          <p:nvPr/>
        </p:nvSpPr>
        <p:spPr>
          <a:xfrm>
            <a:off x="1781176" y="4067175"/>
            <a:ext cx="1428749" cy="415498"/>
          </a:xfrm>
          <a:prstGeom prst="rect">
            <a:avLst/>
          </a:prstGeom>
          <a:noFill/>
        </p:spPr>
        <p:txBody>
          <a:bodyPr wrap="square" rtlCol="0">
            <a:spAutoFit/>
          </a:bodyPr>
          <a:lstStyle/>
          <a:p>
            <a:pPr algn="ctr"/>
            <a:r>
              <a:rPr lang="en-US" sz="1050" u="sng" dirty="0" err="1" smtClean="0"/>
              <a:t>Nationalisation</a:t>
            </a:r>
            <a:r>
              <a:rPr lang="en-US" sz="1050" u="sng" dirty="0" smtClean="0"/>
              <a:t> and </a:t>
            </a:r>
            <a:r>
              <a:rPr lang="en-US" sz="1050" u="sng" dirty="0" err="1" smtClean="0"/>
              <a:t>Privatisation</a:t>
            </a:r>
            <a:endParaRPr lang="en-US" sz="1050" u="sng" dirty="0"/>
          </a:p>
        </p:txBody>
      </p:sp>
      <p:sp>
        <p:nvSpPr>
          <p:cNvPr id="25" name="TextBox 24"/>
          <p:cNvSpPr txBox="1"/>
          <p:nvPr/>
        </p:nvSpPr>
        <p:spPr>
          <a:xfrm>
            <a:off x="2305051" y="4987925"/>
            <a:ext cx="1428749" cy="253916"/>
          </a:xfrm>
          <a:prstGeom prst="rect">
            <a:avLst/>
          </a:prstGeom>
          <a:noFill/>
        </p:spPr>
        <p:txBody>
          <a:bodyPr wrap="square" rtlCol="0">
            <a:spAutoFit/>
          </a:bodyPr>
          <a:lstStyle/>
          <a:p>
            <a:pPr algn="ctr"/>
            <a:r>
              <a:rPr lang="en-US" sz="1050" u="sng" dirty="0" smtClean="0"/>
              <a:t>Regulation</a:t>
            </a:r>
            <a:endParaRPr lang="en-US" sz="1050" u="sng" dirty="0"/>
          </a:p>
        </p:txBody>
      </p:sp>
      <p:sp>
        <p:nvSpPr>
          <p:cNvPr id="26" name="TextBox 25"/>
          <p:cNvSpPr txBox="1"/>
          <p:nvPr/>
        </p:nvSpPr>
        <p:spPr>
          <a:xfrm>
            <a:off x="1000125" y="4622799"/>
            <a:ext cx="1460500" cy="461665"/>
          </a:xfrm>
          <a:prstGeom prst="rect">
            <a:avLst/>
          </a:prstGeom>
          <a:noFill/>
          <a:ln>
            <a:solidFill>
              <a:srgbClr val="FF0000"/>
            </a:solidFill>
          </a:ln>
        </p:spPr>
        <p:txBody>
          <a:bodyPr wrap="square" rtlCol="0">
            <a:spAutoFit/>
          </a:bodyPr>
          <a:lstStyle/>
          <a:p>
            <a:pPr algn="ctr"/>
            <a:r>
              <a:rPr lang="en-US" sz="800" i="1" dirty="0" smtClean="0"/>
              <a:t>Instruments: Price Caps, Fining, Windfall Taxes and Monopoly busting!</a:t>
            </a:r>
            <a:endParaRPr lang="en-US" sz="800" i="1" dirty="0"/>
          </a:p>
        </p:txBody>
      </p:sp>
      <p:sp>
        <p:nvSpPr>
          <p:cNvPr id="27" name="TextBox 26"/>
          <p:cNvSpPr txBox="1"/>
          <p:nvPr/>
        </p:nvSpPr>
        <p:spPr>
          <a:xfrm>
            <a:off x="2654300" y="5686424"/>
            <a:ext cx="600075" cy="584776"/>
          </a:xfrm>
          <a:prstGeom prst="rect">
            <a:avLst/>
          </a:prstGeom>
          <a:noFill/>
          <a:ln>
            <a:solidFill>
              <a:srgbClr val="FF0000"/>
            </a:solidFill>
          </a:ln>
        </p:spPr>
        <p:txBody>
          <a:bodyPr wrap="square" rtlCol="0">
            <a:spAutoFit/>
          </a:bodyPr>
          <a:lstStyle/>
          <a:p>
            <a:pPr algn="ctr"/>
            <a:r>
              <a:rPr lang="en-US" sz="800" i="1" dirty="0" smtClean="0"/>
              <a:t>Types of regulation in the UK today</a:t>
            </a:r>
            <a:endParaRPr lang="en-US" sz="800" i="1" dirty="0"/>
          </a:p>
        </p:txBody>
      </p:sp>
      <p:sp>
        <p:nvSpPr>
          <p:cNvPr id="28" name="TextBox 27"/>
          <p:cNvSpPr txBox="1"/>
          <p:nvPr/>
        </p:nvSpPr>
        <p:spPr>
          <a:xfrm>
            <a:off x="1073151" y="5473700"/>
            <a:ext cx="990600" cy="584776"/>
          </a:xfrm>
          <a:prstGeom prst="rect">
            <a:avLst/>
          </a:prstGeom>
          <a:noFill/>
          <a:ln>
            <a:solidFill>
              <a:srgbClr val="FF0000"/>
            </a:solidFill>
          </a:ln>
        </p:spPr>
        <p:txBody>
          <a:bodyPr wrap="square" rtlCol="0">
            <a:spAutoFit/>
          </a:bodyPr>
          <a:lstStyle/>
          <a:p>
            <a:pPr algn="ctr"/>
            <a:r>
              <a:rPr lang="en-US" sz="800" i="1" dirty="0" smtClean="0"/>
              <a:t>History of regulation in the energy and grocery markets</a:t>
            </a:r>
            <a:endParaRPr lang="en-US" sz="800" i="1" dirty="0"/>
          </a:p>
        </p:txBody>
      </p:sp>
      <p:cxnSp>
        <p:nvCxnSpPr>
          <p:cNvPr id="30" name="Straight Arrow Connector 29"/>
          <p:cNvCxnSpPr/>
          <p:nvPr/>
        </p:nvCxnSpPr>
        <p:spPr>
          <a:xfrm flipH="1" flipV="1">
            <a:off x="2381250" y="4889500"/>
            <a:ext cx="254000" cy="22225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flipH="1">
            <a:off x="2095500" y="5207000"/>
            <a:ext cx="555626" cy="22225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a:endCxn id="27" idx="0"/>
          </p:cNvCxnSpPr>
          <p:nvPr/>
        </p:nvCxnSpPr>
        <p:spPr>
          <a:xfrm>
            <a:off x="2746375" y="5318125"/>
            <a:ext cx="207963" cy="3682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52976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2766" y="96769"/>
            <a:ext cx="10515600" cy="1325563"/>
          </a:xfrm>
        </p:spPr>
        <p:txBody>
          <a:bodyPr/>
          <a:lstStyle/>
          <a:p>
            <a:r>
              <a:rPr lang="en-US" b="1" u="sng" dirty="0" smtClean="0">
                <a:latin typeface="+mn-lt"/>
              </a:rPr>
              <a:t>Revision Worksheets Back (1</a:t>
            </a:r>
            <a:r>
              <a:rPr lang="en-US" b="1" u="sng" baseline="30000" dirty="0" smtClean="0">
                <a:latin typeface="+mn-lt"/>
              </a:rPr>
              <a:t>st</a:t>
            </a:r>
            <a:r>
              <a:rPr lang="en-US" b="1" u="sng" dirty="0" smtClean="0">
                <a:latin typeface="+mn-lt"/>
              </a:rPr>
              <a:t> 5 Minutes)</a:t>
            </a:r>
            <a:endParaRPr lang="en-US" b="1" u="sng" dirty="0">
              <a:latin typeface="+mn-lt"/>
            </a:endParaRPr>
          </a:p>
        </p:txBody>
      </p:sp>
      <p:sp>
        <p:nvSpPr>
          <p:cNvPr id="6" name="Content Placeholder 5"/>
          <p:cNvSpPr>
            <a:spLocks noGrp="1"/>
          </p:cNvSpPr>
          <p:nvPr>
            <p:ph idx="1"/>
          </p:nvPr>
        </p:nvSpPr>
        <p:spPr>
          <a:xfrm>
            <a:off x="319157" y="1475064"/>
            <a:ext cx="6317973" cy="5077860"/>
          </a:xfrm>
        </p:spPr>
        <p:txBody>
          <a:bodyPr>
            <a:noAutofit/>
          </a:bodyPr>
          <a:lstStyle/>
          <a:p>
            <a:pPr marL="0" indent="0">
              <a:buNone/>
            </a:pPr>
            <a:r>
              <a:rPr lang="en-US" sz="3600" b="1" dirty="0" smtClean="0"/>
              <a:t>INSTRUCTIONS TO COMPLETE BY 1050</a:t>
            </a:r>
          </a:p>
          <a:p>
            <a:r>
              <a:rPr lang="en-US" sz="3200" b="1" dirty="0" smtClean="0"/>
              <a:t>Look at comments from revision worksheet </a:t>
            </a:r>
            <a:r>
              <a:rPr lang="en-US" sz="3200" dirty="0" smtClean="0"/>
              <a:t>and marks</a:t>
            </a:r>
          </a:p>
          <a:p>
            <a:r>
              <a:rPr lang="en-US" sz="3200" b="1" dirty="0" smtClean="0"/>
              <a:t>Read through A3 sheet comments </a:t>
            </a:r>
            <a:r>
              <a:rPr lang="en-US" sz="3200" dirty="0" smtClean="0"/>
              <a:t>and last benchmark - what do you have to concentrate on in the benchmark for Tuesday </a:t>
            </a:r>
            <a:r>
              <a:rPr lang="en-US" sz="3200" i="1" dirty="0" smtClean="0">
                <a:solidFill>
                  <a:srgbClr val="FF0000"/>
                </a:solidFill>
              </a:rPr>
              <a:t>(3 things you will be doing differently that you can share with the class)</a:t>
            </a:r>
            <a:endParaRPr lang="en-US" sz="3200" i="1" dirty="0">
              <a:solidFill>
                <a:srgbClr val="FF0000"/>
              </a:solidFill>
            </a:endParaRPr>
          </a:p>
        </p:txBody>
      </p:sp>
      <p:sp>
        <p:nvSpPr>
          <p:cNvPr id="2" name="Rectangle 1"/>
          <p:cNvSpPr/>
          <p:nvPr/>
        </p:nvSpPr>
        <p:spPr>
          <a:xfrm>
            <a:off x="7048500" y="1475064"/>
            <a:ext cx="4813300" cy="51673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3200" b="1" dirty="0" smtClean="0">
                <a:solidFill>
                  <a:schemeClr val="tx1"/>
                </a:solidFill>
              </a:rPr>
              <a:t>TODAYS LESSON</a:t>
            </a:r>
          </a:p>
          <a:p>
            <a:pPr marL="342900" indent="-342900">
              <a:buFont typeface="+mj-lt"/>
              <a:buAutoNum type="arabicPeriod"/>
            </a:pPr>
            <a:r>
              <a:rPr lang="en-GB" sz="2400" dirty="0" smtClean="0">
                <a:solidFill>
                  <a:schemeClr val="tx1"/>
                </a:solidFill>
              </a:rPr>
              <a:t>Review revision worksheets and A3 sheets in prep for B7 on </a:t>
            </a:r>
            <a:r>
              <a:rPr lang="en-GB" sz="2400" dirty="0" err="1" smtClean="0">
                <a:solidFill>
                  <a:schemeClr val="tx1"/>
                </a:solidFill>
              </a:rPr>
              <a:t>Tuesdasy</a:t>
            </a:r>
            <a:endParaRPr lang="en-GB" sz="2400" dirty="0" smtClean="0">
              <a:solidFill>
                <a:schemeClr val="tx1"/>
              </a:solidFill>
            </a:endParaRPr>
          </a:p>
          <a:p>
            <a:pPr marL="342900" indent="-342900">
              <a:buFont typeface="+mj-lt"/>
              <a:buAutoNum type="arabicPeriod"/>
            </a:pPr>
            <a:r>
              <a:rPr lang="en-GB" sz="2400" dirty="0" smtClean="0">
                <a:solidFill>
                  <a:schemeClr val="tx1"/>
                </a:solidFill>
              </a:rPr>
              <a:t>General essay guidance</a:t>
            </a:r>
          </a:p>
          <a:p>
            <a:pPr marL="342900" indent="-342900">
              <a:buFont typeface="+mj-lt"/>
              <a:buAutoNum type="arabicPeriod"/>
            </a:pPr>
            <a:r>
              <a:rPr lang="en-GB" sz="2400" dirty="0" smtClean="0">
                <a:solidFill>
                  <a:schemeClr val="tx1"/>
                </a:solidFill>
              </a:rPr>
              <a:t>Specific Macro Essay practice</a:t>
            </a:r>
          </a:p>
          <a:p>
            <a:pPr marL="342900" indent="-342900">
              <a:buFont typeface="+mj-lt"/>
              <a:buAutoNum type="arabicPeriod"/>
            </a:pPr>
            <a:r>
              <a:rPr lang="en-GB" sz="2400" dirty="0" smtClean="0">
                <a:solidFill>
                  <a:schemeClr val="tx1"/>
                </a:solidFill>
              </a:rPr>
              <a:t>Key terms test!?</a:t>
            </a:r>
          </a:p>
          <a:p>
            <a:endParaRPr lang="en-GB" sz="2400" dirty="0" smtClean="0">
              <a:solidFill>
                <a:schemeClr val="tx1"/>
              </a:solidFill>
            </a:endParaRPr>
          </a:p>
          <a:p>
            <a:r>
              <a:rPr lang="en-GB" sz="3200" b="1" dirty="0" smtClean="0">
                <a:solidFill>
                  <a:schemeClr val="tx1"/>
                </a:solidFill>
              </a:rPr>
              <a:t>MONDAYS LESSON</a:t>
            </a:r>
          </a:p>
          <a:p>
            <a:pPr marL="514350" indent="-514350">
              <a:buFont typeface="+mj-lt"/>
              <a:buAutoNum type="arabicPeriod"/>
            </a:pPr>
            <a:r>
              <a:rPr lang="en-GB" sz="2400" dirty="0" smtClean="0">
                <a:solidFill>
                  <a:schemeClr val="tx1"/>
                </a:solidFill>
              </a:rPr>
              <a:t>Review micro mind map</a:t>
            </a:r>
          </a:p>
          <a:p>
            <a:pPr marL="514350" indent="-514350">
              <a:buFont typeface="+mj-lt"/>
              <a:buAutoNum type="arabicPeriod"/>
            </a:pPr>
            <a:r>
              <a:rPr lang="en-GB" sz="2400" dirty="0" smtClean="0">
                <a:solidFill>
                  <a:schemeClr val="tx1"/>
                </a:solidFill>
              </a:rPr>
              <a:t>Specific Micro Essay practice</a:t>
            </a:r>
          </a:p>
          <a:p>
            <a:endParaRPr lang="en-GB" sz="2400" dirty="0">
              <a:solidFill>
                <a:schemeClr val="tx1"/>
              </a:solidFill>
            </a:endParaRPr>
          </a:p>
          <a:p>
            <a:r>
              <a:rPr lang="en-GB" sz="3200" b="1" dirty="0" smtClean="0">
                <a:solidFill>
                  <a:schemeClr val="tx1"/>
                </a:solidFill>
              </a:rPr>
              <a:t>TUESDAY</a:t>
            </a:r>
            <a:r>
              <a:rPr lang="en-GB" sz="2400" dirty="0" smtClean="0">
                <a:solidFill>
                  <a:schemeClr val="tx1"/>
                </a:solidFill>
              </a:rPr>
              <a:t> = Benchmark 7!!!!</a:t>
            </a:r>
          </a:p>
          <a:p>
            <a:endParaRPr lang="en-GB" sz="2400" dirty="0">
              <a:solidFill>
                <a:schemeClr val="tx1"/>
              </a:solidFill>
            </a:endParaRPr>
          </a:p>
        </p:txBody>
      </p:sp>
    </p:spTree>
    <p:extLst>
      <p:ext uri="{BB962C8B-B14F-4D97-AF65-F5344CB8AC3E}">
        <p14:creationId xmlns:p14="http://schemas.microsoft.com/office/powerpoint/2010/main" val="8721474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885" y="143183"/>
            <a:ext cx="11652682" cy="1325563"/>
          </a:xfrm>
        </p:spPr>
        <p:txBody>
          <a:bodyPr/>
          <a:lstStyle/>
          <a:p>
            <a:r>
              <a:rPr lang="en-GB" b="1" dirty="0" smtClean="0">
                <a:latin typeface="+mn-lt"/>
              </a:rPr>
              <a:t>TODAY: MACRO ESSAYS!</a:t>
            </a:r>
            <a:r>
              <a:rPr lang="en-GB" dirty="0" smtClean="0">
                <a:latin typeface="+mn-lt"/>
              </a:rPr>
              <a:t/>
            </a:r>
            <a:br>
              <a:rPr lang="en-GB" dirty="0" smtClean="0">
                <a:latin typeface="+mn-lt"/>
              </a:rPr>
            </a:br>
            <a:r>
              <a:rPr lang="en-GB" sz="3200" b="1" dirty="0" smtClean="0">
                <a:solidFill>
                  <a:srgbClr val="FF0000"/>
                </a:solidFill>
                <a:latin typeface="+mn-lt"/>
              </a:rPr>
              <a:t>Essays in General - take notes….</a:t>
            </a:r>
            <a:endParaRPr lang="en-GB" sz="3200" b="1" dirty="0">
              <a:solidFill>
                <a:srgbClr val="FF0000"/>
              </a:solidFill>
              <a:latin typeface="+mn-lt"/>
            </a:endParaRPr>
          </a:p>
        </p:txBody>
      </p:sp>
      <p:sp>
        <p:nvSpPr>
          <p:cNvPr id="3" name="Content Placeholder 2"/>
          <p:cNvSpPr>
            <a:spLocks noGrp="1"/>
          </p:cNvSpPr>
          <p:nvPr>
            <p:ph idx="1"/>
          </p:nvPr>
        </p:nvSpPr>
        <p:spPr>
          <a:xfrm>
            <a:off x="385439" y="1577050"/>
            <a:ext cx="11475128" cy="5098957"/>
          </a:xfrm>
        </p:spPr>
        <p:txBody>
          <a:bodyPr>
            <a:normAutofit fontScale="77500" lnSpcReduction="20000"/>
          </a:bodyPr>
          <a:lstStyle/>
          <a:p>
            <a:pPr>
              <a:buFont typeface="Wingdings" panose="05000000000000000000" pitchFamily="2" charset="2"/>
              <a:buChar char="q"/>
            </a:pPr>
            <a:r>
              <a:rPr lang="en-GB" b="1" i="1" dirty="0" smtClean="0"/>
              <a:t>Evaluation needed!  Throughout the essay and vitally in the conclusion at the end</a:t>
            </a:r>
          </a:p>
          <a:p>
            <a:pPr>
              <a:buFont typeface="Wingdings" panose="05000000000000000000" pitchFamily="2" charset="2"/>
              <a:buChar char="q"/>
            </a:pPr>
            <a:r>
              <a:rPr lang="en-GB" b="1" i="1" dirty="0" smtClean="0"/>
              <a:t>Introduction (3 aspects)</a:t>
            </a:r>
            <a:endParaRPr lang="en-GB" b="1" i="1" dirty="0"/>
          </a:p>
          <a:p>
            <a:pPr lvl="1"/>
            <a:r>
              <a:rPr lang="en-GB" dirty="0"/>
              <a:t>Definitions (key definitions and areas?)</a:t>
            </a:r>
          </a:p>
          <a:p>
            <a:pPr lvl="1"/>
            <a:r>
              <a:rPr lang="en-GB" dirty="0"/>
              <a:t>Context (historical, set the scene, show off to the examiner about how much current affairs you know!)</a:t>
            </a:r>
          </a:p>
          <a:p>
            <a:pPr lvl="1"/>
            <a:r>
              <a:rPr lang="en-GB" dirty="0"/>
              <a:t>Route through essay (what are the main issues)</a:t>
            </a:r>
          </a:p>
          <a:p>
            <a:pPr>
              <a:buFont typeface="Wingdings" panose="05000000000000000000" pitchFamily="2" charset="2"/>
              <a:buChar char="q"/>
            </a:pPr>
            <a:r>
              <a:rPr lang="en-GB" b="1" i="1" dirty="0" smtClean="0"/>
              <a:t>Conclusion (3 aspects)</a:t>
            </a:r>
            <a:endParaRPr lang="en-GB" b="1" i="1" dirty="0"/>
          </a:p>
          <a:p>
            <a:pPr lvl="1"/>
            <a:r>
              <a:rPr lang="en-GB" dirty="0"/>
              <a:t>Position</a:t>
            </a:r>
          </a:p>
          <a:p>
            <a:pPr lvl="1"/>
            <a:r>
              <a:rPr lang="en-GB" dirty="0"/>
              <a:t>Supporting the position (why arguments for this position carry a lot of weight)</a:t>
            </a:r>
          </a:p>
          <a:p>
            <a:pPr lvl="1"/>
            <a:r>
              <a:rPr lang="en-GB" dirty="0"/>
              <a:t>Defending position (why arguments for this position do NOT carry a lot of weight)</a:t>
            </a:r>
          </a:p>
          <a:p>
            <a:pPr>
              <a:buFont typeface="Wingdings" panose="05000000000000000000" pitchFamily="2" charset="2"/>
              <a:buChar char="q"/>
            </a:pPr>
            <a:r>
              <a:rPr lang="en-GB" b="1" i="1" dirty="0" smtClean="0"/>
              <a:t>Main Body Structure</a:t>
            </a:r>
          </a:p>
          <a:p>
            <a:pPr lvl="1"/>
            <a:r>
              <a:rPr lang="en-GB" i="1" dirty="0" smtClean="0"/>
              <a:t>2-3 points each with supporting argument paragraph (s) and then evaluative argument paragraph (s)</a:t>
            </a:r>
          </a:p>
          <a:p>
            <a:pPr>
              <a:buFont typeface="Wingdings" panose="05000000000000000000" pitchFamily="2" charset="2"/>
              <a:buChar char="q"/>
            </a:pPr>
            <a:r>
              <a:rPr lang="en-GB" b="1" i="1" dirty="0" smtClean="0"/>
              <a:t>Each argument paragraph should where possible have (structure)</a:t>
            </a:r>
          </a:p>
          <a:p>
            <a:pPr lvl="1"/>
            <a:r>
              <a:rPr lang="en-GB" dirty="0" smtClean="0"/>
              <a:t>Opening statement (for supporting, refer to question.  For evaluative, use words like ‘however’ or ‘on the other hand’</a:t>
            </a:r>
          </a:p>
          <a:p>
            <a:pPr lvl="1"/>
            <a:r>
              <a:rPr lang="en-GB" dirty="0" smtClean="0"/>
              <a:t>Economic analysis (diagrams, step by step logical reasoning - economic theory), </a:t>
            </a:r>
          </a:p>
          <a:p>
            <a:pPr lvl="1"/>
            <a:r>
              <a:rPr lang="en-GB" dirty="0" smtClean="0"/>
              <a:t>Application (so examples to help explain - real life case studies or hypothetical examples?)</a:t>
            </a:r>
          </a:p>
          <a:p>
            <a:pPr lvl="1"/>
            <a:r>
              <a:rPr lang="en-GB" dirty="0" smtClean="0"/>
              <a:t>Link back to the question (use the wording in the question)</a:t>
            </a:r>
          </a:p>
        </p:txBody>
      </p:sp>
    </p:spTree>
    <p:extLst>
      <p:ext uri="{BB962C8B-B14F-4D97-AF65-F5344CB8AC3E}">
        <p14:creationId xmlns:p14="http://schemas.microsoft.com/office/powerpoint/2010/main" val="1458442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092" y="186705"/>
            <a:ext cx="11751528" cy="1325563"/>
          </a:xfrm>
        </p:spPr>
        <p:txBody>
          <a:bodyPr/>
          <a:lstStyle/>
          <a:p>
            <a:r>
              <a:rPr lang="en-US" b="1" dirty="0" smtClean="0">
                <a:latin typeface="+mn-lt"/>
              </a:rPr>
              <a:t>To what extent has monetary policy been effective to the UK Government? </a:t>
            </a:r>
            <a:r>
              <a:rPr lang="en-US" b="1" dirty="0" smtClean="0">
                <a:solidFill>
                  <a:srgbClr val="FF0000"/>
                </a:solidFill>
                <a:latin typeface="+mn-lt"/>
              </a:rPr>
              <a:t>Version#1</a:t>
            </a:r>
            <a:endParaRPr lang="en-US" b="1" dirty="0">
              <a:solidFill>
                <a:srgbClr val="FF0000"/>
              </a:solidFill>
              <a:latin typeface="+mn-lt"/>
            </a:endParaRPr>
          </a:p>
        </p:txBody>
      </p:sp>
      <p:sp>
        <p:nvSpPr>
          <p:cNvPr id="5" name="Content Placeholder 4"/>
          <p:cNvSpPr>
            <a:spLocks noGrp="1"/>
          </p:cNvSpPr>
          <p:nvPr>
            <p:ph idx="1"/>
          </p:nvPr>
        </p:nvSpPr>
        <p:spPr>
          <a:xfrm>
            <a:off x="314092" y="1658357"/>
            <a:ext cx="11751528" cy="4987770"/>
          </a:xfrm>
        </p:spPr>
        <p:txBody>
          <a:bodyPr>
            <a:normAutofit fontScale="85000" lnSpcReduction="10000"/>
          </a:bodyPr>
          <a:lstStyle/>
          <a:p>
            <a:pPr marL="357188" indent="-357188">
              <a:buFont typeface="+mj-lt"/>
              <a:buAutoNum type="arabicPeriod"/>
            </a:pPr>
            <a:r>
              <a:rPr lang="en-US" b="1" dirty="0" smtClean="0"/>
              <a:t>It has been effective for the UK Government to control inflation and monetary stability</a:t>
            </a:r>
          </a:p>
          <a:p>
            <a:pPr lvl="1"/>
            <a:r>
              <a:rPr lang="en-US" dirty="0" smtClean="0"/>
              <a:t>As: Transmission mechanism and record of the independent Bank of England!  The Great Moderation etc.</a:t>
            </a:r>
          </a:p>
          <a:p>
            <a:pPr lvl="1"/>
            <a:r>
              <a:rPr lang="en-US" dirty="0" smtClean="0"/>
              <a:t>Ae: Time lags of transmission mechanism and conflicts of policy (i.e. cost push causes of inflation are not helped by interest rates).  Also is it too blunt an instrument? And how independent is the Bank of England really?</a:t>
            </a:r>
          </a:p>
          <a:p>
            <a:pPr marL="357188" indent="-357188">
              <a:buFont typeface="+mj-lt"/>
              <a:buAutoNum type="arabicPeriod"/>
            </a:pPr>
            <a:r>
              <a:rPr lang="en-US" b="1" dirty="0" smtClean="0"/>
              <a:t>It has not been effective for the UK Government in terms of the lead up to the financial crash of 2008 and therefore has failed in terms of financial stability</a:t>
            </a:r>
          </a:p>
          <a:p>
            <a:pPr lvl="1"/>
            <a:r>
              <a:rPr lang="en-US" dirty="0" smtClean="0"/>
              <a:t>As: Inflation targeting meant interest rates kept too low and regulation too lax</a:t>
            </a:r>
          </a:p>
          <a:p>
            <a:pPr lvl="1"/>
            <a:r>
              <a:rPr lang="en-US" dirty="0" smtClean="0"/>
              <a:t>Ae: International issue and even if we had the hardest regulation, the financial crash might have of affected us</a:t>
            </a:r>
          </a:p>
          <a:p>
            <a:pPr marL="357188" indent="-357188">
              <a:buFont typeface="+mj-lt"/>
              <a:buAutoNum type="arabicPeriod"/>
            </a:pPr>
            <a:r>
              <a:rPr lang="en-US" b="1" dirty="0" smtClean="0"/>
              <a:t>It has been effective for the UK Government in terms of responding to the financial crash of 2008 and therefore has succeeded in terms of financial stability</a:t>
            </a:r>
          </a:p>
          <a:p>
            <a:pPr lvl="1"/>
            <a:r>
              <a:rPr lang="en-US" dirty="0" smtClean="0"/>
              <a:t>As: Lowering of interest rates, quantitative easing and other versions, forward guidance and financial regulations prevented deflationary spiral</a:t>
            </a:r>
          </a:p>
          <a:p>
            <a:pPr lvl="1"/>
            <a:r>
              <a:rPr lang="en-US" dirty="0" smtClean="0"/>
              <a:t>Ae: Liquidity trap, QE meaning banks still not lending, forward guidance is not useful and financial regulations have not teeth (stress tests not stressful enough, banking lobby group very strong).</a:t>
            </a:r>
          </a:p>
          <a:p>
            <a:endParaRPr lang="en-US" dirty="0" smtClean="0"/>
          </a:p>
          <a:p>
            <a:endParaRPr lang="en-US" dirty="0"/>
          </a:p>
        </p:txBody>
      </p:sp>
    </p:spTree>
    <p:extLst>
      <p:ext uri="{BB962C8B-B14F-4D97-AF65-F5344CB8AC3E}">
        <p14:creationId xmlns:p14="http://schemas.microsoft.com/office/powerpoint/2010/main" val="2429066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092" y="186705"/>
            <a:ext cx="11751528" cy="1325563"/>
          </a:xfrm>
        </p:spPr>
        <p:txBody>
          <a:bodyPr/>
          <a:lstStyle/>
          <a:p>
            <a:r>
              <a:rPr lang="en-US" b="1" dirty="0" smtClean="0">
                <a:latin typeface="+mn-lt"/>
              </a:rPr>
              <a:t>To what extent has monetary policy been effective to the UK Government?  </a:t>
            </a:r>
            <a:r>
              <a:rPr lang="en-US" b="1" dirty="0" smtClean="0">
                <a:solidFill>
                  <a:srgbClr val="FF0000"/>
                </a:solidFill>
                <a:latin typeface="+mn-lt"/>
              </a:rPr>
              <a:t>Version#2</a:t>
            </a:r>
            <a:endParaRPr lang="en-US" b="1" dirty="0">
              <a:solidFill>
                <a:srgbClr val="FF0000"/>
              </a:solidFill>
              <a:latin typeface="+mn-lt"/>
            </a:endParaRPr>
          </a:p>
        </p:txBody>
      </p:sp>
      <p:sp>
        <p:nvSpPr>
          <p:cNvPr id="5" name="Content Placeholder 4"/>
          <p:cNvSpPr>
            <a:spLocks noGrp="1"/>
          </p:cNvSpPr>
          <p:nvPr>
            <p:ph idx="1"/>
          </p:nvPr>
        </p:nvSpPr>
        <p:spPr>
          <a:xfrm>
            <a:off x="196770" y="1658357"/>
            <a:ext cx="11868850" cy="5066534"/>
          </a:xfrm>
        </p:spPr>
        <p:txBody>
          <a:bodyPr>
            <a:normAutofit fontScale="85000" lnSpcReduction="20000"/>
          </a:bodyPr>
          <a:lstStyle/>
          <a:p>
            <a:pPr marL="357188" indent="-357188">
              <a:buFont typeface="+mj-lt"/>
              <a:buAutoNum type="arabicPeriod"/>
            </a:pPr>
            <a:r>
              <a:rPr lang="en-US" b="1" dirty="0" smtClean="0"/>
              <a:t>It has been effective for the UK Government to control inflation via interest rates and maintain monetary stability</a:t>
            </a:r>
          </a:p>
          <a:p>
            <a:pPr lvl="1"/>
            <a:r>
              <a:rPr lang="en-US" dirty="0" smtClean="0"/>
              <a:t>As: Transmission mechanism and record of the independent Bank of England!  The Great Moderation etc.</a:t>
            </a:r>
          </a:p>
          <a:p>
            <a:pPr lvl="1"/>
            <a:r>
              <a:rPr lang="en-US" dirty="0" smtClean="0"/>
              <a:t>Ae: Time lags of transmission mechanism and conflicts of policy (i.e. cost push causes of inflation are not helped by interest rates).  Also is it too blunt an instrument? And how independent is the Bank of England really?  Liquidity trap?</a:t>
            </a:r>
          </a:p>
          <a:p>
            <a:pPr marL="357188" indent="-357188">
              <a:buFont typeface="+mj-lt"/>
              <a:buAutoNum type="arabicPeriod"/>
            </a:pPr>
            <a:r>
              <a:rPr lang="en-US" b="1" dirty="0" smtClean="0"/>
              <a:t>It has been effective for the UK Government to prevent deflation via the money supply and maintain monetary stability </a:t>
            </a:r>
            <a:endParaRPr lang="en-US" b="1" dirty="0"/>
          </a:p>
          <a:p>
            <a:pPr lvl="1"/>
            <a:r>
              <a:rPr lang="en-US" dirty="0"/>
              <a:t>As: </a:t>
            </a:r>
            <a:r>
              <a:rPr lang="en-US" dirty="0" smtClean="0"/>
              <a:t>Quantitative </a:t>
            </a:r>
            <a:r>
              <a:rPr lang="en-US" dirty="0"/>
              <a:t>easing and other versions, forward guidance </a:t>
            </a:r>
            <a:r>
              <a:rPr lang="en-US" dirty="0" err="1" smtClean="0"/>
              <a:t>etc</a:t>
            </a:r>
            <a:r>
              <a:rPr lang="en-US" dirty="0" smtClean="0"/>
              <a:t> prevented deflationary spiral after financial crash of 2008</a:t>
            </a:r>
            <a:endParaRPr lang="en-US" dirty="0"/>
          </a:p>
          <a:p>
            <a:pPr lvl="1"/>
            <a:r>
              <a:rPr lang="en-US" dirty="0"/>
              <a:t>Ae: </a:t>
            </a:r>
            <a:r>
              <a:rPr lang="en-US" dirty="0" smtClean="0"/>
              <a:t>QE </a:t>
            </a:r>
            <a:r>
              <a:rPr lang="en-US" dirty="0"/>
              <a:t>meaning banks still not lending, forward guidance is not </a:t>
            </a:r>
            <a:r>
              <a:rPr lang="en-US" dirty="0" smtClean="0"/>
              <a:t>useful and problems with funding 4 lending. </a:t>
            </a:r>
          </a:p>
          <a:p>
            <a:pPr marL="358775" indent="-358775">
              <a:buFont typeface="+mj-lt"/>
              <a:buAutoNum type="arabicPeriod"/>
            </a:pPr>
            <a:r>
              <a:rPr lang="en-US" b="1" dirty="0" smtClean="0"/>
              <a:t>It has not been effective for the UK Government in terms of financial stability (regulation)</a:t>
            </a:r>
          </a:p>
          <a:p>
            <a:pPr lvl="1"/>
            <a:r>
              <a:rPr lang="en-US" dirty="0" smtClean="0"/>
              <a:t>As: Inflation targeting meant interest rates kept too low and regulation too lax.  Financial </a:t>
            </a:r>
            <a:r>
              <a:rPr lang="en-US" dirty="0"/>
              <a:t>regulations have </a:t>
            </a:r>
            <a:r>
              <a:rPr lang="en-US" dirty="0" smtClean="0"/>
              <a:t>no </a:t>
            </a:r>
            <a:r>
              <a:rPr lang="en-US" dirty="0"/>
              <a:t>teeth (stress tests not stressful enough, banking lobby group very strong</a:t>
            </a:r>
            <a:r>
              <a:rPr lang="en-US" dirty="0" smtClean="0"/>
              <a:t>) before and after the crash</a:t>
            </a:r>
          </a:p>
          <a:p>
            <a:pPr lvl="1"/>
            <a:r>
              <a:rPr lang="en-US" dirty="0" smtClean="0"/>
              <a:t>Ae: Financial crash was an international issue and even if we had the hardest regulation, the financial crash might have of affected us.  Also positive signs with regulation post 2013 - stress test (only RBS not meeting stress test requirements)</a:t>
            </a:r>
          </a:p>
          <a:p>
            <a:endParaRPr lang="en-US" dirty="0" smtClean="0"/>
          </a:p>
          <a:p>
            <a:endParaRPr lang="en-US" dirty="0"/>
          </a:p>
        </p:txBody>
      </p:sp>
    </p:spTree>
    <p:extLst>
      <p:ext uri="{BB962C8B-B14F-4D97-AF65-F5344CB8AC3E}">
        <p14:creationId xmlns:p14="http://schemas.microsoft.com/office/powerpoint/2010/main" val="3095227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092" y="186705"/>
            <a:ext cx="11751528" cy="1325563"/>
          </a:xfrm>
        </p:spPr>
        <p:txBody>
          <a:bodyPr/>
          <a:lstStyle/>
          <a:p>
            <a:r>
              <a:rPr lang="en-US" b="1" dirty="0" smtClean="0">
                <a:latin typeface="+mn-lt"/>
              </a:rPr>
              <a:t>Evaluate the effectiveness of monetary policy instruments for the UK Government?</a:t>
            </a:r>
            <a:endParaRPr lang="en-US" b="1" dirty="0">
              <a:latin typeface="+mn-lt"/>
            </a:endParaRPr>
          </a:p>
        </p:txBody>
      </p:sp>
      <p:sp>
        <p:nvSpPr>
          <p:cNvPr id="5" name="Content Placeholder 4"/>
          <p:cNvSpPr>
            <a:spLocks noGrp="1"/>
          </p:cNvSpPr>
          <p:nvPr>
            <p:ph idx="1"/>
          </p:nvPr>
        </p:nvSpPr>
        <p:spPr>
          <a:xfrm>
            <a:off x="314092" y="1658357"/>
            <a:ext cx="11751528" cy="4987770"/>
          </a:xfrm>
        </p:spPr>
        <p:txBody>
          <a:bodyPr>
            <a:normAutofit fontScale="92500" lnSpcReduction="10000"/>
          </a:bodyPr>
          <a:lstStyle/>
          <a:p>
            <a:pPr marL="357188" indent="-357188">
              <a:buFont typeface="+mj-lt"/>
              <a:buAutoNum type="arabicPeriod"/>
            </a:pPr>
            <a:r>
              <a:rPr lang="en-US" b="1" dirty="0" smtClean="0"/>
              <a:t>Interest Rates</a:t>
            </a:r>
          </a:p>
          <a:p>
            <a:pPr lvl="1"/>
            <a:r>
              <a:rPr lang="en-US" dirty="0" smtClean="0"/>
              <a:t>As: Transmission mechanism and record of the independent Bank of England!  The Great Moderation etc.</a:t>
            </a:r>
          </a:p>
          <a:p>
            <a:pPr lvl="1"/>
            <a:r>
              <a:rPr lang="en-US" dirty="0" smtClean="0"/>
              <a:t>Ae: Time lags of transmission mechanism and conflicts of policy (i.e. cost push causes of inflation are not helped by interest rates; only helps demand pull).  Also is it too blunt an instrument? And how independent is the Bank of England really?</a:t>
            </a:r>
          </a:p>
          <a:p>
            <a:pPr marL="357188" indent="-357188">
              <a:buFont typeface="+mj-lt"/>
              <a:buAutoNum type="arabicPeriod"/>
            </a:pPr>
            <a:r>
              <a:rPr lang="en-US" b="1" dirty="0" smtClean="0"/>
              <a:t>Quantitative Easing (Money Supply)</a:t>
            </a:r>
          </a:p>
          <a:p>
            <a:pPr lvl="1"/>
            <a:r>
              <a:rPr lang="en-US" dirty="0" smtClean="0"/>
              <a:t>As: Record of Bank of England to encourage lending and reduce interest rates in the long run (explain how it works)</a:t>
            </a:r>
          </a:p>
          <a:p>
            <a:pPr lvl="1"/>
            <a:r>
              <a:rPr lang="en-US" dirty="0" smtClean="0"/>
              <a:t>Ae: Funding for lending and Terms of Funding schemes suggest Bank’s are not lending! </a:t>
            </a:r>
          </a:p>
          <a:p>
            <a:pPr marL="357188" indent="-357188">
              <a:buFont typeface="+mj-lt"/>
              <a:buAutoNum type="arabicPeriod"/>
            </a:pPr>
            <a:r>
              <a:rPr lang="en-US" b="1" dirty="0" smtClean="0"/>
              <a:t>Manipulating Exchange Rates</a:t>
            </a:r>
          </a:p>
          <a:p>
            <a:pPr lvl="1"/>
            <a:r>
              <a:rPr lang="en-US" dirty="0" smtClean="0"/>
              <a:t>As: Influence imports (SRAS) and also exports (AD) - so effective for cost push and demand pull inflation</a:t>
            </a:r>
          </a:p>
          <a:p>
            <a:pPr lvl="1"/>
            <a:r>
              <a:rPr lang="en-US" dirty="0" smtClean="0"/>
              <a:t>Ae: Other factors affect the exchange rate mitigating the effects, J-curve analysis, can cost the </a:t>
            </a:r>
            <a:r>
              <a:rPr lang="en-US" dirty="0" err="1" smtClean="0"/>
              <a:t>BofE</a:t>
            </a:r>
            <a:r>
              <a:rPr lang="en-US" dirty="0" smtClean="0"/>
              <a:t> reserves…will not last forever (Black Wednesday and George Soros)</a:t>
            </a:r>
          </a:p>
          <a:p>
            <a:endParaRPr lang="en-US" dirty="0"/>
          </a:p>
        </p:txBody>
      </p:sp>
    </p:spTree>
    <p:extLst>
      <p:ext uri="{BB962C8B-B14F-4D97-AF65-F5344CB8AC3E}">
        <p14:creationId xmlns:p14="http://schemas.microsoft.com/office/powerpoint/2010/main" val="2418428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9736" y="216854"/>
            <a:ext cx="11661577" cy="6459144"/>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3900" b="1" dirty="0" smtClean="0"/>
              <a:t>WEEK 7</a:t>
            </a:r>
            <a:endParaRPr lang="en-US" sz="23900" b="1" dirty="0"/>
          </a:p>
        </p:txBody>
      </p:sp>
    </p:spTree>
    <p:extLst>
      <p:ext uri="{BB962C8B-B14F-4D97-AF65-F5344CB8AC3E}">
        <p14:creationId xmlns:p14="http://schemas.microsoft.com/office/powerpoint/2010/main" val="20543547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9736" y="216854"/>
            <a:ext cx="11661577" cy="6459144"/>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600" b="1" dirty="0" smtClean="0"/>
              <a:t>90</a:t>
            </a:r>
            <a:endParaRPr lang="en-US" sz="16600" b="1" dirty="0"/>
          </a:p>
        </p:txBody>
      </p:sp>
    </p:spTree>
    <p:extLst>
      <p:ext uri="{BB962C8B-B14F-4D97-AF65-F5344CB8AC3E}">
        <p14:creationId xmlns:p14="http://schemas.microsoft.com/office/powerpoint/2010/main" val="18766364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19" y="117293"/>
            <a:ext cx="11876481" cy="1028934"/>
          </a:xfrm>
          <a:solidFill>
            <a:schemeClr val="bg1"/>
          </a:solidFill>
        </p:spPr>
        <p:txBody>
          <a:bodyPr>
            <a:normAutofit fontScale="90000"/>
          </a:bodyPr>
          <a:lstStyle/>
          <a:p>
            <a:r>
              <a:rPr lang="en-US" sz="2400" b="1" dirty="0">
                <a:latin typeface="+mn-lt"/>
              </a:rPr>
              <a:t>STARTER ACTIVITY (Finish by 0855)</a:t>
            </a:r>
            <a:br>
              <a:rPr lang="en-US" sz="2400" b="1" dirty="0">
                <a:latin typeface="+mn-lt"/>
              </a:rPr>
            </a:br>
            <a:r>
              <a:rPr lang="en-US" sz="2400" dirty="0"/>
              <a:t>Each of these points to the right are what you might make in an essay on this topic.  I would like you to read through them and think of evaluation points for each of them</a:t>
            </a:r>
            <a:r>
              <a:rPr lang="en-US" sz="2400" dirty="0" smtClean="0"/>
              <a:t>.</a:t>
            </a:r>
            <a:endParaRPr lang="en-GB" sz="2400" b="1" dirty="0">
              <a:solidFill>
                <a:srgbClr val="FF0000"/>
              </a:solidFill>
            </a:endParaRPr>
          </a:p>
        </p:txBody>
      </p:sp>
      <p:sp>
        <p:nvSpPr>
          <p:cNvPr id="3" name="Content Placeholder 2"/>
          <p:cNvSpPr>
            <a:spLocks noGrp="1"/>
          </p:cNvSpPr>
          <p:nvPr>
            <p:ph idx="1"/>
          </p:nvPr>
        </p:nvSpPr>
        <p:spPr>
          <a:xfrm>
            <a:off x="185842" y="1254653"/>
            <a:ext cx="8455804" cy="5436833"/>
          </a:xfrm>
        </p:spPr>
        <p:txBody>
          <a:bodyPr>
            <a:noAutofit/>
          </a:bodyPr>
          <a:lstStyle/>
          <a:p>
            <a:pPr>
              <a:lnSpc>
                <a:spcPct val="100000"/>
              </a:lnSpc>
              <a:spcBef>
                <a:spcPts val="0"/>
              </a:spcBef>
              <a:buFont typeface="+mj-lt"/>
              <a:buAutoNum type="arabicPeriod"/>
            </a:pPr>
            <a:r>
              <a:rPr lang="en-GB" sz="1500" b="1" dirty="0" smtClean="0"/>
              <a:t>CREATIVE DESTRUCTION: Free markets can take care of monopolies as they will not last because of ‘creative destruction’</a:t>
            </a:r>
          </a:p>
          <a:p>
            <a:pPr lvl="1">
              <a:lnSpc>
                <a:spcPct val="100000"/>
              </a:lnSpc>
              <a:spcBef>
                <a:spcPts val="0"/>
              </a:spcBef>
            </a:pPr>
            <a:r>
              <a:rPr lang="en-GB" sz="1500" dirty="0" smtClean="0"/>
              <a:t>As: Technology increases contestability and abnormal profits attract new firms</a:t>
            </a:r>
          </a:p>
          <a:p>
            <a:pPr lvl="1">
              <a:lnSpc>
                <a:spcPct val="100000"/>
              </a:lnSpc>
              <a:spcBef>
                <a:spcPts val="0"/>
              </a:spcBef>
            </a:pPr>
            <a:r>
              <a:rPr lang="en-GB" sz="1500" dirty="0" err="1" smtClean="0"/>
              <a:t>Ae</a:t>
            </a:r>
            <a:r>
              <a:rPr lang="en-GB" sz="1500" dirty="0" smtClean="0"/>
              <a:t>:</a:t>
            </a:r>
          </a:p>
          <a:p>
            <a:pPr>
              <a:lnSpc>
                <a:spcPct val="100000"/>
              </a:lnSpc>
              <a:spcBef>
                <a:spcPts val="0"/>
              </a:spcBef>
              <a:buFont typeface="+mj-lt"/>
              <a:buAutoNum type="arabicPeriod"/>
            </a:pPr>
            <a:r>
              <a:rPr lang="en-GB" sz="1500" b="1" dirty="0" smtClean="0"/>
              <a:t>NATURAL MONOPOLY: Pure Monopoly leads to efficiency</a:t>
            </a:r>
          </a:p>
          <a:p>
            <a:pPr lvl="1">
              <a:lnSpc>
                <a:spcPct val="100000"/>
              </a:lnSpc>
              <a:spcBef>
                <a:spcPts val="0"/>
              </a:spcBef>
            </a:pPr>
            <a:r>
              <a:rPr lang="en-GB" sz="1500" dirty="0" smtClean="0"/>
              <a:t>As: natural monopoly &amp; economies of scale and dynamic efficiency</a:t>
            </a:r>
          </a:p>
          <a:p>
            <a:pPr lvl="1">
              <a:lnSpc>
                <a:spcPct val="100000"/>
              </a:lnSpc>
              <a:spcBef>
                <a:spcPts val="0"/>
              </a:spcBef>
            </a:pPr>
            <a:r>
              <a:rPr lang="en-GB" sz="1500" dirty="0" smtClean="0"/>
              <a:t>Ae: </a:t>
            </a:r>
          </a:p>
          <a:p>
            <a:pPr>
              <a:lnSpc>
                <a:spcPct val="100000"/>
              </a:lnSpc>
              <a:spcBef>
                <a:spcPts val="0"/>
              </a:spcBef>
              <a:buFont typeface="+mj-lt"/>
              <a:buAutoNum type="arabicPeriod"/>
            </a:pPr>
            <a:r>
              <a:rPr lang="en-GB" sz="1500" b="1" dirty="0" smtClean="0"/>
              <a:t>PERFECT COMPETITION: Perfect Competition leads to efficiency and no deadweight loss</a:t>
            </a:r>
          </a:p>
          <a:p>
            <a:pPr lvl="1">
              <a:lnSpc>
                <a:spcPct val="100000"/>
              </a:lnSpc>
              <a:spcBef>
                <a:spcPts val="0"/>
              </a:spcBef>
            </a:pPr>
            <a:r>
              <a:rPr lang="en-GB" sz="1500" dirty="0" smtClean="0"/>
              <a:t>As: Static efficiency</a:t>
            </a:r>
          </a:p>
          <a:p>
            <a:pPr lvl="1">
              <a:lnSpc>
                <a:spcPct val="100000"/>
              </a:lnSpc>
              <a:spcBef>
                <a:spcPts val="0"/>
              </a:spcBef>
            </a:pPr>
            <a:r>
              <a:rPr lang="en-GB" sz="1500" dirty="0" smtClean="0"/>
              <a:t>Ae: </a:t>
            </a:r>
          </a:p>
          <a:p>
            <a:pPr>
              <a:lnSpc>
                <a:spcPct val="100000"/>
              </a:lnSpc>
              <a:spcBef>
                <a:spcPts val="0"/>
              </a:spcBef>
              <a:buFont typeface="+mj-lt"/>
              <a:buAutoNum type="arabicPeriod"/>
            </a:pPr>
            <a:r>
              <a:rPr lang="en-GB" sz="1500" b="1" dirty="0" smtClean="0"/>
              <a:t>REALITY: Should we be worried about monopolies forming? Do monopolies really exist in reality; aren’t most industries Oligopolies?</a:t>
            </a:r>
          </a:p>
          <a:p>
            <a:pPr lvl="1">
              <a:lnSpc>
                <a:spcPct val="100000"/>
              </a:lnSpc>
              <a:spcBef>
                <a:spcPts val="0"/>
              </a:spcBef>
            </a:pPr>
            <a:r>
              <a:rPr lang="en-GB" sz="1500" dirty="0" smtClean="0"/>
              <a:t>As: No (competitive oligopolies - price and non-price</a:t>
            </a:r>
          </a:p>
          <a:p>
            <a:pPr lvl="1">
              <a:lnSpc>
                <a:spcPct val="100000"/>
              </a:lnSpc>
              <a:spcBef>
                <a:spcPts val="0"/>
              </a:spcBef>
            </a:pPr>
            <a:r>
              <a:rPr lang="en-GB" sz="1500" dirty="0" err="1" smtClean="0"/>
              <a:t>Ae</a:t>
            </a:r>
            <a:r>
              <a:rPr lang="en-GB" sz="1500" dirty="0" smtClean="0"/>
              <a:t>:</a:t>
            </a:r>
          </a:p>
          <a:p>
            <a:pPr>
              <a:lnSpc>
                <a:spcPct val="100000"/>
              </a:lnSpc>
              <a:spcBef>
                <a:spcPts val="0"/>
              </a:spcBef>
              <a:buFont typeface="+mj-lt"/>
              <a:buAutoNum type="arabicPeriod"/>
            </a:pPr>
            <a:r>
              <a:rPr lang="en-GB" sz="1500" b="1" dirty="0" smtClean="0"/>
              <a:t>GOVERNMENT: Competition Policy is effective at preventing monopoly (CMA and Utility Regulators of Privatised Utilities)</a:t>
            </a:r>
          </a:p>
          <a:p>
            <a:pPr lvl="1">
              <a:lnSpc>
                <a:spcPct val="100000"/>
              </a:lnSpc>
              <a:spcBef>
                <a:spcPts val="0"/>
              </a:spcBef>
            </a:pPr>
            <a:r>
              <a:rPr lang="en-GB" sz="1500" dirty="0" smtClean="0"/>
              <a:t>As: Government Intervention: Promotion of public interest, availability of regulator (price caps, fines, windfall taxes and </a:t>
            </a:r>
            <a:r>
              <a:rPr lang="en-GB" sz="1500" dirty="0" err="1" smtClean="0"/>
              <a:t>forceable</a:t>
            </a:r>
            <a:r>
              <a:rPr lang="en-GB" sz="1500" dirty="0" smtClean="0"/>
              <a:t> break up tools available to regulators) and deregulation opportunities</a:t>
            </a:r>
          </a:p>
          <a:p>
            <a:pPr lvl="1">
              <a:lnSpc>
                <a:spcPct val="100000"/>
              </a:lnSpc>
              <a:spcBef>
                <a:spcPts val="0"/>
              </a:spcBef>
            </a:pPr>
            <a:r>
              <a:rPr lang="en-GB" sz="1500" dirty="0" err="1" smtClean="0"/>
              <a:t>Ae</a:t>
            </a:r>
            <a:r>
              <a:rPr lang="en-GB" sz="1500" dirty="0" smtClean="0"/>
              <a:t>:</a:t>
            </a:r>
          </a:p>
          <a:p>
            <a:pPr>
              <a:lnSpc>
                <a:spcPct val="100000"/>
              </a:lnSpc>
              <a:spcBef>
                <a:spcPts val="0"/>
              </a:spcBef>
              <a:buFont typeface="+mj-lt"/>
              <a:buAutoNum type="arabicPeriod"/>
            </a:pPr>
            <a:r>
              <a:rPr lang="en-GB" sz="1500" b="1" dirty="0" smtClean="0"/>
              <a:t>GOVERNMENT: Industrial Policy is effective at dealing with established monopoly (mostly about nationalisation….why?)</a:t>
            </a:r>
          </a:p>
          <a:p>
            <a:pPr lvl="1">
              <a:lnSpc>
                <a:spcPct val="100000"/>
              </a:lnSpc>
              <a:spcBef>
                <a:spcPts val="0"/>
              </a:spcBef>
            </a:pPr>
            <a:r>
              <a:rPr lang="en-GB" sz="1500" dirty="0" smtClean="0"/>
              <a:t>As: Positives of nationalisation and privatisation</a:t>
            </a:r>
          </a:p>
          <a:p>
            <a:pPr lvl="1">
              <a:lnSpc>
                <a:spcPct val="100000"/>
              </a:lnSpc>
              <a:spcBef>
                <a:spcPts val="0"/>
              </a:spcBef>
            </a:pPr>
            <a:r>
              <a:rPr lang="en-GB" sz="1500" dirty="0" smtClean="0"/>
              <a:t>Ae: </a:t>
            </a:r>
            <a:endParaRPr lang="en-GB" sz="1500" dirty="0"/>
          </a:p>
        </p:txBody>
      </p:sp>
      <p:sp>
        <p:nvSpPr>
          <p:cNvPr id="4" name="Rounded Rectangle 3"/>
          <p:cNvSpPr/>
          <p:nvPr/>
        </p:nvSpPr>
        <p:spPr>
          <a:xfrm>
            <a:off x="9106251" y="1440527"/>
            <a:ext cx="2865061" cy="5111553"/>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t" anchorCtr="0"/>
          <a:lstStyle/>
          <a:p>
            <a:endParaRPr lang="en-US" sz="2000" dirty="0">
              <a:solidFill>
                <a:schemeClr val="tx1"/>
              </a:solidFill>
            </a:endParaRPr>
          </a:p>
          <a:p>
            <a:r>
              <a:rPr lang="en-US" b="1" dirty="0" smtClean="0">
                <a:solidFill>
                  <a:schemeClr val="tx1"/>
                </a:solidFill>
              </a:rPr>
              <a:t>TODAY’s LESSON</a:t>
            </a:r>
          </a:p>
          <a:p>
            <a:pPr marL="342900" indent="-342900">
              <a:buFont typeface="Arial"/>
              <a:buChar char="•"/>
            </a:pPr>
            <a:r>
              <a:rPr lang="en-US" dirty="0" smtClean="0">
                <a:solidFill>
                  <a:schemeClr val="tx1"/>
                </a:solidFill>
              </a:rPr>
              <a:t>Microeconomic essay points and arguments</a:t>
            </a:r>
          </a:p>
          <a:p>
            <a:pPr marL="342900" indent="-342900">
              <a:buFont typeface="Arial"/>
              <a:buChar char="•"/>
            </a:pPr>
            <a:r>
              <a:rPr lang="en-US" dirty="0" smtClean="0">
                <a:solidFill>
                  <a:schemeClr val="tx1"/>
                </a:solidFill>
              </a:rPr>
              <a:t>2 Types of Microeconomics Essay on this topic</a:t>
            </a:r>
          </a:p>
          <a:p>
            <a:pPr marL="342900" indent="-342900">
              <a:buFont typeface="Arial"/>
              <a:buChar char="•"/>
            </a:pPr>
            <a:r>
              <a:rPr lang="en-US" dirty="0" smtClean="0">
                <a:solidFill>
                  <a:schemeClr val="tx1"/>
                </a:solidFill>
              </a:rPr>
              <a:t>Writing an A* paragraph (if time)</a:t>
            </a:r>
          </a:p>
          <a:p>
            <a:endParaRPr lang="en-US" dirty="0">
              <a:solidFill>
                <a:schemeClr val="tx1"/>
              </a:solidFill>
            </a:endParaRPr>
          </a:p>
          <a:p>
            <a:r>
              <a:rPr lang="en-US" b="1" dirty="0" smtClean="0">
                <a:solidFill>
                  <a:schemeClr val="tx1"/>
                </a:solidFill>
              </a:rPr>
              <a:t>TUESDAY</a:t>
            </a:r>
          </a:p>
          <a:p>
            <a:r>
              <a:rPr lang="en-US" dirty="0" smtClean="0">
                <a:solidFill>
                  <a:schemeClr val="tx1"/>
                </a:solidFill>
              </a:rPr>
              <a:t>Benchmark</a:t>
            </a:r>
          </a:p>
          <a:p>
            <a:endParaRPr lang="en-US" dirty="0">
              <a:solidFill>
                <a:schemeClr val="tx1"/>
              </a:solidFill>
            </a:endParaRPr>
          </a:p>
          <a:p>
            <a:r>
              <a:rPr lang="en-US" b="1" dirty="0" smtClean="0">
                <a:solidFill>
                  <a:schemeClr val="tx1"/>
                </a:solidFill>
              </a:rPr>
              <a:t>THURSDAY</a:t>
            </a:r>
          </a:p>
          <a:p>
            <a:r>
              <a:rPr lang="en-US" dirty="0" smtClean="0">
                <a:solidFill>
                  <a:schemeClr val="tx1"/>
                </a:solidFill>
              </a:rPr>
              <a:t>Introduction to RWS 17 and 18 and Xmas learning!</a:t>
            </a:r>
            <a:endParaRPr lang="en-US" dirty="0">
              <a:solidFill>
                <a:schemeClr val="tx1"/>
              </a:solidFill>
            </a:endParaRPr>
          </a:p>
        </p:txBody>
      </p:sp>
    </p:spTree>
    <p:extLst>
      <p:ext uri="{BB962C8B-B14F-4D97-AF65-F5344CB8AC3E}">
        <p14:creationId xmlns:p14="http://schemas.microsoft.com/office/powerpoint/2010/main" val="16670965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5842" y="1161717"/>
            <a:ext cx="11754497" cy="5529770"/>
          </a:xfrm>
        </p:spPr>
        <p:txBody>
          <a:bodyPr>
            <a:noAutofit/>
          </a:bodyPr>
          <a:lstStyle/>
          <a:p>
            <a:pPr>
              <a:lnSpc>
                <a:spcPct val="100000"/>
              </a:lnSpc>
              <a:spcBef>
                <a:spcPts val="0"/>
              </a:spcBef>
              <a:buFont typeface="+mj-lt"/>
              <a:buAutoNum type="arabicPeriod"/>
            </a:pPr>
            <a:r>
              <a:rPr lang="en-GB" sz="1700" b="1" dirty="0" smtClean="0"/>
              <a:t>CREATIVE DESTRUCTION: Free markets can take care of monopolies as they will not last because of ‘creative destruction’</a:t>
            </a:r>
          </a:p>
          <a:p>
            <a:pPr lvl="1">
              <a:lnSpc>
                <a:spcPct val="100000"/>
              </a:lnSpc>
              <a:spcBef>
                <a:spcPts val="0"/>
              </a:spcBef>
            </a:pPr>
            <a:r>
              <a:rPr lang="en-GB" sz="1700" dirty="0" smtClean="0"/>
              <a:t>As: Technology increases contestability and abnormal profits attract new firms</a:t>
            </a:r>
          </a:p>
          <a:p>
            <a:pPr lvl="1">
              <a:lnSpc>
                <a:spcPct val="100000"/>
              </a:lnSpc>
              <a:spcBef>
                <a:spcPts val="0"/>
              </a:spcBef>
            </a:pPr>
            <a:r>
              <a:rPr lang="en-GB" sz="1700" dirty="0" err="1" smtClean="0"/>
              <a:t>Ae</a:t>
            </a:r>
            <a:r>
              <a:rPr lang="en-GB" sz="1700" dirty="0" smtClean="0"/>
              <a:t>:</a:t>
            </a:r>
          </a:p>
          <a:p>
            <a:pPr>
              <a:lnSpc>
                <a:spcPct val="100000"/>
              </a:lnSpc>
              <a:spcBef>
                <a:spcPts val="0"/>
              </a:spcBef>
              <a:buFont typeface="+mj-lt"/>
              <a:buAutoNum type="arabicPeriod"/>
            </a:pPr>
            <a:r>
              <a:rPr lang="en-GB" sz="1700" b="1" dirty="0" smtClean="0"/>
              <a:t>NATURAL MONOPOLY: Pure Monopoly leads to efficiency</a:t>
            </a:r>
          </a:p>
          <a:p>
            <a:pPr lvl="1">
              <a:lnSpc>
                <a:spcPct val="100000"/>
              </a:lnSpc>
              <a:spcBef>
                <a:spcPts val="0"/>
              </a:spcBef>
            </a:pPr>
            <a:r>
              <a:rPr lang="en-GB" sz="1700" dirty="0" smtClean="0"/>
              <a:t>As: natural monopoly &amp; economies of scale and dynamic efficiency</a:t>
            </a:r>
          </a:p>
          <a:p>
            <a:pPr lvl="1">
              <a:lnSpc>
                <a:spcPct val="100000"/>
              </a:lnSpc>
              <a:spcBef>
                <a:spcPts val="0"/>
              </a:spcBef>
            </a:pPr>
            <a:r>
              <a:rPr lang="en-GB" sz="1700" dirty="0" smtClean="0"/>
              <a:t>Ae: </a:t>
            </a:r>
          </a:p>
          <a:p>
            <a:pPr>
              <a:lnSpc>
                <a:spcPct val="100000"/>
              </a:lnSpc>
              <a:spcBef>
                <a:spcPts val="0"/>
              </a:spcBef>
              <a:buFont typeface="+mj-lt"/>
              <a:buAutoNum type="arabicPeriod"/>
            </a:pPr>
            <a:r>
              <a:rPr lang="en-GB" sz="1700" b="1" dirty="0" smtClean="0"/>
              <a:t>PERFECT COMPETITION: Perfect Competition leads to efficiency and no deadweight loss</a:t>
            </a:r>
          </a:p>
          <a:p>
            <a:pPr lvl="1">
              <a:lnSpc>
                <a:spcPct val="100000"/>
              </a:lnSpc>
              <a:spcBef>
                <a:spcPts val="0"/>
              </a:spcBef>
            </a:pPr>
            <a:r>
              <a:rPr lang="en-GB" sz="1700" dirty="0" smtClean="0"/>
              <a:t>As: Static efficiency</a:t>
            </a:r>
          </a:p>
          <a:p>
            <a:pPr lvl="1">
              <a:lnSpc>
                <a:spcPct val="100000"/>
              </a:lnSpc>
              <a:spcBef>
                <a:spcPts val="0"/>
              </a:spcBef>
            </a:pPr>
            <a:r>
              <a:rPr lang="en-GB" sz="1700" dirty="0" smtClean="0"/>
              <a:t>Ae: </a:t>
            </a:r>
          </a:p>
          <a:p>
            <a:pPr>
              <a:lnSpc>
                <a:spcPct val="100000"/>
              </a:lnSpc>
              <a:spcBef>
                <a:spcPts val="0"/>
              </a:spcBef>
              <a:buFont typeface="+mj-lt"/>
              <a:buAutoNum type="arabicPeriod"/>
            </a:pPr>
            <a:r>
              <a:rPr lang="en-GB" sz="1700" b="1" dirty="0" smtClean="0"/>
              <a:t>REALITY: Should we be worried about monopolies forming? Do monopolies really exist in reality; aren’t most industries Oligopolies?</a:t>
            </a:r>
          </a:p>
          <a:p>
            <a:pPr lvl="1">
              <a:lnSpc>
                <a:spcPct val="100000"/>
              </a:lnSpc>
              <a:spcBef>
                <a:spcPts val="0"/>
              </a:spcBef>
            </a:pPr>
            <a:r>
              <a:rPr lang="en-GB" sz="1700" dirty="0" smtClean="0"/>
              <a:t>As: No, not worried (competitive oligopolies - price and non-price)</a:t>
            </a:r>
          </a:p>
          <a:p>
            <a:pPr lvl="1">
              <a:lnSpc>
                <a:spcPct val="100000"/>
              </a:lnSpc>
              <a:spcBef>
                <a:spcPts val="0"/>
              </a:spcBef>
            </a:pPr>
            <a:r>
              <a:rPr lang="en-GB" sz="1700" dirty="0" err="1" smtClean="0"/>
              <a:t>Ae</a:t>
            </a:r>
            <a:r>
              <a:rPr lang="en-GB" sz="1700" dirty="0" smtClean="0"/>
              <a:t>:</a:t>
            </a:r>
          </a:p>
          <a:p>
            <a:pPr>
              <a:lnSpc>
                <a:spcPct val="100000"/>
              </a:lnSpc>
              <a:spcBef>
                <a:spcPts val="0"/>
              </a:spcBef>
              <a:buFont typeface="+mj-lt"/>
              <a:buAutoNum type="arabicPeriod"/>
            </a:pPr>
            <a:r>
              <a:rPr lang="en-GB" sz="1700" b="1" dirty="0" smtClean="0"/>
              <a:t>GOVERNMENT: Competition Policy is effective at preventing monopoly (CMA and Utility Regulators of Privatised Utilities)</a:t>
            </a:r>
          </a:p>
          <a:p>
            <a:pPr lvl="1">
              <a:lnSpc>
                <a:spcPct val="100000"/>
              </a:lnSpc>
              <a:spcBef>
                <a:spcPts val="0"/>
              </a:spcBef>
            </a:pPr>
            <a:r>
              <a:rPr lang="en-GB" sz="1700" dirty="0" smtClean="0"/>
              <a:t>As: Government Intervention: Promotion of public interest, availability of regulator (price caps, fines, windfall taxes and </a:t>
            </a:r>
            <a:r>
              <a:rPr lang="en-GB" sz="1700" dirty="0" err="1" smtClean="0"/>
              <a:t>forceable</a:t>
            </a:r>
            <a:r>
              <a:rPr lang="en-GB" sz="1700" dirty="0" smtClean="0"/>
              <a:t> break up tools available to regulators) and deregulation opportunities</a:t>
            </a:r>
          </a:p>
          <a:p>
            <a:pPr lvl="1">
              <a:lnSpc>
                <a:spcPct val="100000"/>
              </a:lnSpc>
              <a:spcBef>
                <a:spcPts val="0"/>
              </a:spcBef>
            </a:pPr>
            <a:r>
              <a:rPr lang="en-GB" sz="1700" dirty="0" err="1" smtClean="0"/>
              <a:t>Ae</a:t>
            </a:r>
            <a:r>
              <a:rPr lang="en-GB" sz="1700" dirty="0" smtClean="0"/>
              <a:t>:</a:t>
            </a:r>
          </a:p>
          <a:p>
            <a:pPr>
              <a:lnSpc>
                <a:spcPct val="100000"/>
              </a:lnSpc>
              <a:spcBef>
                <a:spcPts val="0"/>
              </a:spcBef>
              <a:buFont typeface="+mj-lt"/>
              <a:buAutoNum type="arabicPeriod"/>
            </a:pPr>
            <a:r>
              <a:rPr lang="en-GB" sz="1700" b="1" dirty="0" smtClean="0"/>
              <a:t>GOVERNMENT: Industrial Policy is effective at dealing with established monopoly (mostly about nationalisation….why?)</a:t>
            </a:r>
          </a:p>
          <a:p>
            <a:pPr lvl="1">
              <a:lnSpc>
                <a:spcPct val="100000"/>
              </a:lnSpc>
              <a:spcBef>
                <a:spcPts val="0"/>
              </a:spcBef>
            </a:pPr>
            <a:r>
              <a:rPr lang="en-GB" sz="1700" dirty="0" smtClean="0"/>
              <a:t>As: Positives of nationalisation</a:t>
            </a:r>
          </a:p>
          <a:p>
            <a:pPr lvl="1">
              <a:lnSpc>
                <a:spcPct val="100000"/>
              </a:lnSpc>
              <a:spcBef>
                <a:spcPts val="0"/>
              </a:spcBef>
            </a:pPr>
            <a:r>
              <a:rPr lang="en-GB" sz="1700" dirty="0" smtClean="0"/>
              <a:t>Ae: </a:t>
            </a:r>
            <a:endParaRPr lang="en-GB" sz="1700" dirty="0"/>
          </a:p>
        </p:txBody>
      </p:sp>
      <p:sp>
        <p:nvSpPr>
          <p:cNvPr id="6" name="Title 1"/>
          <p:cNvSpPr>
            <a:spLocks noGrp="1"/>
          </p:cNvSpPr>
          <p:nvPr>
            <p:ph type="title"/>
          </p:nvPr>
        </p:nvSpPr>
        <p:spPr>
          <a:xfrm>
            <a:off x="110319" y="117293"/>
            <a:ext cx="11938428" cy="1028934"/>
          </a:xfrm>
        </p:spPr>
        <p:txBody>
          <a:bodyPr>
            <a:normAutofit/>
          </a:bodyPr>
          <a:lstStyle/>
          <a:p>
            <a:r>
              <a:rPr lang="en-GB" sz="4000" b="1" dirty="0" smtClean="0">
                <a:latin typeface="+mn-lt"/>
              </a:rPr>
              <a:t>Planning MICRO ESSAYS</a:t>
            </a:r>
            <a:r>
              <a:rPr lang="en-GB" sz="4000" dirty="0" smtClean="0"/>
              <a:t>: </a:t>
            </a:r>
            <a:r>
              <a:rPr lang="en-GB" sz="4000" b="1" dirty="0" smtClean="0">
                <a:solidFill>
                  <a:srgbClr val="FF0000"/>
                </a:solidFill>
              </a:rPr>
              <a:t>Possible Points and Arguments</a:t>
            </a:r>
            <a:endParaRPr lang="en-GB" sz="4000" b="1" dirty="0">
              <a:solidFill>
                <a:srgbClr val="FF0000"/>
              </a:solidFill>
            </a:endParaRPr>
          </a:p>
        </p:txBody>
      </p:sp>
    </p:spTree>
    <p:extLst>
      <p:ext uri="{BB962C8B-B14F-4D97-AF65-F5344CB8AC3E}">
        <p14:creationId xmlns:p14="http://schemas.microsoft.com/office/powerpoint/2010/main" val="34460511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19" y="117293"/>
            <a:ext cx="11938428" cy="1028934"/>
          </a:xfrm>
        </p:spPr>
        <p:txBody>
          <a:bodyPr>
            <a:normAutofit/>
          </a:bodyPr>
          <a:lstStyle/>
          <a:p>
            <a:r>
              <a:rPr lang="en-GB" sz="4000" b="1" dirty="0" smtClean="0">
                <a:latin typeface="+mn-lt"/>
              </a:rPr>
              <a:t>Planning MICRO ESSAYS</a:t>
            </a:r>
            <a:r>
              <a:rPr lang="en-GB" sz="4000" dirty="0" smtClean="0"/>
              <a:t>: </a:t>
            </a:r>
            <a:r>
              <a:rPr lang="en-GB" sz="4000" b="1" dirty="0" smtClean="0">
                <a:solidFill>
                  <a:srgbClr val="FF0000"/>
                </a:solidFill>
              </a:rPr>
              <a:t>Possible Points and Arguments</a:t>
            </a:r>
            <a:endParaRPr lang="en-GB" sz="4000" b="1" dirty="0">
              <a:solidFill>
                <a:srgbClr val="FF0000"/>
              </a:solidFill>
            </a:endParaRPr>
          </a:p>
        </p:txBody>
      </p:sp>
      <p:sp>
        <p:nvSpPr>
          <p:cNvPr id="3" name="Content Placeholder 2"/>
          <p:cNvSpPr>
            <a:spLocks noGrp="1"/>
          </p:cNvSpPr>
          <p:nvPr>
            <p:ph idx="1"/>
          </p:nvPr>
        </p:nvSpPr>
        <p:spPr>
          <a:xfrm>
            <a:off x="185842" y="1161717"/>
            <a:ext cx="11800957" cy="5529770"/>
          </a:xfrm>
        </p:spPr>
        <p:txBody>
          <a:bodyPr>
            <a:noAutofit/>
          </a:bodyPr>
          <a:lstStyle/>
          <a:p>
            <a:pPr marL="342900" indent="-342900">
              <a:buFont typeface="+mj-lt"/>
              <a:buAutoNum type="arabicPeriod"/>
            </a:pPr>
            <a:r>
              <a:rPr lang="en-GB" sz="1600" b="1" dirty="0" smtClean="0"/>
              <a:t>CREATIVE DESTRUCTION: Free markets can take care of monopolies as they will not last because of ‘creative destruction’</a:t>
            </a:r>
          </a:p>
          <a:p>
            <a:pPr lvl="1"/>
            <a:r>
              <a:rPr lang="en-GB" sz="1400" dirty="0" smtClean="0"/>
              <a:t>As: Technology increases contestability and abnormal profits attract new firms</a:t>
            </a:r>
          </a:p>
          <a:p>
            <a:pPr lvl="1"/>
            <a:r>
              <a:rPr lang="en-GB" sz="1400" dirty="0" smtClean="0"/>
              <a:t>Ae: Natural for monopolies to develop because of capitalist nature - dog eat dog! Structural unemployment, how long is the long run!)</a:t>
            </a:r>
          </a:p>
          <a:p>
            <a:pPr marL="342900" indent="-342900">
              <a:buFont typeface="+mj-lt"/>
              <a:buAutoNum type="arabicPeriod"/>
            </a:pPr>
            <a:r>
              <a:rPr lang="en-GB" sz="1600" b="1" dirty="0" smtClean="0"/>
              <a:t>NATURAL MONOPOLY: Pure Monopoly leads to efficiency</a:t>
            </a:r>
          </a:p>
          <a:p>
            <a:pPr lvl="1"/>
            <a:r>
              <a:rPr lang="en-GB" sz="1400" dirty="0" smtClean="0"/>
              <a:t>As: natural monopoly &amp; economies of scale and dynamic efficiency</a:t>
            </a:r>
          </a:p>
          <a:p>
            <a:pPr lvl="1"/>
            <a:r>
              <a:rPr lang="en-GB" sz="1400" dirty="0" smtClean="0"/>
              <a:t>Ae: static inefficiency, deadweight loss  and x-inefficiency (money to shareholders etc.)</a:t>
            </a:r>
          </a:p>
          <a:p>
            <a:pPr marL="342900" indent="-342900">
              <a:buFont typeface="+mj-lt"/>
              <a:buAutoNum type="arabicPeriod"/>
            </a:pPr>
            <a:r>
              <a:rPr lang="en-GB" sz="1600" b="1" dirty="0" smtClean="0"/>
              <a:t>PERFECT COMPETITION: Perfect Competition leads to efficiency and no deadweight loss</a:t>
            </a:r>
          </a:p>
          <a:p>
            <a:pPr lvl="1"/>
            <a:r>
              <a:rPr lang="en-GB" sz="1400" dirty="0" smtClean="0"/>
              <a:t>As: Static efficiency</a:t>
            </a:r>
          </a:p>
          <a:p>
            <a:pPr lvl="1"/>
            <a:r>
              <a:rPr lang="en-GB" sz="1400" dirty="0" smtClean="0"/>
              <a:t>Ae: Dynamic inefficiency</a:t>
            </a:r>
          </a:p>
          <a:p>
            <a:pPr marL="342900" indent="-342900">
              <a:buFont typeface="+mj-lt"/>
              <a:buAutoNum type="arabicPeriod"/>
            </a:pPr>
            <a:r>
              <a:rPr lang="en-GB" sz="1600" b="1" dirty="0" smtClean="0"/>
              <a:t>REALITY: Should we be worried about monopolies forming? Do monopolies really exist in reality; aren’t most industries Oligopolies?</a:t>
            </a:r>
          </a:p>
          <a:p>
            <a:pPr lvl="1"/>
            <a:r>
              <a:rPr lang="en-GB" sz="1400" dirty="0" smtClean="0"/>
              <a:t>As: No (competitive oligopolies - price and non-price</a:t>
            </a:r>
          </a:p>
          <a:p>
            <a:pPr lvl="1"/>
            <a:r>
              <a:rPr lang="en-GB" sz="1400" dirty="0" smtClean="0"/>
              <a:t>Ae: Yes (collusive oligopolies)</a:t>
            </a:r>
          </a:p>
          <a:p>
            <a:pPr marL="342900" indent="-342900">
              <a:buFont typeface="+mj-lt"/>
              <a:buAutoNum type="arabicPeriod"/>
            </a:pPr>
            <a:r>
              <a:rPr lang="en-GB" sz="1600" b="1" dirty="0" smtClean="0"/>
              <a:t>GOVERNMENT: Competition Policy is effective at preventing monopoly (CMA and Utility Regulators of Privatised Utilities)</a:t>
            </a:r>
          </a:p>
          <a:p>
            <a:pPr lvl="1"/>
            <a:r>
              <a:rPr lang="en-GB" sz="1400" dirty="0" smtClean="0"/>
              <a:t>As: Government Intervention: Promotion of public interest, availability of regulator (price caps, fines, windfall taxes and </a:t>
            </a:r>
            <a:r>
              <a:rPr lang="en-GB" sz="1400" dirty="0" err="1" smtClean="0"/>
              <a:t>forceable</a:t>
            </a:r>
            <a:r>
              <a:rPr lang="en-GB" sz="1400" dirty="0" smtClean="0"/>
              <a:t> break up tools available to regulators) and deregulation opportunities</a:t>
            </a:r>
          </a:p>
          <a:p>
            <a:pPr lvl="1"/>
            <a:r>
              <a:rPr lang="en-GB" sz="1400" dirty="0" smtClean="0"/>
              <a:t>Ae: Government failure: regulatory capture and too much deregulation leading to negative externalities</a:t>
            </a:r>
          </a:p>
          <a:p>
            <a:pPr marL="342900" indent="-342900">
              <a:buFont typeface="+mj-lt"/>
              <a:buAutoNum type="arabicPeriod"/>
            </a:pPr>
            <a:r>
              <a:rPr lang="en-GB" sz="1600" b="1" dirty="0" smtClean="0"/>
              <a:t>GOVERNMENT: Industrial Policy is effective at dealing with established monopoly (mostly about nationalisation….why?)</a:t>
            </a:r>
          </a:p>
          <a:p>
            <a:pPr lvl="1"/>
            <a:r>
              <a:rPr lang="en-GB" sz="1400" dirty="0" smtClean="0"/>
              <a:t>As: Positives of nationalisation </a:t>
            </a:r>
          </a:p>
          <a:p>
            <a:pPr lvl="1"/>
            <a:r>
              <a:rPr lang="en-GB" sz="1400" dirty="0" err="1" smtClean="0"/>
              <a:t>Ae</a:t>
            </a:r>
            <a:r>
              <a:rPr lang="en-GB" sz="1400" dirty="0" smtClean="0"/>
              <a:t>: Negatives of nationalisation</a:t>
            </a:r>
            <a:endParaRPr lang="en-GB" sz="1400" dirty="0"/>
          </a:p>
        </p:txBody>
      </p:sp>
    </p:spTree>
    <p:extLst>
      <p:ext uri="{BB962C8B-B14F-4D97-AF65-F5344CB8AC3E}">
        <p14:creationId xmlns:p14="http://schemas.microsoft.com/office/powerpoint/2010/main" val="1429835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latin typeface="+mn-lt"/>
              </a:rPr>
              <a:t>Past Paper Questions – MICROECONOMICS</a:t>
            </a:r>
            <a:r>
              <a:rPr lang="en-GB" dirty="0" smtClean="0"/>
              <a:t/>
            </a:r>
            <a:br>
              <a:rPr lang="en-GB" dirty="0" smtClean="0"/>
            </a:br>
            <a:r>
              <a:rPr lang="en-GB" sz="2800" b="1" dirty="0" smtClean="0">
                <a:solidFill>
                  <a:srgbClr val="FF0000"/>
                </a:solidFill>
              </a:rPr>
              <a:t>Theory of the Firm (13-16): Impact of Firms on Society</a:t>
            </a:r>
            <a:endParaRPr lang="en-GB" sz="2800" b="1" dirty="0">
              <a:solidFill>
                <a:srgbClr val="FF0000"/>
              </a:solidFill>
            </a:endParaRPr>
          </a:p>
        </p:txBody>
      </p:sp>
      <p:sp>
        <p:nvSpPr>
          <p:cNvPr id="4" name="Content Placeholder 3"/>
          <p:cNvSpPr>
            <a:spLocks noGrp="1"/>
          </p:cNvSpPr>
          <p:nvPr>
            <p:ph sz="half" idx="1"/>
          </p:nvPr>
        </p:nvSpPr>
        <p:spPr/>
        <p:txBody>
          <a:bodyPr>
            <a:normAutofit fontScale="40000" lnSpcReduction="20000"/>
          </a:bodyPr>
          <a:lstStyle/>
          <a:p>
            <a:pPr marL="0" indent="0" algn="ctr">
              <a:lnSpc>
                <a:spcPct val="120000"/>
              </a:lnSpc>
              <a:spcBef>
                <a:spcPts val="0"/>
              </a:spcBef>
              <a:buNone/>
            </a:pPr>
            <a:r>
              <a:rPr lang="en-US" sz="4000" b="1" dirty="0" smtClean="0"/>
              <a:t>15 Marker Questions</a:t>
            </a:r>
          </a:p>
          <a:p>
            <a:pPr marL="514350" indent="-514350">
              <a:lnSpc>
                <a:spcPct val="120000"/>
              </a:lnSpc>
              <a:spcBef>
                <a:spcPts val="0"/>
              </a:spcBef>
              <a:buFont typeface="+mj-lt"/>
              <a:buAutoNum type="arabicPeriod"/>
            </a:pPr>
            <a:r>
              <a:rPr lang="en-US" dirty="0" smtClean="0"/>
              <a:t>Explain the main sources of monopoly power</a:t>
            </a:r>
          </a:p>
          <a:p>
            <a:pPr marL="514350" indent="-514350">
              <a:lnSpc>
                <a:spcPct val="120000"/>
              </a:lnSpc>
              <a:spcBef>
                <a:spcPts val="0"/>
              </a:spcBef>
              <a:buFont typeface="+mj-lt"/>
              <a:buAutoNum type="arabicPeriod"/>
            </a:pPr>
            <a:r>
              <a:rPr lang="en-US" dirty="0" smtClean="0"/>
              <a:t>Explain </a:t>
            </a:r>
            <a:r>
              <a:rPr lang="en-US" dirty="0"/>
              <a:t>what is meant by ‘economies of </a:t>
            </a:r>
            <a:r>
              <a:rPr lang="en-US" dirty="0" smtClean="0"/>
              <a:t>scale’ and </a:t>
            </a:r>
            <a:r>
              <a:rPr lang="en-US" dirty="0" err="1"/>
              <a:t>analyse</a:t>
            </a:r>
            <a:r>
              <a:rPr lang="en-US" dirty="0"/>
              <a:t> how two types of economy of scale could affect the </a:t>
            </a:r>
            <a:r>
              <a:rPr lang="en-US" dirty="0" smtClean="0"/>
              <a:t>grocery market</a:t>
            </a:r>
          </a:p>
          <a:p>
            <a:pPr marL="514350" indent="-514350">
              <a:lnSpc>
                <a:spcPct val="120000"/>
              </a:lnSpc>
              <a:spcBef>
                <a:spcPts val="0"/>
              </a:spcBef>
              <a:buFont typeface="+mj-lt"/>
              <a:buAutoNum type="arabicPeriod"/>
            </a:pPr>
            <a:r>
              <a:rPr lang="en-US" dirty="0" smtClean="0"/>
              <a:t>Explain </a:t>
            </a:r>
            <a:r>
              <a:rPr lang="en-US" dirty="0"/>
              <a:t>what is meant by ‘concentrated markets’ and </a:t>
            </a:r>
            <a:r>
              <a:rPr lang="en-US" dirty="0" err="1"/>
              <a:t>analyse</a:t>
            </a:r>
            <a:r>
              <a:rPr lang="en-US" dirty="0"/>
              <a:t> two possible </a:t>
            </a:r>
            <a:r>
              <a:rPr lang="en-US" dirty="0" smtClean="0"/>
              <a:t>consequences </a:t>
            </a:r>
            <a:r>
              <a:rPr lang="en-US" dirty="0"/>
              <a:t>of energy being supplied through concentrated </a:t>
            </a:r>
            <a:r>
              <a:rPr lang="en-US" dirty="0" smtClean="0"/>
              <a:t>markets</a:t>
            </a:r>
            <a:endParaRPr lang="en-US" dirty="0"/>
          </a:p>
          <a:p>
            <a:pPr marL="514350" indent="-514350">
              <a:lnSpc>
                <a:spcPct val="120000"/>
              </a:lnSpc>
              <a:spcBef>
                <a:spcPts val="0"/>
              </a:spcBef>
              <a:buFont typeface="+mj-lt"/>
              <a:buAutoNum type="arabicPeriod"/>
            </a:pPr>
            <a:r>
              <a:rPr lang="en-US" dirty="0" smtClean="0"/>
              <a:t>Explain </a:t>
            </a:r>
            <a:r>
              <a:rPr lang="en-US" dirty="0"/>
              <a:t>the term ‘price taker’ and </a:t>
            </a:r>
            <a:r>
              <a:rPr lang="en-US" dirty="0" err="1"/>
              <a:t>analyse</a:t>
            </a:r>
            <a:r>
              <a:rPr lang="en-US" dirty="0"/>
              <a:t> the likely effects of an increase in the world demand for </a:t>
            </a:r>
            <a:r>
              <a:rPr lang="en-US" dirty="0" smtClean="0"/>
              <a:t>a firm in such an industry on their </a:t>
            </a:r>
            <a:r>
              <a:rPr lang="en-US" dirty="0"/>
              <a:t>output and </a:t>
            </a:r>
            <a:r>
              <a:rPr lang="en-US" dirty="0" smtClean="0"/>
              <a:t>profits</a:t>
            </a:r>
            <a:endParaRPr lang="en-US" dirty="0"/>
          </a:p>
          <a:p>
            <a:pPr marL="514350" indent="-514350">
              <a:lnSpc>
                <a:spcPct val="120000"/>
              </a:lnSpc>
              <a:spcBef>
                <a:spcPts val="0"/>
              </a:spcBef>
              <a:buFont typeface="+mj-lt"/>
              <a:buAutoNum type="arabicPeriod"/>
            </a:pPr>
            <a:r>
              <a:rPr lang="en-US" dirty="0" smtClean="0"/>
              <a:t>Explain </a:t>
            </a:r>
            <a:r>
              <a:rPr lang="en-US" dirty="0"/>
              <a:t>the term ‘Barriers to entry’ and </a:t>
            </a:r>
            <a:r>
              <a:rPr lang="en-US" dirty="0" err="1"/>
              <a:t>analyse</a:t>
            </a:r>
            <a:r>
              <a:rPr lang="en-US" dirty="0"/>
              <a:t> two ways in which technological change can affect entry </a:t>
            </a:r>
            <a:r>
              <a:rPr lang="en-US" dirty="0" smtClean="0"/>
              <a:t>into a particular industry</a:t>
            </a:r>
            <a:endParaRPr lang="en-US" dirty="0"/>
          </a:p>
          <a:p>
            <a:pPr marL="514350" indent="-514350">
              <a:lnSpc>
                <a:spcPct val="120000"/>
              </a:lnSpc>
              <a:spcBef>
                <a:spcPts val="0"/>
              </a:spcBef>
              <a:buFont typeface="+mj-lt"/>
              <a:buAutoNum type="arabicPeriod"/>
            </a:pPr>
            <a:r>
              <a:rPr lang="en-US" dirty="0" smtClean="0"/>
              <a:t>Explain </a:t>
            </a:r>
            <a:r>
              <a:rPr lang="en-US" dirty="0"/>
              <a:t>the market conditions that enable firms to charge different customers different prices for a product</a:t>
            </a:r>
            <a:r>
              <a:rPr lang="en-US" dirty="0" smtClean="0"/>
              <a:t>.</a:t>
            </a:r>
            <a:endParaRPr lang="en-US" dirty="0"/>
          </a:p>
          <a:p>
            <a:pPr marL="514350" indent="-514350">
              <a:lnSpc>
                <a:spcPct val="120000"/>
              </a:lnSpc>
              <a:spcBef>
                <a:spcPts val="0"/>
              </a:spcBef>
              <a:buFont typeface="+mj-lt"/>
              <a:buAutoNum type="arabicPeriod"/>
            </a:pPr>
            <a:r>
              <a:rPr lang="en-US" dirty="0" smtClean="0"/>
              <a:t>Explain </a:t>
            </a:r>
            <a:r>
              <a:rPr lang="en-US" dirty="0"/>
              <a:t>why a perfectly competitive firm might be regarded as statically efficient while a monopoly might be regarded as dynamically efficient</a:t>
            </a:r>
            <a:r>
              <a:rPr lang="en-US" dirty="0" smtClean="0"/>
              <a:t>.</a:t>
            </a:r>
            <a:endParaRPr lang="en-US" dirty="0"/>
          </a:p>
          <a:p>
            <a:pPr marL="514350" indent="-514350">
              <a:lnSpc>
                <a:spcPct val="120000"/>
              </a:lnSpc>
              <a:spcBef>
                <a:spcPts val="0"/>
              </a:spcBef>
              <a:buFont typeface="+mj-lt"/>
              <a:buAutoNum type="arabicPeriod"/>
            </a:pPr>
            <a:r>
              <a:rPr lang="en-US" dirty="0" smtClean="0"/>
              <a:t>Explain </a:t>
            </a:r>
            <a:r>
              <a:rPr lang="en-US" dirty="0"/>
              <a:t>how a firm can experience diminishing returns in the short run and economies of scale in the long </a:t>
            </a:r>
            <a:r>
              <a:rPr lang="en-US" dirty="0" smtClean="0"/>
              <a:t>run</a:t>
            </a:r>
            <a:endParaRPr lang="en-US" dirty="0"/>
          </a:p>
          <a:p>
            <a:pPr marL="514350" indent="-514350">
              <a:lnSpc>
                <a:spcPct val="120000"/>
              </a:lnSpc>
              <a:spcBef>
                <a:spcPts val="0"/>
              </a:spcBef>
              <a:buFont typeface="+mj-lt"/>
              <a:buAutoNum type="arabicPeriod"/>
            </a:pPr>
            <a:r>
              <a:rPr lang="en-US" dirty="0" smtClean="0"/>
              <a:t>Explain </a:t>
            </a:r>
            <a:r>
              <a:rPr lang="en-US" dirty="0"/>
              <a:t>why some firms might be able to continue to make supernormal profits in the long </a:t>
            </a:r>
            <a:r>
              <a:rPr lang="en-US" dirty="0" smtClean="0"/>
              <a:t>run</a:t>
            </a:r>
          </a:p>
          <a:p>
            <a:pPr marL="514350" indent="-514350">
              <a:lnSpc>
                <a:spcPct val="120000"/>
              </a:lnSpc>
              <a:spcBef>
                <a:spcPts val="0"/>
              </a:spcBef>
              <a:buFont typeface="+mj-lt"/>
              <a:buAutoNum type="arabicPeriod"/>
            </a:pPr>
            <a:r>
              <a:rPr lang="en-US" dirty="0" smtClean="0"/>
              <a:t>Explain what ‘competition policy’ is in terms of the UK?</a:t>
            </a:r>
          </a:p>
          <a:p>
            <a:pPr marL="514350" indent="-514350">
              <a:lnSpc>
                <a:spcPct val="120000"/>
              </a:lnSpc>
              <a:spcBef>
                <a:spcPts val="0"/>
              </a:spcBef>
              <a:buFont typeface="+mj-lt"/>
              <a:buAutoNum type="arabicPeriod"/>
            </a:pPr>
            <a:r>
              <a:rPr lang="en-US" dirty="0" smtClean="0"/>
              <a:t>Explain why </a:t>
            </a:r>
            <a:r>
              <a:rPr lang="en-US" dirty="0" err="1" smtClean="0"/>
              <a:t>nationalisation</a:t>
            </a:r>
            <a:r>
              <a:rPr lang="en-US" dirty="0" smtClean="0"/>
              <a:t> is an unpopular policy for especially right-wing economists.</a:t>
            </a:r>
            <a:endParaRPr lang="en-US" dirty="0"/>
          </a:p>
          <a:p>
            <a:pPr marL="0" indent="0">
              <a:buNone/>
            </a:pPr>
            <a:endParaRPr lang="en-US" dirty="0" smtClean="0"/>
          </a:p>
          <a:p>
            <a:pPr marL="0" indent="0">
              <a:buNone/>
            </a:pPr>
            <a:endParaRPr lang="en-US" dirty="0"/>
          </a:p>
        </p:txBody>
      </p:sp>
      <p:sp>
        <p:nvSpPr>
          <p:cNvPr id="5" name="Content Placeholder 4"/>
          <p:cNvSpPr>
            <a:spLocks noGrp="1"/>
          </p:cNvSpPr>
          <p:nvPr>
            <p:ph sz="half" idx="2"/>
          </p:nvPr>
        </p:nvSpPr>
        <p:spPr/>
        <p:txBody>
          <a:bodyPr>
            <a:normAutofit fontScale="40000" lnSpcReduction="20000"/>
          </a:bodyPr>
          <a:lstStyle/>
          <a:p>
            <a:pPr marL="0" indent="0" algn="ctr">
              <a:lnSpc>
                <a:spcPct val="120000"/>
              </a:lnSpc>
              <a:spcBef>
                <a:spcPts val="0"/>
              </a:spcBef>
              <a:buNone/>
            </a:pPr>
            <a:r>
              <a:rPr lang="en-US" sz="4000" b="1" dirty="0" smtClean="0"/>
              <a:t>25 Marker Questions</a:t>
            </a:r>
          </a:p>
          <a:p>
            <a:pPr marL="182563" indent="-182563">
              <a:lnSpc>
                <a:spcPct val="120000"/>
              </a:lnSpc>
              <a:spcBef>
                <a:spcPts val="0"/>
              </a:spcBef>
              <a:buFont typeface="+mj-lt"/>
              <a:buAutoNum type="arabicPeriod"/>
            </a:pPr>
            <a:r>
              <a:rPr lang="en-US" dirty="0" smtClean="0"/>
              <a:t>Evaluate </a:t>
            </a:r>
            <a:r>
              <a:rPr lang="en-US" dirty="0"/>
              <a:t>the view that consumers are always better off and producers are always worse off if monopolies are broken up to encourage as much competition as possible</a:t>
            </a:r>
            <a:r>
              <a:rPr lang="en-US" dirty="0" smtClean="0"/>
              <a:t>.</a:t>
            </a:r>
            <a:endParaRPr lang="en-US" dirty="0"/>
          </a:p>
          <a:p>
            <a:pPr marL="182563" indent="-182563">
              <a:lnSpc>
                <a:spcPct val="120000"/>
              </a:lnSpc>
              <a:spcBef>
                <a:spcPts val="0"/>
              </a:spcBef>
              <a:buFont typeface="+mj-lt"/>
              <a:buAutoNum type="arabicPeriod"/>
            </a:pPr>
            <a:r>
              <a:rPr lang="en-US" dirty="0" smtClean="0"/>
              <a:t>Assess </a:t>
            </a:r>
            <a:r>
              <a:rPr lang="en-US" dirty="0"/>
              <a:t>whether price discrimination is always undesirable (25 marks) </a:t>
            </a:r>
          </a:p>
          <a:p>
            <a:pPr marL="182563" indent="-182563">
              <a:lnSpc>
                <a:spcPct val="120000"/>
              </a:lnSpc>
              <a:spcBef>
                <a:spcPts val="0"/>
              </a:spcBef>
              <a:buFont typeface="+mj-lt"/>
              <a:buAutoNum type="arabicPeriod"/>
            </a:pPr>
            <a:r>
              <a:rPr lang="en-US" dirty="0"/>
              <a:t>To what extent should Government’s intervene into markets to prevent monopoly power</a:t>
            </a:r>
            <a:r>
              <a:rPr lang="en-US" dirty="0" smtClean="0"/>
              <a:t>?</a:t>
            </a:r>
          </a:p>
          <a:p>
            <a:pPr marL="182563" indent="-182563">
              <a:lnSpc>
                <a:spcPct val="120000"/>
              </a:lnSpc>
              <a:spcBef>
                <a:spcPts val="0"/>
              </a:spcBef>
              <a:buFont typeface="+mj-lt"/>
              <a:buAutoNum type="arabicPeriod"/>
            </a:pPr>
            <a:r>
              <a:rPr lang="en-US" dirty="0" smtClean="0"/>
              <a:t>Evaluate the impact of competition policy in the UK </a:t>
            </a:r>
          </a:p>
          <a:p>
            <a:pPr marL="182563" indent="-182563">
              <a:lnSpc>
                <a:spcPct val="120000"/>
              </a:lnSpc>
              <a:spcBef>
                <a:spcPts val="0"/>
              </a:spcBef>
              <a:buFont typeface="+mj-lt"/>
              <a:buAutoNum type="arabicPeriod"/>
            </a:pPr>
            <a:r>
              <a:rPr lang="en-US" dirty="0" smtClean="0"/>
              <a:t>To what extent should competition policy be designed to achieve perfect competition in all markets?</a:t>
            </a:r>
          </a:p>
          <a:p>
            <a:pPr marL="182563" indent="-182563">
              <a:lnSpc>
                <a:spcPct val="120000"/>
              </a:lnSpc>
              <a:spcBef>
                <a:spcPts val="0"/>
              </a:spcBef>
              <a:buFont typeface="+mj-lt"/>
              <a:buAutoNum type="arabicPeriod"/>
            </a:pPr>
            <a:r>
              <a:rPr lang="en-US" dirty="0" smtClean="0"/>
              <a:t>Evaluate the importance of price caps in regulating firms in markets with monopoly power</a:t>
            </a:r>
          </a:p>
          <a:p>
            <a:pPr marL="182563" indent="-182563">
              <a:lnSpc>
                <a:spcPct val="120000"/>
              </a:lnSpc>
              <a:spcBef>
                <a:spcPts val="0"/>
              </a:spcBef>
              <a:buFont typeface="+mj-lt"/>
              <a:buAutoNum type="arabicPeriod"/>
            </a:pPr>
            <a:r>
              <a:rPr lang="en-US" dirty="0" smtClean="0"/>
              <a:t>Evaluate whether oligopolistic markets should face Government intervention?</a:t>
            </a:r>
            <a:endParaRPr lang="en-US" dirty="0"/>
          </a:p>
          <a:p>
            <a:pPr marL="182563" indent="-182563">
              <a:lnSpc>
                <a:spcPct val="120000"/>
              </a:lnSpc>
              <a:spcBef>
                <a:spcPts val="0"/>
              </a:spcBef>
              <a:buFont typeface="+mj-lt"/>
              <a:buAutoNum type="arabicPeriod"/>
            </a:pPr>
            <a:r>
              <a:rPr lang="en-US" dirty="0" smtClean="0"/>
              <a:t>Discuss </a:t>
            </a:r>
            <a:r>
              <a:rPr lang="en-US" dirty="0"/>
              <a:t>whether technological developments, such as the internet, are making markets more competitive and making perfect competition theory more </a:t>
            </a:r>
            <a:r>
              <a:rPr lang="en-US" dirty="0" smtClean="0"/>
              <a:t>realistic</a:t>
            </a:r>
            <a:r>
              <a:rPr lang="en-US" dirty="0"/>
              <a:t>?</a:t>
            </a:r>
          </a:p>
          <a:p>
            <a:pPr marL="182563" indent="-182563">
              <a:lnSpc>
                <a:spcPct val="120000"/>
              </a:lnSpc>
              <a:spcBef>
                <a:spcPts val="0"/>
              </a:spcBef>
              <a:buFont typeface="+mj-lt"/>
              <a:buAutoNum type="arabicPeriod"/>
            </a:pPr>
            <a:r>
              <a:rPr lang="en-US" dirty="0" smtClean="0"/>
              <a:t>Discuss </a:t>
            </a:r>
            <a:r>
              <a:rPr lang="en-US" dirty="0"/>
              <a:t>whether large firms in the UK today are necessarily more efficient than small </a:t>
            </a:r>
            <a:r>
              <a:rPr lang="en-US" dirty="0" smtClean="0"/>
              <a:t>firms.</a:t>
            </a:r>
            <a:endParaRPr lang="en-US" dirty="0"/>
          </a:p>
          <a:p>
            <a:pPr marL="182563" indent="-182563">
              <a:lnSpc>
                <a:spcPct val="120000"/>
              </a:lnSpc>
              <a:spcBef>
                <a:spcPts val="0"/>
              </a:spcBef>
              <a:buFont typeface="+mj-lt"/>
              <a:buAutoNum type="arabicPeriod"/>
            </a:pPr>
            <a:r>
              <a:rPr lang="en-US" dirty="0" smtClean="0"/>
              <a:t>Evaluate </a:t>
            </a:r>
            <a:r>
              <a:rPr lang="en-US" dirty="0"/>
              <a:t>whether profit </a:t>
            </a:r>
            <a:r>
              <a:rPr lang="en-US" dirty="0" err="1"/>
              <a:t>maximisation</a:t>
            </a:r>
            <a:r>
              <a:rPr lang="en-US" dirty="0"/>
              <a:t> is always the most important objective of firms</a:t>
            </a:r>
            <a:r>
              <a:rPr lang="en-US" dirty="0" smtClean="0"/>
              <a:t>.</a:t>
            </a:r>
            <a:endParaRPr lang="en-US" dirty="0"/>
          </a:p>
          <a:p>
            <a:pPr marL="182563" indent="-182563">
              <a:lnSpc>
                <a:spcPct val="120000"/>
              </a:lnSpc>
              <a:spcBef>
                <a:spcPts val="0"/>
              </a:spcBef>
              <a:buFont typeface="+mj-lt"/>
              <a:buAutoNum type="arabicPeriod"/>
            </a:pPr>
            <a:r>
              <a:rPr lang="en-US" dirty="0" smtClean="0"/>
              <a:t>Evaluate </a:t>
            </a:r>
            <a:r>
              <a:rPr lang="en-US" dirty="0"/>
              <a:t>the view that mergers between two firms are beneficial for </a:t>
            </a:r>
            <a:r>
              <a:rPr lang="en-US" dirty="0" smtClean="0"/>
              <a:t>society</a:t>
            </a:r>
            <a:endParaRPr lang="en-US" dirty="0"/>
          </a:p>
          <a:p>
            <a:pPr marL="0" indent="0">
              <a:buNone/>
            </a:pPr>
            <a:endParaRPr lang="en-US" dirty="0"/>
          </a:p>
        </p:txBody>
      </p:sp>
    </p:spTree>
    <p:extLst>
      <p:ext uri="{BB962C8B-B14F-4D97-AF65-F5344CB8AC3E}">
        <p14:creationId xmlns:p14="http://schemas.microsoft.com/office/powerpoint/2010/main" val="40074670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12192000" cy="1325563"/>
          </a:xfrm>
        </p:spPr>
        <p:txBody>
          <a:bodyPr/>
          <a:lstStyle/>
          <a:p>
            <a:pPr algn="ctr"/>
            <a:r>
              <a:rPr lang="en-US" b="1" dirty="0" smtClean="0">
                <a:latin typeface="+mn-lt"/>
              </a:rPr>
              <a:t>MICRO ESSAYS – Theory of the Firm</a:t>
            </a:r>
            <a:endParaRPr lang="en-US" b="1" dirty="0">
              <a:latin typeface="+mn-lt"/>
            </a:endParaRPr>
          </a:p>
        </p:txBody>
      </p:sp>
      <p:sp>
        <p:nvSpPr>
          <p:cNvPr id="6" name="Content Placeholder 5"/>
          <p:cNvSpPr>
            <a:spLocks noGrp="1"/>
          </p:cNvSpPr>
          <p:nvPr>
            <p:ph sz="half" idx="1"/>
          </p:nvPr>
        </p:nvSpPr>
        <p:spPr>
          <a:xfrm>
            <a:off x="123894" y="1047275"/>
            <a:ext cx="5155199" cy="5810725"/>
          </a:xfrm>
        </p:spPr>
        <p:txBody>
          <a:bodyPr>
            <a:noAutofit/>
          </a:bodyPr>
          <a:lstStyle/>
          <a:p>
            <a:pPr marL="0" indent="0" algn="ctr">
              <a:lnSpc>
                <a:spcPct val="120000"/>
              </a:lnSpc>
              <a:spcBef>
                <a:spcPts val="0"/>
              </a:spcBef>
              <a:buNone/>
            </a:pPr>
            <a:r>
              <a:rPr lang="en-US" sz="2000" b="1" u="sng" dirty="0" smtClean="0">
                <a:solidFill>
                  <a:srgbClr val="FF0000"/>
                </a:solidFill>
              </a:rPr>
              <a:t>TYPE 1: Do we need Competition Policy?</a:t>
            </a:r>
          </a:p>
          <a:p>
            <a:pPr marL="0" indent="0">
              <a:lnSpc>
                <a:spcPct val="120000"/>
              </a:lnSpc>
              <a:spcBef>
                <a:spcPts val="0"/>
              </a:spcBef>
              <a:buNone/>
            </a:pPr>
            <a:r>
              <a:rPr lang="en-US" sz="1500" b="1" dirty="0" smtClean="0"/>
              <a:t>To what extent should Government’s have a competition policy?</a:t>
            </a:r>
          </a:p>
          <a:p>
            <a:pPr marL="263525" indent="-263525">
              <a:lnSpc>
                <a:spcPct val="120000"/>
              </a:lnSpc>
              <a:spcBef>
                <a:spcPts val="0"/>
              </a:spcBef>
              <a:buFont typeface="+mj-lt"/>
              <a:buAutoNum type="arabicPeriod"/>
            </a:pPr>
            <a:endParaRPr lang="en-US" sz="1500" dirty="0" smtClean="0"/>
          </a:p>
          <a:p>
            <a:pPr marL="0" indent="0">
              <a:lnSpc>
                <a:spcPct val="120000"/>
              </a:lnSpc>
              <a:spcBef>
                <a:spcPts val="0"/>
              </a:spcBef>
              <a:buNone/>
            </a:pPr>
            <a:endParaRPr lang="en-US" sz="1500" dirty="0" smtClean="0"/>
          </a:p>
          <a:p>
            <a:pPr marL="0" indent="0">
              <a:lnSpc>
                <a:spcPct val="120000"/>
              </a:lnSpc>
              <a:spcBef>
                <a:spcPts val="0"/>
              </a:spcBef>
              <a:buNone/>
            </a:pPr>
            <a:endParaRPr lang="en-US" sz="1500" dirty="0"/>
          </a:p>
          <a:p>
            <a:pPr marL="0" indent="0">
              <a:lnSpc>
                <a:spcPct val="120000"/>
              </a:lnSpc>
              <a:spcBef>
                <a:spcPts val="0"/>
              </a:spcBef>
              <a:buNone/>
            </a:pPr>
            <a:endParaRPr lang="en-US" sz="1500" dirty="0" smtClean="0"/>
          </a:p>
          <a:p>
            <a:pPr marL="0" indent="0">
              <a:lnSpc>
                <a:spcPct val="120000"/>
              </a:lnSpc>
              <a:spcBef>
                <a:spcPts val="0"/>
              </a:spcBef>
              <a:buNone/>
            </a:pPr>
            <a:endParaRPr lang="en-US" sz="1500" dirty="0" smtClean="0"/>
          </a:p>
          <a:p>
            <a:pPr marL="0" indent="0">
              <a:lnSpc>
                <a:spcPct val="120000"/>
              </a:lnSpc>
              <a:spcBef>
                <a:spcPts val="0"/>
              </a:spcBef>
              <a:buNone/>
            </a:pPr>
            <a:r>
              <a:rPr lang="en-US" sz="1500" b="1" dirty="0" smtClean="0"/>
              <a:t>To what extent is competition policy a useful way of controlling monopolies?</a:t>
            </a:r>
          </a:p>
          <a:p>
            <a:pPr marL="457200" indent="-457200">
              <a:lnSpc>
                <a:spcPct val="120000"/>
              </a:lnSpc>
              <a:spcBef>
                <a:spcPts val="0"/>
              </a:spcBef>
              <a:buFont typeface="+mj-lt"/>
              <a:buAutoNum type="arabicPeriod"/>
            </a:pPr>
            <a:endParaRPr lang="en-US" sz="1500" dirty="0" smtClean="0"/>
          </a:p>
          <a:p>
            <a:pPr marL="457200" indent="-457200">
              <a:lnSpc>
                <a:spcPct val="120000"/>
              </a:lnSpc>
              <a:spcBef>
                <a:spcPts val="0"/>
              </a:spcBef>
              <a:buFont typeface="+mj-lt"/>
              <a:buAutoNum type="arabicPeriod"/>
            </a:pPr>
            <a:endParaRPr lang="en-US" sz="1500" dirty="0" smtClean="0"/>
          </a:p>
          <a:p>
            <a:pPr marL="0" indent="0">
              <a:lnSpc>
                <a:spcPct val="120000"/>
              </a:lnSpc>
              <a:spcBef>
                <a:spcPts val="0"/>
              </a:spcBef>
              <a:buNone/>
            </a:pPr>
            <a:endParaRPr lang="en-US" sz="1500" dirty="0" smtClean="0"/>
          </a:p>
          <a:p>
            <a:pPr marL="457200" indent="-457200">
              <a:lnSpc>
                <a:spcPct val="120000"/>
              </a:lnSpc>
              <a:spcBef>
                <a:spcPts val="0"/>
              </a:spcBef>
              <a:buFont typeface="+mj-lt"/>
              <a:buAutoNum type="arabicPeriod"/>
            </a:pPr>
            <a:endParaRPr lang="en-US" sz="1500" dirty="0" smtClean="0"/>
          </a:p>
          <a:p>
            <a:pPr marL="0" indent="0">
              <a:lnSpc>
                <a:spcPct val="120000"/>
              </a:lnSpc>
              <a:spcBef>
                <a:spcPts val="0"/>
              </a:spcBef>
              <a:buNone/>
            </a:pPr>
            <a:r>
              <a:rPr lang="en-US" sz="1500" b="1" dirty="0" smtClean="0"/>
              <a:t>Evaluate the effectiveness of competition policy in the UK?</a:t>
            </a:r>
          </a:p>
          <a:p>
            <a:pPr marL="0" indent="0">
              <a:lnSpc>
                <a:spcPct val="120000"/>
              </a:lnSpc>
              <a:spcBef>
                <a:spcPts val="0"/>
              </a:spcBef>
              <a:buNone/>
            </a:pPr>
            <a:endParaRPr lang="en-US" sz="1500" b="1" dirty="0" smtClean="0"/>
          </a:p>
        </p:txBody>
      </p:sp>
      <p:sp>
        <p:nvSpPr>
          <p:cNvPr id="2" name="Content Placeholder 1"/>
          <p:cNvSpPr>
            <a:spLocks noGrp="1"/>
          </p:cNvSpPr>
          <p:nvPr>
            <p:ph sz="half" idx="2"/>
          </p:nvPr>
        </p:nvSpPr>
        <p:spPr>
          <a:xfrm>
            <a:off x="5342953" y="1082127"/>
            <a:ext cx="6645807" cy="5562892"/>
          </a:xfrm>
        </p:spPr>
        <p:txBody>
          <a:bodyPr>
            <a:noAutofit/>
          </a:bodyPr>
          <a:lstStyle/>
          <a:p>
            <a:pPr marL="0" indent="0" algn="ctr">
              <a:lnSpc>
                <a:spcPct val="120000"/>
              </a:lnSpc>
              <a:spcBef>
                <a:spcPts val="0"/>
              </a:spcBef>
              <a:buNone/>
            </a:pPr>
            <a:r>
              <a:rPr lang="en-US" sz="2000" b="1" u="sng" dirty="0" smtClean="0">
                <a:solidFill>
                  <a:srgbClr val="FF0000"/>
                </a:solidFill>
              </a:rPr>
              <a:t>TYPE 2: What is the best method of intervention?</a:t>
            </a:r>
          </a:p>
          <a:p>
            <a:pPr marL="0" indent="0">
              <a:lnSpc>
                <a:spcPct val="120000"/>
              </a:lnSpc>
              <a:spcBef>
                <a:spcPts val="0"/>
              </a:spcBef>
              <a:buNone/>
            </a:pPr>
            <a:r>
              <a:rPr lang="en-US" sz="1300" b="1" dirty="0" smtClean="0"/>
              <a:t>Assess </a:t>
            </a:r>
            <a:r>
              <a:rPr lang="en-US" sz="1300" b="1" dirty="0"/>
              <a:t>how Government’s should deal with monopoly power?</a:t>
            </a:r>
          </a:p>
          <a:p>
            <a:pPr marL="0" indent="0">
              <a:lnSpc>
                <a:spcPct val="120000"/>
              </a:lnSpc>
              <a:spcBef>
                <a:spcPts val="0"/>
              </a:spcBef>
              <a:buNone/>
            </a:pPr>
            <a:endParaRPr lang="en-US" sz="1300" dirty="0" smtClean="0"/>
          </a:p>
          <a:p>
            <a:pPr marL="0" indent="0">
              <a:lnSpc>
                <a:spcPct val="120000"/>
              </a:lnSpc>
              <a:spcBef>
                <a:spcPts val="0"/>
              </a:spcBef>
              <a:buNone/>
            </a:pPr>
            <a:endParaRPr lang="en-US" sz="1300" dirty="0"/>
          </a:p>
          <a:p>
            <a:pPr marL="0" indent="0">
              <a:lnSpc>
                <a:spcPct val="120000"/>
              </a:lnSpc>
              <a:spcBef>
                <a:spcPts val="0"/>
              </a:spcBef>
              <a:buNone/>
            </a:pPr>
            <a:endParaRPr lang="en-US" sz="1300" dirty="0" smtClean="0"/>
          </a:p>
          <a:p>
            <a:pPr marL="0" indent="0">
              <a:lnSpc>
                <a:spcPct val="120000"/>
              </a:lnSpc>
              <a:spcBef>
                <a:spcPts val="0"/>
              </a:spcBef>
              <a:buNone/>
            </a:pPr>
            <a:endParaRPr lang="en-US" sz="1300" dirty="0"/>
          </a:p>
          <a:p>
            <a:pPr marL="0" indent="0">
              <a:lnSpc>
                <a:spcPct val="120000"/>
              </a:lnSpc>
              <a:spcBef>
                <a:spcPts val="0"/>
              </a:spcBef>
              <a:buNone/>
            </a:pPr>
            <a:r>
              <a:rPr lang="en-US" sz="1300" b="1" dirty="0"/>
              <a:t>“OFGEM have come into particular criticism in recent years”.  Assess the methods that could be used by the UK Government to promote competition in the energy markets</a:t>
            </a:r>
            <a:r>
              <a:rPr lang="en-US" sz="1300" dirty="0"/>
              <a:t>.</a:t>
            </a:r>
          </a:p>
          <a:p>
            <a:pPr marL="0" indent="0">
              <a:lnSpc>
                <a:spcPct val="120000"/>
              </a:lnSpc>
              <a:spcBef>
                <a:spcPts val="0"/>
              </a:spcBef>
              <a:buNone/>
            </a:pPr>
            <a:endParaRPr lang="en-US" sz="1300" dirty="0" smtClean="0"/>
          </a:p>
          <a:p>
            <a:pPr marL="0" indent="0">
              <a:lnSpc>
                <a:spcPct val="120000"/>
              </a:lnSpc>
              <a:spcBef>
                <a:spcPts val="0"/>
              </a:spcBef>
              <a:buNone/>
            </a:pPr>
            <a:endParaRPr lang="en-US" sz="1300" dirty="0"/>
          </a:p>
          <a:p>
            <a:pPr marL="0" indent="0">
              <a:lnSpc>
                <a:spcPct val="120000"/>
              </a:lnSpc>
              <a:spcBef>
                <a:spcPts val="0"/>
              </a:spcBef>
              <a:buNone/>
            </a:pPr>
            <a:endParaRPr lang="en-US" sz="1300" dirty="0" smtClean="0"/>
          </a:p>
          <a:p>
            <a:pPr marL="0" indent="0">
              <a:lnSpc>
                <a:spcPct val="120000"/>
              </a:lnSpc>
              <a:spcBef>
                <a:spcPts val="0"/>
              </a:spcBef>
              <a:buNone/>
            </a:pPr>
            <a:endParaRPr lang="en-US" sz="1300" dirty="0"/>
          </a:p>
          <a:p>
            <a:pPr marL="0" indent="0">
              <a:lnSpc>
                <a:spcPct val="120000"/>
              </a:lnSpc>
              <a:spcBef>
                <a:spcPts val="0"/>
              </a:spcBef>
              <a:buNone/>
            </a:pPr>
            <a:r>
              <a:rPr lang="en-GB" sz="1300" b="1" dirty="0"/>
              <a:t>Evaluate the implementation of price caps to regulate an industry</a:t>
            </a:r>
            <a:endParaRPr lang="en-US" sz="1300" dirty="0"/>
          </a:p>
          <a:p>
            <a:pPr marL="0" indent="0">
              <a:lnSpc>
                <a:spcPct val="120000"/>
              </a:lnSpc>
              <a:spcBef>
                <a:spcPts val="0"/>
              </a:spcBef>
              <a:buNone/>
            </a:pPr>
            <a:r>
              <a:rPr lang="en-GB" sz="1300" dirty="0"/>
              <a:t>ALTERNATIVE 1:</a:t>
            </a:r>
          </a:p>
          <a:p>
            <a:pPr marL="0" indent="0">
              <a:lnSpc>
                <a:spcPct val="120000"/>
              </a:lnSpc>
              <a:spcBef>
                <a:spcPts val="0"/>
              </a:spcBef>
              <a:buNone/>
            </a:pPr>
            <a:endParaRPr lang="en-GB" sz="1300" dirty="0" smtClean="0"/>
          </a:p>
          <a:p>
            <a:pPr marL="0" indent="0">
              <a:lnSpc>
                <a:spcPct val="120000"/>
              </a:lnSpc>
              <a:spcBef>
                <a:spcPts val="0"/>
              </a:spcBef>
              <a:buNone/>
            </a:pPr>
            <a:endParaRPr lang="en-GB" sz="1300" dirty="0"/>
          </a:p>
          <a:p>
            <a:pPr marL="0" indent="0">
              <a:lnSpc>
                <a:spcPct val="120000"/>
              </a:lnSpc>
              <a:spcBef>
                <a:spcPts val="0"/>
              </a:spcBef>
              <a:buNone/>
            </a:pPr>
            <a:endParaRPr lang="en-GB" sz="1300" dirty="0" smtClean="0"/>
          </a:p>
          <a:p>
            <a:pPr marL="0" indent="0">
              <a:lnSpc>
                <a:spcPct val="120000"/>
              </a:lnSpc>
              <a:spcBef>
                <a:spcPts val="0"/>
              </a:spcBef>
              <a:buNone/>
            </a:pPr>
            <a:endParaRPr lang="en-GB" sz="1300" dirty="0" smtClean="0"/>
          </a:p>
          <a:p>
            <a:pPr marL="0" indent="0">
              <a:lnSpc>
                <a:spcPct val="120000"/>
              </a:lnSpc>
              <a:spcBef>
                <a:spcPts val="0"/>
              </a:spcBef>
              <a:buNone/>
            </a:pPr>
            <a:r>
              <a:rPr lang="en-GB" sz="1300" dirty="0" smtClean="0"/>
              <a:t>ALTERNATIVE 2:</a:t>
            </a:r>
          </a:p>
          <a:p>
            <a:endParaRPr lang="en-US" sz="1300" dirty="0" smtClean="0"/>
          </a:p>
          <a:p>
            <a:endParaRPr lang="en-US" sz="1300" dirty="0"/>
          </a:p>
        </p:txBody>
      </p:sp>
    </p:spTree>
    <p:extLst>
      <p:ext uri="{BB962C8B-B14F-4D97-AF65-F5344CB8AC3E}">
        <p14:creationId xmlns:p14="http://schemas.microsoft.com/office/powerpoint/2010/main" val="39943140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12192000" cy="1325563"/>
          </a:xfrm>
        </p:spPr>
        <p:txBody>
          <a:bodyPr/>
          <a:lstStyle/>
          <a:p>
            <a:pPr algn="ctr"/>
            <a:r>
              <a:rPr lang="en-US" b="1" dirty="0" smtClean="0">
                <a:latin typeface="+mn-lt"/>
              </a:rPr>
              <a:t>MICRO ESSAYS – Theory of the Firm</a:t>
            </a:r>
            <a:endParaRPr lang="en-US" b="1" dirty="0">
              <a:latin typeface="+mn-lt"/>
            </a:endParaRPr>
          </a:p>
        </p:txBody>
      </p:sp>
      <p:sp>
        <p:nvSpPr>
          <p:cNvPr id="6" name="Content Placeholder 5"/>
          <p:cNvSpPr>
            <a:spLocks noGrp="1"/>
          </p:cNvSpPr>
          <p:nvPr>
            <p:ph sz="half" idx="1"/>
          </p:nvPr>
        </p:nvSpPr>
        <p:spPr>
          <a:xfrm>
            <a:off x="123894" y="1047275"/>
            <a:ext cx="5155199" cy="5810725"/>
          </a:xfrm>
        </p:spPr>
        <p:txBody>
          <a:bodyPr>
            <a:noAutofit/>
          </a:bodyPr>
          <a:lstStyle/>
          <a:p>
            <a:pPr marL="0" indent="0" algn="ctr">
              <a:lnSpc>
                <a:spcPct val="120000"/>
              </a:lnSpc>
              <a:spcBef>
                <a:spcPts val="0"/>
              </a:spcBef>
              <a:buNone/>
            </a:pPr>
            <a:r>
              <a:rPr lang="en-US" sz="2000" b="1" u="sng" dirty="0" smtClean="0">
                <a:solidFill>
                  <a:srgbClr val="FF0000"/>
                </a:solidFill>
              </a:rPr>
              <a:t>TYPE 1: Do we need Competition Policy?</a:t>
            </a:r>
          </a:p>
          <a:p>
            <a:pPr marL="0" indent="0">
              <a:lnSpc>
                <a:spcPct val="120000"/>
              </a:lnSpc>
              <a:spcBef>
                <a:spcPts val="0"/>
              </a:spcBef>
              <a:buNone/>
            </a:pPr>
            <a:r>
              <a:rPr lang="en-US" sz="1500" b="1" dirty="0" smtClean="0"/>
              <a:t>To what extent should Government’s have a competition policy?</a:t>
            </a:r>
          </a:p>
          <a:p>
            <a:pPr marL="263525" indent="-263525">
              <a:lnSpc>
                <a:spcPct val="120000"/>
              </a:lnSpc>
              <a:spcBef>
                <a:spcPts val="0"/>
              </a:spcBef>
              <a:buFont typeface="+mj-lt"/>
              <a:buAutoNum type="arabicPeriod"/>
            </a:pPr>
            <a:r>
              <a:rPr lang="en-US" sz="1500" dirty="0" smtClean="0"/>
              <a:t>YES: Monopolies are bad for society</a:t>
            </a:r>
          </a:p>
          <a:p>
            <a:pPr marL="263525" indent="-263525">
              <a:lnSpc>
                <a:spcPct val="120000"/>
              </a:lnSpc>
              <a:spcBef>
                <a:spcPts val="0"/>
              </a:spcBef>
              <a:buFont typeface="+mj-lt"/>
              <a:buAutoNum type="arabicPeriod"/>
            </a:pPr>
            <a:r>
              <a:rPr lang="en-US" sz="1500" dirty="0" smtClean="0"/>
              <a:t>YES: Competition Policy is effective: Pre-emptive (CMA)</a:t>
            </a:r>
          </a:p>
          <a:p>
            <a:pPr marL="263525" indent="-263525">
              <a:lnSpc>
                <a:spcPct val="120000"/>
              </a:lnSpc>
              <a:spcBef>
                <a:spcPts val="0"/>
              </a:spcBef>
              <a:buFont typeface="+mj-lt"/>
              <a:buAutoNum type="arabicPeriod"/>
            </a:pPr>
            <a:r>
              <a:rPr lang="en-US" sz="1500" dirty="0" smtClean="0"/>
              <a:t>YES: Competition Policy is effective: Established(Utility Regulators)</a:t>
            </a:r>
          </a:p>
          <a:p>
            <a:pPr marL="263525" indent="-263525">
              <a:lnSpc>
                <a:spcPct val="120000"/>
              </a:lnSpc>
              <a:spcBef>
                <a:spcPts val="0"/>
              </a:spcBef>
              <a:buFont typeface="+mj-lt"/>
              <a:buAutoNum type="arabicPeriod"/>
            </a:pPr>
            <a:endParaRPr lang="en-US" sz="1500" dirty="0" smtClean="0"/>
          </a:p>
          <a:p>
            <a:pPr marL="0" indent="0">
              <a:lnSpc>
                <a:spcPct val="120000"/>
              </a:lnSpc>
              <a:spcBef>
                <a:spcPts val="0"/>
              </a:spcBef>
              <a:buNone/>
            </a:pPr>
            <a:r>
              <a:rPr lang="en-US" sz="1500" b="1" dirty="0" smtClean="0"/>
              <a:t>To what extent is competition policy a useful way of controlling monopolies?</a:t>
            </a:r>
          </a:p>
          <a:p>
            <a:pPr marL="185738" indent="-185738">
              <a:lnSpc>
                <a:spcPct val="120000"/>
              </a:lnSpc>
              <a:spcBef>
                <a:spcPts val="0"/>
              </a:spcBef>
              <a:buFont typeface="+mj-lt"/>
              <a:buAutoNum type="arabicPeriod"/>
            </a:pPr>
            <a:r>
              <a:rPr lang="en-US" sz="1500" dirty="0" smtClean="0"/>
              <a:t>Monopolies do not need controlling – Natural monopoly</a:t>
            </a:r>
          </a:p>
          <a:p>
            <a:pPr marL="185738" indent="-185738">
              <a:lnSpc>
                <a:spcPct val="120000"/>
              </a:lnSpc>
              <a:spcBef>
                <a:spcPts val="0"/>
              </a:spcBef>
              <a:buFont typeface="+mj-lt"/>
              <a:buAutoNum type="arabicPeriod"/>
            </a:pPr>
            <a:r>
              <a:rPr lang="en-US" sz="1500" dirty="0" smtClean="0"/>
              <a:t>Competition policy is useful?  Price caps, fining etc.</a:t>
            </a:r>
          </a:p>
          <a:p>
            <a:pPr marL="185738" indent="-185738">
              <a:lnSpc>
                <a:spcPct val="120000"/>
              </a:lnSpc>
              <a:spcBef>
                <a:spcPts val="0"/>
              </a:spcBef>
              <a:buFont typeface="+mj-lt"/>
              <a:buAutoNum type="arabicPeriod"/>
            </a:pPr>
            <a:r>
              <a:rPr lang="en-US" sz="1500" dirty="0" err="1" smtClean="0"/>
              <a:t>Nationalisation</a:t>
            </a:r>
            <a:r>
              <a:rPr lang="en-US" sz="1500" dirty="0" smtClean="0"/>
              <a:t> is a better alternative?</a:t>
            </a:r>
          </a:p>
          <a:p>
            <a:pPr marL="457200" indent="-457200">
              <a:lnSpc>
                <a:spcPct val="120000"/>
              </a:lnSpc>
              <a:spcBef>
                <a:spcPts val="0"/>
              </a:spcBef>
              <a:buFont typeface="+mj-lt"/>
              <a:buAutoNum type="arabicPeriod"/>
            </a:pPr>
            <a:endParaRPr lang="en-US" sz="1500" dirty="0" smtClean="0"/>
          </a:p>
          <a:p>
            <a:pPr marL="0" indent="0">
              <a:lnSpc>
                <a:spcPct val="120000"/>
              </a:lnSpc>
              <a:spcBef>
                <a:spcPts val="0"/>
              </a:spcBef>
              <a:buNone/>
            </a:pPr>
            <a:r>
              <a:rPr lang="en-US" sz="1500" b="1" dirty="0" smtClean="0"/>
              <a:t>Evaluate the effectiveness of competition policy in the UK?</a:t>
            </a:r>
          </a:p>
          <a:p>
            <a:pPr marL="263525" indent="-263525">
              <a:lnSpc>
                <a:spcPct val="120000"/>
              </a:lnSpc>
              <a:spcBef>
                <a:spcPts val="0"/>
              </a:spcBef>
              <a:buAutoNum type="arabicPeriod"/>
            </a:pPr>
            <a:r>
              <a:rPr lang="en-US" sz="1500" dirty="0" smtClean="0"/>
              <a:t>Natural monopoly and creative destruction – no need for CP</a:t>
            </a:r>
          </a:p>
          <a:p>
            <a:pPr marL="263525" indent="-263525">
              <a:lnSpc>
                <a:spcPct val="120000"/>
              </a:lnSpc>
              <a:spcBef>
                <a:spcPts val="0"/>
              </a:spcBef>
              <a:buAutoNum type="arabicPeriod"/>
            </a:pPr>
            <a:r>
              <a:rPr lang="en-US" sz="1500" dirty="0" smtClean="0"/>
              <a:t>CMA and Competition Policy: Grocery Markets and Fines</a:t>
            </a:r>
          </a:p>
          <a:p>
            <a:pPr marL="263525" indent="-263525">
              <a:lnSpc>
                <a:spcPct val="120000"/>
              </a:lnSpc>
              <a:spcBef>
                <a:spcPts val="0"/>
              </a:spcBef>
              <a:buAutoNum type="arabicPeriod"/>
            </a:pPr>
            <a:r>
              <a:rPr lang="en-US" sz="1500" dirty="0" smtClean="0"/>
              <a:t>Regulation of </a:t>
            </a:r>
            <a:r>
              <a:rPr lang="en-US" sz="1500" dirty="0" err="1" smtClean="0"/>
              <a:t>privatised</a:t>
            </a:r>
            <a:r>
              <a:rPr lang="en-US" sz="1500" dirty="0" smtClean="0"/>
              <a:t> industries: Energy Markets and Price Caps</a:t>
            </a:r>
          </a:p>
        </p:txBody>
      </p:sp>
      <p:sp>
        <p:nvSpPr>
          <p:cNvPr id="2" name="Content Placeholder 1"/>
          <p:cNvSpPr>
            <a:spLocks noGrp="1"/>
          </p:cNvSpPr>
          <p:nvPr>
            <p:ph sz="half" idx="2"/>
          </p:nvPr>
        </p:nvSpPr>
        <p:spPr>
          <a:xfrm>
            <a:off x="5342953" y="1082127"/>
            <a:ext cx="6645807" cy="5562892"/>
          </a:xfrm>
        </p:spPr>
        <p:txBody>
          <a:bodyPr>
            <a:noAutofit/>
          </a:bodyPr>
          <a:lstStyle/>
          <a:p>
            <a:pPr marL="0" indent="0" algn="ctr">
              <a:lnSpc>
                <a:spcPct val="120000"/>
              </a:lnSpc>
              <a:spcBef>
                <a:spcPts val="0"/>
              </a:spcBef>
              <a:buNone/>
            </a:pPr>
            <a:r>
              <a:rPr lang="en-US" sz="2000" b="1" u="sng" dirty="0" smtClean="0">
                <a:solidFill>
                  <a:srgbClr val="FF0000"/>
                </a:solidFill>
              </a:rPr>
              <a:t>TYPE 2: What is the best method of intervention?</a:t>
            </a:r>
          </a:p>
          <a:p>
            <a:pPr marL="0" indent="0">
              <a:lnSpc>
                <a:spcPct val="120000"/>
              </a:lnSpc>
              <a:spcBef>
                <a:spcPts val="0"/>
              </a:spcBef>
              <a:buNone/>
            </a:pPr>
            <a:r>
              <a:rPr lang="en-US" sz="1300" b="1" dirty="0" smtClean="0"/>
              <a:t>Assess </a:t>
            </a:r>
            <a:r>
              <a:rPr lang="en-US" sz="1300" b="1" dirty="0"/>
              <a:t>how Government’s should deal with monopoly power?</a:t>
            </a:r>
          </a:p>
          <a:p>
            <a:pPr marL="263525" indent="-263525">
              <a:lnSpc>
                <a:spcPct val="120000"/>
              </a:lnSpc>
              <a:spcBef>
                <a:spcPts val="0"/>
              </a:spcBef>
              <a:buFont typeface="+mj-lt"/>
              <a:buAutoNum type="arabicPeriod"/>
            </a:pPr>
            <a:r>
              <a:rPr lang="en-US" sz="1300" dirty="0"/>
              <a:t>No need for intervention: free markets prevent </a:t>
            </a:r>
            <a:r>
              <a:rPr lang="en-US" sz="1300" dirty="0" smtClean="0"/>
              <a:t>monopolies and/or monopoly not realistic</a:t>
            </a:r>
            <a:endParaRPr lang="en-US" sz="1300" dirty="0"/>
          </a:p>
          <a:p>
            <a:pPr marL="263525" indent="-263525">
              <a:lnSpc>
                <a:spcPct val="120000"/>
              </a:lnSpc>
              <a:spcBef>
                <a:spcPts val="0"/>
              </a:spcBef>
              <a:buFont typeface="+mj-lt"/>
              <a:buAutoNum type="arabicPeriod"/>
            </a:pPr>
            <a:r>
              <a:rPr lang="en-US" sz="1300" dirty="0"/>
              <a:t>Competition Policy: CMA and Utility Regulators</a:t>
            </a:r>
          </a:p>
          <a:p>
            <a:pPr marL="263525" indent="-263525">
              <a:lnSpc>
                <a:spcPct val="120000"/>
              </a:lnSpc>
              <a:spcBef>
                <a:spcPts val="0"/>
              </a:spcBef>
              <a:buFont typeface="+mj-lt"/>
              <a:buAutoNum type="arabicPeriod"/>
            </a:pPr>
            <a:r>
              <a:rPr lang="en-US" sz="1300" dirty="0"/>
              <a:t>Industrial Policy: </a:t>
            </a:r>
            <a:r>
              <a:rPr lang="en-US" sz="1300" dirty="0" err="1"/>
              <a:t>Nationalisation</a:t>
            </a:r>
            <a:r>
              <a:rPr lang="en-US" sz="1300" dirty="0"/>
              <a:t>?</a:t>
            </a:r>
          </a:p>
          <a:p>
            <a:pPr marL="0" indent="0">
              <a:lnSpc>
                <a:spcPct val="120000"/>
              </a:lnSpc>
              <a:spcBef>
                <a:spcPts val="0"/>
              </a:spcBef>
              <a:buNone/>
            </a:pPr>
            <a:endParaRPr lang="en-US" sz="1300" dirty="0"/>
          </a:p>
          <a:p>
            <a:pPr marL="0" indent="0">
              <a:lnSpc>
                <a:spcPct val="120000"/>
              </a:lnSpc>
              <a:spcBef>
                <a:spcPts val="0"/>
              </a:spcBef>
              <a:buNone/>
            </a:pPr>
            <a:r>
              <a:rPr lang="en-US" sz="1300" b="1" dirty="0"/>
              <a:t>“OFGEM have come into particular criticism in recent years”.  Assess the methods that could be used by the UK Government to promote competition in the energy markets</a:t>
            </a:r>
            <a:r>
              <a:rPr lang="en-US" sz="1300" dirty="0"/>
              <a:t>.</a:t>
            </a:r>
          </a:p>
          <a:p>
            <a:pPr marL="355600" indent="-355600">
              <a:lnSpc>
                <a:spcPct val="120000"/>
              </a:lnSpc>
              <a:spcBef>
                <a:spcPts val="0"/>
              </a:spcBef>
              <a:buFont typeface="+mj-lt"/>
              <a:buAutoNum type="arabicPeriod"/>
            </a:pPr>
            <a:r>
              <a:rPr lang="en-US" sz="1300" dirty="0"/>
              <a:t>Price caps and Fining</a:t>
            </a:r>
          </a:p>
          <a:p>
            <a:pPr marL="355600" indent="-355600">
              <a:lnSpc>
                <a:spcPct val="120000"/>
              </a:lnSpc>
              <a:spcBef>
                <a:spcPts val="0"/>
              </a:spcBef>
              <a:buFont typeface="+mj-lt"/>
              <a:buAutoNum type="arabicPeriod"/>
            </a:pPr>
            <a:r>
              <a:rPr lang="en-US" sz="1300" dirty="0"/>
              <a:t>Other alternatives</a:t>
            </a:r>
          </a:p>
          <a:p>
            <a:pPr marL="355600" indent="-355600">
              <a:lnSpc>
                <a:spcPct val="120000"/>
              </a:lnSpc>
              <a:spcBef>
                <a:spcPts val="0"/>
              </a:spcBef>
              <a:buFont typeface="+mj-lt"/>
              <a:buAutoNum type="arabicPeriod"/>
            </a:pPr>
            <a:r>
              <a:rPr lang="en-US" sz="1300" dirty="0" err="1"/>
              <a:t>Nationalisation</a:t>
            </a:r>
            <a:endParaRPr lang="en-US" sz="1300" dirty="0"/>
          </a:p>
          <a:p>
            <a:pPr marL="0" indent="0">
              <a:lnSpc>
                <a:spcPct val="120000"/>
              </a:lnSpc>
              <a:spcBef>
                <a:spcPts val="0"/>
              </a:spcBef>
              <a:buNone/>
            </a:pPr>
            <a:endParaRPr lang="en-US" sz="1300" dirty="0"/>
          </a:p>
          <a:p>
            <a:pPr marL="0" indent="0">
              <a:lnSpc>
                <a:spcPct val="120000"/>
              </a:lnSpc>
              <a:spcBef>
                <a:spcPts val="0"/>
              </a:spcBef>
              <a:buNone/>
            </a:pPr>
            <a:r>
              <a:rPr lang="en-GB" sz="1300" b="1" dirty="0"/>
              <a:t>Evaluate the implementation of price caps to regulate an industry</a:t>
            </a:r>
            <a:endParaRPr lang="en-US" sz="1300" dirty="0"/>
          </a:p>
          <a:p>
            <a:pPr marL="0" indent="0">
              <a:lnSpc>
                <a:spcPct val="120000"/>
              </a:lnSpc>
              <a:spcBef>
                <a:spcPts val="0"/>
              </a:spcBef>
              <a:buNone/>
            </a:pPr>
            <a:r>
              <a:rPr lang="en-GB" sz="1300" dirty="0"/>
              <a:t>ALTERNATIVE 1:</a:t>
            </a:r>
          </a:p>
          <a:p>
            <a:pPr marL="514350" indent="-514350">
              <a:lnSpc>
                <a:spcPct val="120000"/>
              </a:lnSpc>
              <a:spcBef>
                <a:spcPts val="0"/>
              </a:spcBef>
              <a:buFont typeface="+mj-lt"/>
              <a:buAutoNum type="arabicPeriod"/>
            </a:pPr>
            <a:r>
              <a:rPr lang="en-GB" sz="1300" dirty="0"/>
              <a:t>Price caps are effective implementation</a:t>
            </a:r>
          </a:p>
          <a:p>
            <a:pPr marL="514350" indent="-514350">
              <a:lnSpc>
                <a:spcPct val="120000"/>
              </a:lnSpc>
              <a:spcBef>
                <a:spcPts val="0"/>
              </a:spcBef>
              <a:buFont typeface="+mj-lt"/>
              <a:buAutoNum type="arabicPeriod"/>
            </a:pPr>
            <a:r>
              <a:rPr lang="en-GB" sz="1300" dirty="0"/>
              <a:t>There are alternatives to price caps: windfall taxes, fines etc.</a:t>
            </a:r>
          </a:p>
          <a:p>
            <a:pPr marL="514350" indent="-514350">
              <a:lnSpc>
                <a:spcPct val="120000"/>
              </a:lnSpc>
              <a:spcBef>
                <a:spcPts val="0"/>
              </a:spcBef>
              <a:buFont typeface="+mj-lt"/>
              <a:buAutoNum type="arabicPeriod"/>
            </a:pPr>
            <a:r>
              <a:rPr lang="en-GB" sz="1300" dirty="0"/>
              <a:t>Do we need to regulate an industry?</a:t>
            </a:r>
          </a:p>
          <a:p>
            <a:pPr marL="0" indent="0">
              <a:lnSpc>
                <a:spcPct val="120000"/>
              </a:lnSpc>
              <a:spcBef>
                <a:spcPts val="0"/>
              </a:spcBef>
              <a:buNone/>
            </a:pPr>
            <a:endParaRPr lang="en-GB" sz="1300" dirty="0" smtClean="0"/>
          </a:p>
          <a:p>
            <a:pPr marL="0" indent="0">
              <a:lnSpc>
                <a:spcPct val="120000"/>
              </a:lnSpc>
              <a:spcBef>
                <a:spcPts val="0"/>
              </a:spcBef>
              <a:buNone/>
            </a:pPr>
            <a:r>
              <a:rPr lang="en-GB" sz="1300" dirty="0" smtClean="0"/>
              <a:t>ALTERNATIVE 2:</a:t>
            </a:r>
          </a:p>
          <a:p>
            <a:pPr marL="514350" indent="-514350">
              <a:lnSpc>
                <a:spcPct val="120000"/>
              </a:lnSpc>
              <a:spcBef>
                <a:spcPts val="0"/>
              </a:spcBef>
              <a:buFont typeface="+mj-lt"/>
              <a:buAutoNum type="arabicPeriod"/>
            </a:pPr>
            <a:r>
              <a:rPr lang="en-GB" sz="1300" dirty="0" smtClean="0"/>
              <a:t>Price caps are effective implementation (Energy Markets)</a:t>
            </a:r>
          </a:p>
          <a:p>
            <a:pPr marL="514350" indent="-514350">
              <a:lnSpc>
                <a:spcPct val="120000"/>
              </a:lnSpc>
              <a:spcBef>
                <a:spcPts val="0"/>
              </a:spcBef>
              <a:buFont typeface="+mj-lt"/>
              <a:buAutoNum type="arabicPeriod"/>
            </a:pPr>
            <a:r>
              <a:rPr lang="en-GB" sz="1300" dirty="0" smtClean="0"/>
              <a:t>Alternatives to price caps: fines (Grocery Markets)</a:t>
            </a:r>
          </a:p>
          <a:p>
            <a:pPr marL="514350" indent="-514350">
              <a:lnSpc>
                <a:spcPct val="120000"/>
              </a:lnSpc>
              <a:spcBef>
                <a:spcPts val="0"/>
              </a:spcBef>
              <a:buFont typeface="+mj-lt"/>
              <a:buAutoNum type="arabicPeriod"/>
            </a:pPr>
            <a:r>
              <a:rPr lang="en-GB" sz="1300" dirty="0" smtClean="0"/>
              <a:t>Alternatives: windfall taxes </a:t>
            </a:r>
          </a:p>
          <a:p>
            <a:endParaRPr lang="en-US" sz="1300" dirty="0"/>
          </a:p>
        </p:txBody>
      </p:sp>
    </p:spTree>
    <p:extLst>
      <p:ext uri="{BB962C8B-B14F-4D97-AF65-F5344CB8AC3E}">
        <p14:creationId xmlns:p14="http://schemas.microsoft.com/office/powerpoint/2010/main" val="2084991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14" end="1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
                                            <p:txEl>
                                              <p:pRg st="18" end="18"/>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2">
                                            <p:txEl>
                                              <p:pRg st="19" end="19"/>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2">
                                            <p:txEl>
                                              <p:pRg st="20" end="2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0" y="0"/>
            <a:ext cx="4648200" cy="680458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4814"/>
            <a:ext cx="4267200" cy="374038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24563491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789" y="0"/>
            <a:ext cx="11597718" cy="1325563"/>
          </a:xfrm>
        </p:spPr>
        <p:txBody>
          <a:bodyPr/>
          <a:lstStyle/>
          <a:p>
            <a:r>
              <a:rPr lang="en-US" b="1" dirty="0" smtClean="0">
                <a:latin typeface="+mn-lt"/>
              </a:rPr>
              <a:t>Writing an A* Point (2 Paragraphs)</a:t>
            </a:r>
            <a:endParaRPr lang="en-US" b="1" dirty="0">
              <a:latin typeface="+mn-lt"/>
            </a:endParaRPr>
          </a:p>
        </p:txBody>
      </p:sp>
      <p:sp>
        <p:nvSpPr>
          <p:cNvPr id="3" name="Content Placeholder 2"/>
          <p:cNvSpPr>
            <a:spLocks noGrp="1"/>
          </p:cNvSpPr>
          <p:nvPr>
            <p:ph idx="1"/>
          </p:nvPr>
        </p:nvSpPr>
        <p:spPr>
          <a:xfrm>
            <a:off x="249700" y="1453876"/>
            <a:ext cx="4628649" cy="5206632"/>
          </a:xfrm>
        </p:spPr>
        <p:txBody>
          <a:bodyPr>
            <a:normAutofit fontScale="92500" lnSpcReduction="20000"/>
          </a:bodyPr>
          <a:lstStyle/>
          <a:p>
            <a:pPr marL="0" indent="0">
              <a:buNone/>
            </a:pPr>
            <a:r>
              <a:rPr lang="en-US" b="1" dirty="0" smtClean="0"/>
              <a:t>PARAGRAPH 1:</a:t>
            </a:r>
          </a:p>
          <a:p>
            <a:r>
              <a:rPr lang="en-US" dirty="0" smtClean="0"/>
              <a:t>Point (Statement relating to question, using the wording!)</a:t>
            </a:r>
          </a:p>
          <a:p>
            <a:r>
              <a:rPr lang="en-US" dirty="0" smtClean="0"/>
              <a:t>Application and Analysis</a:t>
            </a:r>
          </a:p>
          <a:p>
            <a:r>
              <a:rPr lang="en-US" dirty="0" smtClean="0"/>
              <a:t>Link to Question</a:t>
            </a:r>
          </a:p>
          <a:p>
            <a:pPr marL="0" indent="0">
              <a:buNone/>
            </a:pPr>
            <a:endParaRPr lang="en-US" dirty="0" smtClean="0"/>
          </a:p>
          <a:p>
            <a:pPr marL="0" indent="0">
              <a:buNone/>
            </a:pPr>
            <a:r>
              <a:rPr lang="en-US" b="1" dirty="0" smtClean="0"/>
              <a:t>PARAGRAPH 2:</a:t>
            </a:r>
          </a:p>
          <a:p>
            <a:r>
              <a:rPr lang="en-US" dirty="0" smtClean="0"/>
              <a:t>Point (Statement relating to paragraph above using wording like ‘however’, ‘on the other hand’ etc.)</a:t>
            </a:r>
          </a:p>
          <a:p>
            <a:r>
              <a:rPr lang="en-US" dirty="0" smtClean="0"/>
              <a:t>Application and Analysis</a:t>
            </a:r>
          </a:p>
          <a:p>
            <a:r>
              <a:rPr lang="en-US" dirty="0" smtClean="0"/>
              <a:t>Link to Question</a:t>
            </a:r>
            <a:endParaRPr lang="en-US" dirty="0"/>
          </a:p>
        </p:txBody>
      </p:sp>
      <p:sp>
        <p:nvSpPr>
          <p:cNvPr id="6" name="Rounded Rectangle 5"/>
          <p:cNvSpPr/>
          <p:nvPr/>
        </p:nvSpPr>
        <p:spPr>
          <a:xfrm>
            <a:off x="5250032" y="1177206"/>
            <a:ext cx="6550926" cy="5359386"/>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t" anchorCtr="0"/>
          <a:lstStyle/>
          <a:p>
            <a:pPr algn="ctr"/>
            <a:r>
              <a:rPr lang="en-US" sz="3200" b="1" u="sng" dirty="0" smtClean="0">
                <a:solidFill>
                  <a:schemeClr val="tx1"/>
                </a:solidFill>
              </a:rPr>
              <a:t>1000-1200 WORDS (3-4 Sides of A4) in 35-40 MINUTES </a:t>
            </a:r>
          </a:p>
          <a:p>
            <a:r>
              <a:rPr lang="en-US" sz="2400" b="1" dirty="0" smtClean="0">
                <a:solidFill>
                  <a:schemeClr val="tx1"/>
                </a:solidFill>
              </a:rPr>
              <a:t>(5 minutes planning on top of this remember )</a:t>
            </a:r>
          </a:p>
          <a:p>
            <a:endParaRPr lang="en-US" sz="2000" b="1" dirty="0" smtClean="0">
              <a:solidFill>
                <a:schemeClr val="tx1"/>
              </a:solidFill>
            </a:endParaRPr>
          </a:p>
          <a:p>
            <a:pPr marL="457200" indent="-457200">
              <a:buFont typeface="+mj-lt"/>
              <a:buAutoNum type="arabicPeriod"/>
            </a:pPr>
            <a:r>
              <a:rPr lang="en-US" sz="2400" dirty="0" smtClean="0">
                <a:solidFill>
                  <a:schemeClr val="tx1"/>
                </a:solidFill>
              </a:rPr>
              <a:t>INTRODUCTION = </a:t>
            </a:r>
            <a:r>
              <a:rPr lang="en-US" sz="2400" dirty="0" smtClean="0">
                <a:solidFill>
                  <a:schemeClr val="tx1"/>
                </a:solidFill>
              </a:rPr>
              <a:t>100-150 </a:t>
            </a:r>
            <a:r>
              <a:rPr lang="en-US" sz="2400" dirty="0" smtClean="0">
                <a:solidFill>
                  <a:schemeClr val="tx1"/>
                </a:solidFill>
              </a:rPr>
              <a:t>Words</a:t>
            </a:r>
          </a:p>
          <a:p>
            <a:pPr marL="457200" indent="-457200">
              <a:buFont typeface="+mj-lt"/>
              <a:buAutoNum type="arabicPeriod"/>
            </a:pPr>
            <a:r>
              <a:rPr lang="en-US" sz="2400" dirty="0" smtClean="0">
                <a:solidFill>
                  <a:schemeClr val="tx1"/>
                </a:solidFill>
              </a:rPr>
              <a:t>POINT 1 As = 150 Words</a:t>
            </a:r>
          </a:p>
          <a:p>
            <a:pPr marL="457200" indent="-457200">
              <a:buFont typeface="+mj-lt"/>
              <a:buAutoNum type="arabicPeriod"/>
            </a:pPr>
            <a:r>
              <a:rPr lang="en-US" sz="2400" dirty="0" smtClean="0">
                <a:solidFill>
                  <a:schemeClr val="tx1"/>
                </a:solidFill>
              </a:rPr>
              <a:t>POINT 1 </a:t>
            </a:r>
            <a:r>
              <a:rPr lang="en-US" sz="2400" dirty="0" err="1" smtClean="0">
                <a:solidFill>
                  <a:schemeClr val="tx1"/>
                </a:solidFill>
              </a:rPr>
              <a:t>Ae</a:t>
            </a:r>
            <a:r>
              <a:rPr lang="en-US" sz="2400" dirty="0" smtClean="0">
                <a:solidFill>
                  <a:schemeClr val="tx1"/>
                </a:solidFill>
              </a:rPr>
              <a:t> = 150 Words</a:t>
            </a:r>
          </a:p>
          <a:p>
            <a:pPr marL="457200" indent="-457200">
              <a:buFont typeface="+mj-lt"/>
              <a:buAutoNum type="arabicPeriod"/>
            </a:pPr>
            <a:r>
              <a:rPr lang="en-US" sz="2400" dirty="0" smtClean="0">
                <a:solidFill>
                  <a:schemeClr val="tx1"/>
                </a:solidFill>
              </a:rPr>
              <a:t>POINT 2 As = 150 Words</a:t>
            </a:r>
          </a:p>
          <a:p>
            <a:pPr marL="457200" indent="-457200">
              <a:buFont typeface="+mj-lt"/>
              <a:buAutoNum type="arabicPeriod"/>
            </a:pPr>
            <a:r>
              <a:rPr lang="en-US" sz="2400" dirty="0" smtClean="0">
                <a:solidFill>
                  <a:schemeClr val="tx1"/>
                </a:solidFill>
              </a:rPr>
              <a:t>POINT 2 </a:t>
            </a:r>
            <a:r>
              <a:rPr lang="en-US" sz="2400" dirty="0" err="1" smtClean="0">
                <a:solidFill>
                  <a:schemeClr val="tx1"/>
                </a:solidFill>
              </a:rPr>
              <a:t>Ae</a:t>
            </a:r>
            <a:r>
              <a:rPr lang="en-US" sz="2400" dirty="0" smtClean="0">
                <a:solidFill>
                  <a:schemeClr val="tx1"/>
                </a:solidFill>
              </a:rPr>
              <a:t> = 150 Words</a:t>
            </a:r>
          </a:p>
          <a:p>
            <a:pPr marL="457200" indent="-457200">
              <a:buFont typeface="+mj-lt"/>
              <a:buAutoNum type="arabicPeriod"/>
            </a:pPr>
            <a:r>
              <a:rPr lang="en-US" sz="2400" dirty="0" smtClean="0">
                <a:solidFill>
                  <a:schemeClr val="tx1"/>
                </a:solidFill>
              </a:rPr>
              <a:t>POINT 3 As = 150Words</a:t>
            </a:r>
          </a:p>
          <a:p>
            <a:pPr marL="457200" indent="-457200">
              <a:buFont typeface="+mj-lt"/>
              <a:buAutoNum type="arabicPeriod"/>
            </a:pPr>
            <a:r>
              <a:rPr lang="en-US" sz="2400" dirty="0" smtClean="0">
                <a:solidFill>
                  <a:schemeClr val="tx1"/>
                </a:solidFill>
              </a:rPr>
              <a:t>POINT 3 </a:t>
            </a:r>
            <a:r>
              <a:rPr lang="en-US" sz="2400" dirty="0" err="1" smtClean="0">
                <a:solidFill>
                  <a:schemeClr val="tx1"/>
                </a:solidFill>
              </a:rPr>
              <a:t>Ae</a:t>
            </a:r>
            <a:r>
              <a:rPr lang="en-US" sz="2400" dirty="0" smtClean="0">
                <a:solidFill>
                  <a:schemeClr val="tx1"/>
                </a:solidFill>
              </a:rPr>
              <a:t> = 150 Words</a:t>
            </a:r>
          </a:p>
          <a:p>
            <a:pPr marL="457200" indent="-457200">
              <a:buFont typeface="+mj-lt"/>
              <a:buAutoNum type="arabicPeriod"/>
            </a:pPr>
            <a:r>
              <a:rPr lang="en-US" sz="2400" dirty="0" smtClean="0">
                <a:solidFill>
                  <a:schemeClr val="tx1"/>
                </a:solidFill>
              </a:rPr>
              <a:t>CONCLUSION = 150 words</a:t>
            </a:r>
          </a:p>
          <a:p>
            <a:endParaRPr lang="en-US" dirty="0">
              <a:solidFill>
                <a:schemeClr val="tx1"/>
              </a:solidFill>
            </a:endParaRPr>
          </a:p>
        </p:txBody>
      </p:sp>
    </p:spTree>
    <p:extLst>
      <p:ext uri="{BB962C8B-B14F-4D97-AF65-F5344CB8AC3E}">
        <p14:creationId xmlns:p14="http://schemas.microsoft.com/office/powerpoint/2010/main" val="1438627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789" y="0"/>
            <a:ext cx="11597718" cy="1325563"/>
          </a:xfrm>
        </p:spPr>
        <p:txBody>
          <a:bodyPr/>
          <a:lstStyle/>
          <a:p>
            <a:r>
              <a:rPr lang="en-US" b="1" dirty="0" smtClean="0">
                <a:latin typeface="+mn-lt"/>
              </a:rPr>
              <a:t>Writing an A* Point (2 Paragraphs)</a:t>
            </a:r>
            <a:br>
              <a:rPr lang="en-US" b="1" dirty="0" smtClean="0">
                <a:latin typeface="+mn-lt"/>
              </a:rPr>
            </a:br>
            <a:endParaRPr lang="en-US" b="1" dirty="0">
              <a:latin typeface="+mn-lt"/>
            </a:endParaRPr>
          </a:p>
        </p:txBody>
      </p:sp>
      <p:sp>
        <p:nvSpPr>
          <p:cNvPr id="4" name="TextBox 3"/>
          <p:cNvSpPr txBox="1"/>
          <p:nvPr/>
        </p:nvSpPr>
        <p:spPr>
          <a:xfrm>
            <a:off x="263276" y="1006821"/>
            <a:ext cx="11491221" cy="1200329"/>
          </a:xfrm>
          <a:prstGeom prst="rect">
            <a:avLst/>
          </a:prstGeom>
          <a:noFill/>
        </p:spPr>
        <p:txBody>
          <a:bodyPr wrap="square" rtlCol="0">
            <a:spAutoFit/>
          </a:bodyPr>
          <a:lstStyle/>
          <a:p>
            <a:r>
              <a:rPr lang="en-US" dirty="0" smtClean="0"/>
              <a:t>To what extent should Governments have a ‘Competition Policy’?</a:t>
            </a:r>
          </a:p>
          <a:p>
            <a:endParaRPr lang="en-US" dirty="0" smtClean="0"/>
          </a:p>
          <a:p>
            <a:r>
              <a:rPr lang="en-US" dirty="0" smtClean="0"/>
              <a:t>Government’s should have a competition policy because of the detrimental effects of firms with monopoly power.  Monopoly firms are associated with static inefficiency. This means they</a:t>
            </a:r>
            <a:endParaRPr lang="en-US" dirty="0"/>
          </a:p>
        </p:txBody>
      </p:sp>
    </p:spTree>
    <p:extLst>
      <p:ext uri="{BB962C8B-B14F-4D97-AF65-F5344CB8AC3E}">
        <p14:creationId xmlns:p14="http://schemas.microsoft.com/office/powerpoint/2010/main" val="2741999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789" y="0"/>
            <a:ext cx="11597718" cy="1325563"/>
          </a:xfrm>
        </p:spPr>
        <p:txBody>
          <a:bodyPr/>
          <a:lstStyle/>
          <a:p>
            <a:r>
              <a:rPr lang="en-US" b="1" dirty="0" smtClean="0">
                <a:latin typeface="+mn-lt"/>
              </a:rPr>
              <a:t>INTRODUCTION</a:t>
            </a:r>
            <a:endParaRPr lang="en-US" b="1" dirty="0">
              <a:latin typeface="+mn-lt"/>
            </a:endParaRPr>
          </a:p>
        </p:txBody>
      </p:sp>
      <p:sp>
        <p:nvSpPr>
          <p:cNvPr id="4" name="TextBox 3"/>
          <p:cNvSpPr txBox="1"/>
          <p:nvPr/>
        </p:nvSpPr>
        <p:spPr>
          <a:xfrm>
            <a:off x="263276" y="1006821"/>
            <a:ext cx="11491221" cy="4955202"/>
          </a:xfrm>
          <a:prstGeom prst="rect">
            <a:avLst/>
          </a:prstGeom>
          <a:noFill/>
        </p:spPr>
        <p:txBody>
          <a:bodyPr wrap="square" rtlCol="0">
            <a:spAutoFit/>
          </a:bodyPr>
          <a:lstStyle/>
          <a:p>
            <a:r>
              <a:rPr lang="en-US" sz="2800" b="1" dirty="0" smtClean="0"/>
              <a:t>To what extent should Governments have a ‘Competition Policy’?</a:t>
            </a:r>
          </a:p>
          <a:p>
            <a:endParaRPr lang="en-US" sz="2400" dirty="0" smtClean="0"/>
          </a:p>
          <a:p>
            <a:r>
              <a:rPr lang="en-US" sz="2400" dirty="0" smtClean="0"/>
              <a:t>Competition policy in the UK is designed to promote competition in the ‘public interest’.  In the UK the CMA (Competition and Markets Authority) is the general regulator for all markets which has the license to monitor and investigate any market in the UK to prevent monopolies forming.  There are also utility regulators (such as OFGEM) who are in place to monitor established monopolies or industries where natural monopolies are prone to form.  One one hand, monopolies are a bad force in society, raising prices and restricting output however some industries need larger firms and the pursuit of too much competition loses the advantages of these firms.  Secondly, if there is competition policy then how effective is it in reality? Are these regulators really doing a good job and therefore to what extent should they exist?</a:t>
            </a:r>
          </a:p>
          <a:p>
            <a:pPr algn="r"/>
            <a:r>
              <a:rPr lang="en-US" sz="2400" dirty="0" smtClean="0"/>
              <a:t>135 Words</a:t>
            </a:r>
            <a:endParaRPr lang="en-US" sz="2400" dirty="0"/>
          </a:p>
        </p:txBody>
      </p:sp>
    </p:spTree>
    <p:extLst>
      <p:ext uri="{BB962C8B-B14F-4D97-AF65-F5344CB8AC3E}">
        <p14:creationId xmlns:p14="http://schemas.microsoft.com/office/powerpoint/2010/main" val="1079748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789" y="0"/>
            <a:ext cx="11597718" cy="1325563"/>
          </a:xfrm>
        </p:spPr>
        <p:txBody>
          <a:bodyPr/>
          <a:lstStyle/>
          <a:p>
            <a:r>
              <a:rPr lang="en-US" b="1" dirty="0" smtClean="0">
                <a:latin typeface="+mn-lt"/>
              </a:rPr>
              <a:t>INTRODUCTION</a:t>
            </a:r>
            <a:endParaRPr lang="en-US" b="1" dirty="0">
              <a:latin typeface="+mn-lt"/>
            </a:endParaRPr>
          </a:p>
        </p:txBody>
      </p:sp>
      <p:sp>
        <p:nvSpPr>
          <p:cNvPr id="4" name="TextBox 3"/>
          <p:cNvSpPr txBox="1"/>
          <p:nvPr/>
        </p:nvSpPr>
        <p:spPr>
          <a:xfrm>
            <a:off x="263276" y="1006821"/>
            <a:ext cx="11491221" cy="4955202"/>
          </a:xfrm>
          <a:prstGeom prst="rect">
            <a:avLst/>
          </a:prstGeom>
          <a:noFill/>
        </p:spPr>
        <p:txBody>
          <a:bodyPr wrap="square" rtlCol="0">
            <a:spAutoFit/>
          </a:bodyPr>
          <a:lstStyle/>
          <a:p>
            <a:r>
              <a:rPr lang="en-US" sz="2800" b="1" dirty="0" smtClean="0"/>
              <a:t>To what extent should Governments have a ‘Competition Policy’?</a:t>
            </a:r>
          </a:p>
          <a:p>
            <a:endParaRPr lang="en-US" sz="2400" dirty="0" smtClean="0"/>
          </a:p>
          <a:p>
            <a:r>
              <a:rPr lang="en-US" sz="2400" dirty="0" smtClean="0"/>
              <a:t>Government’s should have a ‘competition policy’ because of the negative effects of firms with monopoly power on society.  Monopoly firms profit </a:t>
            </a:r>
            <a:r>
              <a:rPr lang="en-US" sz="2400" dirty="0" err="1" smtClean="0"/>
              <a:t>maximise</a:t>
            </a:r>
            <a:r>
              <a:rPr lang="en-US" sz="2400" dirty="0" smtClean="0"/>
              <a:t> (point A where MR=MC) which means they can restrict output in a market to raise prices and earn abnormal profit (hatched area on figure 1).  This means that monopolies are not statically </a:t>
            </a:r>
            <a:r>
              <a:rPr lang="en-US" sz="2400" dirty="0" err="1" smtClean="0"/>
              <a:t>efficienty</a:t>
            </a:r>
            <a:r>
              <a:rPr lang="en-US" sz="2400" dirty="0" smtClean="0"/>
              <a:t>; they are both </a:t>
            </a:r>
            <a:r>
              <a:rPr lang="en-US" sz="2400" dirty="0" err="1" smtClean="0"/>
              <a:t>allocatively</a:t>
            </a:r>
            <a:r>
              <a:rPr lang="en-US" sz="2400" dirty="0" smtClean="0"/>
              <a:t> inefficient by withholding supply to the market (P&gt;MC) and they are productively inefficient (not producing at the bottom of the AC curve).</a:t>
            </a:r>
          </a:p>
          <a:p>
            <a:endParaRPr lang="en-US" sz="2400" dirty="0"/>
          </a:p>
          <a:p>
            <a:r>
              <a:rPr lang="en-US" sz="2400" dirty="0" smtClean="0"/>
              <a:t>However, </a:t>
            </a:r>
          </a:p>
          <a:p>
            <a:endParaRPr lang="en-US" sz="2400" dirty="0"/>
          </a:p>
          <a:p>
            <a:r>
              <a:rPr lang="en-US" sz="2400" dirty="0" smtClean="0"/>
              <a:t>Also, pure monopoly firms are rare and most </a:t>
            </a:r>
          </a:p>
          <a:p>
            <a:pPr algn="r"/>
            <a:r>
              <a:rPr lang="en-US" sz="2400" dirty="0" smtClean="0"/>
              <a:t>135 Words</a:t>
            </a:r>
            <a:endParaRPr lang="en-US" sz="2400" dirty="0"/>
          </a:p>
        </p:txBody>
      </p:sp>
    </p:spTree>
    <p:extLst>
      <p:ext uri="{BB962C8B-B14F-4D97-AF65-F5344CB8AC3E}">
        <p14:creationId xmlns:p14="http://schemas.microsoft.com/office/powerpoint/2010/main" val="1929746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9736" y="216854"/>
            <a:ext cx="11661577" cy="6459144"/>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600" b="1" dirty="0" smtClean="0"/>
              <a:t>90</a:t>
            </a:r>
            <a:endParaRPr lang="en-US" sz="16600" b="1" dirty="0"/>
          </a:p>
        </p:txBody>
      </p:sp>
    </p:spTree>
    <p:extLst>
      <p:ext uri="{BB962C8B-B14F-4D97-AF65-F5344CB8AC3E}">
        <p14:creationId xmlns:p14="http://schemas.microsoft.com/office/powerpoint/2010/main" val="41494237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Benchmark!!</a:t>
            </a:r>
            <a:endParaRPr lang="en-GB" b="1"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5311249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9736" y="216854"/>
            <a:ext cx="11661577" cy="6459144"/>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600" b="1" dirty="0" smtClean="0"/>
              <a:t>90</a:t>
            </a:r>
            <a:endParaRPr lang="en-US" sz="16600" b="1" dirty="0"/>
          </a:p>
        </p:txBody>
      </p:sp>
    </p:spTree>
    <p:extLst>
      <p:ext uri="{BB962C8B-B14F-4D97-AF65-F5344CB8AC3E}">
        <p14:creationId xmlns:p14="http://schemas.microsoft.com/office/powerpoint/2010/main" val="2935219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1317" y="312878"/>
            <a:ext cx="11614496" cy="6275955"/>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8000" b="1" dirty="0" smtClean="0"/>
              <a:t>MACROECONOMICS</a:t>
            </a:r>
          </a:p>
          <a:p>
            <a:pPr algn="ctr"/>
            <a:r>
              <a:rPr lang="en-US" sz="3600" b="1" dirty="0" smtClean="0"/>
              <a:t>Monetary Policy and Financial Markets (RWS 16-17)</a:t>
            </a:r>
            <a:endParaRPr lang="en-US" sz="3600" b="1" dirty="0"/>
          </a:p>
        </p:txBody>
      </p:sp>
    </p:spTree>
    <p:extLst>
      <p:ext uri="{BB962C8B-B14F-4D97-AF65-F5344CB8AC3E}">
        <p14:creationId xmlns:p14="http://schemas.microsoft.com/office/powerpoint/2010/main" val="41878078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34519" y="267471"/>
            <a:ext cx="10515600" cy="1325563"/>
          </a:xfrm>
        </p:spPr>
        <p:txBody>
          <a:bodyPr>
            <a:normAutofit/>
          </a:bodyPr>
          <a:lstStyle/>
          <a:p>
            <a:r>
              <a:rPr lang="en-GB" sz="6000" b="1" dirty="0" smtClean="0">
                <a:latin typeface="+mn-lt"/>
              </a:rPr>
              <a:t>Introduction to RWS 17 and 18</a:t>
            </a:r>
            <a:endParaRPr lang="en-GB" sz="6000" b="1" dirty="0">
              <a:latin typeface="+mn-lt"/>
            </a:endParaRPr>
          </a:p>
        </p:txBody>
      </p:sp>
      <p:sp>
        <p:nvSpPr>
          <p:cNvPr id="7" name="Content Placeholder 6"/>
          <p:cNvSpPr>
            <a:spLocks noGrp="1"/>
          </p:cNvSpPr>
          <p:nvPr>
            <p:ph sz="half" idx="1"/>
          </p:nvPr>
        </p:nvSpPr>
        <p:spPr>
          <a:xfrm>
            <a:off x="159798" y="1825625"/>
            <a:ext cx="5860002" cy="4868138"/>
          </a:xfrm>
        </p:spPr>
        <p:txBody>
          <a:bodyPr>
            <a:normAutofit fontScale="85000" lnSpcReduction="20000"/>
          </a:bodyPr>
          <a:lstStyle/>
          <a:p>
            <a:pPr marL="0" indent="0" algn="ctr">
              <a:buNone/>
            </a:pPr>
            <a:r>
              <a:rPr lang="en-GB" sz="4200" b="1" dirty="0" smtClean="0"/>
              <a:t>MICRO</a:t>
            </a:r>
          </a:p>
          <a:p>
            <a:r>
              <a:rPr lang="en-GB" b="1" dirty="0" smtClean="0">
                <a:solidFill>
                  <a:srgbClr val="00B0F0"/>
                </a:solidFill>
              </a:rPr>
              <a:t>RWS 17: Wage Determination in the Labour Market</a:t>
            </a:r>
          </a:p>
          <a:p>
            <a:pPr lvl="1">
              <a:buFont typeface="Wingdings" panose="05000000000000000000" pitchFamily="2" charset="2"/>
              <a:buChar char="§"/>
            </a:pPr>
            <a:r>
              <a:rPr lang="en-GB" dirty="0" smtClean="0"/>
              <a:t>Labour Market in General</a:t>
            </a:r>
          </a:p>
          <a:p>
            <a:pPr lvl="1">
              <a:buFont typeface="Wingdings" panose="05000000000000000000" pitchFamily="2" charset="2"/>
              <a:buChar char="§"/>
            </a:pPr>
            <a:r>
              <a:rPr lang="en-GB" dirty="0" smtClean="0"/>
              <a:t>MRP Theory and Elasticity of Demand</a:t>
            </a:r>
          </a:p>
          <a:p>
            <a:pPr lvl="1">
              <a:buFont typeface="Wingdings" panose="05000000000000000000" pitchFamily="2" charset="2"/>
              <a:buChar char="§"/>
            </a:pPr>
            <a:r>
              <a:rPr lang="en-GB" dirty="0" smtClean="0"/>
              <a:t>Theory of Supply and Elasticity of Supply</a:t>
            </a:r>
          </a:p>
          <a:p>
            <a:pPr lvl="1">
              <a:buFont typeface="Wingdings" panose="05000000000000000000" pitchFamily="2" charset="2"/>
              <a:buChar char="§"/>
            </a:pPr>
            <a:r>
              <a:rPr lang="en-GB" dirty="0" smtClean="0"/>
              <a:t>Wage Equilibrium</a:t>
            </a:r>
          </a:p>
          <a:p>
            <a:r>
              <a:rPr lang="en-GB" b="1" dirty="0" smtClean="0">
                <a:solidFill>
                  <a:srgbClr val="00B0F0"/>
                </a:solidFill>
              </a:rPr>
              <a:t>RWS 18: Market Failure and Government Intervention in the Labour Market</a:t>
            </a:r>
          </a:p>
          <a:p>
            <a:pPr lvl="1">
              <a:buFont typeface="Wingdings" panose="05000000000000000000" pitchFamily="2" charset="2"/>
              <a:buChar char="§"/>
            </a:pPr>
            <a:r>
              <a:rPr lang="en-GB" dirty="0" smtClean="0"/>
              <a:t>Imperfect Competition (Trade Unions and Monopsony Employers)</a:t>
            </a:r>
          </a:p>
          <a:p>
            <a:pPr lvl="1">
              <a:buFont typeface="Wingdings" panose="05000000000000000000" pitchFamily="2" charset="2"/>
              <a:buChar char="§"/>
            </a:pPr>
            <a:r>
              <a:rPr lang="en-GB" dirty="0" smtClean="0"/>
              <a:t>Discrimination (Gender and other protected characteristics)</a:t>
            </a:r>
          </a:p>
          <a:p>
            <a:pPr lvl="1">
              <a:buFont typeface="Wingdings" panose="05000000000000000000" pitchFamily="2" charset="2"/>
              <a:buChar char="§"/>
            </a:pPr>
            <a:r>
              <a:rPr lang="en-GB" dirty="0" smtClean="0"/>
              <a:t>Inequality and Poverty</a:t>
            </a:r>
            <a:endParaRPr lang="en-GB" dirty="0"/>
          </a:p>
        </p:txBody>
      </p:sp>
      <p:sp>
        <p:nvSpPr>
          <p:cNvPr id="8" name="Content Placeholder 7"/>
          <p:cNvSpPr>
            <a:spLocks noGrp="1"/>
          </p:cNvSpPr>
          <p:nvPr>
            <p:ph sz="half" idx="2"/>
          </p:nvPr>
        </p:nvSpPr>
        <p:spPr>
          <a:xfrm>
            <a:off x="6172200" y="1825625"/>
            <a:ext cx="5874798" cy="4868138"/>
          </a:xfrm>
        </p:spPr>
        <p:txBody>
          <a:bodyPr>
            <a:normAutofit fontScale="85000" lnSpcReduction="20000"/>
          </a:bodyPr>
          <a:lstStyle/>
          <a:p>
            <a:pPr marL="0" indent="0" algn="ctr">
              <a:buNone/>
            </a:pPr>
            <a:r>
              <a:rPr lang="en-GB" sz="4200" b="1" dirty="0" smtClean="0"/>
              <a:t>MACRO</a:t>
            </a:r>
          </a:p>
          <a:p>
            <a:r>
              <a:rPr lang="en-GB" b="1" dirty="0" smtClean="0">
                <a:solidFill>
                  <a:srgbClr val="00B0F0"/>
                </a:solidFill>
              </a:rPr>
              <a:t>RWS 17: Phillips Curve Analysis (Policy Conflicts)</a:t>
            </a:r>
          </a:p>
          <a:p>
            <a:pPr lvl="1">
              <a:buFont typeface="Wingdings" panose="05000000000000000000" pitchFamily="2" charset="2"/>
              <a:buChar char="§"/>
            </a:pPr>
            <a:r>
              <a:rPr lang="en-GB" dirty="0" smtClean="0"/>
              <a:t>Unemployment RECAP and the Causes (Keynesianism .v. Classical Debates)</a:t>
            </a:r>
          </a:p>
          <a:p>
            <a:pPr lvl="1">
              <a:buFont typeface="Wingdings" panose="05000000000000000000" pitchFamily="2" charset="2"/>
              <a:buChar char="§"/>
            </a:pPr>
            <a:r>
              <a:rPr lang="en-GB" dirty="0" smtClean="0"/>
              <a:t>Inflation RECAP, Neo-classical Quantity Theory of Money .v. Keynesian demand pull and cost push inflation</a:t>
            </a:r>
          </a:p>
          <a:p>
            <a:pPr lvl="1">
              <a:buFont typeface="Wingdings" panose="05000000000000000000" pitchFamily="2" charset="2"/>
              <a:buChar char="§"/>
            </a:pPr>
            <a:r>
              <a:rPr lang="en-GB" dirty="0" smtClean="0"/>
              <a:t>SRPC and LRPC Analysis</a:t>
            </a:r>
          </a:p>
          <a:p>
            <a:r>
              <a:rPr lang="en-GB" b="1" dirty="0" smtClean="0">
                <a:solidFill>
                  <a:srgbClr val="00B0F0"/>
                </a:solidFill>
              </a:rPr>
              <a:t>RWS 18: Fiscal and Supply Side Policies</a:t>
            </a:r>
          </a:p>
          <a:p>
            <a:pPr lvl="1">
              <a:buFont typeface="Wingdings" panose="05000000000000000000" pitchFamily="2" charset="2"/>
              <a:buChar char="§"/>
            </a:pPr>
            <a:r>
              <a:rPr lang="en-GB" dirty="0" smtClean="0"/>
              <a:t>Taxation - types and effectiveness (Canons) and Government Spending - </a:t>
            </a:r>
          </a:p>
          <a:p>
            <a:pPr lvl="1">
              <a:buFont typeface="Wingdings" panose="05000000000000000000" pitchFamily="2" charset="2"/>
              <a:buChar char="§"/>
            </a:pPr>
            <a:r>
              <a:rPr lang="en-GB" dirty="0" smtClean="0"/>
              <a:t>Structural, Cyclical Budget Deficit/Surpluses and the National Debt (was Austerity worth it?)</a:t>
            </a:r>
          </a:p>
          <a:p>
            <a:pPr lvl="1">
              <a:buFont typeface="Wingdings" panose="05000000000000000000" pitchFamily="2" charset="2"/>
              <a:buChar char="§"/>
            </a:pPr>
            <a:r>
              <a:rPr lang="en-GB" dirty="0" smtClean="0"/>
              <a:t>Concepts of Crowding Out and In</a:t>
            </a:r>
          </a:p>
          <a:p>
            <a:pPr lvl="1">
              <a:buFont typeface="Wingdings" panose="05000000000000000000" pitchFamily="2" charset="2"/>
              <a:buChar char="§"/>
            </a:pPr>
            <a:r>
              <a:rPr lang="en-GB" dirty="0" smtClean="0"/>
              <a:t>Solving the Productivity Puzzle - interventionist .v. Free market solutions</a:t>
            </a:r>
            <a:endParaRPr lang="en-GB" dirty="0"/>
          </a:p>
        </p:txBody>
      </p:sp>
    </p:spTree>
    <p:extLst>
      <p:ext uri="{BB962C8B-B14F-4D97-AF65-F5344CB8AC3E}">
        <p14:creationId xmlns:p14="http://schemas.microsoft.com/office/powerpoint/2010/main" val="16875873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9736" y="216854"/>
            <a:ext cx="11661577" cy="6459144"/>
          </a:xfrm>
          <a:prstGeom prst="rect">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3900" b="1" dirty="0" smtClean="0"/>
              <a:t>END</a:t>
            </a:r>
            <a:endParaRPr lang="en-US" sz="23900" b="1" dirty="0"/>
          </a:p>
        </p:txBody>
      </p:sp>
    </p:spTree>
    <p:extLst>
      <p:ext uri="{BB962C8B-B14F-4D97-AF65-F5344CB8AC3E}">
        <p14:creationId xmlns:p14="http://schemas.microsoft.com/office/powerpoint/2010/main" val="16616426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2"/>
          <a:stretch>
            <a:fillRect/>
          </a:stretch>
        </p:blipFill>
        <p:spPr>
          <a:xfrm>
            <a:off x="1027834" y="181408"/>
            <a:ext cx="9889547" cy="6305497"/>
          </a:xfrm>
          <a:prstGeom prst="rect">
            <a:avLst/>
          </a:prstGeom>
        </p:spPr>
      </p:pic>
    </p:spTree>
    <p:extLst>
      <p:ext uri="{BB962C8B-B14F-4D97-AF65-F5344CB8AC3E}">
        <p14:creationId xmlns:p14="http://schemas.microsoft.com/office/powerpoint/2010/main" val="19110881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1" y="0"/>
            <a:ext cx="4419600" cy="6858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259773080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lstStyle/>
          <a:p>
            <a:r>
              <a:rPr lang="en-GB" b="1" dirty="0" smtClean="0"/>
              <a:t>Essay Questions</a:t>
            </a:r>
            <a:endParaRPr lang="en-GB" b="1" dirty="0"/>
          </a:p>
        </p:txBody>
      </p:sp>
      <p:sp>
        <p:nvSpPr>
          <p:cNvPr id="3" name="Content Placeholder 2"/>
          <p:cNvSpPr>
            <a:spLocks noGrp="1"/>
          </p:cNvSpPr>
          <p:nvPr>
            <p:ph idx="1"/>
          </p:nvPr>
        </p:nvSpPr>
        <p:spPr>
          <a:xfrm>
            <a:off x="809138" y="1371600"/>
            <a:ext cx="3886200" cy="5334000"/>
          </a:xfrm>
        </p:spPr>
        <p:txBody>
          <a:bodyPr>
            <a:normAutofit fontScale="92500" lnSpcReduction="20000"/>
          </a:bodyPr>
          <a:lstStyle/>
          <a:p>
            <a:r>
              <a:rPr lang="en-GB" b="1" dirty="0" smtClean="0"/>
              <a:t>Can often be split into:</a:t>
            </a:r>
          </a:p>
          <a:p>
            <a:pPr lvl="1"/>
            <a:r>
              <a:rPr lang="en-GB" b="1" dirty="0" smtClean="0"/>
              <a:t>Market Success </a:t>
            </a:r>
            <a:r>
              <a:rPr lang="en-GB" dirty="0" smtClean="0"/>
              <a:t>(i.e. markets will solve the problem of monopoly and anyway can’t monopoly be good in some circumstances?)</a:t>
            </a:r>
          </a:p>
          <a:p>
            <a:pPr lvl="1"/>
            <a:r>
              <a:rPr lang="en-GB" b="1" dirty="0" smtClean="0"/>
              <a:t>Market Failure </a:t>
            </a:r>
            <a:r>
              <a:rPr lang="en-GB" dirty="0" smtClean="0"/>
              <a:t>(i.e. monopoly is bad and leads to inefficiency in the market)</a:t>
            </a:r>
          </a:p>
          <a:p>
            <a:pPr lvl="1"/>
            <a:r>
              <a:rPr lang="en-GB" b="1" dirty="0" smtClean="0"/>
              <a:t>Government Intervention </a:t>
            </a:r>
            <a:r>
              <a:rPr lang="en-GB" dirty="0" smtClean="0"/>
              <a:t>(i.e. the Government needs to intervene in the market)</a:t>
            </a:r>
          </a:p>
          <a:p>
            <a:pPr lvl="1"/>
            <a:r>
              <a:rPr lang="en-GB" b="1" dirty="0" smtClean="0"/>
              <a:t>Government Failure </a:t>
            </a:r>
            <a:r>
              <a:rPr lang="en-GB" dirty="0" smtClean="0"/>
              <a:t>(i.e. the Government might make things worse or not solve the problem)</a:t>
            </a:r>
            <a:endParaRPr lang="en-GB" dirty="0"/>
          </a:p>
        </p:txBody>
      </p:sp>
      <p:sp>
        <p:nvSpPr>
          <p:cNvPr id="4" name="Content Placeholder 2"/>
          <p:cNvSpPr txBox="1">
            <a:spLocks/>
          </p:cNvSpPr>
          <p:nvPr/>
        </p:nvSpPr>
        <p:spPr>
          <a:xfrm>
            <a:off x="7259979" y="1094036"/>
            <a:ext cx="4419600" cy="54102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b="1" dirty="0"/>
              <a:t>GOVERNMENT INTERVENTION: What do you do with MONOPOLY?</a:t>
            </a:r>
          </a:p>
          <a:p>
            <a:pPr marL="514350" indent="-514350">
              <a:buFont typeface="+mj-lt"/>
              <a:buAutoNum type="arabicPeriod"/>
            </a:pPr>
            <a:r>
              <a:rPr lang="en-GB" u="sng" dirty="0"/>
              <a:t>Nationalisation</a:t>
            </a:r>
          </a:p>
          <a:p>
            <a:pPr marL="514350" indent="-514350">
              <a:buFont typeface="+mj-lt"/>
              <a:buAutoNum type="arabicPeriod"/>
            </a:pPr>
            <a:r>
              <a:rPr lang="en-GB" u="sng" dirty="0"/>
              <a:t>Privatisation and Regulation</a:t>
            </a:r>
          </a:p>
          <a:p>
            <a:pPr marL="514350" indent="-514350">
              <a:buFont typeface="+mj-lt"/>
              <a:buAutoNum type="arabicPeriod"/>
            </a:pPr>
            <a:r>
              <a:rPr lang="en-GB" u="sng" dirty="0"/>
              <a:t>Competition Policy</a:t>
            </a:r>
          </a:p>
          <a:p>
            <a:pPr lvl="1"/>
            <a:r>
              <a:rPr lang="en-GB" dirty="0"/>
              <a:t>Deregulation</a:t>
            </a:r>
          </a:p>
          <a:p>
            <a:pPr lvl="1"/>
            <a:r>
              <a:rPr lang="en-GB" dirty="0"/>
              <a:t>Increased Regulation</a:t>
            </a:r>
          </a:p>
          <a:p>
            <a:pPr lvl="2">
              <a:buFont typeface="Wingdings" panose="05000000000000000000" pitchFamily="2" charset="2"/>
              <a:buChar char="v"/>
            </a:pPr>
            <a:r>
              <a:rPr lang="en-GB" dirty="0"/>
              <a:t>Greater powers for regulators</a:t>
            </a:r>
          </a:p>
          <a:p>
            <a:pPr lvl="2">
              <a:buFont typeface="Wingdings" panose="05000000000000000000" pitchFamily="2" charset="2"/>
              <a:buChar char="v"/>
            </a:pPr>
            <a:r>
              <a:rPr lang="en-GB" dirty="0"/>
              <a:t>Price caps</a:t>
            </a:r>
          </a:p>
          <a:p>
            <a:pPr lvl="2">
              <a:buFont typeface="Wingdings" panose="05000000000000000000" pitchFamily="2" charset="2"/>
              <a:buChar char="v"/>
            </a:pPr>
            <a:r>
              <a:rPr lang="en-GB" dirty="0"/>
              <a:t>Windfall taxes</a:t>
            </a:r>
          </a:p>
          <a:p>
            <a:pPr lvl="2">
              <a:buFont typeface="Wingdings" panose="05000000000000000000" pitchFamily="2" charset="2"/>
              <a:buChar char="v"/>
            </a:pPr>
            <a:r>
              <a:rPr lang="en-GB" dirty="0"/>
              <a:t>Monopoly Busting</a:t>
            </a:r>
          </a:p>
        </p:txBody>
      </p:sp>
    </p:spTree>
    <p:extLst>
      <p:ext uri="{BB962C8B-B14F-4D97-AF65-F5344CB8AC3E}">
        <p14:creationId xmlns:p14="http://schemas.microsoft.com/office/powerpoint/2010/main" val="41030536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920414" y="3120690"/>
            <a:ext cx="2085474" cy="802105"/>
          </a:xfrm>
          <a:prstGeom prst="rect">
            <a:avLst/>
          </a:prstGeom>
          <a:solidFill>
            <a:srgbClr val="00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MACROECONOMICS</a:t>
            </a:r>
          </a:p>
          <a:p>
            <a:pPr algn="ctr"/>
            <a:r>
              <a:rPr lang="en-US" sz="1000" dirty="0" smtClean="0"/>
              <a:t>MONETARY POLICY AND FINANCIAL MARKETS (RWS 15 and 16)</a:t>
            </a:r>
            <a:endParaRPr lang="en-US" sz="1000" dirty="0"/>
          </a:p>
        </p:txBody>
      </p:sp>
      <p:sp>
        <p:nvSpPr>
          <p:cNvPr id="5" name="TextBox 4"/>
          <p:cNvSpPr txBox="1"/>
          <p:nvPr/>
        </p:nvSpPr>
        <p:spPr>
          <a:xfrm>
            <a:off x="3016250" y="2492374"/>
            <a:ext cx="1762125" cy="523220"/>
          </a:xfrm>
          <a:prstGeom prst="rect">
            <a:avLst/>
          </a:prstGeom>
          <a:solidFill>
            <a:schemeClr val="bg1">
              <a:lumMod val="65000"/>
            </a:schemeClr>
          </a:solidFill>
        </p:spPr>
        <p:txBody>
          <a:bodyPr wrap="square" rtlCol="0">
            <a:spAutoFit/>
          </a:bodyPr>
          <a:lstStyle/>
          <a:p>
            <a:pPr algn="ctr"/>
            <a:r>
              <a:rPr lang="en-US" sz="1400" b="1" dirty="0" smtClean="0"/>
              <a:t>Financial Markets Introduction</a:t>
            </a:r>
            <a:endParaRPr lang="en-US" sz="1400" b="1" dirty="0"/>
          </a:p>
        </p:txBody>
      </p:sp>
      <p:sp>
        <p:nvSpPr>
          <p:cNvPr id="6" name="TextBox 5"/>
          <p:cNvSpPr txBox="1"/>
          <p:nvPr/>
        </p:nvSpPr>
        <p:spPr>
          <a:xfrm>
            <a:off x="7073900" y="2406649"/>
            <a:ext cx="1927225" cy="523220"/>
          </a:xfrm>
          <a:prstGeom prst="rect">
            <a:avLst/>
          </a:prstGeom>
          <a:solidFill>
            <a:schemeClr val="bg1">
              <a:lumMod val="65000"/>
            </a:schemeClr>
          </a:solidFill>
        </p:spPr>
        <p:txBody>
          <a:bodyPr wrap="square" rtlCol="0">
            <a:spAutoFit/>
          </a:bodyPr>
          <a:lstStyle/>
          <a:p>
            <a:pPr algn="ctr"/>
            <a:r>
              <a:rPr lang="en-US" sz="1400" b="1" dirty="0" smtClean="0"/>
              <a:t>The Role of the Banks in the Economy</a:t>
            </a:r>
            <a:endParaRPr lang="en-US" sz="1400" b="1" dirty="0"/>
          </a:p>
        </p:txBody>
      </p:sp>
      <p:sp>
        <p:nvSpPr>
          <p:cNvPr id="7" name="TextBox 6"/>
          <p:cNvSpPr txBox="1"/>
          <p:nvPr/>
        </p:nvSpPr>
        <p:spPr>
          <a:xfrm>
            <a:off x="6781800" y="4448174"/>
            <a:ext cx="1762125" cy="307777"/>
          </a:xfrm>
          <a:prstGeom prst="rect">
            <a:avLst/>
          </a:prstGeom>
          <a:solidFill>
            <a:schemeClr val="bg1">
              <a:lumMod val="65000"/>
            </a:schemeClr>
          </a:solidFill>
        </p:spPr>
        <p:txBody>
          <a:bodyPr wrap="square" rtlCol="0">
            <a:spAutoFit/>
          </a:bodyPr>
          <a:lstStyle/>
          <a:p>
            <a:pPr algn="ctr"/>
            <a:r>
              <a:rPr lang="en-US" sz="1400" b="1" dirty="0" smtClean="0"/>
              <a:t>Financial Stability</a:t>
            </a:r>
            <a:endParaRPr lang="en-US" sz="1400" b="1" dirty="0"/>
          </a:p>
        </p:txBody>
      </p:sp>
      <p:sp>
        <p:nvSpPr>
          <p:cNvPr id="9" name="TextBox 8"/>
          <p:cNvSpPr txBox="1"/>
          <p:nvPr/>
        </p:nvSpPr>
        <p:spPr>
          <a:xfrm>
            <a:off x="1539876" y="2698750"/>
            <a:ext cx="1428749" cy="253916"/>
          </a:xfrm>
          <a:prstGeom prst="rect">
            <a:avLst/>
          </a:prstGeom>
          <a:noFill/>
        </p:spPr>
        <p:txBody>
          <a:bodyPr wrap="square" rtlCol="0">
            <a:spAutoFit/>
          </a:bodyPr>
          <a:lstStyle/>
          <a:p>
            <a:pPr algn="ctr"/>
            <a:r>
              <a:rPr lang="en-US" sz="1050" u="sng" dirty="0" smtClean="0"/>
              <a:t>Financial Instruments</a:t>
            </a:r>
            <a:endParaRPr lang="en-US" sz="1050" u="sng" dirty="0"/>
          </a:p>
        </p:txBody>
      </p:sp>
      <p:sp>
        <p:nvSpPr>
          <p:cNvPr id="11" name="TextBox 10"/>
          <p:cNvSpPr txBox="1"/>
          <p:nvPr/>
        </p:nvSpPr>
        <p:spPr>
          <a:xfrm>
            <a:off x="2486026" y="2009775"/>
            <a:ext cx="1428749" cy="415498"/>
          </a:xfrm>
          <a:prstGeom prst="rect">
            <a:avLst/>
          </a:prstGeom>
          <a:noFill/>
        </p:spPr>
        <p:txBody>
          <a:bodyPr wrap="square" rtlCol="0">
            <a:spAutoFit/>
          </a:bodyPr>
          <a:lstStyle/>
          <a:p>
            <a:pPr algn="ctr"/>
            <a:r>
              <a:rPr lang="en-US" sz="1050" u="sng" dirty="0" smtClean="0"/>
              <a:t>Money, Capital and FOREX markets</a:t>
            </a:r>
            <a:endParaRPr lang="en-US" sz="1050" u="sng" dirty="0"/>
          </a:p>
        </p:txBody>
      </p:sp>
      <p:sp>
        <p:nvSpPr>
          <p:cNvPr id="12" name="TextBox 11"/>
          <p:cNvSpPr txBox="1"/>
          <p:nvPr/>
        </p:nvSpPr>
        <p:spPr>
          <a:xfrm>
            <a:off x="3273426" y="3067050"/>
            <a:ext cx="1428749" cy="415498"/>
          </a:xfrm>
          <a:prstGeom prst="rect">
            <a:avLst/>
          </a:prstGeom>
          <a:noFill/>
        </p:spPr>
        <p:txBody>
          <a:bodyPr wrap="square" rtlCol="0">
            <a:spAutoFit/>
          </a:bodyPr>
          <a:lstStyle/>
          <a:p>
            <a:pPr algn="ctr"/>
            <a:r>
              <a:rPr lang="en-US" sz="1050" u="sng" dirty="0" err="1" smtClean="0"/>
              <a:t>Equity.v.Debt</a:t>
            </a:r>
            <a:r>
              <a:rPr lang="en-US" sz="1050" u="sng" dirty="0" smtClean="0"/>
              <a:t> for Commercial Firms</a:t>
            </a:r>
            <a:endParaRPr lang="en-US" sz="1050" u="sng" dirty="0"/>
          </a:p>
        </p:txBody>
      </p:sp>
      <p:sp>
        <p:nvSpPr>
          <p:cNvPr id="13" name="TextBox 12"/>
          <p:cNvSpPr txBox="1"/>
          <p:nvPr/>
        </p:nvSpPr>
        <p:spPr>
          <a:xfrm>
            <a:off x="7740651" y="1962150"/>
            <a:ext cx="1625599" cy="415498"/>
          </a:xfrm>
          <a:prstGeom prst="rect">
            <a:avLst/>
          </a:prstGeom>
          <a:noFill/>
        </p:spPr>
        <p:txBody>
          <a:bodyPr wrap="square" rtlCol="0">
            <a:spAutoFit/>
          </a:bodyPr>
          <a:lstStyle/>
          <a:p>
            <a:pPr algn="ctr"/>
            <a:r>
              <a:rPr lang="en-US" sz="1050" u="sng" dirty="0" smtClean="0"/>
              <a:t>Balance sheets: how do banks make money?</a:t>
            </a:r>
            <a:endParaRPr lang="en-US" sz="1050" u="sng" dirty="0"/>
          </a:p>
        </p:txBody>
      </p:sp>
      <p:sp>
        <p:nvSpPr>
          <p:cNvPr id="14" name="TextBox 13"/>
          <p:cNvSpPr txBox="1"/>
          <p:nvPr/>
        </p:nvSpPr>
        <p:spPr>
          <a:xfrm>
            <a:off x="9051926" y="2432050"/>
            <a:ext cx="1428749" cy="415498"/>
          </a:xfrm>
          <a:prstGeom prst="rect">
            <a:avLst/>
          </a:prstGeom>
          <a:noFill/>
        </p:spPr>
        <p:txBody>
          <a:bodyPr wrap="square" rtlCol="0">
            <a:spAutoFit/>
          </a:bodyPr>
          <a:lstStyle/>
          <a:p>
            <a:pPr algn="ctr"/>
            <a:r>
              <a:rPr lang="en-US" sz="1050" u="sng" dirty="0" smtClean="0"/>
              <a:t>The conflicting objectives of Banks</a:t>
            </a:r>
            <a:endParaRPr lang="en-US" sz="1050" u="sng" dirty="0"/>
          </a:p>
        </p:txBody>
      </p:sp>
      <p:sp>
        <p:nvSpPr>
          <p:cNvPr id="15" name="TextBox 14"/>
          <p:cNvSpPr txBox="1"/>
          <p:nvPr/>
        </p:nvSpPr>
        <p:spPr>
          <a:xfrm>
            <a:off x="8489951" y="2901950"/>
            <a:ext cx="1428749" cy="415498"/>
          </a:xfrm>
          <a:prstGeom prst="rect">
            <a:avLst/>
          </a:prstGeom>
          <a:noFill/>
        </p:spPr>
        <p:txBody>
          <a:bodyPr wrap="square" rtlCol="0">
            <a:spAutoFit/>
          </a:bodyPr>
          <a:lstStyle/>
          <a:p>
            <a:pPr algn="ctr"/>
            <a:r>
              <a:rPr lang="en-US" sz="1050" u="sng" dirty="0" smtClean="0"/>
              <a:t>Market failure in the financial markets</a:t>
            </a:r>
            <a:endParaRPr lang="en-US" sz="1050" u="sng" dirty="0"/>
          </a:p>
        </p:txBody>
      </p:sp>
      <p:sp>
        <p:nvSpPr>
          <p:cNvPr id="16" name="TextBox 15"/>
          <p:cNvSpPr txBox="1"/>
          <p:nvPr/>
        </p:nvSpPr>
        <p:spPr>
          <a:xfrm>
            <a:off x="3987801" y="1987550"/>
            <a:ext cx="1428749" cy="415498"/>
          </a:xfrm>
          <a:prstGeom prst="rect">
            <a:avLst/>
          </a:prstGeom>
          <a:noFill/>
        </p:spPr>
        <p:txBody>
          <a:bodyPr wrap="square" rtlCol="0">
            <a:spAutoFit/>
          </a:bodyPr>
          <a:lstStyle/>
          <a:p>
            <a:pPr algn="ctr"/>
            <a:r>
              <a:rPr lang="en-US" sz="1050" u="sng" dirty="0" smtClean="0"/>
              <a:t>Government and Corporate Bonds</a:t>
            </a:r>
            <a:endParaRPr lang="en-US" sz="1050" u="sng" dirty="0"/>
          </a:p>
        </p:txBody>
      </p:sp>
      <p:sp>
        <p:nvSpPr>
          <p:cNvPr id="17" name="TextBox 16"/>
          <p:cNvSpPr txBox="1"/>
          <p:nvPr/>
        </p:nvSpPr>
        <p:spPr>
          <a:xfrm>
            <a:off x="7029451" y="2949575"/>
            <a:ext cx="1428749" cy="415498"/>
          </a:xfrm>
          <a:prstGeom prst="rect">
            <a:avLst/>
          </a:prstGeom>
          <a:noFill/>
        </p:spPr>
        <p:txBody>
          <a:bodyPr wrap="square" rtlCol="0">
            <a:spAutoFit/>
          </a:bodyPr>
          <a:lstStyle/>
          <a:p>
            <a:pPr algn="ctr"/>
            <a:r>
              <a:rPr lang="en-US" sz="1050" u="sng" dirty="0" smtClean="0"/>
              <a:t>The UK Banking Market</a:t>
            </a:r>
            <a:endParaRPr lang="en-US" sz="1050" u="sng" dirty="0"/>
          </a:p>
        </p:txBody>
      </p:sp>
      <p:sp>
        <p:nvSpPr>
          <p:cNvPr id="18" name="TextBox 17"/>
          <p:cNvSpPr txBox="1"/>
          <p:nvPr/>
        </p:nvSpPr>
        <p:spPr>
          <a:xfrm>
            <a:off x="8245476" y="4181475"/>
            <a:ext cx="1428749" cy="253916"/>
          </a:xfrm>
          <a:prstGeom prst="rect">
            <a:avLst/>
          </a:prstGeom>
          <a:noFill/>
        </p:spPr>
        <p:txBody>
          <a:bodyPr wrap="square" rtlCol="0">
            <a:spAutoFit/>
          </a:bodyPr>
          <a:lstStyle/>
          <a:p>
            <a:pPr algn="ctr"/>
            <a:r>
              <a:rPr lang="en-US" sz="1050" u="sng" dirty="0" smtClean="0"/>
              <a:t>Regulation pre 2013</a:t>
            </a:r>
            <a:endParaRPr lang="en-US" sz="1050" u="sng" dirty="0"/>
          </a:p>
        </p:txBody>
      </p:sp>
      <p:sp>
        <p:nvSpPr>
          <p:cNvPr id="19" name="TextBox 18"/>
          <p:cNvSpPr txBox="1"/>
          <p:nvPr/>
        </p:nvSpPr>
        <p:spPr>
          <a:xfrm>
            <a:off x="7969251" y="4778375"/>
            <a:ext cx="1428749" cy="253916"/>
          </a:xfrm>
          <a:prstGeom prst="rect">
            <a:avLst/>
          </a:prstGeom>
          <a:noFill/>
        </p:spPr>
        <p:txBody>
          <a:bodyPr wrap="square" rtlCol="0">
            <a:spAutoFit/>
          </a:bodyPr>
          <a:lstStyle/>
          <a:p>
            <a:pPr algn="ctr"/>
            <a:r>
              <a:rPr lang="en-US" sz="1050" u="sng" dirty="0" smtClean="0"/>
              <a:t>Regulation Post 2013</a:t>
            </a:r>
            <a:endParaRPr lang="en-US" sz="1050" u="sng" dirty="0"/>
          </a:p>
        </p:txBody>
      </p:sp>
      <p:sp>
        <p:nvSpPr>
          <p:cNvPr id="20" name="TextBox 19"/>
          <p:cNvSpPr txBox="1"/>
          <p:nvPr/>
        </p:nvSpPr>
        <p:spPr>
          <a:xfrm>
            <a:off x="5946776" y="4772025"/>
            <a:ext cx="1428749" cy="415498"/>
          </a:xfrm>
          <a:prstGeom prst="rect">
            <a:avLst/>
          </a:prstGeom>
          <a:noFill/>
        </p:spPr>
        <p:txBody>
          <a:bodyPr wrap="square" rtlCol="0">
            <a:spAutoFit/>
          </a:bodyPr>
          <a:lstStyle/>
          <a:p>
            <a:pPr algn="ctr"/>
            <a:r>
              <a:rPr lang="en-US" sz="1050" u="sng" dirty="0" smtClean="0"/>
              <a:t>‘Systemic Risk’ and Stress Tests</a:t>
            </a:r>
            <a:endParaRPr lang="en-US" sz="1050" u="sng" dirty="0"/>
          </a:p>
        </p:txBody>
      </p:sp>
      <p:sp>
        <p:nvSpPr>
          <p:cNvPr id="21" name="TextBox 20"/>
          <p:cNvSpPr txBox="1"/>
          <p:nvPr/>
        </p:nvSpPr>
        <p:spPr>
          <a:xfrm>
            <a:off x="3013075" y="4378324"/>
            <a:ext cx="1762125" cy="307777"/>
          </a:xfrm>
          <a:prstGeom prst="rect">
            <a:avLst/>
          </a:prstGeom>
          <a:solidFill>
            <a:schemeClr val="bg1">
              <a:lumMod val="65000"/>
            </a:schemeClr>
          </a:solidFill>
        </p:spPr>
        <p:txBody>
          <a:bodyPr wrap="square" rtlCol="0">
            <a:spAutoFit/>
          </a:bodyPr>
          <a:lstStyle/>
          <a:p>
            <a:pPr algn="ctr"/>
            <a:r>
              <a:rPr lang="en-US" sz="1400" b="1" dirty="0" smtClean="0"/>
              <a:t>Monetary Stability</a:t>
            </a:r>
            <a:endParaRPr lang="en-US" sz="1400" b="1" dirty="0"/>
          </a:p>
        </p:txBody>
      </p:sp>
      <p:sp>
        <p:nvSpPr>
          <p:cNvPr id="23" name="TextBox 22"/>
          <p:cNvSpPr txBox="1"/>
          <p:nvPr/>
        </p:nvSpPr>
        <p:spPr>
          <a:xfrm>
            <a:off x="3771901" y="4676775"/>
            <a:ext cx="1428749" cy="577081"/>
          </a:xfrm>
          <a:prstGeom prst="rect">
            <a:avLst/>
          </a:prstGeom>
          <a:noFill/>
        </p:spPr>
        <p:txBody>
          <a:bodyPr wrap="square" rtlCol="0">
            <a:spAutoFit/>
          </a:bodyPr>
          <a:lstStyle/>
          <a:p>
            <a:pPr algn="ctr"/>
            <a:r>
              <a:rPr lang="en-US" sz="1050" u="sng" dirty="0" smtClean="0"/>
              <a:t>Evaluating effectiveness of monetary policy</a:t>
            </a:r>
            <a:endParaRPr lang="en-US" sz="1050" u="sng" dirty="0"/>
          </a:p>
        </p:txBody>
      </p:sp>
      <p:sp>
        <p:nvSpPr>
          <p:cNvPr id="24" name="TextBox 23"/>
          <p:cNvSpPr txBox="1"/>
          <p:nvPr/>
        </p:nvSpPr>
        <p:spPr>
          <a:xfrm>
            <a:off x="301625" y="4178299"/>
            <a:ext cx="1460500" cy="461665"/>
          </a:xfrm>
          <a:prstGeom prst="rect">
            <a:avLst/>
          </a:prstGeom>
          <a:noFill/>
          <a:ln>
            <a:solidFill>
              <a:srgbClr val="FF0000"/>
            </a:solidFill>
          </a:ln>
        </p:spPr>
        <p:txBody>
          <a:bodyPr wrap="square" rtlCol="0">
            <a:spAutoFit/>
          </a:bodyPr>
          <a:lstStyle/>
          <a:p>
            <a:pPr algn="ctr"/>
            <a:r>
              <a:rPr lang="en-US" sz="800" i="1" dirty="0" smtClean="0"/>
              <a:t>Evaluating the Transmission Mechanism through interest rates</a:t>
            </a:r>
            <a:endParaRPr lang="en-US" sz="800" i="1" dirty="0"/>
          </a:p>
        </p:txBody>
      </p:sp>
      <p:sp>
        <p:nvSpPr>
          <p:cNvPr id="25" name="TextBox 24"/>
          <p:cNvSpPr txBox="1"/>
          <p:nvPr/>
        </p:nvSpPr>
        <p:spPr>
          <a:xfrm>
            <a:off x="1955800" y="5241924"/>
            <a:ext cx="600075" cy="584776"/>
          </a:xfrm>
          <a:prstGeom prst="rect">
            <a:avLst/>
          </a:prstGeom>
          <a:noFill/>
          <a:ln>
            <a:solidFill>
              <a:srgbClr val="FF0000"/>
            </a:solidFill>
          </a:ln>
        </p:spPr>
        <p:txBody>
          <a:bodyPr wrap="square" rtlCol="0">
            <a:spAutoFit/>
          </a:bodyPr>
          <a:lstStyle/>
          <a:p>
            <a:pPr algn="ctr"/>
            <a:r>
              <a:rPr lang="en-US" sz="800" i="1" dirty="0" smtClean="0"/>
              <a:t>Evaluating QE, F4L and T4F schemes</a:t>
            </a:r>
            <a:endParaRPr lang="en-US" sz="800" i="1" dirty="0"/>
          </a:p>
        </p:txBody>
      </p:sp>
      <p:sp>
        <p:nvSpPr>
          <p:cNvPr id="22" name="TextBox 21"/>
          <p:cNvSpPr txBox="1"/>
          <p:nvPr/>
        </p:nvSpPr>
        <p:spPr>
          <a:xfrm>
            <a:off x="6362701" y="2076450"/>
            <a:ext cx="1428749" cy="253916"/>
          </a:xfrm>
          <a:prstGeom prst="rect">
            <a:avLst/>
          </a:prstGeom>
          <a:noFill/>
        </p:spPr>
        <p:txBody>
          <a:bodyPr wrap="square" rtlCol="0">
            <a:spAutoFit/>
          </a:bodyPr>
          <a:lstStyle/>
          <a:p>
            <a:pPr algn="ctr"/>
            <a:r>
              <a:rPr lang="en-US" sz="1050" u="sng" dirty="0" smtClean="0"/>
              <a:t>Types of banks</a:t>
            </a:r>
            <a:endParaRPr lang="en-US" sz="1050" u="sng" dirty="0"/>
          </a:p>
        </p:txBody>
      </p:sp>
      <p:sp>
        <p:nvSpPr>
          <p:cNvPr id="26" name="TextBox 25"/>
          <p:cNvSpPr txBox="1"/>
          <p:nvPr/>
        </p:nvSpPr>
        <p:spPr>
          <a:xfrm>
            <a:off x="2632076" y="3870325"/>
            <a:ext cx="1428749" cy="415498"/>
          </a:xfrm>
          <a:prstGeom prst="rect">
            <a:avLst/>
          </a:prstGeom>
          <a:noFill/>
        </p:spPr>
        <p:txBody>
          <a:bodyPr wrap="square" rtlCol="0">
            <a:spAutoFit/>
          </a:bodyPr>
          <a:lstStyle/>
          <a:p>
            <a:pPr algn="ctr"/>
            <a:r>
              <a:rPr lang="en-US" sz="1050" u="sng" dirty="0" smtClean="0"/>
              <a:t>How do banks set interest rates?</a:t>
            </a:r>
            <a:endParaRPr lang="en-US" sz="1050" u="sng" dirty="0"/>
          </a:p>
        </p:txBody>
      </p:sp>
      <p:sp>
        <p:nvSpPr>
          <p:cNvPr id="27" name="TextBox 26"/>
          <p:cNvSpPr txBox="1"/>
          <p:nvPr/>
        </p:nvSpPr>
        <p:spPr>
          <a:xfrm>
            <a:off x="1679576" y="4441825"/>
            <a:ext cx="1428749" cy="415498"/>
          </a:xfrm>
          <a:prstGeom prst="rect">
            <a:avLst/>
          </a:prstGeom>
          <a:noFill/>
        </p:spPr>
        <p:txBody>
          <a:bodyPr wrap="square" rtlCol="0">
            <a:spAutoFit/>
          </a:bodyPr>
          <a:lstStyle/>
          <a:p>
            <a:pPr algn="ctr"/>
            <a:r>
              <a:rPr lang="en-US" sz="1050" u="sng" dirty="0" smtClean="0"/>
              <a:t>Monetary Policy Instruments</a:t>
            </a:r>
            <a:endParaRPr lang="en-US" sz="1050" u="sng" dirty="0"/>
          </a:p>
        </p:txBody>
      </p:sp>
      <p:sp>
        <p:nvSpPr>
          <p:cNvPr id="28" name="TextBox 27"/>
          <p:cNvSpPr txBox="1"/>
          <p:nvPr/>
        </p:nvSpPr>
        <p:spPr>
          <a:xfrm>
            <a:off x="406401" y="4775200"/>
            <a:ext cx="990600" cy="338554"/>
          </a:xfrm>
          <a:prstGeom prst="rect">
            <a:avLst/>
          </a:prstGeom>
          <a:noFill/>
          <a:ln>
            <a:solidFill>
              <a:srgbClr val="FF0000"/>
            </a:solidFill>
          </a:ln>
        </p:spPr>
        <p:txBody>
          <a:bodyPr wrap="square" rtlCol="0">
            <a:spAutoFit/>
          </a:bodyPr>
          <a:lstStyle/>
          <a:p>
            <a:pPr algn="ctr"/>
            <a:r>
              <a:rPr lang="en-US" sz="800" i="1" dirty="0" smtClean="0"/>
              <a:t>Exchange rate manipulation</a:t>
            </a:r>
            <a:endParaRPr lang="en-US" sz="800" i="1" dirty="0"/>
          </a:p>
        </p:txBody>
      </p:sp>
      <p:sp>
        <p:nvSpPr>
          <p:cNvPr id="29" name="TextBox 28"/>
          <p:cNvSpPr txBox="1"/>
          <p:nvPr/>
        </p:nvSpPr>
        <p:spPr>
          <a:xfrm>
            <a:off x="981075" y="5251450"/>
            <a:ext cx="701675" cy="461665"/>
          </a:xfrm>
          <a:prstGeom prst="rect">
            <a:avLst/>
          </a:prstGeom>
          <a:noFill/>
          <a:ln>
            <a:solidFill>
              <a:srgbClr val="FF0000"/>
            </a:solidFill>
          </a:ln>
        </p:spPr>
        <p:txBody>
          <a:bodyPr wrap="square" rtlCol="0">
            <a:spAutoFit/>
          </a:bodyPr>
          <a:lstStyle/>
          <a:p>
            <a:pPr algn="ctr"/>
            <a:r>
              <a:rPr lang="en-US" sz="800" i="1" dirty="0" smtClean="0"/>
              <a:t>Evaluating Forward Guidance</a:t>
            </a:r>
            <a:endParaRPr lang="en-US" sz="800" i="1" dirty="0"/>
          </a:p>
        </p:txBody>
      </p:sp>
      <p:cxnSp>
        <p:nvCxnSpPr>
          <p:cNvPr id="3" name="Straight Arrow Connector 2"/>
          <p:cNvCxnSpPr/>
          <p:nvPr/>
        </p:nvCxnSpPr>
        <p:spPr>
          <a:xfrm flipH="1" flipV="1">
            <a:off x="1682750" y="4445000"/>
            <a:ext cx="254000" cy="22225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flipH="1">
            <a:off x="1270000" y="4762500"/>
            <a:ext cx="682625" cy="22225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flipH="1">
            <a:off x="1571626" y="4778375"/>
            <a:ext cx="444499" cy="49212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a:endCxn id="25" idx="0"/>
          </p:cNvCxnSpPr>
          <p:nvPr/>
        </p:nvCxnSpPr>
        <p:spPr>
          <a:xfrm>
            <a:off x="2168526" y="4930775"/>
            <a:ext cx="87312" cy="31114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6" name="TextBox 35"/>
          <p:cNvSpPr txBox="1"/>
          <p:nvPr/>
        </p:nvSpPr>
        <p:spPr>
          <a:xfrm>
            <a:off x="2927352" y="4816475"/>
            <a:ext cx="962024" cy="577081"/>
          </a:xfrm>
          <a:prstGeom prst="rect">
            <a:avLst/>
          </a:prstGeom>
          <a:noFill/>
        </p:spPr>
        <p:txBody>
          <a:bodyPr wrap="square" rtlCol="0">
            <a:spAutoFit/>
          </a:bodyPr>
          <a:lstStyle/>
          <a:p>
            <a:pPr algn="ctr"/>
            <a:r>
              <a:rPr lang="en-US" sz="1050" u="sng" dirty="0" smtClean="0"/>
              <a:t>Monetary Policy History?</a:t>
            </a:r>
            <a:endParaRPr lang="en-US" sz="1050" u="sng" dirty="0"/>
          </a:p>
        </p:txBody>
      </p:sp>
    </p:spTree>
    <p:extLst>
      <p:ext uri="{BB962C8B-B14F-4D97-AF65-F5344CB8AC3E}">
        <p14:creationId xmlns:p14="http://schemas.microsoft.com/office/powerpoint/2010/main" val="3838530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latin typeface="+mn-lt"/>
              </a:rPr>
              <a:t>Past Paper Questions – MACROECONOMICS</a:t>
            </a:r>
            <a:r>
              <a:rPr lang="en-GB" dirty="0" smtClean="0"/>
              <a:t/>
            </a:r>
            <a:br>
              <a:rPr lang="en-GB" dirty="0" smtClean="0"/>
            </a:br>
            <a:r>
              <a:rPr lang="en-GB" sz="2800" b="1" dirty="0" smtClean="0">
                <a:solidFill>
                  <a:srgbClr val="FF0000"/>
                </a:solidFill>
              </a:rPr>
              <a:t>Monetary Policy and Financial Markets (RWS 15 and 16)</a:t>
            </a:r>
            <a:endParaRPr lang="en-GB" sz="2800" b="1" dirty="0">
              <a:solidFill>
                <a:srgbClr val="FF0000"/>
              </a:solidFill>
            </a:endParaRPr>
          </a:p>
        </p:txBody>
      </p:sp>
      <p:sp>
        <p:nvSpPr>
          <p:cNvPr id="4" name="Content Placeholder 3"/>
          <p:cNvSpPr>
            <a:spLocks noGrp="1"/>
          </p:cNvSpPr>
          <p:nvPr>
            <p:ph sz="half" idx="1"/>
          </p:nvPr>
        </p:nvSpPr>
        <p:spPr/>
        <p:txBody>
          <a:bodyPr/>
          <a:lstStyle/>
          <a:p>
            <a:pPr marL="174625" indent="-174625" algn="ctr">
              <a:lnSpc>
                <a:spcPct val="100000"/>
              </a:lnSpc>
              <a:spcBef>
                <a:spcPts val="0"/>
              </a:spcBef>
              <a:buNone/>
            </a:pPr>
            <a:r>
              <a:rPr lang="en-US" sz="1600" b="1" dirty="0" smtClean="0"/>
              <a:t>15 Marker Questions</a:t>
            </a:r>
          </a:p>
          <a:p>
            <a:pPr marL="174625" indent="-174625">
              <a:lnSpc>
                <a:spcPct val="100000"/>
              </a:lnSpc>
              <a:spcBef>
                <a:spcPts val="0"/>
              </a:spcBef>
              <a:buFont typeface="+mj-lt"/>
              <a:buAutoNum type="arabicPeriod"/>
            </a:pPr>
            <a:r>
              <a:rPr lang="en-US" sz="1100" dirty="0" smtClean="0"/>
              <a:t>Explain the monetary transmission mechanism</a:t>
            </a:r>
          </a:p>
          <a:p>
            <a:pPr marL="174625" indent="-174625">
              <a:lnSpc>
                <a:spcPct val="100000"/>
              </a:lnSpc>
              <a:spcBef>
                <a:spcPts val="0"/>
              </a:spcBef>
              <a:buFont typeface="+mj-lt"/>
              <a:buAutoNum type="arabicPeriod"/>
            </a:pPr>
            <a:r>
              <a:rPr lang="en-US" sz="1100" dirty="0" smtClean="0"/>
              <a:t>Explain how monetary policy can influence the macroeconomic objectives of the economy</a:t>
            </a:r>
          </a:p>
          <a:p>
            <a:pPr marL="174625" indent="-174625">
              <a:lnSpc>
                <a:spcPct val="100000"/>
              </a:lnSpc>
              <a:spcBef>
                <a:spcPts val="0"/>
              </a:spcBef>
              <a:buFont typeface="+mj-lt"/>
              <a:buAutoNum type="arabicPeriod"/>
            </a:pPr>
            <a:r>
              <a:rPr lang="en-US" sz="1100" dirty="0" smtClean="0"/>
              <a:t>Explain the role of the financial markets to the wider economy</a:t>
            </a:r>
          </a:p>
          <a:p>
            <a:pPr marL="174625" indent="-174625">
              <a:lnSpc>
                <a:spcPct val="100000"/>
              </a:lnSpc>
              <a:spcBef>
                <a:spcPts val="0"/>
              </a:spcBef>
              <a:buFont typeface="+mj-lt"/>
              <a:buAutoNum type="arabicPeriod"/>
            </a:pPr>
            <a:r>
              <a:rPr lang="en-US" sz="1100" dirty="0" smtClean="0"/>
              <a:t>Why are banks often blamed for the financial crisis of 2008?</a:t>
            </a:r>
          </a:p>
          <a:p>
            <a:pPr marL="174625" indent="-174625">
              <a:lnSpc>
                <a:spcPct val="100000"/>
              </a:lnSpc>
              <a:spcBef>
                <a:spcPts val="0"/>
              </a:spcBef>
              <a:buFont typeface="+mj-lt"/>
              <a:buAutoNum type="arabicPeriod"/>
            </a:pPr>
            <a:r>
              <a:rPr lang="en-US" sz="1100" dirty="0" smtClean="0"/>
              <a:t>Explain what is meant by a liquidity crisis in an economy</a:t>
            </a:r>
          </a:p>
          <a:p>
            <a:pPr marL="174625" indent="-174625">
              <a:lnSpc>
                <a:spcPct val="100000"/>
              </a:lnSpc>
              <a:spcBef>
                <a:spcPts val="0"/>
              </a:spcBef>
              <a:buFont typeface="+mj-lt"/>
              <a:buAutoNum type="arabicPeriod"/>
            </a:pPr>
            <a:r>
              <a:rPr lang="en-US" sz="1100" dirty="0" smtClean="0"/>
              <a:t>What is ‘quantitative easing’ and how is the UK version supposed to stimulate growth?</a:t>
            </a:r>
          </a:p>
          <a:p>
            <a:pPr marL="174625" indent="-174625">
              <a:lnSpc>
                <a:spcPct val="100000"/>
              </a:lnSpc>
              <a:spcBef>
                <a:spcPts val="0"/>
              </a:spcBef>
              <a:buFont typeface="+mj-lt"/>
              <a:buAutoNum type="arabicPeriod"/>
            </a:pPr>
            <a:r>
              <a:rPr lang="en-US" sz="1100" dirty="0" smtClean="0"/>
              <a:t>Explain how financial markets are regulated in the UK today</a:t>
            </a:r>
          </a:p>
          <a:p>
            <a:pPr marL="174625" indent="-174625">
              <a:lnSpc>
                <a:spcPct val="100000"/>
              </a:lnSpc>
              <a:spcBef>
                <a:spcPts val="0"/>
              </a:spcBef>
              <a:buFont typeface="+mj-lt"/>
              <a:buAutoNum type="arabicPeriod"/>
            </a:pPr>
            <a:r>
              <a:rPr lang="en-US" sz="1100" dirty="0" smtClean="0"/>
              <a:t>What is ‘systemic risk’ and why are financial markets prone to market failure?</a:t>
            </a:r>
          </a:p>
          <a:p>
            <a:pPr marL="174625" indent="-174625">
              <a:lnSpc>
                <a:spcPct val="100000"/>
              </a:lnSpc>
              <a:spcBef>
                <a:spcPts val="0"/>
              </a:spcBef>
              <a:buFont typeface="+mj-lt"/>
              <a:buAutoNum type="arabicPeriod"/>
            </a:pPr>
            <a:r>
              <a:rPr lang="en-US" sz="1100" dirty="0" smtClean="0"/>
              <a:t>What is ‘moral hazard’ and explain two other causes of market failure in the financial markets</a:t>
            </a:r>
          </a:p>
          <a:p>
            <a:pPr marL="174625" indent="-174625">
              <a:lnSpc>
                <a:spcPct val="100000"/>
              </a:lnSpc>
              <a:spcBef>
                <a:spcPts val="0"/>
              </a:spcBef>
              <a:buFont typeface="+mj-lt"/>
              <a:buAutoNum type="arabicPeriod"/>
            </a:pPr>
            <a:r>
              <a:rPr lang="en-US" sz="1100" dirty="0" smtClean="0"/>
              <a:t>Explain the conflict of objectives in banks between liquidity and security on one hand and profit on the other</a:t>
            </a:r>
          </a:p>
          <a:p>
            <a:pPr marL="174625" indent="-174625">
              <a:lnSpc>
                <a:spcPct val="100000"/>
              </a:lnSpc>
              <a:spcBef>
                <a:spcPts val="0"/>
              </a:spcBef>
              <a:buFont typeface="+mj-lt"/>
              <a:buAutoNum type="arabicPeriod"/>
            </a:pPr>
            <a:r>
              <a:rPr lang="en-US" sz="1100" dirty="0" smtClean="0"/>
              <a:t>What is a ‘bank’s balance’ sheet and why might a bank face a liquidity crisis?</a:t>
            </a:r>
            <a:endParaRPr lang="en-US" sz="1100" dirty="0"/>
          </a:p>
        </p:txBody>
      </p:sp>
      <p:sp>
        <p:nvSpPr>
          <p:cNvPr id="5" name="Content Placeholder 4"/>
          <p:cNvSpPr>
            <a:spLocks noGrp="1"/>
          </p:cNvSpPr>
          <p:nvPr>
            <p:ph sz="half" idx="2"/>
          </p:nvPr>
        </p:nvSpPr>
        <p:spPr/>
        <p:txBody>
          <a:bodyPr>
            <a:normAutofit/>
          </a:bodyPr>
          <a:lstStyle/>
          <a:p>
            <a:pPr marL="0" indent="0" algn="ctr">
              <a:spcBef>
                <a:spcPts val="0"/>
              </a:spcBef>
              <a:buNone/>
            </a:pPr>
            <a:r>
              <a:rPr lang="en-US" sz="1600" b="1" dirty="0" smtClean="0"/>
              <a:t>25 Marker Questions</a:t>
            </a:r>
          </a:p>
          <a:p>
            <a:pPr marL="174625" indent="-174625">
              <a:spcBef>
                <a:spcPts val="0"/>
              </a:spcBef>
              <a:buFont typeface="+mj-lt"/>
              <a:buAutoNum type="arabicPeriod"/>
            </a:pPr>
            <a:r>
              <a:rPr lang="en-US" sz="1100" dirty="0" smtClean="0"/>
              <a:t>Evaluate the effectiveness of monetary policy in targeting inflation</a:t>
            </a:r>
          </a:p>
          <a:p>
            <a:pPr marL="174625" indent="-174625">
              <a:spcBef>
                <a:spcPts val="0"/>
              </a:spcBef>
              <a:buFont typeface="+mj-lt"/>
              <a:buAutoNum type="arabicPeriod"/>
            </a:pPr>
            <a:r>
              <a:rPr lang="en-US" sz="1100" dirty="0" smtClean="0"/>
              <a:t>To what extent are monetary instruments effective in achieving macroeconomic stability?</a:t>
            </a:r>
          </a:p>
          <a:p>
            <a:pPr marL="174625" indent="-174625">
              <a:spcBef>
                <a:spcPts val="0"/>
              </a:spcBef>
              <a:buFont typeface="+mj-lt"/>
              <a:buAutoNum type="arabicPeriod"/>
            </a:pPr>
            <a:r>
              <a:rPr lang="en-US" sz="1100" dirty="0" smtClean="0"/>
              <a:t>To what extent can the Bank of England be to blame for the financial crisis and its subsequent effects?</a:t>
            </a:r>
          </a:p>
          <a:p>
            <a:pPr marL="174625" indent="-174625">
              <a:spcBef>
                <a:spcPts val="0"/>
              </a:spcBef>
              <a:buFont typeface="+mj-lt"/>
              <a:buAutoNum type="arabicPeriod"/>
            </a:pPr>
            <a:r>
              <a:rPr lang="en-US" sz="1100" dirty="0" smtClean="0"/>
              <a:t>Assess whether quantitative easing is successful in ensuring the UK recovers from the financial crash of 2008</a:t>
            </a:r>
          </a:p>
          <a:p>
            <a:pPr marL="174625" indent="-174625">
              <a:spcBef>
                <a:spcPts val="0"/>
              </a:spcBef>
              <a:buFont typeface="+mj-lt"/>
              <a:buAutoNum type="arabicPeriod"/>
            </a:pPr>
            <a:r>
              <a:rPr lang="en-US" sz="1100" dirty="0" smtClean="0"/>
              <a:t>To what extent should the banking sector in the UK be regulated to </a:t>
            </a:r>
            <a:r>
              <a:rPr lang="en-US" sz="1100" dirty="0" err="1" smtClean="0"/>
              <a:t>minimise</a:t>
            </a:r>
            <a:r>
              <a:rPr lang="en-US" sz="1100" dirty="0" smtClean="0"/>
              <a:t> ‘systemic risk’?</a:t>
            </a:r>
          </a:p>
        </p:txBody>
      </p:sp>
    </p:spTree>
    <p:extLst>
      <p:ext uri="{BB962C8B-B14F-4D97-AF65-F5344CB8AC3E}">
        <p14:creationId xmlns:p14="http://schemas.microsoft.com/office/powerpoint/2010/main" val="2133619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9736" y="216854"/>
            <a:ext cx="11661577" cy="6459144"/>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3900" b="1" dirty="0" smtClean="0"/>
              <a:t>WEEK 6</a:t>
            </a:r>
          </a:p>
          <a:p>
            <a:pPr algn="ctr"/>
            <a:r>
              <a:rPr lang="en-US" sz="4400" b="1" dirty="0" smtClean="0"/>
              <a:t>w/b 04</a:t>
            </a:r>
            <a:r>
              <a:rPr lang="en-US" sz="4400" b="1" baseline="30000" dirty="0" smtClean="0"/>
              <a:t>th</a:t>
            </a:r>
            <a:r>
              <a:rPr lang="en-US" sz="4400" b="1" dirty="0" smtClean="0"/>
              <a:t> </a:t>
            </a:r>
            <a:r>
              <a:rPr lang="en-US" sz="4400" b="1" dirty="0" err="1" smtClean="0"/>
              <a:t>Decmeber</a:t>
            </a:r>
            <a:endParaRPr lang="en-US" sz="4400" b="1" dirty="0"/>
          </a:p>
        </p:txBody>
      </p:sp>
    </p:spTree>
    <p:extLst>
      <p:ext uri="{BB962C8B-B14F-4D97-AF65-F5344CB8AC3E}">
        <p14:creationId xmlns:p14="http://schemas.microsoft.com/office/powerpoint/2010/main" val="1459689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9736" y="216854"/>
            <a:ext cx="11661577" cy="6459144"/>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600" b="1" dirty="0" smtClean="0"/>
              <a:t>MON: 90</a:t>
            </a:r>
            <a:endParaRPr lang="en-US" sz="16600" b="1" dirty="0"/>
          </a:p>
        </p:txBody>
      </p:sp>
    </p:spTree>
    <p:extLst>
      <p:ext uri="{BB962C8B-B14F-4D97-AF65-F5344CB8AC3E}">
        <p14:creationId xmlns:p14="http://schemas.microsoft.com/office/powerpoint/2010/main" val="2878187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27134" y="272187"/>
            <a:ext cx="11365415" cy="1325563"/>
          </a:xfrm>
        </p:spPr>
        <p:txBody>
          <a:bodyPr/>
          <a:lstStyle/>
          <a:p>
            <a:r>
              <a:rPr lang="en-US" b="1" dirty="0" smtClean="0">
                <a:latin typeface="+mn-lt"/>
              </a:rPr>
              <a:t>Benchmark 7</a:t>
            </a:r>
            <a:br>
              <a:rPr lang="en-US" b="1" dirty="0" smtClean="0">
                <a:latin typeface="+mn-lt"/>
              </a:rPr>
            </a:br>
            <a:r>
              <a:rPr lang="en-US" sz="3200" b="1" dirty="0" smtClean="0">
                <a:solidFill>
                  <a:srgbClr val="FF0000"/>
                </a:solidFill>
                <a:latin typeface="+mn-lt"/>
              </a:rPr>
              <a:t>The Big Picture</a:t>
            </a:r>
            <a:endParaRPr lang="en-US" b="1" dirty="0">
              <a:solidFill>
                <a:srgbClr val="FF0000"/>
              </a:solidFill>
              <a:latin typeface="+mn-lt"/>
            </a:endParaRPr>
          </a:p>
        </p:txBody>
      </p:sp>
      <p:sp>
        <p:nvSpPr>
          <p:cNvPr id="6" name="Content Placeholder 5"/>
          <p:cNvSpPr>
            <a:spLocks noGrp="1"/>
          </p:cNvSpPr>
          <p:nvPr>
            <p:ph idx="1"/>
          </p:nvPr>
        </p:nvSpPr>
        <p:spPr>
          <a:xfrm>
            <a:off x="327135" y="1748178"/>
            <a:ext cx="2847663" cy="4772924"/>
          </a:xfrm>
        </p:spPr>
        <p:txBody>
          <a:bodyPr/>
          <a:lstStyle/>
          <a:p>
            <a:r>
              <a:rPr lang="en-US" dirty="0" smtClean="0"/>
              <a:t>Draw a DRAFT mind map using A3 paper in 3’s (15 minutes – 7.5m Micro and Macro)</a:t>
            </a:r>
          </a:p>
          <a:p>
            <a:r>
              <a:rPr lang="en-US" dirty="0" smtClean="0"/>
              <a:t>Using the handout of mind maps, start to write ‘DRAFT 2’ of the mind map</a:t>
            </a:r>
          </a:p>
          <a:p>
            <a:endParaRPr lang="en-US" dirty="0"/>
          </a:p>
        </p:txBody>
      </p:sp>
      <p:sp>
        <p:nvSpPr>
          <p:cNvPr id="2" name="Rectangle 1"/>
          <p:cNvSpPr/>
          <p:nvPr/>
        </p:nvSpPr>
        <p:spPr>
          <a:xfrm>
            <a:off x="4862862" y="418218"/>
            <a:ext cx="6798714" cy="6071905"/>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t" anchorCtr="0"/>
          <a:lstStyle/>
          <a:p>
            <a:r>
              <a:rPr lang="en-US" sz="3200" b="1" u="sng" dirty="0" smtClean="0">
                <a:solidFill>
                  <a:schemeClr val="tx1"/>
                </a:solidFill>
              </a:rPr>
              <a:t>Benchmark 7</a:t>
            </a:r>
          </a:p>
          <a:p>
            <a:pPr marL="342900" indent="-342900">
              <a:buFont typeface="Wingdings" charset="2"/>
              <a:buChar char="q"/>
            </a:pPr>
            <a:r>
              <a:rPr lang="en-US" sz="2400" dirty="0" smtClean="0">
                <a:solidFill>
                  <a:schemeClr val="tx1"/>
                </a:solidFill>
              </a:rPr>
              <a:t>MICROECONOMICS (RWS 13 to 16): Theory of the Firm</a:t>
            </a:r>
          </a:p>
          <a:p>
            <a:pPr marL="342900" indent="-342900">
              <a:buFont typeface="Wingdings" charset="2"/>
              <a:buChar char="q"/>
            </a:pPr>
            <a:r>
              <a:rPr lang="en-US" sz="2400" dirty="0" smtClean="0">
                <a:solidFill>
                  <a:schemeClr val="tx1"/>
                </a:solidFill>
              </a:rPr>
              <a:t>MACROECONOMICS (RWS 15 &amp; 16): Financial Markets and Monetary Policy</a:t>
            </a:r>
          </a:p>
          <a:p>
            <a:endParaRPr lang="en-US" sz="2400" dirty="0">
              <a:solidFill>
                <a:schemeClr val="tx1"/>
              </a:solidFill>
            </a:endParaRPr>
          </a:p>
          <a:p>
            <a:r>
              <a:rPr lang="en-US" sz="2400" b="1" u="sng" dirty="0" smtClean="0">
                <a:solidFill>
                  <a:schemeClr val="tx1"/>
                </a:solidFill>
              </a:rPr>
              <a:t>1 Hour Exam: Tuesday 12</a:t>
            </a:r>
            <a:r>
              <a:rPr lang="en-US" sz="2400" b="1" u="sng" baseline="30000" dirty="0" smtClean="0">
                <a:solidFill>
                  <a:schemeClr val="tx1"/>
                </a:solidFill>
              </a:rPr>
              <a:t>th</a:t>
            </a:r>
            <a:r>
              <a:rPr lang="en-US" sz="2400" b="1" u="sng" dirty="0" smtClean="0">
                <a:solidFill>
                  <a:schemeClr val="tx1"/>
                </a:solidFill>
              </a:rPr>
              <a:t> December 2017 at 1315</a:t>
            </a:r>
          </a:p>
          <a:p>
            <a:r>
              <a:rPr lang="en-US" sz="2400" dirty="0" smtClean="0">
                <a:solidFill>
                  <a:schemeClr val="tx1"/>
                </a:solidFill>
              </a:rPr>
              <a:t>15 Marks (Micro or Macro)</a:t>
            </a:r>
          </a:p>
          <a:p>
            <a:r>
              <a:rPr lang="en-US" sz="2400" dirty="0" smtClean="0">
                <a:solidFill>
                  <a:schemeClr val="tx1"/>
                </a:solidFill>
              </a:rPr>
              <a:t>25 Marks (Micro or Macro)</a:t>
            </a:r>
          </a:p>
          <a:p>
            <a:endParaRPr lang="en-US" sz="2400" dirty="0">
              <a:solidFill>
                <a:schemeClr val="tx1"/>
              </a:solidFill>
            </a:endParaRPr>
          </a:p>
          <a:p>
            <a:r>
              <a:rPr lang="en-US" sz="2400" b="1" u="sng" dirty="0" smtClean="0">
                <a:solidFill>
                  <a:schemeClr val="tx1"/>
                </a:solidFill>
              </a:rPr>
              <a:t>Homework = 6 hours of revision for MICRO and MACRO</a:t>
            </a:r>
          </a:p>
          <a:p>
            <a:r>
              <a:rPr lang="en-US" sz="2400" dirty="0" smtClean="0">
                <a:solidFill>
                  <a:schemeClr val="tx1"/>
                </a:solidFill>
              </a:rPr>
              <a:t>Mind Map Drafts (1 Hour)</a:t>
            </a:r>
          </a:p>
          <a:p>
            <a:r>
              <a:rPr lang="en-US" sz="2400" dirty="0" smtClean="0">
                <a:solidFill>
                  <a:schemeClr val="tx1"/>
                </a:solidFill>
              </a:rPr>
              <a:t>Past Paper Questions: Plans (3 Hours)</a:t>
            </a:r>
          </a:p>
          <a:p>
            <a:r>
              <a:rPr lang="en-US" sz="2400" dirty="0" smtClean="0">
                <a:solidFill>
                  <a:schemeClr val="tx1"/>
                </a:solidFill>
              </a:rPr>
              <a:t>Past Paper Questions: Timed answers (2 Hours)</a:t>
            </a:r>
          </a:p>
          <a:p>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3220937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3298</TotalTime>
  <Words>4412</Words>
  <Application>Microsoft Office PowerPoint</Application>
  <PresentationFormat>Widescreen</PresentationFormat>
  <Paragraphs>452</Paragraphs>
  <Slides>44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Calibri Light</vt:lpstr>
      <vt:lpstr>Wingdings</vt:lpstr>
      <vt:lpstr>Office Theme</vt:lpstr>
      <vt:lpstr>PowerPoint Presentation</vt:lpstr>
      <vt:lpstr>PowerPoint Presentation</vt:lpstr>
      <vt:lpstr>Past Paper Questions – MICROECONOMICS Theory of the Firm (13-16): Impact of Firms on Society</vt:lpstr>
      <vt:lpstr>PowerPoint Presentation</vt:lpstr>
      <vt:lpstr>PowerPoint Presentation</vt:lpstr>
      <vt:lpstr>Past Paper Questions – MACROECONOMICS Monetary Policy and Financial Markets (RWS 15 and 16)</vt:lpstr>
      <vt:lpstr>PowerPoint Presentation</vt:lpstr>
      <vt:lpstr>PowerPoint Presentation</vt:lpstr>
      <vt:lpstr>Benchmark 7 The Big Picture</vt:lpstr>
      <vt:lpstr>True or False?</vt:lpstr>
      <vt:lpstr>Key Terms Test</vt:lpstr>
      <vt:lpstr>PowerPoint Presentation</vt:lpstr>
      <vt:lpstr>15 Marker Where do the marks come from?</vt:lpstr>
      <vt:lpstr>15 Marker Where do the marks come from?</vt:lpstr>
      <vt:lpstr>15 Mark Questions: What am I thinking?</vt:lpstr>
      <vt:lpstr>15 Mark Questions: Your go….</vt:lpstr>
      <vt:lpstr>15 Mark MACRO: what am I thinking?</vt:lpstr>
      <vt:lpstr>15 Mark Questions: Your go….</vt:lpstr>
      <vt:lpstr>PowerPoint Presentation</vt:lpstr>
      <vt:lpstr>Revision Worksheets Back (1st 5 Minutes)</vt:lpstr>
      <vt:lpstr>TODAY: MACRO ESSAYS! Essays in General - take notes….</vt:lpstr>
      <vt:lpstr>To what extent has monetary policy been effective to the UK Government? Version#1</vt:lpstr>
      <vt:lpstr>To what extent has monetary policy been effective to the UK Government?  Version#2</vt:lpstr>
      <vt:lpstr>Evaluate the effectiveness of monetary policy instruments for the UK Government?</vt:lpstr>
      <vt:lpstr>PowerPoint Presentation</vt:lpstr>
      <vt:lpstr>PowerPoint Presentation</vt:lpstr>
      <vt:lpstr>STARTER ACTIVITY (Finish by 0855) Each of these points to the right are what you might make in an essay on this topic.  I would like you to read through them and think of evaluation points for each of them.</vt:lpstr>
      <vt:lpstr>Planning MICRO ESSAYS: Possible Points and Arguments</vt:lpstr>
      <vt:lpstr>Planning MICRO ESSAYS: Possible Points and Arguments</vt:lpstr>
      <vt:lpstr>MICRO ESSAYS – Theory of the Firm</vt:lpstr>
      <vt:lpstr>MICRO ESSAYS – Theory of the Firm</vt:lpstr>
      <vt:lpstr>PowerPoint Presentation</vt:lpstr>
      <vt:lpstr>Writing an A* Point (2 Paragraphs)</vt:lpstr>
      <vt:lpstr>Writing an A* Point (2 Paragraphs) </vt:lpstr>
      <vt:lpstr>INTRODUCTION</vt:lpstr>
      <vt:lpstr>INTRODUCTION</vt:lpstr>
      <vt:lpstr>PowerPoint Presentation</vt:lpstr>
      <vt:lpstr>Benchmark!!</vt:lpstr>
      <vt:lpstr>PowerPoint Presentation</vt:lpstr>
      <vt:lpstr>Introduction to RWS 17 and 18</vt:lpstr>
      <vt:lpstr>PowerPoint Presentation</vt:lpstr>
      <vt:lpstr>PowerPoint Presentation</vt:lpstr>
      <vt:lpstr>PowerPoint Presentation</vt:lpstr>
      <vt:lpstr>Essay Questions</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Oliver Stevens</dc:creator>
  <cp:lastModifiedBy>Oliver Stevens</cp:lastModifiedBy>
  <cp:revision>127</cp:revision>
  <cp:lastPrinted>2017-12-05T13:13:48Z</cp:lastPrinted>
  <dcterms:created xsi:type="dcterms:W3CDTF">2017-11-20T15:19:47Z</dcterms:created>
  <dcterms:modified xsi:type="dcterms:W3CDTF">2017-12-11T10:16:26Z</dcterms:modified>
</cp:coreProperties>
</file>