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41"/>
  </p:handoutMasterIdLst>
  <p:sldIdLst>
    <p:sldId id="257" r:id="rId5"/>
    <p:sldId id="258" r:id="rId6"/>
    <p:sldId id="267" r:id="rId7"/>
    <p:sldId id="318" r:id="rId8"/>
    <p:sldId id="275" r:id="rId9"/>
    <p:sldId id="276" r:id="rId10"/>
    <p:sldId id="277" r:id="rId11"/>
    <p:sldId id="278" r:id="rId12"/>
    <p:sldId id="279" r:id="rId13"/>
    <p:sldId id="287" r:id="rId14"/>
    <p:sldId id="272" r:id="rId15"/>
    <p:sldId id="281" r:id="rId16"/>
    <p:sldId id="274" r:id="rId17"/>
    <p:sldId id="273" r:id="rId18"/>
    <p:sldId id="300" r:id="rId19"/>
    <p:sldId id="301" r:id="rId20"/>
    <p:sldId id="263" r:id="rId21"/>
    <p:sldId id="262" r:id="rId22"/>
    <p:sldId id="314" r:id="rId23"/>
    <p:sldId id="271" r:id="rId24"/>
    <p:sldId id="297" r:id="rId25"/>
    <p:sldId id="298" r:id="rId26"/>
    <p:sldId id="299" r:id="rId27"/>
    <p:sldId id="305" r:id="rId28"/>
    <p:sldId id="316" r:id="rId29"/>
    <p:sldId id="308" r:id="rId30"/>
    <p:sldId id="319" r:id="rId31"/>
    <p:sldId id="320" r:id="rId32"/>
    <p:sldId id="291" r:id="rId33"/>
    <p:sldId id="313" r:id="rId34"/>
    <p:sldId id="266" r:id="rId35"/>
    <p:sldId id="312" r:id="rId36"/>
    <p:sldId id="315" r:id="rId37"/>
    <p:sldId id="303" r:id="rId38"/>
    <p:sldId id="309" r:id="rId39"/>
    <p:sldId id="293" r:id="rId40"/>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B4175E8-44C2-4744-ADAA-2E5AD2F81261}" type="datetimeFigureOut">
              <a:rPr lang="fr-FR" smtClean="0"/>
              <a:t>20/11/2018</a:t>
            </a:fld>
            <a:endParaRPr lang="fr-FR"/>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46E071A-7104-45D2-8A65-591F5F3AA602}" type="slidenum">
              <a:rPr lang="fr-FR" smtClean="0"/>
              <a:t>‹#›</a:t>
            </a:fld>
            <a:endParaRPr lang="fr-FR"/>
          </a:p>
        </p:txBody>
      </p:sp>
    </p:spTree>
    <p:extLst>
      <p:ext uri="{BB962C8B-B14F-4D97-AF65-F5344CB8AC3E}">
        <p14:creationId xmlns:p14="http://schemas.microsoft.com/office/powerpoint/2010/main" val="8358592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CA9A35-49F1-4B88-B604-D24751D0906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FF396E-6DF0-48DE-B5C6-334F8AC487D4}" type="slidenum">
              <a:rPr lang="en-GB" smtClean="0"/>
              <a:t>‹#›</a:t>
            </a:fld>
            <a:endParaRPr lang="en-GB"/>
          </a:p>
        </p:txBody>
      </p:sp>
    </p:spTree>
    <p:extLst>
      <p:ext uri="{BB962C8B-B14F-4D97-AF65-F5344CB8AC3E}">
        <p14:creationId xmlns:p14="http://schemas.microsoft.com/office/powerpoint/2010/main" val="40523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CA9A35-49F1-4B88-B604-D24751D0906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FF396E-6DF0-48DE-B5C6-334F8AC487D4}" type="slidenum">
              <a:rPr lang="en-GB" smtClean="0"/>
              <a:t>‹#›</a:t>
            </a:fld>
            <a:endParaRPr lang="en-GB"/>
          </a:p>
        </p:txBody>
      </p:sp>
    </p:spTree>
    <p:extLst>
      <p:ext uri="{BB962C8B-B14F-4D97-AF65-F5344CB8AC3E}">
        <p14:creationId xmlns:p14="http://schemas.microsoft.com/office/powerpoint/2010/main" val="62794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CA9A35-49F1-4B88-B604-D24751D0906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FF396E-6DF0-48DE-B5C6-334F8AC487D4}" type="slidenum">
              <a:rPr lang="en-GB" smtClean="0"/>
              <a:t>‹#›</a:t>
            </a:fld>
            <a:endParaRPr lang="en-GB"/>
          </a:p>
        </p:txBody>
      </p:sp>
    </p:spTree>
    <p:extLst>
      <p:ext uri="{BB962C8B-B14F-4D97-AF65-F5344CB8AC3E}">
        <p14:creationId xmlns:p14="http://schemas.microsoft.com/office/powerpoint/2010/main" val="13803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CA9A35-49F1-4B88-B604-D24751D0906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FF396E-6DF0-48DE-B5C6-334F8AC487D4}" type="slidenum">
              <a:rPr lang="en-GB" smtClean="0"/>
              <a:t>‹#›</a:t>
            </a:fld>
            <a:endParaRPr lang="en-GB"/>
          </a:p>
        </p:txBody>
      </p:sp>
    </p:spTree>
    <p:extLst>
      <p:ext uri="{BB962C8B-B14F-4D97-AF65-F5344CB8AC3E}">
        <p14:creationId xmlns:p14="http://schemas.microsoft.com/office/powerpoint/2010/main" val="302631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A9A35-49F1-4B88-B604-D24751D09063}"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FF396E-6DF0-48DE-B5C6-334F8AC487D4}" type="slidenum">
              <a:rPr lang="en-GB" smtClean="0"/>
              <a:t>‹#›</a:t>
            </a:fld>
            <a:endParaRPr lang="en-GB"/>
          </a:p>
        </p:txBody>
      </p:sp>
    </p:spTree>
    <p:extLst>
      <p:ext uri="{BB962C8B-B14F-4D97-AF65-F5344CB8AC3E}">
        <p14:creationId xmlns:p14="http://schemas.microsoft.com/office/powerpoint/2010/main" val="423029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CA9A35-49F1-4B88-B604-D24751D09063}"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FF396E-6DF0-48DE-B5C6-334F8AC487D4}" type="slidenum">
              <a:rPr lang="en-GB" smtClean="0"/>
              <a:t>‹#›</a:t>
            </a:fld>
            <a:endParaRPr lang="en-GB"/>
          </a:p>
        </p:txBody>
      </p:sp>
    </p:spTree>
    <p:extLst>
      <p:ext uri="{BB962C8B-B14F-4D97-AF65-F5344CB8AC3E}">
        <p14:creationId xmlns:p14="http://schemas.microsoft.com/office/powerpoint/2010/main" val="230784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CA9A35-49F1-4B88-B604-D24751D09063}" type="datetimeFigureOut">
              <a:rPr lang="en-GB" smtClean="0"/>
              <a:t>20/11/2018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FF396E-6DF0-48DE-B5C6-334F8AC487D4}" type="slidenum">
              <a:rPr lang="en-GB" smtClean="0"/>
              <a:t>‹#›</a:t>
            </a:fld>
            <a:endParaRPr lang="en-GB"/>
          </a:p>
        </p:txBody>
      </p:sp>
    </p:spTree>
    <p:extLst>
      <p:ext uri="{BB962C8B-B14F-4D97-AF65-F5344CB8AC3E}">
        <p14:creationId xmlns:p14="http://schemas.microsoft.com/office/powerpoint/2010/main" val="382770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CA9A35-49F1-4B88-B604-D24751D09063}" type="datetimeFigureOut">
              <a:rPr lang="en-GB" smtClean="0"/>
              <a:t>20/11/2018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FF396E-6DF0-48DE-B5C6-334F8AC487D4}" type="slidenum">
              <a:rPr lang="en-GB" smtClean="0"/>
              <a:t>‹#›</a:t>
            </a:fld>
            <a:endParaRPr lang="en-GB"/>
          </a:p>
        </p:txBody>
      </p:sp>
    </p:spTree>
    <p:extLst>
      <p:ext uri="{BB962C8B-B14F-4D97-AF65-F5344CB8AC3E}">
        <p14:creationId xmlns:p14="http://schemas.microsoft.com/office/powerpoint/2010/main" val="355068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A9A35-49F1-4B88-B604-D24751D09063}" type="datetimeFigureOut">
              <a:rPr lang="en-GB" smtClean="0"/>
              <a:t>20/11/2018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FF396E-6DF0-48DE-B5C6-334F8AC487D4}" type="slidenum">
              <a:rPr lang="en-GB" smtClean="0"/>
              <a:t>‹#›</a:t>
            </a:fld>
            <a:endParaRPr lang="en-GB"/>
          </a:p>
        </p:txBody>
      </p:sp>
    </p:spTree>
    <p:extLst>
      <p:ext uri="{BB962C8B-B14F-4D97-AF65-F5344CB8AC3E}">
        <p14:creationId xmlns:p14="http://schemas.microsoft.com/office/powerpoint/2010/main" val="124220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A9A35-49F1-4B88-B604-D24751D09063}"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FF396E-6DF0-48DE-B5C6-334F8AC487D4}" type="slidenum">
              <a:rPr lang="en-GB" smtClean="0"/>
              <a:t>‹#›</a:t>
            </a:fld>
            <a:endParaRPr lang="en-GB"/>
          </a:p>
        </p:txBody>
      </p:sp>
    </p:spTree>
    <p:extLst>
      <p:ext uri="{BB962C8B-B14F-4D97-AF65-F5344CB8AC3E}">
        <p14:creationId xmlns:p14="http://schemas.microsoft.com/office/powerpoint/2010/main" val="125177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A9A35-49F1-4B88-B604-D24751D09063}"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FF396E-6DF0-48DE-B5C6-334F8AC487D4}" type="slidenum">
              <a:rPr lang="en-GB" smtClean="0"/>
              <a:t>‹#›</a:t>
            </a:fld>
            <a:endParaRPr lang="en-GB"/>
          </a:p>
        </p:txBody>
      </p:sp>
    </p:spTree>
    <p:extLst>
      <p:ext uri="{BB962C8B-B14F-4D97-AF65-F5344CB8AC3E}">
        <p14:creationId xmlns:p14="http://schemas.microsoft.com/office/powerpoint/2010/main" val="346159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A9A35-49F1-4B88-B604-D24751D09063}" type="datetimeFigureOut">
              <a:rPr lang="en-GB" smtClean="0"/>
              <a:t>20/11/2018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F396E-6DF0-48DE-B5C6-334F8AC487D4}" type="slidenum">
              <a:rPr lang="en-GB" smtClean="0"/>
              <a:t>‹#›</a:t>
            </a:fld>
            <a:endParaRPr lang="en-GB"/>
          </a:p>
        </p:txBody>
      </p:sp>
    </p:spTree>
    <p:extLst>
      <p:ext uri="{BB962C8B-B14F-4D97-AF65-F5344CB8AC3E}">
        <p14:creationId xmlns:p14="http://schemas.microsoft.com/office/powerpoint/2010/main" val="310841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7.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1: Les Aspects de la Société Francophone: Les Questions d’Actualité</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Les aspects positifs d’une société diverse</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Quelle vie pour les marginalisés?</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rgbClr val="899CD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Comment on traite les criminels</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L’enrichissement dû à la mixité ethnique</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Diversité, tolérance et respect</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Diversité- un apprentissage pour la vie</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Qui sont les marginalisés?</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Quelle aide pour les marginalisés?</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Quelles attitudes envers les marginalisés?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rgbClr val="899CD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a. Quelles attitudes envers la criminalité?</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rgbClr val="899CD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b. La prison- échec ou succès? </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D’autres sanctions?</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60218" y="387927"/>
            <a:ext cx="1502334" cy="400110"/>
          </a:xfrm>
          <a:prstGeom prst="rect">
            <a:avLst/>
          </a:prstGeom>
          <a:noFill/>
        </p:spPr>
        <p:txBody>
          <a:bodyPr wrap="none" rtlCol="0">
            <a:spAutoFit/>
          </a:bodyPr>
          <a:lstStyle/>
          <a:p>
            <a:r>
              <a:rPr lang="fr-FR" sz="2000" b="1" dirty="0"/>
              <a:t>2</a:t>
            </a:r>
            <a:r>
              <a:rPr lang="fr-FR" sz="2000" b="1" dirty="0" smtClean="0"/>
              <a:t>ème année</a:t>
            </a:r>
            <a:endParaRPr lang="fr-FR" sz="2000" b="1" dirty="0"/>
          </a:p>
        </p:txBody>
      </p:sp>
    </p:spTree>
    <p:extLst>
      <p:ext uri="{BB962C8B-B14F-4D97-AF65-F5344CB8AC3E}">
        <p14:creationId xmlns:p14="http://schemas.microsoft.com/office/powerpoint/2010/main" val="323006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873" y="0"/>
            <a:ext cx="6592910" cy="953037"/>
          </a:xfrm>
        </p:spPr>
        <p:txBody>
          <a:bodyPr>
            <a:normAutofit/>
          </a:bodyPr>
          <a:lstStyle/>
          <a:p>
            <a:r>
              <a:rPr lang="fr-FR" b="1" dirty="0" smtClean="0"/>
              <a:t>La conversation sur la prison</a:t>
            </a:r>
            <a:endParaRPr lang="fr-FR" b="1" dirty="0"/>
          </a:p>
        </p:txBody>
      </p:sp>
      <p:sp>
        <p:nvSpPr>
          <p:cNvPr id="3" name="Content Placeholder 2"/>
          <p:cNvSpPr>
            <a:spLocks noGrp="1"/>
          </p:cNvSpPr>
          <p:nvPr>
            <p:ph idx="1"/>
          </p:nvPr>
        </p:nvSpPr>
        <p:spPr>
          <a:xfrm>
            <a:off x="1495022" y="1774110"/>
            <a:ext cx="10515600" cy="4356234"/>
          </a:xfrm>
          <a:solidFill>
            <a:schemeClr val="accent1">
              <a:lumMod val="40000"/>
              <a:lumOff val="60000"/>
            </a:schemeClr>
          </a:solidFill>
        </p:spPr>
        <p:txBody>
          <a:bodyPr>
            <a:normAutofit/>
          </a:bodyPr>
          <a:lstStyle/>
          <a:p>
            <a:r>
              <a:rPr lang="fr-FR" b="1" dirty="0" smtClean="0"/>
              <a:t>Faîtes un court résumé (3 lignes) de ce que dit l’homme à propos des prisons.</a:t>
            </a:r>
          </a:p>
          <a:p>
            <a:r>
              <a:rPr lang="fr-FR" b="1" dirty="0"/>
              <a:t>Faîtes un court résumé (3 lignes) de ce que dit </a:t>
            </a:r>
            <a:r>
              <a:rPr lang="fr-FR" b="1" dirty="0" smtClean="0"/>
              <a:t>la femme </a:t>
            </a:r>
            <a:r>
              <a:rPr lang="fr-FR" b="1" dirty="0"/>
              <a:t>à propos des prisons</a:t>
            </a:r>
            <a:r>
              <a:rPr lang="fr-FR" b="1" dirty="0" smtClean="0"/>
              <a:t>.</a:t>
            </a:r>
          </a:p>
          <a:p>
            <a:pPr marL="0" indent="0">
              <a:buNone/>
            </a:pPr>
            <a:endParaRPr lang="fr-FR" b="1" dirty="0" smtClean="0"/>
          </a:p>
          <a:p>
            <a:r>
              <a:rPr lang="fr-FR" b="1" dirty="0"/>
              <a:t>Qui a une opinion plutôt laxiste/ punitive</a:t>
            </a:r>
            <a:r>
              <a:rPr lang="fr-FR" b="1" dirty="0" smtClean="0"/>
              <a:t>? Pourquoi?</a:t>
            </a:r>
          </a:p>
          <a:p>
            <a:pPr marL="0" indent="0">
              <a:buNone/>
            </a:pPr>
            <a:endParaRPr lang="fr-FR" b="1" dirty="0" smtClean="0"/>
          </a:p>
          <a:p>
            <a:r>
              <a:rPr lang="fr-FR" b="1" dirty="0" smtClean="0"/>
              <a:t>Avec qui êtes-vous d’accord? Pourquoi?</a:t>
            </a:r>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575" y="1774110"/>
            <a:ext cx="384447"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37" y="4048314"/>
            <a:ext cx="384447"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574" y="4048314"/>
            <a:ext cx="384447"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19" y="5082127"/>
            <a:ext cx="384447"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38" y="5082127"/>
            <a:ext cx="384447"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57" y="5082127"/>
            <a:ext cx="384447" cy="426332"/>
          </a:xfrm>
          <a:prstGeom prst="rect">
            <a:avLst/>
          </a:prstGeom>
          <a:solidFill>
            <a:schemeClr val="bg1"/>
          </a:solidFill>
          <a:ln>
            <a:solidFill>
              <a:srgbClr val="0070C0"/>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4091" y="140718"/>
            <a:ext cx="979977" cy="823247"/>
          </a:xfrm>
          <a:prstGeom prst="rect">
            <a:avLst/>
          </a:prstGeom>
        </p:spPr>
      </p:pic>
    </p:spTree>
    <p:extLst>
      <p:ext uri="{BB962C8B-B14F-4D97-AF65-F5344CB8AC3E}">
        <p14:creationId xmlns:p14="http://schemas.microsoft.com/office/powerpoint/2010/main" val="3367388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383" y="146184"/>
            <a:ext cx="10515600" cy="1325563"/>
          </a:xfrm>
        </p:spPr>
        <p:txBody>
          <a:bodyPr>
            <a:normAutofit fontScale="90000"/>
          </a:bodyPr>
          <a:lstStyle/>
          <a:p>
            <a:r>
              <a:rPr lang="fr-FR" dirty="0" smtClean="0"/>
              <a:t>À deux: </a:t>
            </a:r>
            <a:r>
              <a:rPr lang="fr-FR" sz="2700" dirty="0" smtClean="0"/>
              <a:t>choisissez 7 numéros en secret. Chacun votre tour, faites deviner l’expression qui correspond à un des numéros à votre partenaire. </a:t>
            </a:r>
            <a:r>
              <a:rPr lang="fr-FR" sz="2700" b="1" dirty="0" smtClean="0"/>
              <a:t>Attention! Vous ne pouvez pas dire les mots qui sont dans les expressions!</a:t>
            </a:r>
            <a:endParaRPr lang="fr-FR" sz="2700" b="1" dirty="0"/>
          </a:p>
        </p:txBody>
      </p:sp>
      <p:sp>
        <p:nvSpPr>
          <p:cNvPr id="3" name="Content Placeholder 2"/>
          <p:cNvSpPr>
            <a:spLocks noGrp="1"/>
          </p:cNvSpPr>
          <p:nvPr>
            <p:ph idx="1"/>
          </p:nvPr>
        </p:nvSpPr>
        <p:spPr>
          <a:xfrm>
            <a:off x="1263203" y="1965146"/>
            <a:ext cx="4351986" cy="4351338"/>
          </a:xfrm>
        </p:spPr>
        <p:txBody>
          <a:bodyPr>
            <a:normAutofit fontScale="92500" lnSpcReduction="20000"/>
          </a:bodyPr>
          <a:lstStyle/>
          <a:p>
            <a:pPr marL="0" indent="0">
              <a:buNone/>
            </a:pPr>
            <a:r>
              <a:rPr lang="fr-FR" dirty="0" smtClean="0"/>
              <a:t>1. Purger une peine</a:t>
            </a:r>
          </a:p>
          <a:p>
            <a:pPr marL="0" indent="0">
              <a:buNone/>
            </a:pPr>
            <a:r>
              <a:rPr lang="fr-FR" dirty="0" smtClean="0"/>
              <a:t>2. Payer une amende</a:t>
            </a:r>
          </a:p>
          <a:p>
            <a:pPr marL="0" indent="0">
              <a:buNone/>
            </a:pPr>
            <a:r>
              <a:rPr lang="fr-FR" dirty="0" smtClean="0"/>
              <a:t>3. Commettre un crime</a:t>
            </a:r>
          </a:p>
          <a:p>
            <a:pPr marL="0" indent="0">
              <a:buNone/>
            </a:pPr>
            <a:r>
              <a:rPr lang="fr-FR" dirty="0" smtClean="0"/>
              <a:t>4. Les conflits entre voisins</a:t>
            </a:r>
          </a:p>
          <a:p>
            <a:pPr marL="0" indent="0">
              <a:buNone/>
            </a:pPr>
            <a:r>
              <a:rPr lang="fr-FR" dirty="0" smtClean="0"/>
              <a:t>5. Enfreindre la loi</a:t>
            </a:r>
          </a:p>
          <a:p>
            <a:pPr marL="0" indent="0">
              <a:buNone/>
            </a:pPr>
            <a:r>
              <a:rPr lang="fr-FR" dirty="0" smtClean="0"/>
              <a:t>6. La prison à perpétuité</a:t>
            </a:r>
          </a:p>
          <a:p>
            <a:pPr marL="0" indent="0">
              <a:buNone/>
            </a:pPr>
            <a:r>
              <a:rPr lang="fr-FR" dirty="0" smtClean="0"/>
              <a:t>7. Le système judiciaire</a:t>
            </a:r>
          </a:p>
          <a:p>
            <a:pPr marL="0" indent="0">
              <a:buNone/>
            </a:pPr>
            <a:r>
              <a:rPr lang="fr-FR" dirty="0" smtClean="0"/>
              <a:t>8. La dégradation des biens</a:t>
            </a:r>
          </a:p>
          <a:p>
            <a:pPr marL="0" indent="0">
              <a:buNone/>
            </a:pPr>
            <a:r>
              <a:rPr lang="fr-FR" dirty="0" smtClean="0"/>
              <a:t>9. Le vol à l’étalage</a:t>
            </a:r>
          </a:p>
          <a:p>
            <a:pPr marL="0" indent="0">
              <a:buNone/>
            </a:pPr>
            <a:r>
              <a:rPr lang="fr-FR" dirty="0" smtClean="0"/>
              <a:t>10. Les peines planchers</a:t>
            </a:r>
          </a:p>
          <a:p>
            <a:pPr marL="0" indent="0">
              <a:buNone/>
            </a:pPr>
            <a:endParaRPr lang="fr-FR" dirty="0" smtClean="0"/>
          </a:p>
          <a:p>
            <a:endParaRPr lang="fr-FR" dirty="0" smtClean="0"/>
          </a:p>
          <a:p>
            <a:endParaRPr lang="fr-FR" dirty="0"/>
          </a:p>
        </p:txBody>
      </p:sp>
      <p:sp>
        <p:nvSpPr>
          <p:cNvPr id="4" name="Content Placeholder 2"/>
          <p:cNvSpPr txBox="1">
            <a:spLocks/>
          </p:cNvSpPr>
          <p:nvPr/>
        </p:nvSpPr>
        <p:spPr>
          <a:xfrm>
            <a:off x="6095999" y="1965146"/>
            <a:ext cx="5257801"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smtClean="0"/>
              <a:t>11. l’engorgement des prisons</a:t>
            </a:r>
          </a:p>
          <a:p>
            <a:pPr marL="0" indent="0">
              <a:buFont typeface="Arial" panose="020B0604020202020204" pitchFamily="34" charset="0"/>
              <a:buNone/>
            </a:pPr>
            <a:r>
              <a:rPr lang="fr-FR" dirty="0" smtClean="0"/>
              <a:t>12. Le récidivisme</a:t>
            </a:r>
          </a:p>
          <a:p>
            <a:pPr marL="0" indent="0">
              <a:buFont typeface="Arial" panose="020B0604020202020204" pitchFamily="34" charset="0"/>
              <a:buNone/>
            </a:pPr>
            <a:r>
              <a:rPr lang="fr-FR" dirty="0" smtClean="0"/>
              <a:t>13. La liberté conditionnelle</a:t>
            </a:r>
          </a:p>
          <a:p>
            <a:pPr marL="0" indent="0">
              <a:buFont typeface="Arial" panose="020B0604020202020204" pitchFamily="34" charset="0"/>
              <a:buNone/>
            </a:pPr>
            <a:r>
              <a:rPr lang="fr-FR" dirty="0" smtClean="0"/>
              <a:t>14. l’incendie volontaire</a:t>
            </a:r>
          </a:p>
          <a:p>
            <a:pPr marL="0" indent="0">
              <a:buFont typeface="Arial" panose="020B0604020202020204" pitchFamily="34" charset="0"/>
              <a:buNone/>
            </a:pPr>
            <a:r>
              <a:rPr lang="fr-FR" dirty="0" smtClean="0"/>
              <a:t>15. Un effet dissuasif</a:t>
            </a:r>
          </a:p>
          <a:p>
            <a:pPr marL="0" indent="0">
              <a:buFont typeface="Arial" panose="020B0604020202020204" pitchFamily="34" charset="0"/>
              <a:buNone/>
            </a:pPr>
            <a:r>
              <a:rPr lang="fr-FR" dirty="0" smtClean="0"/>
              <a:t>16. Un crime grave</a:t>
            </a:r>
          </a:p>
          <a:p>
            <a:pPr marL="0" indent="0">
              <a:buFont typeface="Arial" panose="020B0604020202020204" pitchFamily="34" charset="0"/>
              <a:buNone/>
            </a:pPr>
            <a:r>
              <a:rPr lang="fr-FR" dirty="0" smtClean="0"/>
              <a:t>17. Respecter la loi</a:t>
            </a:r>
          </a:p>
          <a:p>
            <a:pPr marL="0" indent="0">
              <a:buFont typeface="Arial" panose="020B0604020202020204" pitchFamily="34" charset="0"/>
              <a:buNone/>
            </a:pPr>
            <a:r>
              <a:rPr lang="fr-FR" dirty="0" smtClean="0"/>
              <a:t>18. Les conditions de détention</a:t>
            </a:r>
          </a:p>
          <a:p>
            <a:pPr marL="0" indent="0">
              <a:buFont typeface="Arial" panose="020B0604020202020204" pitchFamily="34" charset="0"/>
              <a:buNone/>
            </a:pPr>
            <a:r>
              <a:rPr lang="fr-FR" dirty="0" smtClean="0"/>
              <a:t>19. Un programme d’apprentissage</a:t>
            </a:r>
          </a:p>
          <a:p>
            <a:pPr marL="0" indent="0">
              <a:buFont typeface="Arial" panose="020B0604020202020204" pitchFamily="34" charset="0"/>
              <a:buNone/>
            </a:pPr>
            <a:r>
              <a:rPr lang="fr-FR" dirty="0"/>
              <a:t>2</a:t>
            </a:r>
            <a:r>
              <a:rPr lang="fr-FR" dirty="0" smtClean="0"/>
              <a:t>0. Les peines alternatives</a:t>
            </a:r>
          </a:p>
          <a:p>
            <a:pPr marL="0" indent="0">
              <a:buFont typeface="Arial" panose="020B0604020202020204" pitchFamily="34" charset="0"/>
              <a:buNone/>
            </a:pPr>
            <a:endParaRPr lang="fr-FR" dirty="0" smtClean="0"/>
          </a:p>
          <a:p>
            <a:endParaRPr lang="fr-FR" dirty="0" smtClean="0"/>
          </a:p>
          <a:p>
            <a:endParaRPr lang="fr-FR" dirty="0"/>
          </a:p>
        </p:txBody>
      </p:sp>
      <p:sp>
        <p:nvSpPr>
          <p:cNvPr id="5" name="Rectangle 4"/>
          <p:cNvSpPr/>
          <p:nvPr/>
        </p:nvSpPr>
        <p:spPr>
          <a:xfrm>
            <a:off x="1031383" y="1648496"/>
            <a:ext cx="10515600" cy="44947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7550" y="0"/>
            <a:ext cx="952499" cy="9524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6184"/>
            <a:ext cx="1059873" cy="1059873"/>
          </a:xfrm>
          <a:prstGeom prst="rect">
            <a:avLst/>
          </a:prstGeom>
        </p:spPr>
      </p:pic>
    </p:spTree>
    <p:extLst>
      <p:ext uri="{BB962C8B-B14F-4D97-AF65-F5344CB8AC3E}">
        <p14:creationId xmlns:p14="http://schemas.microsoft.com/office/powerpoint/2010/main" val="4066341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exprimer les problèmes rencontrés en prison</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proposer des solutions à ces problèmes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expliquer en donnant des exemples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459843" cy="3010414"/>
        </p:xfrm>
        <a:graphic>
          <a:graphicData uri="http://schemas.openxmlformats.org/drawingml/2006/table">
            <a:tbl>
              <a:tblPr firstRow="1" bandRow="1">
                <a:tableStyleId>{5C22544A-7EE6-4342-B048-85BDC9FD1C3A}</a:tableStyleId>
              </a:tblPr>
              <a:tblGrid>
                <a:gridCol w="2459843">
                  <a:extLst>
                    <a:ext uri="{9D8B030D-6E8A-4147-A177-3AD203B41FA5}">
                      <a16:colId xmlns:a16="http://schemas.microsoft.com/office/drawing/2014/main" val="20000"/>
                    </a:ext>
                  </a:extLst>
                </a:gridCol>
              </a:tblGrid>
              <a:tr h="856954">
                <a:tc>
                  <a:txBody>
                    <a:bodyPr/>
                    <a:lstStyle/>
                    <a:p>
                      <a:r>
                        <a:rPr lang="fr-FR" sz="2400" noProof="0" dirty="0" smtClean="0"/>
                        <a:t>La prison: échec ou succès?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000" noProof="0" dirty="0" smtClean="0">
                          <a:solidFill>
                            <a:schemeClr val="tx1"/>
                          </a:solidFill>
                        </a:rPr>
                        <a:t>Les perspectives sur la prison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r>
                        <a:rPr lang="fr-FR" sz="2000" noProof="0" dirty="0" smtClean="0">
                          <a:solidFill>
                            <a:schemeClr val="tx1"/>
                          </a:solidFill>
                        </a:rPr>
                        <a:t>Que se passe-t-il</a:t>
                      </a:r>
                      <a:r>
                        <a:rPr lang="fr-FR" sz="2000" baseline="0" noProof="0" dirty="0" smtClean="0">
                          <a:solidFill>
                            <a:schemeClr val="tx1"/>
                          </a:solidFill>
                        </a:rPr>
                        <a:t> dans les prisons?</a:t>
                      </a:r>
                      <a:endParaRPr lang="fr-FR" sz="2000"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r>
                        <a:rPr lang="fr-FR" sz="2000" noProof="0" dirty="0" smtClean="0">
                          <a:solidFill>
                            <a:schemeClr val="tx1"/>
                          </a:solidFill>
                        </a:rPr>
                        <a:t>Comment améliorer les prisons?</a:t>
                      </a:r>
                      <a:endParaRPr lang="fr-FR" sz="2000"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407320" y="2700222"/>
            <a:ext cx="542779" cy="2484049"/>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9569" y="2254433"/>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78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213747" y="3179918"/>
            <a:ext cx="4808855" cy="3581830"/>
          </a:xfrm>
          <a:prstGeom prst="rect">
            <a:avLst/>
          </a:prstGeom>
          <a:ln w="38100">
            <a:solidFill>
              <a:schemeClr val="tx1"/>
            </a:solidFill>
          </a:ln>
        </p:spPr>
      </p:pic>
      <p:pic>
        <p:nvPicPr>
          <p:cNvPr id="6" name="Picture 5"/>
          <p:cNvPicPr>
            <a:picLocks noChangeAspect="1"/>
          </p:cNvPicPr>
          <p:nvPr/>
        </p:nvPicPr>
        <p:blipFill>
          <a:blip r:embed="rId3"/>
          <a:stretch>
            <a:fillRect/>
          </a:stretch>
        </p:blipFill>
        <p:spPr>
          <a:xfrm>
            <a:off x="839051" y="3716860"/>
            <a:ext cx="6186220" cy="3044888"/>
          </a:xfrm>
          <a:prstGeom prst="rect">
            <a:avLst/>
          </a:prstGeom>
          <a:ln w="38100">
            <a:solidFill>
              <a:schemeClr val="tx1"/>
            </a:solidFill>
          </a:ln>
        </p:spPr>
      </p:pic>
      <p:sp>
        <p:nvSpPr>
          <p:cNvPr id="7" name="TextBox 6"/>
          <p:cNvSpPr txBox="1"/>
          <p:nvPr/>
        </p:nvSpPr>
        <p:spPr>
          <a:xfrm>
            <a:off x="1160907" y="318946"/>
            <a:ext cx="3950569" cy="707886"/>
          </a:xfrm>
          <a:prstGeom prst="rect">
            <a:avLst/>
          </a:prstGeom>
          <a:noFill/>
        </p:spPr>
        <p:txBody>
          <a:bodyPr wrap="none" rtlCol="0">
            <a:spAutoFit/>
          </a:bodyPr>
          <a:lstStyle/>
          <a:p>
            <a:r>
              <a:rPr lang="fr-FR" sz="4000" b="1" dirty="0" smtClean="0"/>
              <a:t>Pour commencer:</a:t>
            </a:r>
          </a:p>
        </p:txBody>
      </p:sp>
      <p:pic>
        <p:nvPicPr>
          <p:cNvPr id="8" name="Picture 7"/>
          <p:cNvPicPr>
            <a:picLocks noChangeAspect="1"/>
          </p:cNvPicPr>
          <p:nvPr/>
        </p:nvPicPr>
        <p:blipFill>
          <a:blip r:embed="rId4"/>
          <a:stretch>
            <a:fillRect/>
          </a:stretch>
        </p:blipFill>
        <p:spPr>
          <a:xfrm>
            <a:off x="6779051" y="142483"/>
            <a:ext cx="5243551" cy="2696970"/>
          </a:xfrm>
          <a:prstGeom prst="rect">
            <a:avLst/>
          </a:prstGeom>
          <a:ln w="38100">
            <a:solidFill>
              <a:schemeClr val="tx1"/>
            </a:solidFill>
          </a:ln>
        </p:spPr>
      </p:pic>
      <p:sp>
        <p:nvSpPr>
          <p:cNvPr id="2" name="TextBox 1"/>
          <p:cNvSpPr txBox="1"/>
          <p:nvPr/>
        </p:nvSpPr>
        <p:spPr>
          <a:xfrm>
            <a:off x="1160907" y="1240925"/>
            <a:ext cx="4919051" cy="1938992"/>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GB" sz="2400" b="1" dirty="0" err="1" smtClean="0"/>
              <a:t>Faîtes</a:t>
            </a:r>
            <a:r>
              <a:rPr lang="en-GB" sz="2400" b="1" dirty="0" smtClean="0"/>
              <a:t> des phrases pour </a:t>
            </a:r>
            <a:r>
              <a:rPr lang="en-GB" sz="2400" b="1" dirty="0" err="1" smtClean="0"/>
              <a:t>résumer</a:t>
            </a:r>
            <a:r>
              <a:rPr lang="en-GB" sz="2400" b="1" dirty="0" smtClean="0"/>
              <a:t> les </a:t>
            </a:r>
            <a:r>
              <a:rPr lang="en-GB" sz="2400" b="1" dirty="0" err="1" smtClean="0"/>
              <a:t>informations</a:t>
            </a:r>
            <a:r>
              <a:rPr lang="en-GB" sz="2400" b="1" dirty="0" smtClean="0"/>
              <a:t> </a:t>
            </a:r>
            <a:r>
              <a:rPr lang="en-GB" sz="2400" b="1" dirty="0" err="1" smtClean="0"/>
              <a:t>données</a:t>
            </a:r>
            <a:r>
              <a:rPr lang="en-GB" sz="2400" b="1" dirty="0" smtClean="0"/>
              <a:t> </a:t>
            </a:r>
            <a:r>
              <a:rPr lang="en-GB" sz="2400" b="1" dirty="0" err="1" smtClean="0"/>
              <a:t>ici</a:t>
            </a:r>
            <a:r>
              <a:rPr lang="en-GB" sz="2400" b="1" dirty="0" smtClean="0"/>
              <a:t>.</a:t>
            </a:r>
          </a:p>
          <a:p>
            <a:endParaRPr lang="en-GB" sz="2400" b="1" dirty="0" smtClean="0"/>
          </a:p>
          <a:p>
            <a:pPr marL="285750" indent="-285750">
              <a:buFont typeface="Arial" panose="020B0604020202020204" pitchFamily="34" charset="0"/>
              <a:buChar char="•"/>
            </a:pPr>
            <a:r>
              <a:rPr lang="en-GB" sz="2400" b="1" dirty="0" smtClean="0"/>
              <a:t>Comment </a:t>
            </a:r>
            <a:r>
              <a:rPr lang="en-GB" sz="2400" b="1" dirty="0" err="1" smtClean="0"/>
              <a:t>réagissez-vous</a:t>
            </a:r>
            <a:r>
              <a:rPr lang="en-GB" sz="2400" b="1" dirty="0" smtClean="0"/>
              <a:t> à </a:t>
            </a:r>
            <a:r>
              <a:rPr lang="en-GB" sz="2400" b="1" dirty="0" err="1" smtClean="0"/>
              <a:t>ces</a:t>
            </a:r>
            <a:r>
              <a:rPr lang="en-GB" sz="2400" b="1" dirty="0" smtClean="0"/>
              <a:t> </a:t>
            </a:r>
            <a:r>
              <a:rPr lang="en-GB" sz="2400" b="1" dirty="0" err="1" smtClean="0"/>
              <a:t>statistiques</a:t>
            </a:r>
            <a:r>
              <a:rPr lang="en-GB" sz="2400" b="1" dirty="0" smtClean="0"/>
              <a:t>?</a:t>
            </a:r>
            <a:endParaRPr lang="en-GB" sz="2400" b="1"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158" y="256042"/>
            <a:ext cx="716411" cy="71641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5657" y="318576"/>
            <a:ext cx="777923" cy="653508"/>
          </a:xfrm>
          <a:prstGeom prst="rect">
            <a:avLst/>
          </a:prstGeom>
        </p:spPr>
      </p:pic>
    </p:spTree>
    <p:extLst>
      <p:ext uri="{BB962C8B-B14F-4D97-AF65-F5344CB8AC3E}">
        <p14:creationId xmlns:p14="http://schemas.microsoft.com/office/powerpoint/2010/main" val="96803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5337"/>
          </a:xfrm>
        </p:spPr>
        <p:txBody>
          <a:bodyPr/>
          <a:lstStyle/>
          <a:p>
            <a:r>
              <a:rPr lang="fr-FR" b="1" dirty="0" smtClean="0"/>
              <a:t>Vidéo: Agent pénitentiaire</a:t>
            </a:r>
            <a:endParaRPr lang="fr-FR" b="1" dirty="0"/>
          </a:p>
        </p:txBody>
      </p:sp>
      <p:sp>
        <p:nvSpPr>
          <p:cNvPr id="3" name="Content Placeholder 2"/>
          <p:cNvSpPr>
            <a:spLocks noGrp="1"/>
          </p:cNvSpPr>
          <p:nvPr>
            <p:ph idx="1"/>
          </p:nvPr>
        </p:nvSpPr>
        <p:spPr/>
        <p:txBody>
          <a:bodyPr/>
          <a:lstStyle/>
          <a:p>
            <a:r>
              <a:rPr lang="fr-FR" dirty="0" smtClean="0"/>
              <a:t>Regardez la vidéo et répondez aux questions (feuille d’exercice)</a:t>
            </a:r>
          </a:p>
          <a:p>
            <a:pPr marL="0" indent="0">
              <a:buNone/>
            </a:pPr>
            <a:endParaRPr lang="fr-FR" dirty="0"/>
          </a:p>
          <a:p>
            <a:pPr marL="0" indent="0">
              <a:buNone/>
            </a:pPr>
            <a:endParaRPr lang="fr-FR" dirty="0" smtClean="0"/>
          </a:p>
          <a:p>
            <a:r>
              <a:rPr lang="fr-FR" dirty="0" smtClean="0"/>
              <a:t>Puis écrivez un paragraphe (90 mots maximum) pour répondre à la questions: quels sont les inconvénients d’être gardien de prison?</a:t>
            </a:r>
            <a:endParaRPr lang="fr-FR" dirty="0"/>
          </a:p>
        </p:txBody>
      </p:sp>
      <p:pic>
        <p:nvPicPr>
          <p:cNvPr id="4"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774" y="2465503"/>
            <a:ext cx="482795"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0017" y="2465503"/>
            <a:ext cx="482795"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5323" y="2465503"/>
            <a:ext cx="482795" cy="426332"/>
          </a:xfrm>
          <a:prstGeom prst="rect">
            <a:avLst/>
          </a:prstGeom>
          <a:solidFill>
            <a:schemeClr val="bg1"/>
          </a:solidFill>
          <a:ln>
            <a:solidFill>
              <a:srgbClr val="0070C0"/>
            </a:solidFill>
          </a:ln>
        </p:spPr>
      </p:pic>
      <p:sp>
        <p:nvSpPr>
          <p:cNvPr id="7" name="TextBox 6"/>
          <p:cNvSpPr txBox="1"/>
          <p:nvPr/>
        </p:nvSpPr>
        <p:spPr>
          <a:xfrm>
            <a:off x="3247368" y="2522503"/>
            <a:ext cx="1504899" cy="461665"/>
          </a:xfrm>
          <a:prstGeom prst="rect">
            <a:avLst/>
          </a:prstGeom>
          <a:noFill/>
        </p:spPr>
        <p:txBody>
          <a:bodyPr wrap="none" rtlCol="0">
            <a:spAutoFit/>
          </a:bodyPr>
          <a:lstStyle/>
          <a:p>
            <a:r>
              <a:rPr lang="fr-FR" sz="2400" dirty="0" smtClean="0"/>
              <a:t>Avec l’aide</a:t>
            </a:r>
            <a:endParaRPr lang="fr-FR" sz="2400" dirty="0"/>
          </a:p>
        </p:txBody>
      </p:sp>
      <p:sp>
        <p:nvSpPr>
          <p:cNvPr id="8" name="TextBox 7"/>
          <p:cNvSpPr txBox="1"/>
          <p:nvPr/>
        </p:nvSpPr>
        <p:spPr>
          <a:xfrm>
            <a:off x="7570629" y="2522503"/>
            <a:ext cx="1483163" cy="461665"/>
          </a:xfrm>
          <a:prstGeom prst="rect">
            <a:avLst/>
          </a:prstGeom>
          <a:noFill/>
        </p:spPr>
        <p:txBody>
          <a:bodyPr wrap="none" rtlCol="0">
            <a:spAutoFit/>
          </a:bodyPr>
          <a:lstStyle/>
          <a:p>
            <a:r>
              <a:rPr lang="fr-FR" sz="2400" dirty="0" smtClean="0"/>
              <a:t>Sans l’aide</a:t>
            </a:r>
            <a:endParaRPr lang="fr-FR"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9963" y="311005"/>
            <a:ext cx="809457" cy="80945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9963" y="3253301"/>
            <a:ext cx="997401" cy="837884"/>
          </a:xfrm>
          <a:prstGeom prst="rect">
            <a:avLst/>
          </a:prstGeom>
        </p:spPr>
      </p:pic>
    </p:spTree>
    <p:extLst>
      <p:ext uri="{BB962C8B-B14F-4D97-AF65-F5344CB8AC3E}">
        <p14:creationId xmlns:p14="http://schemas.microsoft.com/office/powerpoint/2010/main" val="786680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414" y="-14070"/>
            <a:ext cx="10515600" cy="738303"/>
          </a:xfrm>
        </p:spPr>
        <p:txBody>
          <a:bodyPr/>
          <a:lstStyle/>
          <a:p>
            <a:r>
              <a:rPr lang="fr-FR" b="1" dirty="0" smtClean="0"/>
              <a:t>Vidéo: Agent pénitentiaire</a:t>
            </a:r>
            <a:endParaRPr lang="fr-FR" b="1" dirty="0"/>
          </a:p>
        </p:txBody>
      </p:sp>
      <p:sp>
        <p:nvSpPr>
          <p:cNvPr id="3" name="Content Placeholder 2"/>
          <p:cNvSpPr>
            <a:spLocks noGrp="1"/>
          </p:cNvSpPr>
          <p:nvPr>
            <p:ph idx="1"/>
          </p:nvPr>
        </p:nvSpPr>
        <p:spPr>
          <a:xfrm>
            <a:off x="1134414" y="918762"/>
            <a:ext cx="10515600" cy="5739615"/>
          </a:xfrm>
        </p:spPr>
        <p:txBody>
          <a:bodyPr>
            <a:noAutofit/>
          </a:bodyPr>
          <a:lstStyle/>
          <a:p>
            <a:pPr lvl="0"/>
            <a:r>
              <a:rPr lang="fr-FR" sz="1800" b="1" dirty="0"/>
              <a:t>Dans quelle ville se trouve la prison qui est mentionnée </a:t>
            </a:r>
            <a:r>
              <a:rPr lang="fr-FR" sz="1800" b="1" dirty="0" smtClean="0"/>
              <a:t>? </a:t>
            </a:r>
            <a:r>
              <a:rPr lang="fr-FR" sz="1800" b="1" dirty="0" smtClean="0">
                <a:solidFill>
                  <a:srgbClr val="FF0000"/>
                </a:solidFill>
              </a:rPr>
              <a:t>Fresnes</a:t>
            </a:r>
            <a:endParaRPr lang="en-GB" sz="1800" b="1" dirty="0"/>
          </a:p>
          <a:p>
            <a:pPr lvl="0"/>
            <a:r>
              <a:rPr lang="fr-FR" sz="1800" b="1" dirty="0"/>
              <a:t>Quelle est la capacité de cette prison </a:t>
            </a:r>
            <a:r>
              <a:rPr lang="fr-FR" sz="1800" b="1" dirty="0" smtClean="0"/>
              <a:t>? </a:t>
            </a:r>
            <a:r>
              <a:rPr lang="fr-FR" sz="1800" b="1" dirty="0" smtClean="0">
                <a:solidFill>
                  <a:srgbClr val="FF0000"/>
                </a:solidFill>
              </a:rPr>
              <a:t>1600</a:t>
            </a:r>
            <a:endParaRPr lang="en-GB" sz="1800" b="1" dirty="0"/>
          </a:p>
          <a:p>
            <a:pPr lvl="0"/>
            <a:r>
              <a:rPr lang="fr-FR" sz="1800" b="1" dirty="0"/>
              <a:t>Quel est le nombre de détenus dans cette prison </a:t>
            </a:r>
            <a:r>
              <a:rPr lang="fr-FR" sz="1800" b="1" dirty="0" smtClean="0"/>
              <a:t>? </a:t>
            </a:r>
            <a:r>
              <a:rPr lang="fr-FR" sz="1800" b="1" dirty="0" smtClean="0">
                <a:solidFill>
                  <a:srgbClr val="FF0000"/>
                </a:solidFill>
              </a:rPr>
              <a:t>2500</a:t>
            </a:r>
            <a:endParaRPr lang="en-GB" sz="1800" b="1" dirty="0"/>
          </a:p>
          <a:p>
            <a:pPr lvl="0"/>
            <a:r>
              <a:rPr lang="fr-FR" sz="1800" b="1" dirty="0"/>
              <a:t>Combien de gardiens il y </a:t>
            </a:r>
            <a:r>
              <a:rPr lang="fr-FR" sz="1800" b="1" dirty="0" err="1"/>
              <a:t>a-t-il</a:t>
            </a:r>
            <a:r>
              <a:rPr lang="fr-FR" sz="1800" b="1" dirty="0"/>
              <a:t> </a:t>
            </a:r>
            <a:r>
              <a:rPr lang="fr-FR" sz="1800" b="1" dirty="0" smtClean="0"/>
              <a:t>? </a:t>
            </a:r>
            <a:r>
              <a:rPr lang="fr-FR" sz="1800" b="1" dirty="0" smtClean="0">
                <a:solidFill>
                  <a:srgbClr val="FF0000"/>
                </a:solidFill>
              </a:rPr>
              <a:t>500</a:t>
            </a:r>
            <a:endParaRPr lang="en-GB" sz="1800" b="1" dirty="0"/>
          </a:p>
          <a:p>
            <a:pPr lvl="0"/>
            <a:r>
              <a:rPr lang="fr-FR" sz="1800" b="1" dirty="0"/>
              <a:t>Combien de gardiens supplémentaires le syndicat réclame-t-il </a:t>
            </a:r>
            <a:r>
              <a:rPr lang="fr-FR" sz="1800" b="1" dirty="0" smtClean="0"/>
              <a:t>? </a:t>
            </a:r>
            <a:r>
              <a:rPr lang="fr-FR" sz="1800" b="1" dirty="0" smtClean="0">
                <a:solidFill>
                  <a:srgbClr val="FF0000"/>
                </a:solidFill>
              </a:rPr>
              <a:t>100</a:t>
            </a:r>
            <a:endParaRPr lang="en-GB" sz="1800" b="1" dirty="0"/>
          </a:p>
          <a:p>
            <a:pPr lvl="0"/>
            <a:r>
              <a:rPr lang="fr-FR" sz="1800" b="1" dirty="0"/>
              <a:t>Depuis combien d’années l’agent Yoan </a:t>
            </a:r>
            <a:r>
              <a:rPr lang="fr-FR" sz="1800" b="1" dirty="0" err="1"/>
              <a:t>Karar</a:t>
            </a:r>
            <a:r>
              <a:rPr lang="fr-FR" sz="1800" b="1" dirty="0"/>
              <a:t> travaille-t-il dans cette prison </a:t>
            </a:r>
            <a:r>
              <a:rPr lang="fr-FR" sz="1800" b="1" dirty="0" smtClean="0"/>
              <a:t>? </a:t>
            </a:r>
            <a:r>
              <a:rPr lang="fr-FR" sz="1800" b="1" dirty="0" smtClean="0">
                <a:solidFill>
                  <a:srgbClr val="FF0000"/>
                </a:solidFill>
              </a:rPr>
              <a:t>10 ans</a:t>
            </a:r>
            <a:endParaRPr lang="en-GB" sz="1800" b="1" dirty="0"/>
          </a:p>
          <a:p>
            <a:pPr lvl="0"/>
            <a:r>
              <a:rPr lang="fr-FR" sz="1800" b="1" dirty="0"/>
              <a:t>Combien gagnait-il quand il a commencé </a:t>
            </a:r>
            <a:r>
              <a:rPr lang="fr-FR" sz="1800" b="1" dirty="0" smtClean="0"/>
              <a:t>? </a:t>
            </a:r>
            <a:r>
              <a:rPr lang="fr-FR" sz="1800" b="1" dirty="0" smtClean="0">
                <a:solidFill>
                  <a:srgbClr val="FF0000"/>
                </a:solidFill>
              </a:rPr>
              <a:t>1400 € </a:t>
            </a:r>
            <a:endParaRPr lang="en-GB" sz="1800" b="1" dirty="0"/>
          </a:p>
          <a:p>
            <a:pPr lvl="0"/>
            <a:r>
              <a:rPr lang="fr-FR" sz="1800" b="1" dirty="0"/>
              <a:t>Combien gagne-t-il maintenant </a:t>
            </a:r>
            <a:r>
              <a:rPr lang="fr-FR" sz="1800" b="1" dirty="0" smtClean="0"/>
              <a:t>? </a:t>
            </a:r>
            <a:r>
              <a:rPr lang="fr-FR" sz="1800" b="1" dirty="0" smtClean="0">
                <a:solidFill>
                  <a:srgbClr val="FF0000"/>
                </a:solidFill>
              </a:rPr>
              <a:t>1600 € </a:t>
            </a:r>
            <a:endParaRPr lang="en-GB" sz="1800" b="1" dirty="0">
              <a:solidFill>
                <a:srgbClr val="FF0000"/>
              </a:solidFill>
            </a:endParaRPr>
          </a:p>
          <a:p>
            <a:pPr lvl="0"/>
            <a:r>
              <a:rPr lang="fr-FR" sz="1800" b="1" dirty="0"/>
              <a:t>Quelles sont les difficultés rencontrées d’après lui ?</a:t>
            </a:r>
            <a:endParaRPr lang="en-GB" sz="1800" b="1" dirty="0"/>
          </a:p>
          <a:p>
            <a:pPr lvl="0"/>
            <a:r>
              <a:rPr lang="fr-FR" sz="1800" b="1" dirty="0"/>
              <a:t>Tous les jours </a:t>
            </a:r>
            <a:r>
              <a:rPr lang="fr-FR" sz="1800" b="1" dirty="0" smtClean="0"/>
              <a:t>: </a:t>
            </a:r>
            <a:r>
              <a:rPr lang="fr-FR" sz="1800" b="1" dirty="0" smtClean="0">
                <a:solidFill>
                  <a:srgbClr val="FF0000"/>
                </a:solidFill>
              </a:rPr>
              <a:t>insultes</a:t>
            </a:r>
            <a:endParaRPr lang="en-GB" sz="1800" b="1" dirty="0">
              <a:solidFill>
                <a:srgbClr val="FF0000"/>
              </a:solidFill>
            </a:endParaRPr>
          </a:p>
          <a:p>
            <a:pPr lvl="0"/>
            <a:r>
              <a:rPr lang="fr-FR" sz="1800" b="1" dirty="0"/>
              <a:t>Souvent </a:t>
            </a:r>
            <a:r>
              <a:rPr lang="fr-FR" sz="1800" b="1" dirty="0" smtClean="0"/>
              <a:t>: </a:t>
            </a:r>
            <a:r>
              <a:rPr lang="fr-FR" sz="1800" b="1" dirty="0" smtClean="0">
                <a:solidFill>
                  <a:srgbClr val="FF0000"/>
                </a:solidFill>
              </a:rPr>
              <a:t>agressions physiques</a:t>
            </a:r>
            <a:endParaRPr lang="en-GB" sz="1800" b="1" dirty="0"/>
          </a:p>
          <a:p>
            <a:pPr lvl="0"/>
            <a:r>
              <a:rPr lang="fr-FR" sz="1800" b="1" dirty="0"/>
              <a:t>Quel est le taux de suicide des surveillants pénitentiaires comparé à la moyenne nationale </a:t>
            </a:r>
            <a:r>
              <a:rPr lang="fr-FR" sz="1800" b="1" dirty="0" smtClean="0"/>
              <a:t>? </a:t>
            </a:r>
            <a:r>
              <a:rPr lang="fr-FR" sz="1800" b="1" dirty="0" smtClean="0">
                <a:solidFill>
                  <a:srgbClr val="FF0000"/>
                </a:solidFill>
              </a:rPr>
              <a:t>31% plus élevé</a:t>
            </a:r>
            <a:endParaRPr lang="en-GB" sz="1800" b="1" dirty="0"/>
          </a:p>
          <a:p>
            <a:pPr lvl="0"/>
            <a:r>
              <a:rPr lang="fr-FR" sz="1800" b="1" dirty="0"/>
              <a:t>Combien d’heures supplémentaires travaillent-ils chaque mois </a:t>
            </a:r>
            <a:r>
              <a:rPr lang="fr-FR" sz="1800" b="1" dirty="0" smtClean="0"/>
              <a:t>? </a:t>
            </a:r>
            <a:r>
              <a:rPr lang="fr-FR" sz="1800" b="1" dirty="0" smtClean="0">
                <a:solidFill>
                  <a:srgbClr val="FF0000"/>
                </a:solidFill>
              </a:rPr>
              <a:t>Entre 50 et 70 heures</a:t>
            </a:r>
            <a:endParaRPr lang="en-GB" sz="1800" b="1" dirty="0"/>
          </a:p>
          <a:p>
            <a:pPr lvl="0"/>
            <a:r>
              <a:rPr lang="fr-FR" sz="1800" b="1" dirty="0"/>
              <a:t>Pourquoi ce métier est-il mal considéré par l’entourage </a:t>
            </a:r>
            <a:r>
              <a:rPr lang="fr-FR" sz="1800" b="1" dirty="0" smtClean="0"/>
              <a:t>? </a:t>
            </a:r>
            <a:r>
              <a:rPr lang="fr-FR" sz="1800" b="1" dirty="0" smtClean="0">
                <a:solidFill>
                  <a:srgbClr val="FF0000"/>
                </a:solidFill>
              </a:rPr>
              <a:t>On n’est pas fier</a:t>
            </a:r>
            <a:endParaRPr lang="en-GB" sz="1800" b="1" dirty="0"/>
          </a:p>
          <a:p>
            <a:pPr lvl="0"/>
            <a:r>
              <a:rPr lang="fr-FR" sz="1800" b="1" dirty="0"/>
              <a:t>Combien de surveillants manquerait-il au total sur toute la France </a:t>
            </a:r>
            <a:r>
              <a:rPr lang="fr-FR" sz="1800" b="1" dirty="0" smtClean="0"/>
              <a:t>? </a:t>
            </a:r>
            <a:r>
              <a:rPr lang="fr-FR" sz="1800" b="1" dirty="0" smtClean="0">
                <a:solidFill>
                  <a:srgbClr val="FF0000"/>
                </a:solidFill>
              </a:rPr>
              <a:t>2000</a:t>
            </a:r>
            <a:endParaRPr lang="en-GB" sz="1800" b="1" dirty="0"/>
          </a:p>
        </p:txBody>
      </p:sp>
      <p:sp>
        <p:nvSpPr>
          <p:cNvPr id="4" name="TextBox 3"/>
          <p:cNvSpPr txBox="1"/>
          <p:nvPr/>
        </p:nvSpPr>
        <p:spPr>
          <a:xfrm rot="1290446">
            <a:off x="9587416" y="529110"/>
            <a:ext cx="2363339" cy="584775"/>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1069366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24870"/>
            <a:ext cx="10515600" cy="3300167"/>
          </a:xfrm>
        </p:spPr>
        <p:txBody>
          <a:bodyPr>
            <a:normAutofit lnSpcReduction="10000"/>
          </a:bodyPr>
          <a:lstStyle/>
          <a:p>
            <a:pPr marL="0" indent="0">
              <a:buNone/>
            </a:pPr>
            <a:r>
              <a:rPr lang="fr-FR" b="1" dirty="0">
                <a:solidFill>
                  <a:srgbClr val="FF0000"/>
                </a:solidFill>
              </a:rPr>
              <a:t>L</a:t>
            </a:r>
            <a:r>
              <a:rPr lang="fr-FR" b="1" dirty="0" smtClean="0">
                <a:solidFill>
                  <a:srgbClr val="FF0000"/>
                </a:solidFill>
              </a:rPr>
              <a:t>es gardiens sont fréquemment insultés par les détenus et souvent agressés physiquement. La violence augmente car la prison est surpeuplée et il n’y a pas assez de gardiens. Un autre inconvénient est qu’ils ne sont pas bien payés. Par exemple, Yoan </a:t>
            </a:r>
            <a:r>
              <a:rPr lang="fr-FR" b="1" dirty="0" err="1" smtClean="0">
                <a:solidFill>
                  <a:srgbClr val="FF0000"/>
                </a:solidFill>
              </a:rPr>
              <a:t>Karar</a:t>
            </a:r>
            <a:r>
              <a:rPr lang="fr-FR" b="1" dirty="0" smtClean="0">
                <a:solidFill>
                  <a:srgbClr val="FF0000"/>
                </a:solidFill>
              </a:rPr>
              <a:t> ne reçoit que 1600 € par mois alors qu’il a déjà fait 10 ans de service. D’autre part, les gardiens doivent souvent faire entre 50 et 70 heures supplémentaires pour combler le manque d’effectif. Enfin, c’est parfois un métier qui n’est pas bien réputé et dont son entourage n’est pas fier. </a:t>
            </a:r>
            <a:endParaRPr lang="fr-FR" b="1" dirty="0">
              <a:solidFill>
                <a:srgbClr val="FF0000"/>
              </a:solidFill>
            </a:endParaRPr>
          </a:p>
        </p:txBody>
      </p:sp>
      <p:sp>
        <p:nvSpPr>
          <p:cNvPr id="4" name="Title 1"/>
          <p:cNvSpPr>
            <a:spLocks noGrp="1"/>
          </p:cNvSpPr>
          <p:nvPr>
            <p:ph type="title"/>
          </p:nvPr>
        </p:nvSpPr>
        <p:spPr/>
        <p:txBody>
          <a:bodyPr>
            <a:normAutofit fontScale="90000"/>
          </a:bodyPr>
          <a:lstStyle/>
          <a:p>
            <a:r>
              <a:rPr lang="fr-FR" b="1" dirty="0" smtClean="0"/>
              <a:t>Vidéo: Agent pénitentiaire</a:t>
            </a:r>
            <a:r>
              <a:rPr lang="fr-FR" dirty="0" smtClean="0"/>
              <a:t/>
            </a:r>
            <a:br>
              <a:rPr lang="fr-FR" dirty="0" smtClean="0"/>
            </a:br>
            <a:r>
              <a:rPr lang="fr-FR" dirty="0"/>
              <a:t/>
            </a:r>
            <a:br>
              <a:rPr lang="fr-FR" dirty="0"/>
            </a:br>
            <a:r>
              <a:rPr lang="fr-FR" sz="4000" b="1" dirty="0"/>
              <a:t>Quels sont les inconvénients d’être gardien de </a:t>
            </a:r>
            <a:r>
              <a:rPr lang="fr-FR" sz="4000" b="1" dirty="0" smtClean="0"/>
              <a:t>prison?</a:t>
            </a:r>
            <a:endParaRPr lang="fr-FR" sz="4000" b="1" dirty="0"/>
          </a:p>
        </p:txBody>
      </p:sp>
      <p:sp>
        <p:nvSpPr>
          <p:cNvPr id="5" name="TextBox 4"/>
          <p:cNvSpPr txBox="1"/>
          <p:nvPr/>
        </p:nvSpPr>
        <p:spPr>
          <a:xfrm rot="1290446">
            <a:off x="9238187" y="590664"/>
            <a:ext cx="3061800" cy="461665"/>
          </a:xfrm>
          <a:prstGeom prst="rect">
            <a:avLst/>
          </a:prstGeom>
          <a:noFill/>
        </p:spPr>
        <p:txBody>
          <a:bodyPr wrap="none" rtlCol="0">
            <a:spAutoFit/>
          </a:bodyPr>
          <a:lstStyle/>
          <a:p>
            <a:r>
              <a:rPr lang="fr-FR" sz="2400" b="1" dirty="0" smtClean="0">
                <a:solidFill>
                  <a:srgbClr val="FF0000"/>
                </a:solidFill>
              </a:rPr>
              <a:t>Les réponses possibles</a:t>
            </a:r>
            <a:endParaRPr lang="fr-FR" sz="2400" b="1" dirty="0">
              <a:solidFill>
                <a:srgbClr val="FF0000"/>
              </a:solidFill>
            </a:endParaRPr>
          </a:p>
        </p:txBody>
      </p:sp>
    </p:spTree>
    <p:extLst>
      <p:ext uri="{BB962C8B-B14F-4D97-AF65-F5344CB8AC3E}">
        <p14:creationId xmlns:p14="http://schemas.microsoft.com/office/powerpoint/2010/main" val="182220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937" y="110835"/>
            <a:ext cx="10543308" cy="1569660"/>
          </a:xfrm>
          <a:prstGeom prst="rect">
            <a:avLst/>
          </a:prstGeom>
          <a:noFill/>
        </p:spPr>
        <p:txBody>
          <a:bodyPr wrap="square" rtlCol="0">
            <a:spAutoFit/>
          </a:bodyPr>
          <a:lstStyle/>
          <a:p>
            <a:r>
              <a:rPr lang="fr-FR" sz="3200" b="1" dirty="0" smtClean="0"/>
              <a:t>La prison, ça marche? Lisez le texte et répondez aux questions (feuille d’exercice)</a:t>
            </a:r>
          </a:p>
          <a:p>
            <a:endParaRPr lang="fr-FR" sz="3200" b="1" dirty="0"/>
          </a:p>
        </p:txBody>
      </p:sp>
      <p:sp>
        <p:nvSpPr>
          <p:cNvPr id="2" name="TextBox 1"/>
          <p:cNvSpPr txBox="1"/>
          <p:nvPr/>
        </p:nvSpPr>
        <p:spPr>
          <a:xfrm>
            <a:off x="944937" y="1337016"/>
            <a:ext cx="10964600" cy="5078313"/>
          </a:xfrm>
          <a:prstGeom prst="rect">
            <a:avLst/>
          </a:prstGeom>
          <a:solidFill>
            <a:schemeClr val="accent6">
              <a:lumMod val="40000"/>
              <a:lumOff val="60000"/>
            </a:schemeClr>
          </a:solidFill>
          <a:ln w="28575">
            <a:solidFill>
              <a:schemeClr val="tx1"/>
            </a:solidFill>
          </a:ln>
        </p:spPr>
        <p:txBody>
          <a:bodyPr wrap="square" rtlCol="0">
            <a:spAutoFit/>
          </a:bodyPr>
          <a:lstStyle/>
          <a:p>
            <a:r>
              <a:rPr lang="fr-FR" b="1" dirty="0"/>
              <a:t>Peut-on vraiment prétendre que le taux de délinquance est en baisse et que les dispositifs de prévention et de répression servent à briser le cycle infernal de la criminalité? Un million de personnes sont mises en cause chaque année en tant qu’auteurs ou complices d’un crime ou d’un délit. Les mineurs représentent un cinquième de l’ensemble, mais ce chiffre monte à un tiers en ce qui concerne la délinquance sur la voie publique. Près d’un demi-million de personnes sont en garde à vue chaque année, et 60 000 sont incarcérées.</a:t>
            </a:r>
            <a:br>
              <a:rPr lang="fr-FR" b="1" dirty="0"/>
            </a:br>
            <a:r>
              <a:rPr lang="fr-FR" b="1" dirty="0"/>
              <a:t/>
            </a:r>
            <a:br>
              <a:rPr lang="fr-FR" b="1" dirty="0"/>
            </a:br>
            <a:r>
              <a:rPr lang="fr-FR" b="1" dirty="0"/>
              <a:t>Malgré les dispositifs de placement sous bracelet électronique et placements à l’extérieur, et une capacité d’hébergement de 51 000 places dans les 188 établissements pénitentiaires, la densité carcérale est de 116%, soit 16% de plus que la capacité prévue. Elle peut atteindre 200% dans certaines maisons d’arrêt. C’est ce qui explique des conditions de détention indignes, dénoncées depuis plusieurs années par des rapports nationaux et par un rapport européen, mettant en évidence le non-respect de la dignité humaine des condamnés.</a:t>
            </a:r>
          </a:p>
          <a:p>
            <a:r>
              <a:rPr lang="fr-FR" b="1" dirty="0"/>
              <a:t/>
            </a:r>
            <a:br>
              <a:rPr lang="fr-FR" b="1" dirty="0"/>
            </a:br>
            <a:r>
              <a:rPr lang="fr-FR" b="1" dirty="0"/>
              <a:t>La forte densité est la conséquence d'une demande sécuritaire croissante et de l’idée que les délinquants doivent être punis et mis hors d’état de nuire. Notre société ne serait-elle pas obsédée par la notion du "risque zéro", ce qui se traduit par des prisons engorgées et un taux de récidivisme de plus de 50% parmi les anciens détenus? En fait, ne doit-on pas conclure que le gouvernement traite les symptômes les plus évidents de la "maladie" au lieu de ses causes fondamentales, en réponse à une perception publique fausse des causes et effets de la criminalité?</a:t>
            </a:r>
          </a:p>
          <a:p>
            <a:endParaRPr lang="fr-FR"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9991" y="234976"/>
            <a:ext cx="758900" cy="660689"/>
          </a:xfrm>
          <a:prstGeom prst="rect">
            <a:avLst/>
          </a:prstGeom>
        </p:spPr>
      </p:pic>
    </p:spTree>
    <p:extLst>
      <p:ext uri="{BB962C8B-B14F-4D97-AF65-F5344CB8AC3E}">
        <p14:creationId xmlns:p14="http://schemas.microsoft.com/office/powerpoint/2010/main" val="3084367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09493"/>
          </a:xfrm>
        </p:spPr>
        <p:txBody>
          <a:bodyPr/>
          <a:lstStyle/>
          <a:p>
            <a:r>
              <a:rPr lang="fr-FR" b="1" dirty="0" smtClean="0"/>
              <a:t>Traduisez le passage en anglais</a:t>
            </a:r>
            <a:endParaRPr lang="fr-FR" b="1" dirty="0"/>
          </a:p>
        </p:txBody>
      </p:sp>
      <p:sp>
        <p:nvSpPr>
          <p:cNvPr id="3" name="Content Placeholder 2"/>
          <p:cNvSpPr>
            <a:spLocks noGrp="1"/>
          </p:cNvSpPr>
          <p:nvPr>
            <p:ph idx="1"/>
          </p:nvPr>
        </p:nvSpPr>
        <p:spPr>
          <a:xfrm>
            <a:off x="962891" y="1119042"/>
            <a:ext cx="10390909" cy="5337175"/>
          </a:xfrm>
        </p:spPr>
        <p:txBody>
          <a:bodyPr>
            <a:normAutofit/>
          </a:bodyPr>
          <a:lstStyle/>
          <a:p>
            <a:pPr marL="0" indent="0" algn="just">
              <a:buNone/>
            </a:pPr>
            <a:r>
              <a:rPr lang="fr-FR" b="1" dirty="0" smtClean="0"/>
              <a:t>Les prisons françaises sont surpeuplées. Bien que le pays dispose de 58 000 places en tout, la population carcérale est de 67 000. Quoique le taux d’incarcération en France soit légèrement inférieur à la moyenne européenne, le nombre de suicides commis en prison dépasse largement le taux européen. Certains pensent que la surpopulation carcérale pourrait être l’une des causes. Si le gouvernement choisit de ne pas construire de nouvelles prisons, quelles mesures devront être mises en place afin d’éradiquer le problème de la surpopulation?  Il parait qu’une réduction de la peine normale donnée par les juges pour un délit particulier pourrait contribuer </a:t>
            </a:r>
            <a:r>
              <a:rPr lang="fr-FR" b="1" dirty="0"/>
              <a:t>à</a:t>
            </a:r>
            <a:r>
              <a:rPr lang="fr-FR" b="1" dirty="0" smtClean="0"/>
              <a:t> une solution </a:t>
            </a:r>
            <a:r>
              <a:rPr lang="fr-FR" b="1" dirty="0"/>
              <a:t>à</a:t>
            </a:r>
            <a:r>
              <a:rPr lang="fr-FR" b="1" dirty="0" smtClean="0"/>
              <a:t> long terme. La société s’inquiète de cet état de faits et souhaiterait que les forces de l’ordre et les juges soient craints et respectés par ceux qui transgressent la loi. </a:t>
            </a:r>
            <a:endParaRPr lang="fr-FR"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439" y="98570"/>
            <a:ext cx="1831396" cy="915698"/>
          </a:xfrm>
          <a:prstGeom prst="rect">
            <a:avLst/>
          </a:prstGeom>
        </p:spPr>
      </p:pic>
    </p:spTree>
    <p:extLst>
      <p:ext uri="{BB962C8B-B14F-4D97-AF65-F5344CB8AC3E}">
        <p14:creationId xmlns:p14="http://schemas.microsoft.com/office/powerpoint/2010/main" val="2053450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18469" cy="865159"/>
          </a:xfrm>
        </p:spPr>
        <p:txBody>
          <a:bodyPr>
            <a:normAutofit/>
          </a:bodyPr>
          <a:lstStyle/>
          <a:p>
            <a:r>
              <a:rPr lang="fr-FR" dirty="0" smtClean="0"/>
              <a:t>Les devoirs pour le 22 ou 23 novembre:</a:t>
            </a:r>
            <a:endParaRPr lang="fr-F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0" y="510887"/>
            <a:ext cx="907761" cy="907761"/>
          </a:xfrm>
          <a:prstGeom prst="rect">
            <a:avLst/>
          </a:prstGeom>
        </p:spPr>
      </p:pic>
      <p:sp>
        <p:nvSpPr>
          <p:cNvPr id="4" name="Content Placeholder 2"/>
          <p:cNvSpPr>
            <a:spLocks noGrp="1"/>
          </p:cNvSpPr>
          <p:nvPr>
            <p:ph idx="1"/>
          </p:nvPr>
        </p:nvSpPr>
        <p:spPr>
          <a:xfrm>
            <a:off x="911080" y="1844606"/>
            <a:ext cx="10515600" cy="4351338"/>
          </a:xfrm>
          <a:solidFill>
            <a:schemeClr val="accent6">
              <a:lumMod val="40000"/>
              <a:lumOff val="60000"/>
            </a:schemeClr>
          </a:solidFill>
        </p:spPr>
        <p:txBody>
          <a:bodyPr>
            <a:normAutofit/>
          </a:bodyPr>
          <a:lstStyle/>
          <a:p>
            <a:r>
              <a:rPr lang="fr-FR" b="1" dirty="0" smtClean="0"/>
              <a:t>Vocabulaire p16</a:t>
            </a:r>
          </a:p>
          <a:p>
            <a:r>
              <a:rPr lang="fr-FR" b="1" dirty="0" smtClean="0"/>
              <a:t>Finir l’exercice 5</a:t>
            </a:r>
          </a:p>
          <a:p>
            <a:r>
              <a:rPr lang="fr-FR" b="1" dirty="0" err="1" smtClean="0"/>
              <a:t>Excercice</a:t>
            </a:r>
            <a:r>
              <a:rPr lang="fr-FR" b="1" dirty="0" smtClean="0"/>
              <a:t> 6</a:t>
            </a:r>
          </a:p>
          <a:p>
            <a:r>
              <a:rPr lang="fr-FR" b="1" dirty="0"/>
              <a:t>E</a:t>
            </a:r>
            <a:r>
              <a:rPr lang="fr-FR" b="1" dirty="0" smtClean="0"/>
              <a:t>xercices sur les pronoms du livret</a:t>
            </a:r>
            <a:endParaRPr lang="fr-FR" b="1" dirty="0"/>
          </a:p>
        </p:txBody>
      </p:sp>
    </p:spTree>
    <p:extLst>
      <p:ext uri="{BB962C8B-B14F-4D97-AF65-F5344CB8AC3E}">
        <p14:creationId xmlns:p14="http://schemas.microsoft.com/office/powerpoint/2010/main" val="3306548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reconnaître les termes et comprendre des opinions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Comparer votre opinion à celles qui sont données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résumer les opinions données et déduire des conclusions </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2776437408"/>
              </p:ext>
            </p:extLst>
          </p:nvPr>
        </p:nvGraphicFramePr>
        <p:xfrm>
          <a:off x="8448789" y="660443"/>
          <a:ext cx="2459843" cy="3010414"/>
        </p:xfrm>
        <a:graphic>
          <a:graphicData uri="http://schemas.openxmlformats.org/drawingml/2006/table">
            <a:tbl>
              <a:tblPr firstRow="1" bandRow="1">
                <a:tableStyleId>{5C22544A-7EE6-4342-B048-85BDC9FD1C3A}</a:tableStyleId>
              </a:tblPr>
              <a:tblGrid>
                <a:gridCol w="2459843">
                  <a:extLst>
                    <a:ext uri="{9D8B030D-6E8A-4147-A177-3AD203B41FA5}">
                      <a16:colId xmlns:a16="http://schemas.microsoft.com/office/drawing/2014/main" val="20000"/>
                    </a:ext>
                  </a:extLst>
                </a:gridCol>
              </a:tblGrid>
              <a:tr h="856954">
                <a:tc>
                  <a:txBody>
                    <a:bodyPr/>
                    <a:lstStyle/>
                    <a:p>
                      <a:r>
                        <a:rPr lang="fr-FR" sz="2400" noProof="0" dirty="0" smtClean="0"/>
                        <a:t>La prison: échec ou succès?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000" noProof="0" dirty="0" smtClean="0">
                          <a:solidFill>
                            <a:schemeClr val="tx1"/>
                          </a:solidFill>
                        </a:rPr>
                        <a:t>Les perspectives sur la prison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r>
                        <a:rPr lang="fr-FR" sz="2000" noProof="0" dirty="0" smtClean="0">
                          <a:solidFill>
                            <a:schemeClr val="tx1"/>
                          </a:solidFill>
                        </a:rPr>
                        <a:t>Que se passe-t-il</a:t>
                      </a:r>
                      <a:r>
                        <a:rPr lang="fr-FR" sz="2000" baseline="0" noProof="0" dirty="0" smtClean="0">
                          <a:solidFill>
                            <a:schemeClr val="tx1"/>
                          </a:solidFill>
                        </a:rPr>
                        <a:t> dans les prisons?</a:t>
                      </a:r>
                      <a:endParaRPr lang="fr-FR" sz="2000"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r>
                        <a:rPr lang="fr-FR" sz="2000" noProof="0" dirty="0" smtClean="0">
                          <a:solidFill>
                            <a:schemeClr val="tx1"/>
                          </a:solidFill>
                        </a:rPr>
                        <a:t>Comment améliorer les prisons?</a:t>
                      </a:r>
                      <a:endParaRPr lang="fr-FR" sz="2000"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407320" y="2700222"/>
            <a:ext cx="542779" cy="2484049"/>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5137" y="1513795"/>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96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4863"/>
            <a:ext cx="10620675" cy="2859110"/>
          </a:xfrm>
          <a:ln w="38100">
            <a:solidFill>
              <a:schemeClr val="tx1"/>
            </a:solidFill>
          </a:ln>
        </p:spPr>
        <p:txBody>
          <a:bodyPr>
            <a:normAutofit/>
          </a:bodyPr>
          <a:lstStyle/>
          <a:p>
            <a:pPr marL="0" indent="0" fontAlgn="base">
              <a:buNone/>
            </a:pPr>
            <a:r>
              <a:rPr lang="fr-FR" sz="2400" dirty="0" smtClean="0"/>
              <a:t>En 2015, 115 détenus se sont suicidés en prison. Il étaient 93 en 2014.</a:t>
            </a:r>
          </a:p>
          <a:p>
            <a:pPr marL="0" indent="0" fontAlgn="base">
              <a:buNone/>
            </a:pPr>
            <a:r>
              <a:rPr lang="fr-FR" sz="2400" dirty="0"/>
              <a:t>C</a:t>
            </a:r>
            <a:r>
              <a:rPr lang="fr-FR" sz="2400" dirty="0" smtClean="0"/>
              <a:t>eci n’est pas un problème récent, déjà en Juin 2009, la France avait essayé de réagir </a:t>
            </a:r>
            <a:r>
              <a:rPr lang="fr-FR" sz="2400" dirty="0"/>
              <a:t>en déployant un plan </a:t>
            </a:r>
            <a:r>
              <a:rPr lang="fr-FR" sz="2400" dirty="0" smtClean="0"/>
              <a:t>de </a:t>
            </a:r>
            <a:r>
              <a:rPr lang="fr-FR" sz="2400" dirty="0"/>
              <a:t>prévention et de lutte contre le suicide en prison qui introduisait des mesures visant à respecter davantage l'intégrité de la personne. Cependant, même si dans un premier temps le nombre de suicides avait effectivement baissé entre 2011 et 2014, il a ensuite augmenté de façon préoccupante </a:t>
            </a:r>
            <a:r>
              <a:rPr lang="fr-FR" sz="2400" dirty="0" smtClean="0"/>
              <a:t>dû </a:t>
            </a:r>
            <a:r>
              <a:rPr lang="fr-FR" sz="2400" dirty="0"/>
              <a:t>aux conditions de vie, </a:t>
            </a:r>
            <a:r>
              <a:rPr lang="fr-FR" sz="2400" dirty="0" smtClean="0"/>
              <a:t>à </a:t>
            </a:r>
            <a:r>
              <a:rPr lang="fr-FR" sz="2400" dirty="0"/>
              <a:t>la surpopulation carcérale </a:t>
            </a:r>
            <a:r>
              <a:rPr lang="fr-FR" sz="2400" dirty="0" smtClean="0"/>
              <a:t>ou encore </a:t>
            </a:r>
            <a:r>
              <a:rPr lang="fr-FR" sz="2400" dirty="0"/>
              <a:t>au manque de surveillants</a:t>
            </a:r>
            <a:r>
              <a:rPr lang="fr-FR" sz="2400" dirty="0" smtClean="0"/>
              <a:t>.</a:t>
            </a:r>
            <a:endParaRPr lang="en-GB" sz="2400" dirty="0"/>
          </a:p>
        </p:txBody>
      </p:sp>
      <p:pic>
        <p:nvPicPr>
          <p:cNvPr id="4" name="Picture 3"/>
          <p:cNvPicPr>
            <a:picLocks noChangeAspect="1"/>
          </p:cNvPicPr>
          <p:nvPr/>
        </p:nvPicPr>
        <p:blipFill rotWithShape="1">
          <a:blip r:embed="rId2"/>
          <a:srcRect r="25509"/>
          <a:stretch/>
        </p:blipFill>
        <p:spPr>
          <a:xfrm>
            <a:off x="108667" y="85279"/>
            <a:ext cx="2209531" cy="1844965"/>
          </a:xfrm>
          <a:prstGeom prst="rect">
            <a:avLst/>
          </a:prstGeom>
        </p:spPr>
      </p:pic>
      <p:sp>
        <p:nvSpPr>
          <p:cNvPr id="5" name="TextBox 4"/>
          <p:cNvSpPr txBox="1"/>
          <p:nvPr/>
        </p:nvSpPr>
        <p:spPr>
          <a:xfrm>
            <a:off x="2318198" y="526418"/>
            <a:ext cx="8728672" cy="1077218"/>
          </a:xfrm>
          <a:prstGeom prst="rect">
            <a:avLst/>
          </a:prstGeom>
          <a:noFill/>
        </p:spPr>
        <p:txBody>
          <a:bodyPr wrap="none" rtlCol="0">
            <a:spAutoFit/>
          </a:bodyPr>
          <a:lstStyle/>
          <a:p>
            <a:r>
              <a:rPr lang="fr-FR" sz="3200" b="1" dirty="0"/>
              <a:t>On se suicide sept fois plus en prison qu’en dehors</a:t>
            </a:r>
            <a:endParaRPr lang="en-GB" sz="3200" b="1" dirty="0"/>
          </a:p>
          <a:p>
            <a:endParaRPr lang="fr-FR" sz="3200" b="1" dirty="0"/>
          </a:p>
        </p:txBody>
      </p:sp>
      <p:sp>
        <p:nvSpPr>
          <p:cNvPr id="7" name="TextBox 6"/>
          <p:cNvSpPr txBox="1"/>
          <p:nvPr/>
        </p:nvSpPr>
        <p:spPr>
          <a:xfrm>
            <a:off x="2318198" y="5103211"/>
            <a:ext cx="7502567" cy="1569660"/>
          </a:xfrm>
          <a:prstGeom prst="rect">
            <a:avLst/>
          </a:prstGeom>
          <a:solidFill>
            <a:schemeClr val="accent1">
              <a:lumMod val="40000"/>
              <a:lumOff val="60000"/>
            </a:schemeClr>
          </a:solidFill>
        </p:spPr>
        <p:txBody>
          <a:bodyPr wrap="none" rtlCol="0">
            <a:spAutoFit/>
          </a:bodyPr>
          <a:lstStyle/>
          <a:p>
            <a:r>
              <a:rPr lang="fr-FR" sz="2400" b="1" dirty="0" smtClean="0"/>
              <a:t>Questions:</a:t>
            </a:r>
          </a:p>
          <a:p>
            <a:pPr marL="285750" indent="-285750">
              <a:buFont typeface="Arial" panose="020B0604020202020204" pitchFamily="34" charset="0"/>
              <a:buChar char="•"/>
            </a:pPr>
            <a:r>
              <a:rPr lang="fr-FR" sz="2400" b="1" dirty="0"/>
              <a:t> </a:t>
            </a:r>
            <a:r>
              <a:rPr lang="fr-FR" sz="2400" b="1" dirty="0" smtClean="0"/>
              <a:t>Quel est le problème mentionné ici?</a:t>
            </a:r>
          </a:p>
          <a:p>
            <a:pPr marL="285750" indent="-285750">
              <a:buFont typeface="Arial" panose="020B0604020202020204" pitchFamily="34" charset="0"/>
              <a:buChar char="•"/>
            </a:pPr>
            <a:r>
              <a:rPr lang="fr-FR" sz="2400" b="1" dirty="0" smtClean="0"/>
              <a:t>Comment réagissez-vous aux informations sur la carte?</a:t>
            </a:r>
          </a:p>
          <a:p>
            <a:pPr marL="285750" indent="-285750">
              <a:buFont typeface="Arial" panose="020B0604020202020204" pitchFamily="34" charset="0"/>
              <a:buChar char="•"/>
            </a:pPr>
            <a:r>
              <a:rPr lang="fr-FR" sz="2400" b="1" dirty="0"/>
              <a:t>La prison marche-t-elle d’après vous? Pourquoi (pas</a:t>
            </a:r>
            <a:r>
              <a:rPr lang="fr-FR" sz="2400" b="1" dirty="0" smtClean="0"/>
              <a:t>)?</a:t>
            </a:r>
            <a:endParaRPr lang="fr-FR"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034" y="19732"/>
            <a:ext cx="1125682" cy="1125682"/>
          </a:xfrm>
          <a:prstGeom prst="rect">
            <a:avLst/>
          </a:prstGeom>
        </p:spPr>
      </p:pic>
    </p:spTree>
    <p:extLst>
      <p:ext uri="{BB962C8B-B14F-4D97-AF65-F5344CB8AC3E}">
        <p14:creationId xmlns:p14="http://schemas.microsoft.com/office/powerpoint/2010/main" val="1421281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5"/>
            <a:ext cx="10515600" cy="742458"/>
          </a:xfrm>
        </p:spPr>
        <p:txBody>
          <a:bodyPr/>
          <a:lstStyle/>
          <a:p>
            <a:r>
              <a:rPr lang="fr-FR" b="1" dirty="0" smtClean="0"/>
              <a:t>Pronom d'Object Direct</a:t>
            </a:r>
            <a:endParaRPr lang="fr-FR" b="1" dirty="0"/>
          </a:p>
        </p:txBody>
      </p:sp>
      <p:sp>
        <p:nvSpPr>
          <p:cNvPr id="3" name="Content Placeholder 2"/>
          <p:cNvSpPr>
            <a:spLocks noGrp="1"/>
          </p:cNvSpPr>
          <p:nvPr>
            <p:ph idx="1"/>
          </p:nvPr>
        </p:nvSpPr>
        <p:spPr>
          <a:xfrm>
            <a:off x="838200" y="888643"/>
            <a:ext cx="10515600" cy="4351338"/>
          </a:xfrm>
          <a:solidFill>
            <a:schemeClr val="accent6">
              <a:lumMod val="40000"/>
              <a:lumOff val="60000"/>
            </a:schemeClr>
          </a:solidFill>
        </p:spPr>
        <p:txBody>
          <a:bodyPr>
            <a:normAutofit lnSpcReduction="10000"/>
          </a:bodyPr>
          <a:lstStyle/>
          <a:p>
            <a:r>
              <a:rPr lang="fr-FR" b="1" dirty="0" err="1" smtClean="0"/>
              <a:t>They</a:t>
            </a:r>
            <a:r>
              <a:rPr lang="fr-FR" b="1" dirty="0" smtClean="0"/>
              <a:t> replace the </a:t>
            </a:r>
            <a:r>
              <a:rPr lang="fr-FR" b="1" dirty="0" err="1" smtClean="0"/>
              <a:t>object</a:t>
            </a:r>
            <a:r>
              <a:rPr lang="fr-FR" b="1" dirty="0" smtClean="0"/>
              <a:t> of the sentence</a:t>
            </a:r>
          </a:p>
          <a:p>
            <a:r>
              <a:rPr lang="fr-FR" b="1" dirty="0" smtClean="0"/>
              <a:t>English: ‘me, </a:t>
            </a:r>
            <a:r>
              <a:rPr lang="fr-FR" b="1" dirty="0" err="1" smtClean="0"/>
              <a:t>you</a:t>
            </a:r>
            <a:r>
              <a:rPr lang="fr-FR" b="1" dirty="0" smtClean="0"/>
              <a:t>, </a:t>
            </a:r>
            <a:r>
              <a:rPr lang="fr-FR" b="1" dirty="0" err="1" smtClean="0"/>
              <a:t>her</a:t>
            </a:r>
            <a:r>
              <a:rPr lang="fr-FR" b="1" dirty="0" smtClean="0"/>
              <a:t> </a:t>
            </a:r>
            <a:r>
              <a:rPr lang="fr-FR" b="1" dirty="0" err="1" smtClean="0"/>
              <a:t>him</a:t>
            </a:r>
            <a:r>
              <a:rPr lang="fr-FR" b="1" dirty="0" smtClean="0"/>
              <a:t> </a:t>
            </a:r>
            <a:r>
              <a:rPr lang="fr-FR" b="1" dirty="0" err="1" smtClean="0"/>
              <a:t>it</a:t>
            </a:r>
            <a:r>
              <a:rPr lang="fr-FR" b="1" dirty="0" smtClean="0"/>
              <a:t>, us, </a:t>
            </a:r>
            <a:r>
              <a:rPr lang="fr-FR" b="1" dirty="0" err="1" smtClean="0"/>
              <a:t>you</a:t>
            </a:r>
            <a:r>
              <a:rPr lang="fr-FR" b="1" dirty="0" smtClean="0"/>
              <a:t>, </a:t>
            </a:r>
            <a:r>
              <a:rPr lang="fr-FR" b="1" dirty="0" err="1" smtClean="0"/>
              <a:t>them</a:t>
            </a:r>
            <a:r>
              <a:rPr lang="fr-FR" b="1" dirty="0" smtClean="0"/>
              <a:t>’</a:t>
            </a:r>
          </a:p>
          <a:p>
            <a:r>
              <a:rPr lang="fr-FR" b="1" dirty="0" smtClean="0"/>
              <a:t>French: ‘me, te, le la l’, nous, vous, les’</a:t>
            </a:r>
          </a:p>
          <a:p>
            <a:pPr marL="0" indent="0">
              <a:buNone/>
            </a:pPr>
            <a:endParaRPr lang="fr-FR" b="1" dirty="0" smtClean="0"/>
          </a:p>
          <a:p>
            <a:pPr marL="0" indent="0">
              <a:buNone/>
            </a:pPr>
            <a:r>
              <a:rPr lang="fr-FR" b="1" dirty="0" err="1" smtClean="0"/>
              <a:t>E.g</a:t>
            </a:r>
            <a:r>
              <a:rPr lang="fr-FR" b="1" dirty="0" smtClean="0"/>
              <a:t>: </a:t>
            </a:r>
          </a:p>
          <a:p>
            <a:r>
              <a:rPr lang="fr-FR" b="1" dirty="0" smtClean="0"/>
              <a:t>Il me juge (</a:t>
            </a:r>
            <a:r>
              <a:rPr lang="fr-FR" b="1" dirty="0" err="1" smtClean="0"/>
              <a:t>he</a:t>
            </a:r>
            <a:r>
              <a:rPr lang="fr-FR" b="1" dirty="0" smtClean="0"/>
              <a:t> </a:t>
            </a:r>
            <a:r>
              <a:rPr lang="fr-FR" b="1" dirty="0" err="1" smtClean="0"/>
              <a:t>judges</a:t>
            </a:r>
            <a:r>
              <a:rPr lang="fr-FR" b="1" dirty="0" smtClean="0"/>
              <a:t> me)</a:t>
            </a:r>
          </a:p>
          <a:p>
            <a:r>
              <a:rPr lang="fr-FR" b="1" dirty="0" smtClean="0"/>
              <a:t>je ne te crois pas (I </a:t>
            </a:r>
            <a:r>
              <a:rPr lang="fr-FR" b="1" dirty="0" err="1" smtClean="0"/>
              <a:t>don’t</a:t>
            </a:r>
            <a:r>
              <a:rPr lang="fr-FR" b="1" dirty="0" smtClean="0"/>
              <a:t> </a:t>
            </a:r>
            <a:r>
              <a:rPr lang="fr-FR" b="1" dirty="0" err="1" smtClean="0"/>
              <a:t>believe</a:t>
            </a:r>
            <a:r>
              <a:rPr lang="fr-FR" b="1" dirty="0" smtClean="0"/>
              <a:t> </a:t>
            </a:r>
            <a:r>
              <a:rPr lang="fr-FR" b="1" dirty="0" err="1" smtClean="0"/>
              <a:t>you</a:t>
            </a:r>
            <a:r>
              <a:rPr lang="fr-FR" b="1" dirty="0" smtClean="0"/>
              <a:t>)</a:t>
            </a:r>
          </a:p>
          <a:p>
            <a:r>
              <a:rPr lang="fr-FR" b="1" dirty="0" smtClean="0"/>
              <a:t>Nous ne l’avons pas vu(e) (</a:t>
            </a:r>
            <a:r>
              <a:rPr lang="fr-FR" b="1" dirty="0" err="1" smtClean="0"/>
              <a:t>we</a:t>
            </a:r>
            <a:r>
              <a:rPr lang="fr-FR" b="1" dirty="0" smtClean="0"/>
              <a:t> </a:t>
            </a:r>
            <a:r>
              <a:rPr lang="fr-FR" b="1" dirty="0" err="1" smtClean="0"/>
              <a:t>haven’t</a:t>
            </a:r>
            <a:r>
              <a:rPr lang="fr-FR" b="1" dirty="0" smtClean="0"/>
              <a:t> </a:t>
            </a:r>
            <a:r>
              <a:rPr lang="fr-FR" b="1" dirty="0" err="1" smtClean="0"/>
              <a:t>seen</a:t>
            </a:r>
            <a:r>
              <a:rPr lang="fr-FR" b="1" dirty="0" smtClean="0"/>
              <a:t> </a:t>
            </a:r>
            <a:r>
              <a:rPr lang="fr-FR" b="1" dirty="0" err="1" smtClean="0"/>
              <a:t>him</a:t>
            </a:r>
            <a:r>
              <a:rPr lang="fr-FR" b="1" dirty="0" smtClean="0"/>
              <a:t>/</a:t>
            </a:r>
            <a:r>
              <a:rPr lang="fr-FR" b="1" dirty="0" err="1" smtClean="0"/>
              <a:t>her</a:t>
            </a:r>
            <a:r>
              <a:rPr lang="fr-FR" b="1" dirty="0" smtClean="0"/>
              <a:t>/</a:t>
            </a:r>
            <a:r>
              <a:rPr lang="fr-FR" b="1" dirty="0" err="1" smtClean="0"/>
              <a:t>it</a:t>
            </a:r>
            <a:r>
              <a:rPr lang="fr-FR" b="1" dirty="0" smtClean="0"/>
              <a:t>)</a:t>
            </a:r>
          </a:p>
          <a:p>
            <a:r>
              <a:rPr lang="fr-FR" b="1" dirty="0" smtClean="0"/>
              <a:t>Ils ne vont pas les punir (</a:t>
            </a:r>
            <a:r>
              <a:rPr lang="fr-FR" b="1" dirty="0" err="1" smtClean="0"/>
              <a:t>they</a:t>
            </a:r>
            <a:r>
              <a:rPr lang="fr-FR" b="1" dirty="0" smtClean="0"/>
              <a:t> are not </a:t>
            </a:r>
            <a:r>
              <a:rPr lang="fr-FR" b="1" dirty="0" err="1" smtClean="0"/>
              <a:t>going</a:t>
            </a:r>
            <a:r>
              <a:rPr lang="fr-FR" b="1" dirty="0" smtClean="0"/>
              <a:t> to </a:t>
            </a:r>
            <a:r>
              <a:rPr lang="fr-FR" b="1" dirty="0" err="1" smtClean="0"/>
              <a:t>punish</a:t>
            </a:r>
            <a:r>
              <a:rPr lang="fr-FR" b="1" dirty="0" smtClean="0"/>
              <a:t> </a:t>
            </a:r>
            <a:r>
              <a:rPr lang="fr-FR" b="1" dirty="0" err="1" smtClean="0"/>
              <a:t>them</a:t>
            </a:r>
            <a:r>
              <a:rPr lang="fr-FR" b="1" dirty="0" smtClean="0"/>
              <a:t>)</a:t>
            </a:r>
            <a:endParaRPr lang="fr-FR" b="1" dirty="0"/>
          </a:p>
        </p:txBody>
      </p:sp>
      <p:sp>
        <p:nvSpPr>
          <p:cNvPr id="4" name="TextBox 3"/>
          <p:cNvSpPr txBox="1"/>
          <p:nvPr/>
        </p:nvSpPr>
        <p:spPr>
          <a:xfrm>
            <a:off x="838200" y="5534561"/>
            <a:ext cx="10515600" cy="1015663"/>
          </a:xfrm>
          <a:prstGeom prst="rect">
            <a:avLst/>
          </a:prstGeom>
          <a:noFill/>
          <a:ln w="28575">
            <a:solidFill>
              <a:schemeClr val="tx1"/>
            </a:solidFill>
          </a:ln>
        </p:spPr>
        <p:txBody>
          <a:bodyPr wrap="square" rtlCol="0">
            <a:spAutoFit/>
          </a:bodyPr>
          <a:lstStyle/>
          <a:p>
            <a:r>
              <a:rPr lang="fr-FR" sz="2000" b="1" i="1" dirty="0"/>
              <a:t>T</a:t>
            </a:r>
            <a:r>
              <a:rPr lang="fr-FR" sz="2000" b="1" i="1" dirty="0" smtClean="0"/>
              <a:t>he DOP </a:t>
            </a:r>
            <a:r>
              <a:rPr lang="fr-FR" sz="2000" b="1" i="1" dirty="0" err="1" smtClean="0"/>
              <a:t>goes</a:t>
            </a:r>
            <a:r>
              <a:rPr lang="fr-FR" sz="2000" b="1" i="1" dirty="0" smtClean="0"/>
              <a:t> </a:t>
            </a:r>
            <a:r>
              <a:rPr lang="fr-FR" sz="2000" b="1" i="1" dirty="0" err="1" smtClean="0"/>
              <a:t>before</a:t>
            </a:r>
            <a:r>
              <a:rPr lang="fr-FR" sz="2000" b="1" i="1" dirty="0" smtClean="0"/>
              <a:t> the </a:t>
            </a:r>
            <a:r>
              <a:rPr lang="fr-FR" sz="2000" b="1" i="1" dirty="0" err="1" smtClean="0"/>
              <a:t>verb</a:t>
            </a:r>
            <a:r>
              <a:rPr lang="fr-FR" sz="2000" b="1" i="1" dirty="0" smtClean="0"/>
              <a:t> </a:t>
            </a:r>
            <a:r>
              <a:rPr lang="fr-FR" sz="2000" b="1" i="1" dirty="0" err="1" smtClean="0"/>
              <a:t>even</a:t>
            </a:r>
            <a:r>
              <a:rPr lang="fr-FR" sz="2000" b="1" i="1" dirty="0" smtClean="0"/>
              <a:t> in </a:t>
            </a:r>
            <a:r>
              <a:rPr lang="fr-FR" sz="2000" b="1" i="1" dirty="0" err="1" smtClean="0"/>
              <a:t>negative</a:t>
            </a:r>
            <a:r>
              <a:rPr lang="fr-FR" sz="2000" b="1" i="1" dirty="0" smtClean="0"/>
              <a:t> sentences</a:t>
            </a:r>
          </a:p>
          <a:p>
            <a:r>
              <a:rPr lang="fr-FR" sz="2000" b="1" i="1" dirty="0" smtClean="0"/>
              <a:t>The DOP </a:t>
            </a:r>
            <a:r>
              <a:rPr lang="fr-FR" sz="2000" b="1" i="1" dirty="0" err="1" smtClean="0"/>
              <a:t>is</a:t>
            </a:r>
            <a:r>
              <a:rPr lang="fr-FR" sz="2000" b="1" i="1" dirty="0" smtClean="0"/>
              <a:t> </a:t>
            </a:r>
            <a:r>
              <a:rPr lang="fr-FR" sz="2000" b="1" i="1" dirty="0" err="1" smtClean="0"/>
              <a:t>placed</a:t>
            </a:r>
            <a:r>
              <a:rPr lang="fr-FR" sz="2000" b="1" i="1" dirty="0" smtClean="0"/>
              <a:t> </a:t>
            </a:r>
            <a:r>
              <a:rPr lang="fr-FR" sz="2000" b="1" i="1" dirty="0" err="1" smtClean="0"/>
              <a:t>before</a:t>
            </a:r>
            <a:r>
              <a:rPr lang="fr-FR" sz="2000" b="1" i="1" dirty="0" smtClean="0"/>
              <a:t> the </a:t>
            </a:r>
            <a:r>
              <a:rPr lang="fr-FR" sz="2000" b="1" i="1" dirty="0" err="1" smtClean="0"/>
              <a:t>auxiliary</a:t>
            </a:r>
            <a:r>
              <a:rPr lang="fr-FR" sz="2000" b="1" i="1" dirty="0" smtClean="0"/>
              <a:t> in the </a:t>
            </a:r>
            <a:r>
              <a:rPr lang="fr-FR" sz="2000" b="1" i="1" dirty="0" err="1" smtClean="0"/>
              <a:t>perfect</a:t>
            </a:r>
            <a:r>
              <a:rPr lang="fr-FR" sz="2000" b="1" i="1" dirty="0" smtClean="0"/>
              <a:t> </a:t>
            </a:r>
            <a:r>
              <a:rPr lang="fr-FR" sz="2000" b="1" i="1" dirty="0" err="1" smtClean="0"/>
              <a:t>tense</a:t>
            </a:r>
            <a:r>
              <a:rPr lang="fr-FR" sz="2000" b="1" i="1" dirty="0" smtClean="0"/>
              <a:t> and </a:t>
            </a:r>
            <a:r>
              <a:rPr lang="fr-FR" sz="2000" b="1" i="1" dirty="0" err="1" smtClean="0"/>
              <a:t>therefore</a:t>
            </a:r>
            <a:r>
              <a:rPr lang="fr-FR" sz="2000" b="1" i="1" dirty="0" smtClean="0"/>
              <a:t> </a:t>
            </a:r>
            <a:r>
              <a:rPr lang="fr-FR" sz="2000" b="1" i="1" dirty="0" err="1" smtClean="0"/>
              <a:t>requires</a:t>
            </a:r>
            <a:r>
              <a:rPr lang="fr-FR" sz="2000" b="1" i="1" dirty="0" smtClean="0"/>
              <a:t> the </a:t>
            </a:r>
            <a:r>
              <a:rPr lang="fr-FR" sz="2000" b="1" i="1" dirty="0" err="1" smtClean="0"/>
              <a:t>past</a:t>
            </a:r>
            <a:r>
              <a:rPr lang="fr-FR" sz="2000" b="1" i="1" dirty="0" smtClean="0"/>
              <a:t> </a:t>
            </a:r>
            <a:r>
              <a:rPr lang="fr-FR" sz="2000" b="1" i="1" dirty="0" err="1" smtClean="0"/>
              <a:t>participle</a:t>
            </a:r>
            <a:r>
              <a:rPr lang="fr-FR" sz="2000" b="1" i="1" dirty="0" smtClean="0"/>
              <a:t> to </a:t>
            </a:r>
            <a:r>
              <a:rPr lang="fr-FR" sz="2000" b="1" i="1" dirty="0" err="1" smtClean="0"/>
              <a:t>agree</a:t>
            </a:r>
            <a:r>
              <a:rPr lang="fr-FR" sz="2000" b="1" i="1" dirty="0" smtClean="0"/>
              <a:t> </a:t>
            </a:r>
            <a:r>
              <a:rPr lang="fr-FR" sz="2000" b="1" i="1" dirty="0" err="1" smtClean="0"/>
              <a:t>with</a:t>
            </a:r>
            <a:r>
              <a:rPr lang="fr-FR" sz="2000" b="1" i="1" dirty="0" smtClean="0"/>
              <a:t> </a:t>
            </a:r>
            <a:r>
              <a:rPr lang="fr-FR" sz="2000" b="1" i="1" dirty="0" err="1" smtClean="0"/>
              <a:t>it!</a:t>
            </a:r>
            <a:endParaRPr lang="fr-FR" sz="2000" b="1" i="1"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8533" y="146185"/>
            <a:ext cx="1357832" cy="960164"/>
          </a:xfrm>
          <a:prstGeom prst="rect">
            <a:avLst/>
          </a:prstGeom>
        </p:spPr>
      </p:pic>
    </p:spTree>
    <p:extLst>
      <p:ext uri="{BB962C8B-B14F-4D97-AF65-F5344CB8AC3E}">
        <p14:creationId xmlns:p14="http://schemas.microsoft.com/office/powerpoint/2010/main" val="3813684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158" y="197700"/>
            <a:ext cx="9472411" cy="665185"/>
          </a:xfrm>
        </p:spPr>
        <p:txBody>
          <a:bodyPr>
            <a:normAutofit fontScale="90000"/>
          </a:bodyPr>
          <a:lstStyle/>
          <a:p>
            <a:r>
              <a:rPr lang="fr-FR" sz="3200" b="1" dirty="0" smtClean="0"/>
              <a:t>Réécrivez les phrases en utilisant un pronom d’objet direct</a:t>
            </a:r>
            <a:endParaRPr lang="fr-FR" sz="3200" b="1" dirty="0"/>
          </a:p>
        </p:txBody>
      </p:sp>
      <p:sp>
        <p:nvSpPr>
          <p:cNvPr id="3" name="Content Placeholder 2"/>
          <p:cNvSpPr>
            <a:spLocks noGrp="1"/>
          </p:cNvSpPr>
          <p:nvPr>
            <p:ph idx="1"/>
          </p:nvPr>
        </p:nvSpPr>
        <p:spPr>
          <a:xfrm>
            <a:off x="1031383" y="975619"/>
            <a:ext cx="10515600" cy="2694860"/>
          </a:xfrm>
        </p:spPr>
        <p:txBody>
          <a:bodyPr>
            <a:normAutofit lnSpcReduction="10000"/>
          </a:bodyPr>
          <a:lstStyle/>
          <a:p>
            <a:r>
              <a:rPr lang="fr-FR" sz="2400" dirty="0" smtClean="0"/>
              <a:t>Vous purgez la peine</a:t>
            </a:r>
            <a:r>
              <a:rPr lang="fr-FR" sz="2400" dirty="0" smtClean="0">
                <a:sym typeface="Wingdings" panose="05000000000000000000" pitchFamily="2" charset="2"/>
              </a:rPr>
              <a:t></a:t>
            </a:r>
            <a:endParaRPr lang="fr-FR" sz="2400" dirty="0" smtClean="0"/>
          </a:p>
          <a:p>
            <a:r>
              <a:rPr lang="fr-FR" sz="2400" dirty="0" smtClean="0"/>
              <a:t>Ils transgressent la loi </a:t>
            </a:r>
            <a:r>
              <a:rPr lang="fr-FR" sz="2400" dirty="0" smtClean="0">
                <a:sym typeface="Wingdings" panose="05000000000000000000" pitchFamily="2" charset="2"/>
              </a:rPr>
              <a:t></a:t>
            </a:r>
            <a:endParaRPr lang="fr-FR" sz="2400" dirty="0" smtClean="0"/>
          </a:p>
          <a:p>
            <a:r>
              <a:rPr lang="fr-FR" sz="2400" dirty="0" smtClean="0"/>
              <a:t>Elle a perdu ses valeurs</a:t>
            </a:r>
            <a:r>
              <a:rPr lang="fr-FR" sz="2400" dirty="0" smtClean="0">
                <a:sym typeface="Wingdings" panose="05000000000000000000" pitchFamily="2" charset="2"/>
              </a:rPr>
              <a:t></a:t>
            </a:r>
            <a:endParaRPr lang="fr-FR" sz="2400" dirty="0" smtClean="0"/>
          </a:p>
          <a:p>
            <a:r>
              <a:rPr lang="fr-FR" sz="2400" dirty="0" smtClean="0"/>
              <a:t>Nous avons commis un crime</a:t>
            </a:r>
            <a:r>
              <a:rPr lang="fr-FR" sz="2400" dirty="0" smtClean="0">
                <a:sym typeface="Wingdings" panose="05000000000000000000" pitchFamily="2" charset="2"/>
              </a:rPr>
              <a:t></a:t>
            </a:r>
            <a:endParaRPr lang="fr-FR" sz="2400" dirty="0" smtClean="0"/>
          </a:p>
          <a:p>
            <a:r>
              <a:rPr lang="fr-FR" sz="2400" dirty="0" smtClean="0"/>
              <a:t>Tu ne vas pas juger </a:t>
            </a:r>
            <a:r>
              <a:rPr lang="fr-FR" sz="2400" dirty="0"/>
              <a:t>c</a:t>
            </a:r>
            <a:r>
              <a:rPr lang="fr-FR" sz="2400" dirty="0" smtClean="0"/>
              <a:t>es adolescents coupables</a:t>
            </a:r>
            <a:r>
              <a:rPr lang="fr-FR" sz="2400" dirty="0" smtClean="0">
                <a:sym typeface="Wingdings" panose="05000000000000000000" pitchFamily="2" charset="2"/>
              </a:rPr>
              <a:t></a:t>
            </a:r>
            <a:endParaRPr lang="fr-FR" sz="2400" dirty="0" smtClean="0"/>
          </a:p>
          <a:p>
            <a:r>
              <a:rPr lang="fr-FR" sz="2400" dirty="0" smtClean="0"/>
              <a:t>Ils n’ont jamais discipliné leur enfants</a:t>
            </a:r>
            <a:r>
              <a:rPr lang="fr-FR" sz="2400" dirty="0" smtClean="0">
                <a:sym typeface="Wingdings" panose="05000000000000000000" pitchFamily="2" charset="2"/>
              </a:rPr>
              <a:t></a:t>
            </a:r>
          </a:p>
        </p:txBody>
      </p:sp>
      <p:sp>
        <p:nvSpPr>
          <p:cNvPr id="4" name="Title 1"/>
          <p:cNvSpPr txBox="1">
            <a:spLocks/>
          </p:cNvSpPr>
          <p:nvPr/>
        </p:nvSpPr>
        <p:spPr>
          <a:xfrm>
            <a:off x="2297158" y="3450620"/>
            <a:ext cx="4223197" cy="665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smtClean="0"/>
              <a:t>Traduisez en français</a:t>
            </a:r>
            <a:endParaRPr lang="fr-FR" sz="3200" b="1" dirty="0"/>
          </a:p>
        </p:txBody>
      </p:sp>
      <p:sp>
        <p:nvSpPr>
          <p:cNvPr id="5" name="Content Placeholder 2"/>
          <p:cNvSpPr txBox="1">
            <a:spLocks/>
          </p:cNvSpPr>
          <p:nvPr/>
        </p:nvSpPr>
        <p:spPr>
          <a:xfrm>
            <a:off x="1031383" y="4163140"/>
            <a:ext cx="10515600" cy="2694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err="1" smtClean="0"/>
              <a:t>They</a:t>
            </a:r>
            <a:r>
              <a:rPr lang="fr-FR" sz="2400" dirty="0" smtClean="0"/>
              <a:t> are </a:t>
            </a:r>
            <a:r>
              <a:rPr lang="fr-FR" sz="2400" dirty="0" err="1" smtClean="0"/>
              <a:t>going</a:t>
            </a:r>
            <a:r>
              <a:rPr lang="fr-FR" sz="2400" dirty="0" smtClean="0"/>
              <a:t> to </a:t>
            </a:r>
            <a:r>
              <a:rPr lang="fr-FR" sz="2400" dirty="0" err="1" smtClean="0"/>
              <a:t>punish</a:t>
            </a:r>
            <a:r>
              <a:rPr lang="fr-FR" sz="2400" dirty="0" smtClean="0"/>
              <a:t> me</a:t>
            </a:r>
            <a:r>
              <a:rPr lang="fr-FR" sz="2400" dirty="0" smtClean="0">
                <a:sym typeface="Wingdings" panose="05000000000000000000" pitchFamily="2" charset="2"/>
              </a:rPr>
              <a:t></a:t>
            </a:r>
            <a:endParaRPr lang="fr-FR" sz="2400" dirty="0" smtClean="0"/>
          </a:p>
          <a:p>
            <a:r>
              <a:rPr lang="fr-FR" sz="2400" dirty="0" smtClean="0"/>
              <a:t>The </a:t>
            </a:r>
            <a:r>
              <a:rPr lang="fr-FR" sz="2400" dirty="0" err="1" smtClean="0"/>
              <a:t>judge</a:t>
            </a:r>
            <a:r>
              <a:rPr lang="fr-FR" sz="2400" dirty="0" smtClean="0"/>
              <a:t> </a:t>
            </a:r>
            <a:r>
              <a:rPr lang="fr-FR" sz="2400" dirty="0" err="1" smtClean="0"/>
              <a:t>does</a:t>
            </a:r>
            <a:r>
              <a:rPr lang="fr-FR" sz="2400" dirty="0" smtClean="0"/>
              <a:t> not </a:t>
            </a:r>
            <a:r>
              <a:rPr lang="fr-FR" sz="2400" dirty="0" err="1" smtClean="0"/>
              <a:t>believe</a:t>
            </a:r>
            <a:r>
              <a:rPr lang="fr-FR" sz="2400" dirty="0" smtClean="0"/>
              <a:t> </a:t>
            </a:r>
            <a:r>
              <a:rPr lang="fr-FR" sz="2400" dirty="0" err="1" smtClean="0"/>
              <a:t>you</a:t>
            </a:r>
            <a:r>
              <a:rPr lang="fr-FR" sz="2400" dirty="0" smtClean="0">
                <a:sym typeface="Wingdings" panose="05000000000000000000" pitchFamily="2" charset="2"/>
              </a:rPr>
              <a:t></a:t>
            </a:r>
            <a:endParaRPr lang="fr-FR" sz="2400" dirty="0" smtClean="0"/>
          </a:p>
          <a:p>
            <a:r>
              <a:rPr lang="fr-FR" sz="2400" dirty="0" err="1" smtClean="0"/>
              <a:t>She</a:t>
            </a:r>
            <a:r>
              <a:rPr lang="fr-FR" sz="2400" dirty="0" smtClean="0"/>
              <a:t> </a:t>
            </a:r>
            <a:r>
              <a:rPr lang="fr-FR" sz="2400" dirty="0" err="1" smtClean="0"/>
              <a:t>forbids</a:t>
            </a:r>
            <a:r>
              <a:rPr lang="fr-FR" sz="2400" dirty="0" smtClean="0"/>
              <a:t> us to </a:t>
            </a:r>
            <a:r>
              <a:rPr lang="fr-FR" sz="2400" dirty="0" err="1" smtClean="0"/>
              <a:t>steal</a:t>
            </a:r>
            <a:r>
              <a:rPr lang="fr-FR" sz="2400" dirty="0" smtClean="0"/>
              <a:t> </a:t>
            </a:r>
            <a:r>
              <a:rPr lang="fr-FR" sz="2400" dirty="0" smtClean="0">
                <a:sym typeface="Wingdings" panose="05000000000000000000" pitchFamily="2" charset="2"/>
              </a:rPr>
              <a:t></a:t>
            </a:r>
            <a:endParaRPr lang="fr-FR" sz="2400" dirty="0" smtClean="0"/>
          </a:p>
          <a:p>
            <a:r>
              <a:rPr lang="fr-FR" sz="2400" dirty="0" err="1" smtClean="0"/>
              <a:t>They</a:t>
            </a:r>
            <a:r>
              <a:rPr lang="fr-FR" sz="2400" dirty="0" smtClean="0"/>
              <a:t> are </a:t>
            </a:r>
            <a:r>
              <a:rPr lang="fr-FR" sz="2400" dirty="0" err="1" smtClean="0"/>
              <a:t>sending</a:t>
            </a:r>
            <a:r>
              <a:rPr lang="fr-FR" sz="2400" dirty="0" smtClean="0"/>
              <a:t> </a:t>
            </a:r>
            <a:r>
              <a:rPr lang="fr-FR" sz="2400" dirty="0" err="1" smtClean="0"/>
              <a:t>her</a:t>
            </a:r>
            <a:r>
              <a:rPr lang="fr-FR" sz="2400" dirty="0" smtClean="0"/>
              <a:t> to prison</a:t>
            </a:r>
            <a:r>
              <a:rPr lang="fr-FR" sz="2400" dirty="0" smtClean="0">
                <a:sym typeface="Wingdings" panose="05000000000000000000" pitchFamily="2" charset="2"/>
              </a:rPr>
              <a:t></a:t>
            </a:r>
            <a:endParaRPr lang="fr-FR" sz="2400" dirty="0" smtClean="0"/>
          </a:p>
          <a:p>
            <a:r>
              <a:rPr lang="fr-FR" sz="2400" dirty="0" smtClean="0"/>
              <a:t>He </a:t>
            </a:r>
            <a:r>
              <a:rPr lang="fr-FR" sz="2400" dirty="0" err="1" smtClean="0"/>
              <a:t>found</a:t>
            </a:r>
            <a:r>
              <a:rPr lang="fr-FR" sz="2400" dirty="0" smtClean="0"/>
              <a:t> </a:t>
            </a:r>
            <a:r>
              <a:rPr lang="fr-FR" sz="2400" dirty="0" err="1" smtClean="0"/>
              <a:t>her</a:t>
            </a:r>
            <a:r>
              <a:rPr lang="fr-FR" sz="2400" dirty="0" smtClean="0"/>
              <a:t> </a:t>
            </a:r>
            <a:r>
              <a:rPr lang="fr-FR" sz="2400" dirty="0" err="1" smtClean="0"/>
              <a:t>guilty</a:t>
            </a:r>
            <a:r>
              <a:rPr lang="fr-FR" sz="2400" dirty="0" smtClean="0"/>
              <a:t> of </a:t>
            </a:r>
            <a:r>
              <a:rPr lang="fr-FR" sz="2400" dirty="0" err="1" smtClean="0"/>
              <a:t>these</a:t>
            </a:r>
            <a:r>
              <a:rPr lang="fr-FR" sz="2400" dirty="0" smtClean="0"/>
              <a:t> crimes</a:t>
            </a:r>
            <a:r>
              <a:rPr lang="fr-FR" sz="2400" dirty="0" smtClean="0">
                <a:sym typeface="Wingdings" panose="05000000000000000000" pitchFamily="2" charset="2"/>
              </a:rPr>
              <a:t></a:t>
            </a:r>
            <a:endParaRPr lang="fr-FR" sz="2400" dirty="0" smtClean="0"/>
          </a:p>
        </p:txBody>
      </p:sp>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2711" y="269792"/>
            <a:ext cx="384447"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551" y="3570046"/>
            <a:ext cx="384447"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875" y="3570046"/>
            <a:ext cx="384447" cy="426332"/>
          </a:xfrm>
          <a:prstGeom prst="rect">
            <a:avLst/>
          </a:prstGeom>
          <a:solidFill>
            <a:schemeClr val="bg1"/>
          </a:solidFill>
          <a:ln>
            <a:solidFill>
              <a:srgbClr val="0070C0"/>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6184" y="117969"/>
            <a:ext cx="1357832" cy="960164"/>
          </a:xfrm>
          <a:prstGeom prst="rect">
            <a:avLst/>
          </a:prstGeom>
        </p:spPr>
      </p:pic>
    </p:spTree>
    <p:extLst>
      <p:ext uri="{BB962C8B-B14F-4D97-AF65-F5344CB8AC3E}">
        <p14:creationId xmlns:p14="http://schemas.microsoft.com/office/powerpoint/2010/main" val="2813497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158" y="197700"/>
            <a:ext cx="9472411" cy="665185"/>
          </a:xfrm>
        </p:spPr>
        <p:txBody>
          <a:bodyPr>
            <a:normAutofit fontScale="90000"/>
          </a:bodyPr>
          <a:lstStyle/>
          <a:p>
            <a:r>
              <a:rPr lang="fr-FR" sz="3200" b="1" dirty="0" smtClean="0"/>
              <a:t>Réécrivez les phrases en utilisant un pronom d’objet direct</a:t>
            </a:r>
            <a:endParaRPr lang="fr-FR" sz="3200" b="1" dirty="0"/>
          </a:p>
        </p:txBody>
      </p:sp>
      <p:sp>
        <p:nvSpPr>
          <p:cNvPr id="3" name="Content Placeholder 2"/>
          <p:cNvSpPr>
            <a:spLocks noGrp="1"/>
          </p:cNvSpPr>
          <p:nvPr>
            <p:ph idx="1"/>
          </p:nvPr>
        </p:nvSpPr>
        <p:spPr>
          <a:xfrm>
            <a:off x="1031383" y="975619"/>
            <a:ext cx="10515600" cy="2694860"/>
          </a:xfrm>
        </p:spPr>
        <p:txBody>
          <a:bodyPr>
            <a:normAutofit lnSpcReduction="10000"/>
          </a:bodyPr>
          <a:lstStyle/>
          <a:p>
            <a:r>
              <a:rPr lang="fr-FR" sz="2400" dirty="0" smtClean="0"/>
              <a:t>Vous purgez la peine</a:t>
            </a:r>
            <a:r>
              <a:rPr lang="fr-FR" sz="2400" dirty="0" smtClean="0">
                <a:sym typeface="Wingdings" panose="05000000000000000000" pitchFamily="2" charset="2"/>
              </a:rPr>
              <a:t> </a:t>
            </a:r>
            <a:r>
              <a:rPr lang="fr-FR" sz="2400" dirty="0">
                <a:solidFill>
                  <a:srgbClr val="FF0000"/>
                </a:solidFill>
                <a:sym typeface="Wingdings" panose="05000000000000000000" pitchFamily="2" charset="2"/>
              </a:rPr>
              <a:t>V</a:t>
            </a:r>
            <a:r>
              <a:rPr lang="fr-FR" sz="2400" dirty="0" smtClean="0">
                <a:solidFill>
                  <a:srgbClr val="FF0000"/>
                </a:solidFill>
                <a:sym typeface="Wingdings" panose="05000000000000000000" pitchFamily="2" charset="2"/>
              </a:rPr>
              <a:t>ous </a:t>
            </a:r>
            <a:r>
              <a:rPr lang="fr-FR" sz="2400" smtClean="0">
                <a:solidFill>
                  <a:srgbClr val="FF0000"/>
                </a:solidFill>
                <a:sym typeface="Wingdings" panose="05000000000000000000" pitchFamily="2" charset="2"/>
              </a:rPr>
              <a:t>la purgez </a:t>
            </a:r>
            <a:endParaRPr lang="fr-FR" sz="2400" dirty="0" smtClean="0"/>
          </a:p>
          <a:p>
            <a:r>
              <a:rPr lang="fr-FR" sz="2400" dirty="0" smtClean="0"/>
              <a:t>Ils transgressent la loi </a:t>
            </a:r>
            <a:r>
              <a:rPr lang="fr-FR" sz="2400" dirty="0" smtClean="0">
                <a:sym typeface="Wingdings" panose="05000000000000000000" pitchFamily="2" charset="2"/>
              </a:rPr>
              <a:t> </a:t>
            </a:r>
            <a:r>
              <a:rPr lang="fr-FR" sz="2400" dirty="0" smtClean="0">
                <a:solidFill>
                  <a:srgbClr val="FF0000"/>
                </a:solidFill>
                <a:sym typeface="Wingdings" panose="05000000000000000000" pitchFamily="2" charset="2"/>
              </a:rPr>
              <a:t>Ils la transgressent</a:t>
            </a:r>
            <a:endParaRPr lang="fr-FR" sz="2400" dirty="0" smtClean="0">
              <a:solidFill>
                <a:srgbClr val="FF0000"/>
              </a:solidFill>
            </a:endParaRPr>
          </a:p>
          <a:p>
            <a:r>
              <a:rPr lang="fr-FR" sz="2400" dirty="0" smtClean="0"/>
              <a:t>Elle a perdu ses valeurs</a:t>
            </a:r>
            <a:r>
              <a:rPr lang="fr-FR" sz="2400" dirty="0" smtClean="0">
                <a:sym typeface="Wingdings" panose="05000000000000000000" pitchFamily="2" charset="2"/>
              </a:rPr>
              <a:t> </a:t>
            </a:r>
            <a:r>
              <a:rPr lang="fr-FR" sz="2400" dirty="0" smtClean="0">
                <a:solidFill>
                  <a:srgbClr val="FF0000"/>
                </a:solidFill>
                <a:sym typeface="Wingdings" panose="05000000000000000000" pitchFamily="2" charset="2"/>
              </a:rPr>
              <a:t>Elle les a perdues</a:t>
            </a:r>
            <a:endParaRPr lang="fr-FR" sz="2400" dirty="0" smtClean="0"/>
          </a:p>
          <a:p>
            <a:r>
              <a:rPr lang="fr-FR" sz="2400" dirty="0" smtClean="0"/>
              <a:t>Nous avons commis un crime</a:t>
            </a:r>
            <a:r>
              <a:rPr lang="fr-FR" sz="2400" dirty="0" smtClean="0">
                <a:sym typeface="Wingdings" panose="05000000000000000000" pitchFamily="2" charset="2"/>
              </a:rPr>
              <a:t> </a:t>
            </a:r>
            <a:r>
              <a:rPr lang="fr-FR" sz="2400" dirty="0" smtClean="0">
                <a:solidFill>
                  <a:srgbClr val="FF0000"/>
                </a:solidFill>
                <a:sym typeface="Wingdings" panose="05000000000000000000" pitchFamily="2" charset="2"/>
              </a:rPr>
              <a:t>nous l’avons commis.</a:t>
            </a:r>
            <a:endParaRPr lang="fr-FR" sz="2400" dirty="0" smtClean="0"/>
          </a:p>
          <a:p>
            <a:r>
              <a:rPr lang="fr-FR" sz="2400" dirty="0" smtClean="0"/>
              <a:t>Tu ne vas pas juger </a:t>
            </a:r>
            <a:r>
              <a:rPr lang="fr-FR" sz="2400" dirty="0"/>
              <a:t>c</a:t>
            </a:r>
            <a:r>
              <a:rPr lang="fr-FR" sz="2400" dirty="0" smtClean="0"/>
              <a:t>es adolescents coupables</a:t>
            </a:r>
            <a:r>
              <a:rPr lang="fr-FR" sz="2400" dirty="0" smtClean="0">
                <a:sym typeface="Wingdings" panose="05000000000000000000" pitchFamily="2" charset="2"/>
              </a:rPr>
              <a:t> </a:t>
            </a:r>
            <a:r>
              <a:rPr lang="fr-FR" sz="2400" dirty="0" smtClean="0">
                <a:solidFill>
                  <a:srgbClr val="FF0000"/>
                </a:solidFill>
                <a:sym typeface="Wingdings" panose="05000000000000000000" pitchFamily="2" charset="2"/>
              </a:rPr>
              <a:t>tu ne vas pas les juger coupables</a:t>
            </a:r>
            <a:endParaRPr lang="fr-FR" sz="2400" dirty="0" smtClean="0"/>
          </a:p>
          <a:p>
            <a:r>
              <a:rPr lang="fr-FR" sz="2400" dirty="0" smtClean="0"/>
              <a:t>Ils n’ont jamais discipliné leur enfants</a:t>
            </a:r>
            <a:r>
              <a:rPr lang="fr-FR" sz="2400" dirty="0" smtClean="0">
                <a:sym typeface="Wingdings" panose="05000000000000000000" pitchFamily="2" charset="2"/>
              </a:rPr>
              <a:t> </a:t>
            </a:r>
            <a:r>
              <a:rPr lang="fr-FR" sz="2400" dirty="0" smtClean="0">
                <a:solidFill>
                  <a:srgbClr val="FF0000"/>
                </a:solidFill>
                <a:sym typeface="Wingdings" panose="05000000000000000000" pitchFamily="2" charset="2"/>
              </a:rPr>
              <a:t>ils ne les ont jamais disciplinés</a:t>
            </a:r>
            <a:endParaRPr lang="fr-FR" sz="2400" dirty="0" smtClean="0">
              <a:sym typeface="Wingdings" panose="05000000000000000000" pitchFamily="2" charset="2"/>
            </a:endParaRPr>
          </a:p>
        </p:txBody>
      </p:sp>
      <p:sp>
        <p:nvSpPr>
          <p:cNvPr id="4" name="Title 1"/>
          <p:cNvSpPr txBox="1">
            <a:spLocks/>
          </p:cNvSpPr>
          <p:nvPr/>
        </p:nvSpPr>
        <p:spPr>
          <a:xfrm>
            <a:off x="2297158" y="3450620"/>
            <a:ext cx="4223197" cy="665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smtClean="0"/>
              <a:t>Traduisez en français</a:t>
            </a:r>
            <a:endParaRPr lang="fr-FR" sz="3200" b="1" dirty="0"/>
          </a:p>
        </p:txBody>
      </p:sp>
      <p:sp>
        <p:nvSpPr>
          <p:cNvPr id="5" name="Content Placeholder 2"/>
          <p:cNvSpPr txBox="1">
            <a:spLocks/>
          </p:cNvSpPr>
          <p:nvPr/>
        </p:nvSpPr>
        <p:spPr>
          <a:xfrm>
            <a:off x="1031383" y="4163140"/>
            <a:ext cx="10515600" cy="2694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err="1" smtClean="0"/>
              <a:t>They</a:t>
            </a:r>
            <a:r>
              <a:rPr lang="fr-FR" sz="2400" dirty="0" smtClean="0"/>
              <a:t> are </a:t>
            </a:r>
            <a:r>
              <a:rPr lang="fr-FR" sz="2400" dirty="0" err="1" smtClean="0"/>
              <a:t>going</a:t>
            </a:r>
            <a:r>
              <a:rPr lang="fr-FR" sz="2400" dirty="0" smtClean="0"/>
              <a:t> to </a:t>
            </a:r>
            <a:r>
              <a:rPr lang="fr-FR" sz="2400" dirty="0" err="1" smtClean="0"/>
              <a:t>punish</a:t>
            </a:r>
            <a:r>
              <a:rPr lang="fr-FR" sz="2400" dirty="0" smtClean="0"/>
              <a:t> me</a:t>
            </a:r>
            <a:r>
              <a:rPr lang="fr-FR" sz="2400" dirty="0" smtClean="0">
                <a:sym typeface="Wingdings" panose="05000000000000000000" pitchFamily="2" charset="2"/>
              </a:rPr>
              <a:t> </a:t>
            </a:r>
            <a:r>
              <a:rPr lang="fr-FR" sz="2400" dirty="0" smtClean="0">
                <a:solidFill>
                  <a:srgbClr val="FF0000"/>
                </a:solidFill>
                <a:sym typeface="Wingdings" panose="05000000000000000000" pitchFamily="2" charset="2"/>
              </a:rPr>
              <a:t>ils vont me punir</a:t>
            </a:r>
            <a:endParaRPr lang="fr-FR" sz="2400" dirty="0" smtClean="0"/>
          </a:p>
          <a:p>
            <a:r>
              <a:rPr lang="fr-FR" sz="2400" dirty="0" smtClean="0"/>
              <a:t>The </a:t>
            </a:r>
            <a:r>
              <a:rPr lang="fr-FR" sz="2400" dirty="0" err="1" smtClean="0"/>
              <a:t>judge</a:t>
            </a:r>
            <a:r>
              <a:rPr lang="fr-FR" sz="2400" dirty="0" smtClean="0"/>
              <a:t> </a:t>
            </a:r>
            <a:r>
              <a:rPr lang="fr-FR" sz="2400" dirty="0" err="1" smtClean="0"/>
              <a:t>does</a:t>
            </a:r>
            <a:r>
              <a:rPr lang="fr-FR" sz="2400" dirty="0" smtClean="0"/>
              <a:t> not </a:t>
            </a:r>
            <a:r>
              <a:rPr lang="fr-FR" sz="2400" dirty="0" err="1" smtClean="0"/>
              <a:t>believe</a:t>
            </a:r>
            <a:r>
              <a:rPr lang="fr-FR" sz="2400" dirty="0" smtClean="0"/>
              <a:t> </a:t>
            </a:r>
            <a:r>
              <a:rPr lang="fr-FR" sz="2400" dirty="0" err="1" smtClean="0"/>
              <a:t>you</a:t>
            </a:r>
            <a:r>
              <a:rPr lang="fr-FR" sz="2400" dirty="0" smtClean="0">
                <a:sym typeface="Wingdings" panose="05000000000000000000" pitchFamily="2" charset="2"/>
              </a:rPr>
              <a:t> </a:t>
            </a:r>
            <a:r>
              <a:rPr lang="fr-FR" sz="2400" dirty="0" smtClean="0">
                <a:solidFill>
                  <a:srgbClr val="FF0000"/>
                </a:solidFill>
                <a:sym typeface="Wingdings" panose="05000000000000000000" pitchFamily="2" charset="2"/>
              </a:rPr>
              <a:t>le juge ne te croit pas</a:t>
            </a:r>
            <a:endParaRPr lang="fr-FR" sz="2400" dirty="0" smtClean="0"/>
          </a:p>
          <a:p>
            <a:r>
              <a:rPr lang="fr-FR" sz="2400" dirty="0" err="1" smtClean="0"/>
              <a:t>She</a:t>
            </a:r>
            <a:r>
              <a:rPr lang="fr-FR" sz="2400" dirty="0" smtClean="0"/>
              <a:t> </a:t>
            </a:r>
            <a:r>
              <a:rPr lang="fr-FR" sz="2400" dirty="0" err="1" smtClean="0"/>
              <a:t>forbids</a:t>
            </a:r>
            <a:r>
              <a:rPr lang="fr-FR" sz="2400" dirty="0" smtClean="0"/>
              <a:t> us to </a:t>
            </a:r>
            <a:r>
              <a:rPr lang="fr-FR" sz="2400" dirty="0" err="1" smtClean="0"/>
              <a:t>steal</a:t>
            </a:r>
            <a:r>
              <a:rPr lang="fr-FR" sz="2400" dirty="0" smtClean="0"/>
              <a:t> </a:t>
            </a:r>
            <a:r>
              <a:rPr lang="fr-FR" sz="2400" dirty="0" smtClean="0">
                <a:sym typeface="Wingdings" panose="05000000000000000000" pitchFamily="2" charset="2"/>
              </a:rPr>
              <a:t> </a:t>
            </a:r>
            <a:r>
              <a:rPr lang="fr-FR" sz="2400" dirty="0" smtClean="0">
                <a:solidFill>
                  <a:srgbClr val="FF0000"/>
                </a:solidFill>
                <a:sym typeface="Wingdings" panose="05000000000000000000" pitchFamily="2" charset="2"/>
              </a:rPr>
              <a:t>elle nous interdit de voler</a:t>
            </a:r>
            <a:endParaRPr lang="fr-FR" sz="2400" dirty="0" smtClean="0"/>
          </a:p>
          <a:p>
            <a:r>
              <a:rPr lang="fr-FR" sz="2400" dirty="0" err="1" smtClean="0"/>
              <a:t>They</a:t>
            </a:r>
            <a:r>
              <a:rPr lang="fr-FR" sz="2400" dirty="0" smtClean="0"/>
              <a:t> are </a:t>
            </a:r>
            <a:r>
              <a:rPr lang="fr-FR" sz="2400" dirty="0" err="1" smtClean="0"/>
              <a:t>sending</a:t>
            </a:r>
            <a:r>
              <a:rPr lang="fr-FR" sz="2400" dirty="0" smtClean="0"/>
              <a:t> </a:t>
            </a:r>
            <a:r>
              <a:rPr lang="fr-FR" sz="2400" dirty="0" err="1" smtClean="0"/>
              <a:t>her</a:t>
            </a:r>
            <a:r>
              <a:rPr lang="fr-FR" sz="2400" dirty="0" smtClean="0"/>
              <a:t> to prison</a:t>
            </a:r>
            <a:r>
              <a:rPr lang="fr-FR" sz="2400" dirty="0" smtClean="0">
                <a:sym typeface="Wingdings" panose="05000000000000000000" pitchFamily="2" charset="2"/>
              </a:rPr>
              <a:t> </a:t>
            </a:r>
            <a:r>
              <a:rPr lang="fr-FR" sz="2400" dirty="0" smtClean="0">
                <a:solidFill>
                  <a:srgbClr val="FF0000"/>
                </a:solidFill>
                <a:sym typeface="Wingdings" panose="05000000000000000000" pitchFamily="2" charset="2"/>
              </a:rPr>
              <a:t>Ils l’envoient en prison</a:t>
            </a:r>
            <a:endParaRPr lang="fr-FR" sz="2400" dirty="0" smtClean="0"/>
          </a:p>
          <a:p>
            <a:r>
              <a:rPr lang="fr-FR" sz="2400" dirty="0" smtClean="0"/>
              <a:t>He </a:t>
            </a:r>
            <a:r>
              <a:rPr lang="fr-FR" sz="2400" dirty="0" err="1" smtClean="0"/>
              <a:t>found</a:t>
            </a:r>
            <a:r>
              <a:rPr lang="fr-FR" sz="2400" dirty="0" smtClean="0"/>
              <a:t> </a:t>
            </a:r>
            <a:r>
              <a:rPr lang="fr-FR" sz="2400" dirty="0" err="1" smtClean="0"/>
              <a:t>her</a:t>
            </a:r>
            <a:r>
              <a:rPr lang="fr-FR" sz="2400" dirty="0" smtClean="0"/>
              <a:t> </a:t>
            </a:r>
            <a:r>
              <a:rPr lang="fr-FR" sz="2400" dirty="0" err="1" smtClean="0"/>
              <a:t>guilty</a:t>
            </a:r>
            <a:r>
              <a:rPr lang="fr-FR" sz="2400" dirty="0" smtClean="0"/>
              <a:t> of </a:t>
            </a:r>
            <a:r>
              <a:rPr lang="fr-FR" sz="2400" dirty="0" err="1" smtClean="0"/>
              <a:t>these</a:t>
            </a:r>
            <a:r>
              <a:rPr lang="fr-FR" sz="2400" dirty="0" smtClean="0"/>
              <a:t> crimes</a:t>
            </a:r>
            <a:r>
              <a:rPr lang="fr-FR" sz="2400" dirty="0" smtClean="0">
                <a:sym typeface="Wingdings" panose="05000000000000000000" pitchFamily="2" charset="2"/>
              </a:rPr>
              <a:t> </a:t>
            </a:r>
            <a:r>
              <a:rPr lang="fr-FR" sz="2400" dirty="0" smtClean="0">
                <a:solidFill>
                  <a:srgbClr val="FF0000"/>
                </a:solidFill>
                <a:sym typeface="Wingdings" panose="05000000000000000000" pitchFamily="2" charset="2"/>
              </a:rPr>
              <a:t>il l’a trouvée coupable de ces crimes</a:t>
            </a:r>
            <a:endParaRPr lang="fr-FR" sz="2400" dirty="0" smtClean="0">
              <a:solidFill>
                <a:srgbClr val="FF0000"/>
              </a:solidFill>
            </a:endParaRPr>
          </a:p>
        </p:txBody>
      </p:sp>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2711" y="269792"/>
            <a:ext cx="384447"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551" y="3570046"/>
            <a:ext cx="384447"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875" y="3570046"/>
            <a:ext cx="384447" cy="426332"/>
          </a:xfrm>
          <a:prstGeom prst="rect">
            <a:avLst/>
          </a:prstGeom>
          <a:solidFill>
            <a:schemeClr val="bg1"/>
          </a:solidFill>
          <a:ln>
            <a:solidFill>
              <a:srgbClr val="0070C0"/>
            </a:solidFill>
          </a:ln>
        </p:spPr>
      </p:pic>
      <p:sp>
        <p:nvSpPr>
          <p:cNvPr id="9" name="TextBox 8"/>
          <p:cNvSpPr txBox="1"/>
          <p:nvPr/>
        </p:nvSpPr>
        <p:spPr>
          <a:xfrm rot="1051379">
            <a:off x="9942489" y="847606"/>
            <a:ext cx="2061846" cy="523220"/>
          </a:xfrm>
          <a:prstGeom prst="rect">
            <a:avLst/>
          </a:prstGeom>
          <a:noFill/>
        </p:spPr>
        <p:txBody>
          <a:bodyPr wrap="none" rtlCol="0">
            <a:spAutoFit/>
          </a:bodyPr>
          <a:lstStyle/>
          <a:p>
            <a:r>
              <a:rPr lang="fr-FR" sz="2800" dirty="0" smtClean="0">
                <a:solidFill>
                  <a:srgbClr val="FF0000"/>
                </a:solidFill>
              </a:rPr>
              <a:t>Les réponses</a:t>
            </a:r>
            <a:endParaRPr lang="fr-FR" sz="2800" dirty="0">
              <a:solidFill>
                <a:srgbClr val="FF0000"/>
              </a:solidFill>
            </a:endParaRPr>
          </a:p>
        </p:txBody>
      </p:sp>
    </p:spTree>
    <p:extLst>
      <p:ext uri="{BB962C8B-B14F-4D97-AF65-F5344CB8AC3E}">
        <p14:creationId xmlns:p14="http://schemas.microsoft.com/office/powerpoint/2010/main" val="4090640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457"/>
            <a:ext cx="10515600" cy="639427"/>
          </a:xfrm>
        </p:spPr>
        <p:txBody>
          <a:bodyPr>
            <a:normAutofit fontScale="90000"/>
          </a:bodyPr>
          <a:lstStyle/>
          <a:p>
            <a:r>
              <a:rPr lang="fr-FR" b="1" dirty="0" smtClean="0"/>
              <a:t>7. Noël en prison</a:t>
            </a:r>
            <a:endParaRPr lang="fr-FR" b="1" dirty="0"/>
          </a:p>
        </p:txBody>
      </p:sp>
      <p:sp>
        <p:nvSpPr>
          <p:cNvPr id="3" name="Content Placeholder 2"/>
          <p:cNvSpPr>
            <a:spLocks noGrp="1"/>
          </p:cNvSpPr>
          <p:nvPr>
            <p:ph idx="1"/>
          </p:nvPr>
        </p:nvSpPr>
        <p:spPr>
          <a:xfrm>
            <a:off x="838200" y="1453725"/>
            <a:ext cx="11353800" cy="2952437"/>
          </a:xfrm>
        </p:spPr>
        <p:txBody>
          <a:bodyPr>
            <a:noAutofit/>
          </a:bodyPr>
          <a:lstStyle/>
          <a:p>
            <a:pPr marL="0" indent="0">
              <a:buNone/>
            </a:pPr>
            <a:r>
              <a:rPr lang="fr-FR" sz="2400" b="1" dirty="0" smtClean="0"/>
              <a:t>Écoutez le reportage sur Noël dans une prison en Suisse. </a:t>
            </a:r>
          </a:p>
          <a:p>
            <a:pPr marL="0" indent="0">
              <a:buNone/>
            </a:pPr>
            <a:r>
              <a:rPr lang="fr-FR" sz="2400" b="1" dirty="0" smtClean="0"/>
              <a:t>Écrivez en français et en phrases complètes un paragraphe de 90 mots au maximum où vous résumez ce que vous avez compris suivant ces points:</a:t>
            </a:r>
          </a:p>
          <a:p>
            <a:pPr marL="0" indent="0">
              <a:buNone/>
            </a:pPr>
            <a:endParaRPr lang="fr-FR" sz="2400" b="1" dirty="0" smtClean="0"/>
          </a:p>
          <a:p>
            <a:r>
              <a:rPr lang="fr-FR" sz="2400" b="1" dirty="0" smtClean="0"/>
              <a:t>Comment se sentent les détenus à </a:t>
            </a:r>
            <a:r>
              <a:rPr lang="fr-FR" sz="2400" b="1" dirty="0"/>
              <a:t>Noël </a:t>
            </a:r>
            <a:r>
              <a:rPr lang="fr-FR" sz="2400" b="1" dirty="0" smtClean="0"/>
              <a:t>et les conséquences de ce sentiment (2 marks)</a:t>
            </a:r>
          </a:p>
          <a:p>
            <a:r>
              <a:rPr lang="fr-FR" sz="2400" b="1" dirty="0" smtClean="0"/>
              <a:t>2 exemples d’activités spéciales mises en place (2 marks)</a:t>
            </a:r>
          </a:p>
          <a:p>
            <a:r>
              <a:rPr lang="fr-FR" sz="2400" b="1" dirty="0" smtClean="0"/>
              <a:t>La décoration et le repas de </a:t>
            </a:r>
            <a:r>
              <a:rPr lang="fr-FR" sz="2400" b="1" dirty="0"/>
              <a:t>Noël </a:t>
            </a:r>
            <a:r>
              <a:rPr lang="fr-FR" sz="2400" b="1" dirty="0" smtClean="0"/>
              <a:t>(2 marks)</a:t>
            </a:r>
          </a:p>
          <a:p>
            <a:r>
              <a:rPr lang="fr-FR" sz="2400" b="1" dirty="0" smtClean="0"/>
              <a:t>Les conditions de détention </a:t>
            </a:r>
            <a:r>
              <a:rPr lang="fr-FR" sz="2400" b="1" dirty="0"/>
              <a:t>à</a:t>
            </a:r>
            <a:r>
              <a:rPr lang="fr-FR" sz="2400" b="1" dirty="0" smtClean="0"/>
              <a:t> Noël (1 mark)</a:t>
            </a:r>
            <a:endParaRPr lang="fr-FR" sz="2400" b="1" dirty="0"/>
          </a:p>
        </p:txBody>
      </p:sp>
      <p:sp>
        <p:nvSpPr>
          <p:cNvPr id="4" name="TextBox 3"/>
          <p:cNvSpPr txBox="1"/>
          <p:nvPr/>
        </p:nvSpPr>
        <p:spPr>
          <a:xfrm>
            <a:off x="11101588" y="4876196"/>
            <a:ext cx="689612" cy="523220"/>
          </a:xfrm>
          <a:prstGeom prst="rect">
            <a:avLst/>
          </a:prstGeom>
          <a:noFill/>
        </p:spPr>
        <p:txBody>
          <a:bodyPr wrap="none" rtlCol="0">
            <a:spAutoFit/>
          </a:bodyPr>
          <a:lstStyle/>
          <a:p>
            <a:r>
              <a:rPr lang="fr-FR" sz="2800" dirty="0" smtClean="0"/>
              <a:t>/12</a:t>
            </a:r>
            <a:endParaRPr lang="fr-FR" sz="2800" dirty="0"/>
          </a:p>
        </p:txBody>
      </p:sp>
      <p:sp>
        <p:nvSpPr>
          <p:cNvPr id="5" name="TextBox 4"/>
          <p:cNvSpPr txBox="1"/>
          <p:nvPr/>
        </p:nvSpPr>
        <p:spPr>
          <a:xfrm>
            <a:off x="1014506" y="5530632"/>
            <a:ext cx="10470911" cy="830997"/>
          </a:xfrm>
          <a:prstGeom prst="rect">
            <a:avLst/>
          </a:prstGeom>
          <a:noFill/>
        </p:spPr>
        <p:txBody>
          <a:bodyPr wrap="square" rtlCol="0">
            <a:spAutoFit/>
          </a:bodyPr>
          <a:lstStyle/>
          <a:p>
            <a:r>
              <a:rPr lang="fr-FR" sz="2400" i="1" dirty="0" smtClean="0">
                <a:solidFill>
                  <a:srgbClr val="FF0000"/>
                </a:solidFill>
              </a:rPr>
              <a:t>Attention! Il y a 5 points supplémentaires pour la qualité de votre langue. Essayez donc d’utiliser vos propres mots autant que possible. </a:t>
            </a:r>
            <a:endParaRPr lang="fr-FR" sz="2400" i="1" dirty="0">
              <a:solidFill>
                <a:srgbClr val="FF0000"/>
              </a:solidFill>
            </a:endParaRPr>
          </a:p>
        </p:txBody>
      </p:sp>
      <p:pic>
        <p:nvPicPr>
          <p:cNvPr id="6" name="Noel_dans_une_pris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89472" y="281890"/>
            <a:ext cx="609600" cy="609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8137" y="228525"/>
            <a:ext cx="911326" cy="765575"/>
          </a:xfrm>
          <a:prstGeom prst="rect">
            <a:avLst/>
          </a:prstGeom>
        </p:spPr>
      </p:pic>
    </p:spTree>
    <p:extLst>
      <p:ext uri="{BB962C8B-B14F-4D97-AF65-F5344CB8AC3E}">
        <p14:creationId xmlns:p14="http://schemas.microsoft.com/office/powerpoint/2010/main" val="13344227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83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662"/>
            <a:ext cx="11065042" cy="1325563"/>
          </a:xfrm>
        </p:spPr>
        <p:txBody>
          <a:bodyPr/>
          <a:lstStyle/>
          <a:p>
            <a:r>
              <a:rPr lang="fr-FR" b="1" dirty="0" smtClean="0"/>
              <a:t>Résumé – Contenu possible:</a:t>
            </a:r>
          </a:p>
        </p:txBody>
      </p:sp>
      <p:sp>
        <p:nvSpPr>
          <p:cNvPr id="3" name="Content Placeholder 2"/>
          <p:cNvSpPr>
            <a:spLocks noGrp="1"/>
          </p:cNvSpPr>
          <p:nvPr>
            <p:ph idx="1"/>
          </p:nvPr>
        </p:nvSpPr>
        <p:spPr>
          <a:xfrm>
            <a:off x="838200" y="1825625"/>
            <a:ext cx="11065042" cy="4351338"/>
          </a:xfrm>
        </p:spPr>
        <p:txBody>
          <a:bodyPr>
            <a:normAutofit/>
          </a:bodyPr>
          <a:lstStyle/>
          <a:p>
            <a:pPr marL="514350" indent="-514350">
              <a:buAutoNum type="arabicPeriod"/>
            </a:pPr>
            <a:endParaRPr lang="en-GB" sz="2400" b="1" dirty="0" smtClean="0"/>
          </a:p>
        </p:txBody>
      </p:sp>
      <p:sp>
        <p:nvSpPr>
          <p:cNvPr id="5" name="TextBox 4"/>
          <p:cNvSpPr txBox="1"/>
          <p:nvPr/>
        </p:nvSpPr>
        <p:spPr>
          <a:xfrm rot="776243">
            <a:off x="8932905" y="1115979"/>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4035692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570" y="157307"/>
            <a:ext cx="4925291" cy="923347"/>
          </a:xfrm>
        </p:spPr>
        <p:txBody>
          <a:bodyPr>
            <a:normAutofit fontScale="90000"/>
          </a:bodyPr>
          <a:lstStyle/>
          <a:p>
            <a:r>
              <a:rPr lang="en-GB" dirty="0" err="1"/>
              <a:t>Leçon</a:t>
            </a:r>
            <a:r>
              <a:rPr lang="en-GB" dirty="0"/>
              <a:t> 4 </a:t>
            </a:r>
            <a:r>
              <a:rPr lang="en-GB" dirty="0" smtClean="0"/>
              <a:t/>
            </a:r>
            <a:br>
              <a:rPr lang="en-GB" dirty="0" smtClean="0"/>
            </a:br>
            <a:r>
              <a:rPr lang="fr-FR" b="1" dirty="0" smtClean="0"/>
              <a:t>Pour commencer:</a:t>
            </a:r>
            <a:endParaRPr lang="fr-FR" b="1" dirty="0"/>
          </a:p>
        </p:txBody>
      </p:sp>
      <p:pic>
        <p:nvPicPr>
          <p:cNvPr id="6" name="Picture 5"/>
          <p:cNvPicPr>
            <a:picLocks noChangeAspect="1"/>
          </p:cNvPicPr>
          <p:nvPr/>
        </p:nvPicPr>
        <p:blipFill>
          <a:blip r:embed="rId2"/>
          <a:stretch>
            <a:fillRect/>
          </a:stretch>
        </p:blipFill>
        <p:spPr>
          <a:xfrm>
            <a:off x="1444570" y="1793422"/>
            <a:ext cx="4485176" cy="4771221"/>
          </a:xfrm>
          <a:prstGeom prst="rect">
            <a:avLst/>
          </a:prstGeom>
          <a:ln w="38100">
            <a:solidFill>
              <a:schemeClr val="tx1"/>
            </a:solidFill>
          </a:ln>
        </p:spPr>
      </p:pic>
      <p:pic>
        <p:nvPicPr>
          <p:cNvPr id="7" name="Picture 6"/>
          <p:cNvPicPr>
            <a:picLocks noChangeAspect="1"/>
          </p:cNvPicPr>
          <p:nvPr/>
        </p:nvPicPr>
        <p:blipFill>
          <a:blip r:embed="rId3"/>
          <a:stretch>
            <a:fillRect/>
          </a:stretch>
        </p:blipFill>
        <p:spPr>
          <a:xfrm>
            <a:off x="6753016" y="3223721"/>
            <a:ext cx="3948362" cy="3340922"/>
          </a:xfrm>
          <a:prstGeom prst="rect">
            <a:avLst/>
          </a:prstGeom>
          <a:ln w="3810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8820" y="232929"/>
            <a:ext cx="847725" cy="8477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673" y="157307"/>
            <a:ext cx="1153391" cy="1153391"/>
          </a:xfrm>
          <a:prstGeom prst="rect">
            <a:avLst/>
          </a:prstGeom>
        </p:spPr>
      </p:pic>
      <p:sp>
        <p:nvSpPr>
          <p:cNvPr id="10" name="TextBox 9"/>
          <p:cNvSpPr txBox="1"/>
          <p:nvPr/>
        </p:nvSpPr>
        <p:spPr>
          <a:xfrm>
            <a:off x="6636327" y="1367357"/>
            <a:ext cx="4488873" cy="1569660"/>
          </a:xfrm>
          <a:prstGeom prst="rect">
            <a:avLst/>
          </a:prstGeom>
          <a:solidFill>
            <a:schemeClr val="accent1">
              <a:lumMod val="40000"/>
              <a:lumOff val="60000"/>
            </a:schemeClr>
          </a:solidFill>
        </p:spPr>
        <p:txBody>
          <a:bodyPr wrap="square" rtlCol="0">
            <a:spAutoFit/>
          </a:bodyPr>
          <a:lstStyle/>
          <a:p>
            <a:r>
              <a:rPr lang="fr-FR" sz="3200" b="1" dirty="0" smtClean="0"/>
              <a:t>Regardez ces statistiques et discutez-les avec un partenaire</a:t>
            </a:r>
            <a:endParaRPr lang="fr-FR" sz="3200" b="1" dirty="0"/>
          </a:p>
        </p:txBody>
      </p:sp>
    </p:spTree>
    <p:extLst>
      <p:ext uri="{BB962C8B-B14F-4D97-AF65-F5344CB8AC3E}">
        <p14:creationId xmlns:p14="http://schemas.microsoft.com/office/powerpoint/2010/main" val="862737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1642"/>
            <a:ext cx="11087232" cy="1325563"/>
          </a:xfrm>
        </p:spPr>
        <p:txBody>
          <a:bodyPr>
            <a:normAutofit/>
          </a:bodyPr>
          <a:lstStyle/>
          <a:p>
            <a:r>
              <a:rPr lang="fr-FR" sz="4900" b="1" dirty="0"/>
              <a:t>Vocabulaire page </a:t>
            </a:r>
            <a:r>
              <a:rPr lang="fr-FR" sz="4900" b="1" dirty="0" smtClean="0"/>
              <a:t>16 </a:t>
            </a:r>
            <a:r>
              <a:rPr lang="fr-FR" sz="3200" b="1" dirty="0" smtClean="0"/>
              <a:t>– échangez avec votre partenaire</a:t>
            </a:r>
            <a:endParaRPr lang="fr-FR" sz="2800" b="1" dirty="0"/>
          </a:p>
        </p:txBody>
      </p:sp>
      <p:sp>
        <p:nvSpPr>
          <p:cNvPr id="5" name="Content Placeholder 2"/>
          <p:cNvSpPr txBox="1">
            <a:spLocks/>
          </p:cNvSpPr>
          <p:nvPr/>
        </p:nvSpPr>
        <p:spPr>
          <a:xfrm>
            <a:off x="5436526" y="1417206"/>
            <a:ext cx="6533802" cy="4609522"/>
          </a:xfrm>
          <a:prstGeom prst="rect">
            <a:avLst/>
          </a:prstGeom>
          <a:solidFill>
            <a:schemeClr val="accent5">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fr-FR" b="1" dirty="0" smtClean="0"/>
              <a:t>La </a:t>
            </a:r>
            <a:r>
              <a:rPr lang="fr-FR" b="1" dirty="0" smtClean="0"/>
              <a:t>vétusté</a:t>
            </a:r>
            <a:endParaRPr lang="fr-FR" b="1" dirty="0" smtClean="0"/>
          </a:p>
          <a:p>
            <a:pPr marL="514350" indent="-514350">
              <a:buFont typeface="+mj-lt"/>
              <a:buAutoNum type="arabicPeriod"/>
            </a:pPr>
            <a:r>
              <a:rPr lang="fr-FR" b="1" dirty="0" smtClean="0"/>
              <a:t>Récidiver</a:t>
            </a:r>
            <a:endParaRPr lang="fr-FR" b="1" dirty="0" smtClean="0"/>
          </a:p>
          <a:p>
            <a:pPr marL="514350" indent="-514350">
              <a:buFont typeface="+mj-lt"/>
              <a:buAutoNum type="arabicPeriod"/>
            </a:pPr>
            <a:r>
              <a:rPr lang="fr-FR" b="1" dirty="0" smtClean="0"/>
              <a:t>Se suicider</a:t>
            </a:r>
            <a:endParaRPr lang="fr-FR" b="1" dirty="0" smtClean="0"/>
          </a:p>
          <a:p>
            <a:pPr marL="514350" indent="-514350">
              <a:buFont typeface="+mj-lt"/>
              <a:buAutoNum type="arabicPeriod"/>
            </a:pPr>
            <a:r>
              <a:rPr lang="fr-FR" b="1" dirty="0" smtClean="0"/>
              <a:t>Le comportement</a:t>
            </a:r>
            <a:endParaRPr lang="fr-FR" b="1" dirty="0" smtClean="0"/>
          </a:p>
          <a:p>
            <a:pPr marL="514350" indent="-514350">
              <a:buFont typeface="+mj-lt"/>
              <a:buAutoNum type="arabicPeriod"/>
            </a:pPr>
            <a:r>
              <a:rPr lang="fr-FR" b="1" dirty="0" smtClean="0"/>
              <a:t>Un cambriolage</a:t>
            </a:r>
            <a:endParaRPr lang="fr-FR" b="1" dirty="0" smtClean="0"/>
          </a:p>
          <a:p>
            <a:pPr marL="514350" indent="-514350">
              <a:buFont typeface="+mj-lt"/>
              <a:buAutoNum type="arabicPeriod"/>
            </a:pPr>
            <a:r>
              <a:rPr lang="fr-FR" b="1" dirty="0" smtClean="0"/>
              <a:t>Un délinquant</a:t>
            </a:r>
            <a:endParaRPr lang="fr-FR" b="1" dirty="0" smtClean="0"/>
          </a:p>
          <a:p>
            <a:pPr marL="514350" indent="-514350">
              <a:buFont typeface="+mj-lt"/>
              <a:buAutoNum type="arabicPeriod"/>
            </a:pPr>
            <a:r>
              <a:rPr lang="fr-FR" b="1" dirty="0" smtClean="0"/>
              <a:t>Le manque de personnel</a:t>
            </a:r>
            <a:endParaRPr lang="fr-FR" b="1" dirty="0" smtClean="0"/>
          </a:p>
          <a:p>
            <a:pPr marL="514350" indent="-514350">
              <a:buFont typeface="+mj-lt"/>
              <a:buAutoNum type="arabicPeriod"/>
            </a:pPr>
            <a:r>
              <a:rPr lang="fr-FR" b="1" dirty="0" smtClean="0"/>
              <a:t>Faire de la prison</a:t>
            </a:r>
            <a:endParaRPr lang="fr-FR" b="1" dirty="0" smtClean="0"/>
          </a:p>
          <a:p>
            <a:pPr marL="514350" indent="-514350">
              <a:buFont typeface="+mj-lt"/>
              <a:buAutoNum type="arabicPeriod"/>
            </a:pPr>
            <a:r>
              <a:rPr lang="fr-FR" b="1" dirty="0" smtClean="0"/>
              <a:t>L’amende (f)</a:t>
            </a:r>
            <a:endParaRPr lang="fr-FR" b="1" dirty="0" smtClean="0"/>
          </a:p>
          <a:p>
            <a:pPr marL="514350" indent="-514350">
              <a:buFont typeface="+mj-lt"/>
              <a:buAutoNum type="arabicPeriod"/>
            </a:pPr>
            <a:r>
              <a:rPr lang="fr-FR" b="1" dirty="0" smtClean="0"/>
              <a:t>L’atteinte (f)</a:t>
            </a:r>
            <a:endParaRPr lang="fr-FR" b="1" dirty="0" smtClean="0"/>
          </a:p>
          <a:p>
            <a:pPr marL="514350" indent="-514350">
              <a:buFont typeface="+mj-lt"/>
              <a:buAutoNum type="arabicPeriod"/>
            </a:pPr>
            <a:endParaRPr lang="fr-FR" b="1" dirty="0"/>
          </a:p>
        </p:txBody>
      </p:sp>
      <p:sp>
        <p:nvSpPr>
          <p:cNvPr id="6" name="Content Placeholder 2"/>
          <p:cNvSpPr>
            <a:spLocks noGrp="1"/>
          </p:cNvSpPr>
          <p:nvPr>
            <p:ph idx="1"/>
          </p:nvPr>
        </p:nvSpPr>
        <p:spPr>
          <a:xfrm>
            <a:off x="481012" y="1417638"/>
            <a:ext cx="4955513" cy="4609090"/>
          </a:xfrm>
          <a:solidFill>
            <a:schemeClr val="accent6">
              <a:lumMod val="20000"/>
              <a:lumOff val="80000"/>
            </a:schemeClr>
          </a:solidFill>
        </p:spPr>
        <p:txBody>
          <a:bodyPr>
            <a:normAutofit fontScale="92500" lnSpcReduction="10000"/>
          </a:bodyPr>
          <a:lstStyle/>
          <a:p>
            <a:pPr marL="514350" indent="-514350">
              <a:buFont typeface="+mj-lt"/>
              <a:buAutoNum type="arabicPeriod"/>
            </a:pPr>
            <a:r>
              <a:rPr lang="fr-FR" b="1" dirty="0" smtClean="0"/>
              <a:t>Old </a:t>
            </a:r>
            <a:r>
              <a:rPr lang="fr-FR" b="1" dirty="0" err="1" smtClean="0"/>
              <a:t>age</a:t>
            </a:r>
            <a:r>
              <a:rPr lang="fr-FR" b="1" dirty="0" smtClean="0"/>
              <a:t> (of a building)</a:t>
            </a:r>
            <a:endParaRPr lang="fr-FR" b="1" dirty="0" smtClean="0"/>
          </a:p>
          <a:p>
            <a:pPr marL="514350" indent="-514350">
              <a:buFont typeface="+mj-lt"/>
              <a:buAutoNum type="arabicPeriod"/>
            </a:pPr>
            <a:r>
              <a:rPr lang="fr-FR" b="1" dirty="0" smtClean="0"/>
              <a:t>To </a:t>
            </a:r>
            <a:r>
              <a:rPr lang="fr-FR" b="1" dirty="0" err="1" smtClean="0"/>
              <a:t>reoffend</a:t>
            </a:r>
            <a:endParaRPr lang="fr-FR" b="1" dirty="0" smtClean="0"/>
          </a:p>
          <a:p>
            <a:pPr marL="514350" indent="-514350">
              <a:buFont typeface="+mj-lt"/>
              <a:buAutoNum type="arabicPeriod"/>
            </a:pPr>
            <a:r>
              <a:rPr lang="fr-FR" b="1" dirty="0" smtClean="0"/>
              <a:t>To commit suicide</a:t>
            </a:r>
            <a:endParaRPr lang="fr-FR" b="1" dirty="0" smtClean="0"/>
          </a:p>
          <a:p>
            <a:pPr marL="514350" indent="-514350">
              <a:buFont typeface="+mj-lt"/>
              <a:buAutoNum type="arabicPeriod"/>
            </a:pPr>
            <a:r>
              <a:rPr lang="fr-FR" b="1" dirty="0" err="1" smtClean="0"/>
              <a:t>Behaviour</a:t>
            </a:r>
            <a:r>
              <a:rPr lang="fr-FR" b="1" dirty="0" smtClean="0"/>
              <a:t> </a:t>
            </a:r>
            <a:r>
              <a:rPr lang="fr-FR" b="1" dirty="0" smtClean="0"/>
              <a:t> </a:t>
            </a:r>
            <a:endParaRPr lang="fr-FR" b="1" dirty="0" smtClean="0"/>
          </a:p>
          <a:p>
            <a:pPr marL="514350" indent="-514350">
              <a:buFont typeface="+mj-lt"/>
              <a:buAutoNum type="arabicPeriod"/>
            </a:pPr>
            <a:r>
              <a:rPr lang="fr-FR" b="1" dirty="0" err="1" smtClean="0"/>
              <a:t>Burglary</a:t>
            </a:r>
            <a:r>
              <a:rPr lang="fr-FR" b="1" dirty="0" smtClean="0"/>
              <a:t> </a:t>
            </a:r>
          </a:p>
          <a:p>
            <a:pPr marL="514350" indent="-514350">
              <a:buFont typeface="+mj-lt"/>
              <a:buAutoNum type="arabicPeriod"/>
            </a:pPr>
            <a:r>
              <a:rPr lang="fr-FR" b="1" dirty="0" err="1" smtClean="0"/>
              <a:t>Offender</a:t>
            </a:r>
            <a:endParaRPr lang="fr-FR" b="1" dirty="0" smtClean="0"/>
          </a:p>
          <a:p>
            <a:pPr marL="514350" indent="-514350">
              <a:buFont typeface="+mj-lt"/>
              <a:buAutoNum type="arabicPeriod"/>
            </a:pPr>
            <a:r>
              <a:rPr lang="fr-FR" b="1" dirty="0" err="1" smtClean="0"/>
              <a:t>Lack</a:t>
            </a:r>
            <a:r>
              <a:rPr lang="fr-FR" b="1" dirty="0" smtClean="0"/>
              <a:t> of staff</a:t>
            </a:r>
            <a:endParaRPr lang="fr-FR" b="1" dirty="0" smtClean="0"/>
          </a:p>
          <a:p>
            <a:pPr marL="514350" indent="-514350">
              <a:buFont typeface="+mj-lt"/>
              <a:buAutoNum type="arabicPeriod"/>
            </a:pPr>
            <a:r>
              <a:rPr lang="fr-FR" b="1" dirty="0" smtClean="0"/>
              <a:t>To serve time</a:t>
            </a:r>
            <a:endParaRPr lang="fr-FR" b="1" dirty="0" smtClean="0"/>
          </a:p>
          <a:p>
            <a:pPr marL="514350" indent="-514350">
              <a:buFont typeface="+mj-lt"/>
              <a:buAutoNum type="arabicPeriod"/>
            </a:pPr>
            <a:r>
              <a:rPr lang="fr-FR" b="1" dirty="0" smtClean="0"/>
              <a:t>Fine</a:t>
            </a:r>
            <a:endParaRPr lang="fr-FR" b="1" dirty="0" smtClean="0"/>
          </a:p>
          <a:p>
            <a:pPr marL="514350" indent="-514350">
              <a:buFont typeface="+mj-lt"/>
              <a:buAutoNum type="arabicPeriod"/>
            </a:pPr>
            <a:r>
              <a:rPr lang="fr-FR" b="1" dirty="0" smtClean="0"/>
              <a:t>Violation </a:t>
            </a:r>
            <a:endParaRPr lang="fr-FR" b="1" dirty="0" smtClean="0"/>
          </a:p>
        </p:txBody>
      </p:sp>
    </p:spTree>
    <p:extLst>
      <p:ext uri="{BB962C8B-B14F-4D97-AF65-F5344CB8AC3E}">
        <p14:creationId xmlns:p14="http://schemas.microsoft.com/office/powerpoint/2010/main" val="282388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 calcmode="lin" valueType="num">
                                      <p:cBhvr additive="base">
                                        <p:cTn id="7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anim calcmode="lin" valueType="num">
                                      <p:cBhvr additive="base">
                                        <p:cTn id="7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5">
                                            <p:txEl>
                                              <p:pRg st="3" end="3"/>
                                            </p:txEl>
                                          </p:spTgt>
                                        </p:tgtEl>
                                        <p:attrNameLst>
                                          <p:attrName>style.visibility</p:attrName>
                                        </p:attrNameLst>
                                      </p:cBhvr>
                                      <p:to>
                                        <p:strVal val="visible"/>
                                      </p:to>
                                    </p:set>
                                    <p:anim calcmode="lin" valueType="num">
                                      <p:cBhvr additive="base">
                                        <p:cTn id="8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5">
                                            <p:txEl>
                                              <p:pRg st="4" end="4"/>
                                            </p:txEl>
                                          </p:spTgt>
                                        </p:tgtEl>
                                        <p:attrNameLst>
                                          <p:attrName>style.visibility</p:attrName>
                                        </p:attrNameLst>
                                      </p:cBhvr>
                                      <p:to>
                                        <p:strVal val="visible"/>
                                      </p:to>
                                    </p:set>
                                    <p:anim calcmode="lin" valueType="num">
                                      <p:cBhvr additive="base">
                                        <p:cTn id="9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5">
                                            <p:txEl>
                                              <p:pRg st="5" end="5"/>
                                            </p:txEl>
                                          </p:spTgt>
                                        </p:tgtEl>
                                        <p:attrNameLst>
                                          <p:attrName>style.visibility</p:attrName>
                                        </p:attrNameLst>
                                      </p:cBhvr>
                                      <p:to>
                                        <p:strVal val="visible"/>
                                      </p:to>
                                    </p:set>
                                    <p:anim calcmode="lin" valueType="num">
                                      <p:cBhvr additive="base">
                                        <p:cTn id="9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5">
                                            <p:txEl>
                                              <p:pRg st="6" end="6"/>
                                            </p:txEl>
                                          </p:spTgt>
                                        </p:tgtEl>
                                        <p:attrNameLst>
                                          <p:attrName>style.visibility</p:attrName>
                                        </p:attrNameLst>
                                      </p:cBhvr>
                                      <p:to>
                                        <p:strVal val="visible"/>
                                      </p:to>
                                    </p:set>
                                    <p:anim calcmode="lin" valueType="num">
                                      <p:cBhvr additive="base">
                                        <p:cTn id="10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nodeType="clickEffect">
                                  <p:stCondLst>
                                    <p:cond delay="0"/>
                                  </p:stCondLst>
                                  <p:childTnLst>
                                    <p:set>
                                      <p:cBhvr>
                                        <p:cTn id="108" dur="1" fill="hold">
                                          <p:stCondLst>
                                            <p:cond delay="0"/>
                                          </p:stCondLst>
                                        </p:cTn>
                                        <p:tgtEl>
                                          <p:spTgt spid="5">
                                            <p:txEl>
                                              <p:pRg st="7" end="7"/>
                                            </p:txEl>
                                          </p:spTgt>
                                        </p:tgtEl>
                                        <p:attrNameLst>
                                          <p:attrName>style.visibility</p:attrName>
                                        </p:attrNameLst>
                                      </p:cBhvr>
                                      <p:to>
                                        <p:strVal val="visible"/>
                                      </p:to>
                                    </p:set>
                                    <p:anim calcmode="lin" valueType="num">
                                      <p:cBhvr additive="base">
                                        <p:cTn id="109"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5">
                                            <p:txEl>
                                              <p:pRg st="8" end="8"/>
                                            </p:txEl>
                                          </p:spTgt>
                                        </p:tgtEl>
                                        <p:attrNameLst>
                                          <p:attrName>style.visibility</p:attrName>
                                        </p:attrNameLst>
                                      </p:cBhvr>
                                      <p:to>
                                        <p:strVal val="visible"/>
                                      </p:to>
                                    </p:set>
                                    <p:anim calcmode="lin" valueType="num">
                                      <p:cBhvr additive="base">
                                        <p:cTn id="11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nodeType="clickEffect">
                                  <p:stCondLst>
                                    <p:cond delay="0"/>
                                  </p:stCondLst>
                                  <p:childTnLst>
                                    <p:set>
                                      <p:cBhvr>
                                        <p:cTn id="120" dur="1" fill="hold">
                                          <p:stCondLst>
                                            <p:cond delay="0"/>
                                          </p:stCondLst>
                                        </p:cTn>
                                        <p:tgtEl>
                                          <p:spTgt spid="5">
                                            <p:txEl>
                                              <p:pRg st="9" end="9"/>
                                            </p:txEl>
                                          </p:spTgt>
                                        </p:tgtEl>
                                        <p:attrNameLst>
                                          <p:attrName>style.visibility</p:attrName>
                                        </p:attrNameLst>
                                      </p:cBhvr>
                                      <p:to>
                                        <p:strVal val="visible"/>
                                      </p:to>
                                    </p:set>
                                    <p:anim calcmode="lin" valueType="num">
                                      <p:cBhvr additive="base">
                                        <p:cTn id="121"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570" y="157307"/>
            <a:ext cx="4925291" cy="923347"/>
          </a:xfrm>
        </p:spPr>
        <p:txBody>
          <a:bodyPr>
            <a:normAutofit fontScale="90000"/>
          </a:bodyPr>
          <a:lstStyle/>
          <a:p>
            <a:r>
              <a:rPr lang="en-GB" dirty="0" err="1"/>
              <a:t>Leçon</a:t>
            </a:r>
            <a:r>
              <a:rPr lang="en-GB" dirty="0"/>
              <a:t> 4 </a:t>
            </a:r>
            <a:r>
              <a:rPr lang="en-GB" dirty="0" smtClean="0"/>
              <a:t/>
            </a:r>
            <a:br>
              <a:rPr lang="en-GB" dirty="0" smtClean="0"/>
            </a:br>
            <a:r>
              <a:rPr lang="fr-FR" b="1" dirty="0" smtClean="0"/>
              <a:t>Pour commencer:</a:t>
            </a:r>
            <a:endParaRPr lang="fr-FR" b="1" dirty="0"/>
          </a:p>
        </p:txBody>
      </p:sp>
      <p:pic>
        <p:nvPicPr>
          <p:cNvPr id="6" name="Picture 5"/>
          <p:cNvPicPr>
            <a:picLocks noChangeAspect="1"/>
          </p:cNvPicPr>
          <p:nvPr/>
        </p:nvPicPr>
        <p:blipFill>
          <a:blip r:embed="rId2"/>
          <a:stretch>
            <a:fillRect/>
          </a:stretch>
        </p:blipFill>
        <p:spPr>
          <a:xfrm>
            <a:off x="1444570" y="1793422"/>
            <a:ext cx="4485176" cy="4771221"/>
          </a:xfrm>
          <a:prstGeom prst="rect">
            <a:avLst/>
          </a:prstGeom>
          <a:ln w="38100">
            <a:solidFill>
              <a:schemeClr val="tx1"/>
            </a:solidFill>
          </a:ln>
        </p:spPr>
      </p:pic>
      <p:pic>
        <p:nvPicPr>
          <p:cNvPr id="7" name="Picture 6"/>
          <p:cNvPicPr>
            <a:picLocks noChangeAspect="1"/>
          </p:cNvPicPr>
          <p:nvPr/>
        </p:nvPicPr>
        <p:blipFill>
          <a:blip r:embed="rId3"/>
          <a:stretch>
            <a:fillRect/>
          </a:stretch>
        </p:blipFill>
        <p:spPr>
          <a:xfrm>
            <a:off x="6753016" y="3223721"/>
            <a:ext cx="3948362" cy="3340922"/>
          </a:xfrm>
          <a:prstGeom prst="rect">
            <a:avLst/>
          </a:prstGeom>
          <a:ln w="3810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8820" y="232929"/>
            <a:ext cx="847725" cy="8477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673" y="157307"/>
            <a:ext cx="1153391" cy="1153391"/>
          </a:xfrm>
          <a:prstGeom prst="rect">
            <a:avLst/>
          </a:prstGeom>
        </p:spPr>
      </p:pic>
      <p:sp>
        <p:nvSpPr>
          <p:cNvPr id="10" name="TextBox 9"/>
          <p:cNvSpPr txBox="1"/>
          <p:nvPr/>
        </p:nvSpPr>
        <p:spPr>
          <a:xfrm>
            <a:off x="6636327" y="1367357"/>
            <a:ext cx="4488873" cy="1569660"/>
          </a:xfrm>
          <a:prstGeom prst="rect">
            <a:avLst/>
          </a:prstGeom>
          <a:solidFill>
            <a:schemeClr val="accent1">
              <a:lumMod val="40000"/>
              <a:lumOff val="60000"/>
            </a:schemeClr>
          </a:solidFill>
        </p:spPr>
        <p:txBody>
          <a:bodyPr wrap="square" rtlCol="0">
            <a:spAutoFit/>
          </a:bodyPr>
          <a:lstStyle/>
          <a:p>
            <a:r>
              <a:rPr lang="fr-FR" sz="3200" b="1" dirty="0" smtClean="0"/>
              <a:t>Regardez ces statistiques et discutez-les avec un partenaire</a:t>
            </a:r>
            <a:endParaRPr lang="fr-FR" sz="3200" b="1" dirty="0"/>
          </a:p>
        </p:txBody>
      </p:sp>
    </p:spTree>
    <p:extLst>
      <p:ext uri="{BB962C8B-B14F-4D97-AF65-F5344CB8AC3E}">
        <p14:creationId xmlns:p14="http://schemas.microsoft.com/office/powerpoint/2010/main" val="2251288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389" y="-77235"/>
            <a:ext cx="10515600" cy="798657"/>
          </a:xfrm>
        </p:spPr>
        <p:txBody>
          <a:bodyPr/>
          <a:lstStyle/>
          <a:p>
            <a:r>
              <a:rPr lang="en-GB" b="1" dirty="0" smtClean="0"/>
              <a:t>8. </a:t>
            </a:r>
            <a:r>
              <a:rPr lang="en-GB" b="1" dirty="0" err="1" smtClean="0"/>
              <a:t>Améliorer</a:t>
            </a:r>
            <a:r>
              <a:rPr lang="en-GB" b="1" dirty="0" smtClean="0"/>
              <a:t> les prisons </a:t>
            </a:r>
            <a:endParaRPr lang="en-GB" b="1" dirty="0"/>
          </a:p>
        </p:txBody>
      </p:sp>
      <p:sp>
        <p:nvSpPr>
          <p:cNvPr id="3" name="Content Placeholder 2"/>
          <p:cNvSpPr>
            <a:spLocks noGrp="1"/>
          </p:cNvSpPr>
          <p:nvPr>
            <p:ph idx="1"/>
          </p:nvPr>
        </p:nvSpPr>
        <p:spPr>
          <a:xfrm>
            <a:off x="1018309" y="966643"/>
            <a:ext cx="10771909" cy="5655829"/>
          </a:xfrm>
          <a:solidFill>
            <a:schemeClr val="accent6">
              <a:lumMod val="60000"/>
              <a:lumOff val="40000"/>
            </a:schemeClr>
          </a:solidFill>
          <a:ln w="38100">
            <a:solidFill>
              <a:schemeClr val="tx1"/>
            </a:solidFill>
          </a:ln>
        </p:spPr>
        <p:txBody>
          <a:bodyPr>
            <a:noAutofit/>
          </a:bodyPr>
          <a:lstStyle/>
          <a:p>
            <a:pPr marL="0" indent="0">
              <a:buNone/>
            </a:pPr>
            <a:r>
              <a:rPr lang="fr-FR" sz="2000" b="1" dirty="0"/>
              <a:t>La majorité des personnes condamnées à une peine de prison le sont pour des délits et non pour des crimes. Or c'est précisément pour les personnes condamnées à de courtes peines que l'on constate les effets les plus délétères de la prison et un taux de récidive plus important. Ces personnes n'ont pas la possibilité de préparer leur sortie de prison ou de pouvoir réfléchir sur les causes les ayant conduites à commettre une infraction. Elles sont par ailleurs les plus touchées par la surpopulation carcérale et les conditions de détention inhumaines qui en découlent. En conséquence, les courtes peines de prison ont des effets </a:t>
            </a:r>
            <a:r>
              <a:rPr lang="fr-FR" sz="2000" b="1" dirty="0" err="1"/>
              <a:t>désocialisants</a:t>
            </a:r>
            <a:r>
              <a:rPr lang="fr-FR" sz="2000" b="1" dirty="0"/>
              <a:t> qui aggravent les facteurs de délinquance. </a:t>
            </a:r>
          </a:p>
          <a:p>
            <a:pPr marL="0" indent="0">
              <a:buNone/>
            </a:pPr>
            <a:r>
              <a:rPr lang="fr-FR" sz="2000" b="1" dirty="0"/>
              <a:t>Les prisons françaises échouent donc à réduire le nombre de nouveaux passages à l'acte. Ce constat doit nous encourager à changer notre manière de voir les choses et à repenser en profondeur la justice pénale en France.</a:t>
            </a:r>
          </a:p>
          <a:p>
            <a:pPr marL="0" indent="0">
              <a:buNone/>
            </a:pPr>
            <a:r>
              <a:rPr lang="fr-FR" sz="2000" b="1" dirty="0"/>
              <a:t>Aujourd'hui, pour tous les actes de la vie quotidienne, les personnes détenues dépendent d'autrui : sortir, téléphoner, se soigner, manger, demander une formation, un emploi, voir sa famille etc. Après des mois, des années de vie sans responsabilisation, comment retrouver la faculté d'agir seul en sortant ? Au contraire, la prison devrait permettre aux personnes détenues de se responsabiliser pour réapprendre à vivre en société dans le respect des lois de la République. </a:t>
            </a:r>
          </a:p>
          <a:p>
            <a:pPr marL="0" indent="0">
              <a:buNone/>
            </a:pPr>
            <a:r>
              <a:rPr lang="fr-FR" sz="2000" b="1" dirty="0"/>
              <a:t>Plutôt qu'un châtiment à vocation uniquement punitive, la sanction pénale devrait offrir la possibilité aux personnes condamnées de travailler sur les raisons et les conséquences du passage à l'acte, afin d'éviter une nouvelle infraction.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818" y="56573"/>
            <a:ext cx="891653" cy="7762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3223" y="50917"/>
            <a:ext cx="829483" cy="696822"/>
          </a:xfrm>
          <a:prstGeom prst="rect">
            <a:avLst/>
          </a:prstGeom>
        </p:spPr>
      </p:pic>
    </p:spTree>
    <p:extLst>
      <p:ext uri="{BB962C8B-B14F-4D97-AF65-F5344CB8AC3E}">
        <p14:creationId xmlns:p14="http://schemas.microsoft.com/office/powerpoint/2010/main" val="3986606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1456" y="73527"/>
            <a:ext cx="11086358" cy="646331"/>
          </a:xfrm>
          <a:prstGeom prst="rect">
            <a:avLst/>
          </a:prstGeom>
          <a:noFill/>
        </p:spPr>
        <p:txBody>
          <a:bodyPr wrap="square" rtlCol="0">
            <a:spAutoFit/>
          </a:bodyPr>
          <a:lstStyle/>
          <a:p>
            <a:r>
              <a:rPr lang="fr-FR" sz="3600" b="1" dirty="0" smtClean="0"/>
              <a:t>Pour commencer: </a:t>
            </a:r>
            <a:r>
              <a:rPr lang="fr-FR" sz="3200" b="1" dirty="0" smtClean="0"/>
              <a:t>Analysez et présentez ces statistiques</a:t>
            </a:r>
            <a:endParaRPr lang="fr-FR" sz="3200" b="1" dirty="0"/>
          </a:p>
        </p:txBody>
      </p:sp>
      <p:sp>
        <p:nvSpPr>
          <p:cNvPr id="7" name="TextBox 6"/>
          <p:cNvSpPr txBox="1"/>
          <p:nvPr/>
        </p:nvSpPr>
        <p:spPr>
          <a:xfrm>
            <a:off x="1122948" y="931278"/>
            <a:ext cx="7657787" cy="5324535"/>
          </a:xfrm>
          <a:prstGeom prst="rect">
            <a:avLst/>
          </a:prstGeom>
          <a:noFill/>
        </p:spPr>
        <p:txBody>
          <a:bodyPr wrap="square" rtlCol="0">
            <a:spAutoFit/>
          </a:bodyPr>
          <a:lstStyle/>
          <a:p>
            <a:r>
              <a:rPr lang="fr-FR" sz="2800" b="1" dirty="0" smtClean="0"/>
              <a:t>Les français favorables…</a:t>
            </a:r>
          </a:p>
          <a:p>
            <a:endParaRPr lang="fr-FR" sz="2400" b="1" dirty="0"/>
          </a:p>
          <a:p>
            <a:r>
              <a:rPr lang="fr-FR" sz="2300" b="1" dirty="0" smtClean="0"/>
              <a:t>À l’obligation pour tous les condamnés de purger au minimum les trois quarts de leur peine de prison</a:t>
            </a:r>
          </a:p>
          <a:p>
            <a:endParaRPr lang="fr-FR" sz="2300" b="1" dirty="0"/>
          </a:p>
          <a:p>
            <a:r>
              <a:rPr lang="fr-FR" sz="2300" b="1" dirty="0" smtClean="0"/>
              <a:t>À la perpétuité réelle, sans possibilité de libération conditionnelle, pour les crimes les plus graves</a:t>
            </a:r>
          </a:p>
          <a:p>
            <a:endParaRPr lang="fr-FR" sz="2300" b="1" dirty="0"/>
          </a:p>
          <a:p>
            <a:r>
              <a:rPr lang="fr-FR" sz="2300" b="1" dirty="0" smtClean="0"/>
              <a:t>Au rétablissement des peines plancher pour les récidivistes</a:t>
            </a:r>
          </a:p>
          <a:p>
            <a:endParaRPr lang="fr-FR" sz="2300" b="1" dirty="0"/>
          </a:p>
          <a:p>
            <a:r>
              <a:rPr lang="fr-FR" sz="2300" b="1" dirty="0" smtClean="0"/>
              <a:t>À la mise en place de 20 000 places de prison</a:t>
            </a:r>
          </a:p>
          <a:p>
            <a:endParaRPr lang="fr-FR" sz="2300" b="1" dirty="0"/>
          </a:p>
          <a:p>
            <a:r>
              <a:rPr lang="fr-FR" sz="2300" b="1" dirty="0" smtClean="0"/>
              <a:t>À ce que la justice soit plus ferme envers la délinquance pour les mineurs</a:t>
            </a:r>
          </a:p>
        </p:txBody>
      </p:sp>
      <p:pic>
        <p:nvPicPr>
          <p:cNvPr id="8" name="Picture 7"/>
          <p:cNvPicPr>
            <a:picLocks noChangeAspect="1"/>
          </p:cNvPicPr>
          <p:nvPr/>
        </p:nvPicPr>
        <p:blipFill>
          <a:blip r:embed="rId2"/>
          <a:stretch>
            <a:fillRect/>
          </a:stretch>
        </p:blipFill>
        <p:spPr>
          <a:xfrm>
            <a:off x="8614481" y="1811497"/>
            <a:ext cx="3333333" cy="314286"/>
          </a:xfrm>
          <a:prstGeom prst="rect">
            <a:avLst/>
          </a:prstGeom>
        </p:spPr>
      </p:pic>
      <p:pic>
        <p:nvPicPr>
          <p:cNvPr id="9" name="Picture 8"/>
          <p:cNvPicPr>
            <a:picLocks noChangeAspect="1"/>
          </p:cNvPicPr>
          <p:nvPr/>
        </p:nvPicPr>
        <p:blipFill>
          <a:blip r:embed="rId3"/>
          <a:stretch>
            <a:fillRect/>
          </a:stretch>
        </p:blipFill>
        <p:spPr>
          <a:xfrm>
            <a:off x="8614481" y="2885091"/>
            <a:ext cx="3428571" cy="314286"/>
          </a:xfrm>
          <a:prstGeom prst="rect">
            <a:avLst/>
          </a:prstGeom>
        </p:spPr>
      </p:pic>
      <p:pic>
        <p:nvPicPr>
          <p:cNvPr id="10" name="Picture 9"/>
          <p:cNvPicPr>
            <a:picLocks noChangeAspect="1"/>
          </p:cNvPicPr>
          <p:nvPr/>
        </p:nvPicPr>
        <p:blipFill>
          <a:blip r:embed="rId4"/>
          <a:stretch>
            <a:fillRect/>
          </a:stretch>
        </p:blipFill>
        <p:spPr>
          <a:xfrm>
            <a:off x="8614481" y="3801542"/>
            <a:ext cx="2857143" cy="314286"/>
          </a:xfrm>
          <a:prstGeom prst="rect">
            <a:avLst/>
          </a:prstGeom>
        </p:spPr>
      </p:pic>
      <p:pic>
        <p:nvPicPr>
          <p:cNvPr id="11" name="Picture 10"/>
          <p:cNvPicPr>
            <a:picLocks noChangeAspect="1"/>
          </p:cNvPicPr>
          <p:nvPr/>
        </p:nvPicPr>
        <p:blipFill>
          <a:blip r:embed="rId5"/>
          <a:stretch>
            <a:fillRect/>
          </a:stretch>
        </p:blipFill>
        <p:spPr>
          <a:xfrm>
            <a:off x="8635469" y="4586385"/>
            <a:ext cx="2619048" cy="323810"/>
          </a:xfrm>
          <a:prstGeom prst="rect">
            <a:avLst/>
          </a:prstGeom>
        </p:spPr>
      </p:pic>
      <p:pic>
        <p:nvPicPr>
          <p:cNvPr id="12" name="Picture 11"/>
          <p:cNvPicPr>
            <a:picLocks noChangeAspect="1"/>
          </p:cNvPicPr>
          <p:nvPr/>
        </p:nvPicPr>
        <p:blipFill>
          <a:blip r:embed="rId6"/>
          <a:stretch>
            <a:fillRect/>
          </a:stretch>
        </p:blipFill>
        <p:spPr>
          <a:xfrm>
            <a:off x="8634972" y="5368468"/>
            <a:ext cx="2466667" cy="314286"/>
          </a:xfrm>
          <a:prstGeom prst="rect">
            <a:avLst/>
          </a:prstGeom>
        </p:spPr>
      </p:pic>
      <p:pic>
        <p:nvPicPr>
          <p:cNvPr id="13" name="Picture 2" descr="https://upload.wikimedia.org/wikipedia/en/thumb/c/c3/Flag_of_France.svg/1280px-Flag_of_Franc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5336" y="6389150"/>
            <a:ext cx="384447"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2849" y="6389150"/>
            <a:ext cx="384447" cy="426332"/>
          </a:xfrm>
          <a:prstGeom prst="rect">
            <a:avLst/>
          </a:prstGeom>
          <a:solidFill>
            <a:schemeClr val="bg1"/>
          </a:solidFill>
          <a:ln>
            <a:solidFill>
              <a:srgbClr val="0070C0"/>
            </a:solidFill>
          </a:ln>
        </p:spPr>
      </p:pic>
      <p:pic>
        <p:nvPicPr>
          <p:cNvPr id="15" name="Picture 2" descr="https://upload.wikimedia.org/wikipedia/en/thumb/c/c3/Flag_of_France.svg/1280px-Flag_of_Franc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8262" y="6389150"/>
            <a:ext cx="384447" cy="426332"/>
          </a:xfrm>
          <a:prstGeom prst="rect">
            <a:avLst/>
          </a:prstGeom>
          <a:solidFill>
            <a:schemeClr val="bg1"/>
          </a:solidFill>
          <a:ln>
            <a:solidFill>
              <a:srgbClr val="0070C0"/>
            </a:solidFill>
          </a:ln>
        </p:spPr>
      </p:pic>
      <p:sp>
        <p:nvSpPr>
          <p:cNvPr id="16" name="TextBox 15"/>
          <p:cNvSpPr txBox="1"/>
          <p:nvPr/>
        </p:nvSpPr>
        <p:spPr>
          <a:xfrm>
            <a:off x="2859783" y="6393542"/>
            <a:ext cx="1317605" cy="400110"/>
          </a:xfrm>
          <a:prstGeom prst="rect">
            <a:avLst/>
          </a:prstGeom>
          <a:noFill/>
        </p:spPr>
        <p:txBody>
          <a:bodyPr wrap="none" rtlCol="0">
            <a:spAutoFit/>
          </a:bodyPr>
          <a:lstStyle/>
          <a:p>
            <a:r>
              <a:rPr lang="fr-FR" sz="2000" b="1" dirty="0" smtClean="0"/>
              <a:t>Avec l’aide</a:t>
            </a:r>
            <a:endParaRPr lang="fr-FR" sz="2000" b="1" dirty="0"/>
          </a:p>
        </p:txBody>
      </p:sp>
      <p:sp>
        <p:nvSpPr>
          <p:cNvPr id="17" name="TextBox 16"/>
          <p:cNvSpPr txBox="1"/>
          <p:nvPr/>
        </p:nvSpPr>
        <p:spPr>
          <a:xfrm>
            <a:off x="7887296" y="6393542"/>
            <a:ext cx="1300612" cy="400110"/>
          </a:xfrm>
          <a:prstGeom prst="rect">
            <a:avLst/>
          </a:prstGeom>
          <a:noFill/>
        </p:spPr>
        <p:txBody>
          <a:bodyPr wrap="none" rtlCol="0">
            <a:spAutoFit/>
          </a:bodyPr>
          <a:lstStyle/>
          <a:p>
            <a:r>
              <a:rPr lang="fr-FR" sz="2000" b="1" dirty="0" smtClean="0"/>
              <a:t>Sans l’aide</a:t>
            </a:r>
            <a:endParaRPr lang="fr-FR" sz="2000" b="1" dirty="0"/>
          </a:p>
        </p:txBody>
      </p:sp>
      <p:sp>
        <p:nvSpPr>
          <p:cNvPr id="18" name="Rectangle 17"/>
          <p:cNvSpPr/>
          <p:nvPr/>
        </p:nvSpPr>
        <p:spPr>
          <a:xfrm>
            <a:off x="1027710" y="931278"/>
            <a:ext cx="11015342" cy="52097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149" y="73527"/>
            <a:ext cx="792307" cy="792307"/>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20425" y="0"/>
            <a:ext cx="1027389" cy="863076"/>
          </a:xfrm>
          <a:prstGeom prst="rect">
            <a:avLst/>
          </a:prstGeom>
        </p:spPr>
      </p:pic>
    </p:spTree>
    <p:extLst>
      <p:ext uri="{BB962C8B-B14F-4D97-AF65-F5344CB8AC3E}">
        <p14:creationId xmlns:p14="http://schemas.microsoft.com/office/powerpoint/2010/main" val="2198118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662"/>
            <a:ext cx="11065042" cy="1325563"/>
          </a:xfrm>
        </p:spPr>
        <p:txBody>
          <a:bodyPr/>
          <a:lstStyle/>
          <a:p>
            <a:r>
              <a:rPr lang="fr-FR" b="1" dirty="0" smtClean="0"/>
              <a:t>Résumé – Contenu possible:</a:t>
            </a:r>
          </a:p>
        </p:txBody>
      </p:sp>
      <p:sp>
        <p:nvSpPr>
          <p:cNvPr id="5" name="TextBox 4"/>
          <p:cNvSpPr txBox="1"/>
          <p:nvPr/>
        </p:nvSpPr>
        <p:spPr>
          <a:xfrm rot="776243">
            <a:off x="8932905" y="1115979"/>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
        <p:nvSpPr>
          <p:cNvPr id="9" name="Rectangle 8"/>
          <p:cNvSpPr>
            <a:spLocks noChangeArrowheads="1"/>
          </p:cNvSpPr>
          <p:nvPr/>
        </p:nvSpPr>
        <p:spPr bwMode="auto">
          <a:xfrm>
            <a:off x="573579" y="1533825"/>
            <a:ext cx="11496762"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4138" algn="l"/>
              </a:tabLst>
              <a:defRPr>
                <a:solidFill>
                  <a:schemeClr val="tx1"/>
                </a:solidFill>
                <a:latin typeface="Arial" panose="020B0604020202020204" pitchFamily="34" charset="0"/>
              </a:defRPr>
            </a:lvl1pPr>
            <a:lvl2pPr eaLnBrk="0" fontAlgn="base" hangingPunct="0">
              <a:spcBef>
                <a:spcPct val="0"/>
              </a:spcBef>
              <a:spcAft>
                <a:spcPct val="0"/>
              </a:spcAft>
              <a:tabLst>
                <a:tab pos="1354138" algn="l"/>
              </a:tabLst>
              <a:defRPr>
                <a:solidFill>
                  <a:schemeClr val="tx1"/>
                </a:solidFill>
                <a:latin typeface="Arial" panose="020B0604020202020204" pitchFamily="34" charset="0"/>
              </a:defRPr>
            </a:lvl2pPr>
            <a:lvl3pPr eaLnBrk="0" fontAlgn="base" hangingPunct="0">
              <a:spcBef>
                <a:spcPct val="0"/>
              </a:spcBef>
              <a:spcAft>
                <a:spcPct val="0"/>
              </a:spcAft>
              <a:tabLst>
                <a:tab pos="1354138" algn="l"/>
              </a:tabLst>
              <a:defRPr>
                <a:solidFill>
                  <a:schemeClr val="tx1"/>
                </a:solidFill>
                <a:latin typeface="Arial" panose="020B0604020202020204" pitchFamily="34" charset="0"/>
              </a:defRPr>
            </a:lvl3pPr>
            <a:lvl4pPr eaLnBrk="0" fontAlgn="base" hangingPunct="0">
              <a:spcBef>
                <a:spcPct val="0"/>
              </a:spcBef>
              <a:spcAft>
                <a:spcPct val="0"/>
              </a:spcAft>
              <a:tabLst>
                <a:tab pos="1354138" algn="l"/>
              </a:tabLst>
              <a:defRPr>
                <a:solidFill>
                  <a:schemeClr val="tx1"/>
                </a:solidFill>
                <a:latin typeface="Arial" panose="020B0604020202020204" pitchFamily="34" charset="0"/>
              </a:defRPr>
            </a:lvl4pPr>
            <a:lvl5pPr eaLnBrk="0" fontAlgn="base" hangingPunct="0">
              <a:spcBef>
                <a:spcPct val="0"/>
              </a:spcBef>
              <a:spcAft>
                <a:spcPct val="0"/>
              </a:spcAft>
              <a:tabLst>
                <a:tab pos="1354138" algn="l"/>
              </a:tabLst>
              <a:defRPr>
                <a:solidFill>
                  <a:schemeClr val="tx1"/>
                </a:solidFill>
                <a:latin typeface="Arial" panose="020B0604020202020204" pitchFamily="34" charset="0"/>
              </a:defRPr>
            </a:lvl5pPr>
            <a:lvl6pPr eaLnBrk="0" fontAlgn="base" hangingPunct="0">
              <a:spcBef>
                <a:spcPct val="0"/>
              </a:spcBef>
              <a:spcAft>
                <a:spcPct val="0"/>
              </a:spcAft>
              <a:tabLst>
                <a:tab pos="1354138" algn="l"/>
              </a:tabLst>
              <a:defRPr>
                <a:solidFill>
                  <a:schemeClr val="tx1"/>
                </a:solidFill>
                <a:latin typeface="Arial" panose="020B0604020202020204" pitchFamily="34" charset="0"/>
              </a:defRPr>
            </a:lvl6pPr>
            <a:lvl7pPr eaLnBrk="0" fontAlgn="base" hangingPunct="0">
              <a:spcBef>
                <a:spcPct val="0"/>
              </a:spcBef>
              <a:spcAft>
                <a:spcPct val="0"/>
              </a:spcAft>
              <a:tabLst>
                <a:tab pos="1354138" algn="l"/>
              </a:tabLst>
              <a:defRPr>
                <a:solidFill>
                  <a:schemeClr val="tx1"/>
                </a:solidFill>
                <a:latin typeface="Arial" panose="020B0604020202020204" pitchFamily="34" charset="0"/>
              </a:defRPr>
            </a:lvl7pPr>
            <a:lvl8pPr eaLnBrk="0" fontAlgn="base" hangingPunct="0">
              <a:spcBef>
                <a:spcPct val="0"/>
              </a:spcBef>
              <a:spcAft>
                <a:spcPct val="0"/>
              </a:spcAft>
              <a:tabLst>
                <a:tab pos="1354138" algn="l"/>
              </a:tabLst>
              <a:defRPr>
                <a:solidFill>
                  <a:schemeClr val="tx1"/>
                </a:solidFill>
                <a:latin typeface="Arial" panose="020B0604020202020204" pitchFamily="34" charset="0"/>
              </a:defRPr>
            </a:lvl8pPr>
            <a:lvl9pPr eaLnBrk="0" fontAlgn="base" hangingPunct="0">
              <a:spcBef>
                <a:spcPct val="0"/>
              </a:spcBef>
              <a:spcAft>
                <a:spcPct val="0"/>
              </a:spcAft>
              <a:tabLst>
                <a:tab pos="13541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4138" algn="l"/>
              </a:tabLst>
            </a:pPr>
            <a:r>
              <a:rPr kumimoji="0" lang="fr-FR"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Content :</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354138" algn="l"/>
              </a:tabLst>
            </a:pP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effets négatifs/ nuisibles/ nocifs/ </a:t>
            </a:r>
            <a:r>
              <a:rPr kumimoji="0" lang="fr-FR"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désocialisants</a:t>
            </a: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(1mark) + taux de récidive plus important/ aggrave la délinquance (1mark)</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354138" algn="l"/>
              </a:tabLst>
            </a:pP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raisons : (</a:t>
            </a:r>
            <a:r>
              <a:rPr kumimoji="0" lang="fr-FR"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any</a:t>
            </a: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354138" algn="l"/>
              </a:tabLst>
            </a:pP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pas assez de temps pour préparer leur sortie</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354138" algn="l"/>
              </a:tabLst>
            </a:pP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pas de temps pour réfléchir sur les causes de leur infraction</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354138" algn="l"/>
              </a:tabLst>
            </a:pP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personnes les plus touchées par la surpopulation carcérale</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354138" algn="l"/>
              </a:tabLst>
            </a:pP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personnes les plus touchées par les conditions inhumaines en prison</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354138" algn="l"/>
              </a:tabLst>
            </a:pP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 que devraient offrir les prisons et pourquoi : (one of the </a:t>
            </a:r>
            <a:r>
              <a:rPr kumimoji="0" lang="fr-FR"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two</a:t>
            </a: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354138" algn="l"/>
              </a:tabLst>
            </a:pP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l’opportunité </a:t>
            </a:r>
            <a:r>
              <a:rPr kumimoji="0" lang="fr-FR" altLang="en-US"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dese</a:t>
            </a: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responsabiliser (1 mark) pour réapprendre à vivre en société/ respecter les lois (1 mark)</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354138" algn="l"/>
              </a:tabLst>
            </a:pP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travailler sur les raisons et les conséquences de leurs actions (1 mark) pour éviter la récidive (1mark)</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354138" algn="l"/>
              </a:tabLst>
            </a:pPr>
            <a:r>
              <a:rPr kumimoji="0" lang="fr-FR"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354138" algn="l"/>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97" y="370129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48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662"/>
            <a:ext cx="11065042" cy="1325563"/>
          </a:xfrm>
        </p:spPr>
        <p:txBody>
          <a:bodyPr/>
          <a:lstStyle/>
          <a:p>
            <a:r>
              <a:rPr lang="fr-FR" b="1" dirty="0" smtClean="0"/>
              <a:t>Traduisez ces phrases en français </a:t>
            </a:r>
          </a:p>
        </p:txBody>
      </p:sp>
      <p:sp>
        <p:nvSpPr>
          <p:cNvPr id="3" name="Content Placeholder 2"/>
          <p:cNvSpPr>
            <a:spLocks noGrp="1"/>
          </p:cNvSpPr>
          <p:nvPr>
            <p:ph idx="1"/>
          </p:nvPr>
        </p:nvSpPr>
        <p:spPr>
          <a:xfrm>
            <a:off x="838200" y="1825625"/>
            <a:ext cx="11065042" cy="4351338"/>
          </a:xfrm>
        </p:spPr>
        <p:txBody>
          <a:bodyPr>
            <a:normAutofit/>
          </a:bodyPr>
          <a:lstStyle/>
          <a:p>
            <a:pPr marL="514350" indent="-514350">
              <a:buAutoNum type="arabicPeriod"/>
            </a:pPr>
            <a:r>
              <a:rPr lang="en-GB" sz="2400" b="1" dirty="0" smtClean="0"/>
              <a:t>Over </a:t>
            </a:r>
            <a:r>
              <a:rPr lang="en-GB" sz="2400" b="1" dirty="0"/>
              <a:t>60% of all crimes in France involve </a:t>
            </a:r>
            <a:r>
              <a:rPr lang="en-GB" sz="2400" b="1" dirty="0" smtClean="0"/>
              <a:t>theft</a:t>
            </a:r>
            <a:r>
              <a:rPr lang="en-GB" sz="2400" b="1" dirty="0"/>
              <a:t> </a:t>
            </a:r>
            <a:r>
              <a:rPr lang="en-GB" sz="2400" b="1" dirty="0" smtClean="0"/>
              <a:t>and </a:t>
            </a:r>
            <a:r>
              <a:rPr lang="en-GB" sz="2400" b="1" dirty="0"/>
              <a:t>c</a:t>
            </a:r>
            <a:r>
              <a:rPr lang="en-GB" sz="2400" b="1" dirty="0" smtClean="0"/>
              <a:t>rimes </a:t>
            </a:r>
            <a:r>
              <a:rPr lang="en-GB" sz="2400" b="1" dirty="0"/>
              <a:t>against the </a:t>
            </a:r>
            <a:r>
              <a:rPr lang="en-GB" sz="2400" b="1" dirty="0" smtClean="0"/>
              <a:t>individual such as domestic violence and criminal damage.</a:t>
            </a:r>
          </a:p>
          <a:p>
            <a:pPr marL="514350" indent="-514350">
              <a:buAutoNum type="arabicPeriod"/>
            </a:pPr>
            <a:r>
              <a:rPr lang="en-GB" sz="2400" b="1" dirty="0"/>
              <a:t>Violence and crimes in schools are becoming more and more </a:t>
            </a:r>
            <a:r>
              <a:rPr lang="en-GB" sz="2400" b="1" dirty="0" smtClean="0"/>
              <a:t>common and </a:t>
            </a:r>
            <a:r>
              <a:rPr lang="en-GB" sz="2400" b="1" dirty="0"/>
              <a:t>i</a:t>
            </a:r>
            <a:r>
              <a:rPr lang="en-GB" sz="2400" b="1" dirty="0" smtClean="0"/>
              <a:t>n </a:t>
            </a:r>
            <a:r>
              <a:rPr lang="en-GB" sz="2400" b="1" dirty="0"/>
              <a:t>some cases, it can go as far as murder.</a:t>
            </a:r>
            <a:r>
              <a:rPr lang="en-GB" sz="2400" b="1" dirty="0" smtClean="0"/>
              <a:t> </a:t>
            </a:r>
          </a:p>
          <a:p>
            <a:pPr marL="514350" indent="-514350">
              <a:buAutoNum type="arabicPeriod"/>
            </a:pPr>
            <a:r>
              <a:rPr lang="en-GB" sz="2400" b="1" dirty="0"/>
              <a:t>Life imprisonment in France has a maximum sentence of 30 </a:t>
            </a:r>
            <a:r>
              <a:rPr lang="en-GB" sz="2400" b="1" dirty="0" smtClean="0"/>
              <a:t>years</a:t>
            </a:r>
            <a:r>
              <a:rPr lang="en-GB" sz="2400" b="1" dirty="0"/>
              <a:t> </a:t>
            </a:r>
            <a:r>
              <a:rPr lang="en-GB" sz="2400" b="1" dirty="0" smtClean="0"/>
              <a:t>but a </a:t>
            </a:r>
            <a:r>
              <a:rPr lang="en-GB" sz="2400" b="1" dirty="0"/>
              <a:t>convicted criminal may be released on parole. </a:t>
            </a:r>
            <a:endParaRPr lang="en-GB" sz="2400" b="1" dirty="0" smtClean="0"/>
          </a:p>
          <a:p>
            <a:pPr marL="514350" indent="-514350">
              <a:buAutoNum type="arabicPeriod"/>
            </a:pPr>
            <a:r>
              <a:rPr lang="en-GB" sz="2400" b="1" dirty="0"/>
              <a:t>Some offenses should be </a:t>
            </a:r>
            <a:r>
              <a:rPr lang="en-GB" sz="2400" b="1" dirty="0" smtClean="0"/>
              <a:t>decriminalised </a:t>
            </a:r>
            <a:r>
              <a:rPr lang="en-GB" sz="2400" b="1" dirty="0"/>
              <a:t>and the reduction or even suppression of sentences should also be considered</a:t>
            </a:r>
            <a:r>
              <a:rPr lang="en-GB" sz="2400" b="1" dirty="0" smtClean="0"/>
              <a:t>.</a:t>
            </a:r>
          </a:p>
          <a:p>
            <a:pPr marL="514350" indent="-514350">
              <a:buAutoNum type="arabicPeriod"/>
            </a:pPr>
            <a:r>
              <a:rPr lang="en-GB" sz="2400" b="1" dirty="0" smtClean="0"/>
              <a:t>The </a:t>
            </a:r>
            <a:r>
              <a:rPr lang="en-GB" sz="2400" b="1" dirty="0"/>
              <a:t>prison density in some detention </a:t>
            </a:r>
            <a:r>
              <a:rPr lang="en-GB" sz="2400" b="1" dirty="0" smtClean="0"/>
              <a:t>centres </a:t>
            </a:r>
            <a:r>
              <a:rPr lang="en-GB" sz="2400" b="1" dirty="0"/>
              <a:t>can reach 200%, highlighting the ill-treatment of detainees and the lack of respect for the human dignity </a:t>
            </a:r>
            <a:r>
              <a:rPr lang="en-GB" sz="2400" b="1" dirty="0" smtClean="0"/>
              <a:t>of the persons convicted.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2894" y="0"/>
            <a:ext cx="1859106" cy="929553"/>
          </a:xfrm>
          <a:prstGeom prst="rect">
            <a:avLst/>
          </a:prstGeom>
        </p:spPr>
      </p:pic>
    </p:spTree>
    <p:extLst>
      <p:ext uri="{BB962C8B-B14F-4D97-AF65-F5344CB8AC3E}">
        <p14:creationId xmlns:p14="http://schemas.microsoft.com/office/powerpoint/2010/main" val="9843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662"/>
            <a:ext cx="11065042" cy="1325563"/>
          </a:xfrm>
        </p:spPr>
        <p:txBody>
          <a:bodyPr/>
          <a:lstStyle/>
          <a:p>
            <a:r>
              <a:rPr lang="fr-FR" b="1" dirty="0" smtClean="0"/>
              <a:t>Traduisez ces phrases en français </a:t>
            </a:r>
          </a:p>
        </p:txBody>
      </p:sp>
      <p:sp>
        <p:nvSpPr>
          <p:cNvPr id="3" name="Content Placeholder 2"/>
          <p:cNvSpPr>
            <a:spLocks noGrp="1"/>
          </p:cNvSpPr>
          <p:nvPr>
            <p:ph idx="1"/>
          </p:nvPr>
        </p:nvSpPr>
        <p:spPr>
          <a:xfrm>
            <a:off x="838200" y="1825625"/>
            <a:ext cx="11065042" cy="4351338"/>
          </a:xfrm>
        </p:spPr>
        <p:txBody>
          <a:bodyPr>
            <a:normAutofit fontScale="55000" lnSpcReduction="20000"/>
          </a:bodyPr>
          <a:lstStyle/>
          <a:p>
            <a:pPr lvl="0"/>
            <a:r>
              <a:rPr lang="en-GB" dirty="0"/>
              <a:t>Over 60% of all crimes in France involve theft and crimes against the individual such as domestic violence and criminal damage.</a:t>
            </a:r>
          </a:p>
          <a:p>
            <a:r>
              <a:rPr lang="fr-FR" dirty="0">
                <a:solidFill>
                  <a:srgbClr val="FF0000"/>
                </a:solidFill>
              </a:rPr>
              <a:t>Plus de 60% des délits en France/ impliquent le vol et/ les atteintes à personne tels que /les violences conjugales et les dégâts criminels. (4 marks)</a:t>
            </a:r>
            <a:endParaRPr lang="en-GB" dirty="0">
              <a:solidFill>
                <a:srgbClr val="FF0000"/>
              </a:solidFill>
            </a:endParaRPr>
          </a:p>
          <a:p>
            <a:pPr lvl="0"/>
            <a:r>
              <a:rPr lang="en-GB" dirty="0"/>
              <a:t>Violence and crimes in schools are becoming more and more common and in some cases, it can go as far as murder. </a:t>
            </a:r>
          </a:p>
          <a:p>
            <a:r>
              <a:rPr lang="fr-FR" dirty="0">
                <a:solidFill>
                  <a:srgbClr val="FF0000"/>
                </a:solidFill>
              </a:rPr>
              <a:t>La violence et les délits dans les écoles deviennent/ de plus en plus courants et dans certains cas,/ cela peut aller/ jusqu’au meurtre. (4 marks)</a:t>
            </a:r>
            <a:endParaRPr lang="en-GB" dirty="0">
              <a:solidFill>
                <a:srgbClr val="FF0000"/>
              </a:solidFill>
            </a:endParaRPr>
          </a:p>
          <a:p>
            <a:pPr lvl="0"/>
            <a:r>
              <a:rPr lang="en-GB" dirty="0"/>
              <a:t>Life imprisonment in France has a maximum sentence of 30 years but a convicted criminal may be released on parole. </a:t>
            </a:r>
          </a:p>
          <a:p>
            <a:r>
              <a:rPr lang="fr-FR" dirty="0">
                <a:solidFill>
                  <a:srgbClr val="FF0000"/>
                </a:solidFill>
              </a:rPr>
              <a:t>La réclusion à perpétuité a /une peine maximum de 30 ans mais /quelqu’un reconnu coupable de crimes /peut être mis en liberté conditionnelle. (4 marks)</a:t>
            </a:r>
            <a:endParaRPr lang="en-GB" dirty="0">
              <a:solidFill>
                <a:srgbClr val="FF0000"/>
              </a:solidFill>
            </a:endParaRPr>
          </a:p>
          <a:p>
            <a:pPr lvl="0"/>
            <a:r>
              <a:rPr lang="en-GB" dirty="0"/>
              <a:t>Some offenses should be decriminalised and the reduction or even suppression of sentences should also be considered.</a:t>
            </a:r>
          </a:p>
          <a:p>
            <a:r>
              <a:rPr lang="fr-FR" dirty="0">
                <a:solidFill>
                  <a:srgbClr val="FF0000"/>
                </a:solidFill>
              </a:rPr>
              <a:t>Certains délits devraient être/ décriminalisés et il faudrait/ également considérer la diminution /ou même la suppression des peines. (4 marks)</a:t>
            </a:r>
            <a:endParaRPr lang="en-GB" dirty="0">
              <a:solidFill>
                <a:srgbClr val="FF0000"/>
              </a:solidFill>
            </a:endParaRPr>
          </a:p>
          <a:p>
            <a:pPr lvl="0"/>
            <a:r>
              <a:rPr lang="en-GB" dirty="0"/>
              <a:t>The prison density in some detention centres can reach 200%, highlighting the ill-treatment of detainees and the lack of respect for the human dignity of the persons convicted.</a:t>
            </a:r>
          </a:p>
          <a:p>
            <a:r>
              <a:rPr lang="fr-BE" dirty="0">
                <a:solidFill>
                  <a:srgbClr val="FF0000"/>
                </a:solidFill>
              </a:rPr>
              <a:t>La densité carcérale dans certaines maisons d’arrêt/</a:t>
            </a:r>
            <a:r>
              <a:rPr lang="fr-FR" dirty="0">
                <a:solidFill>
                  <a:srgbClr val="FF0000"/>
                </a:solidFill>
              </a:rPr>
              <a:t> peut atteindre 200%, mettant en évidence/ la maltraitance des détenus et/ le non-respect de la dignité humaine des condamnés. </a:t>
            </a:r>
            <a:r>
              <a:rPr lang="en-GB" dirty="0">
                <a:solidFill>
                  <a:srgbClr val="FF0000"/>
                </a:solidFill>
              </a:rPr>
              <a:t>(4 marks)</a:t>
            </a:r>
          </a:p>
          <a:p>
            <a:pPr marL="0" indent="0">
              <a:buNone/>
            </a:pPr>
            <a:r>
              <a:rPr lang="en-GB" dirty="0">
                <a:solidFill>
                  <a:srgbClr val="FF0000"/>
                </a:solidFill>
              </a:rPr>
              <a:t>	</a:t>
            </a:r>
            <a:r>
              <a:rPr lang="en-GB" dirty="0" smtClean="0">
                <a:solidFill>
                  <a:srgbClr val="FF0000"/>
                </a:solidFill>
              </a:rPr>
              <a:t>				</a:t>
            </a:r>
            <a:r>
              <a:rPr lang="en-GB" dirty="0"/>
              <a:t>				</a:t>
            </a:r>
            <a:r>
              <a:rPr lang="en-GB" b="1" dirty="0"/>
              <a:t>/10</a:t>
            </a:r>
            <a:endParaRPr lang="en-GB" dirty="0"/>
          </a:p>
          <a:p>
            <a:pPr marL="514350" indent="-514350">
              <a:buAutoNum type="arabicPeriod"/>
            </a:pPr>
            <a:endParaRPr lang="en-GB" sz="24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2894" y="0"/>
            <a:ext cx="1859106" cy="929553"/>
          </a:xfrm>
          <a:prstGeom prst="rect">
            <a:avLst/>
          </a:prstGeom>
        </p:spPr>
      </p:pic>
      <p:sp>
        <p:nvSpPr>
          <p:cNvPr id="5" name="TextBox 4"/>
          <p:cNvSpPr txBox="1"/>
          <p:nvPr/>
        </p:nvSpPr>
        <p:spPr>
          <a:xfrm rot="776243">
            <a:off x="8932905" y="1115979"/>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1830478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18469" cy="865159"/>
          </a:xfrm>
        </p:spPr>
        <p:txBody>
          <a:bodyPr>
            <a:normAutofit/>
          </a:bodyPr>
          <a:lstStyle/>
          <a:p>
            <a:r>
              <a:rPr lang="fr-FR" dirty="0" smtClean="0"/>
              <a:t>Les devoirs:</a:t>
            </a:r>
            <a:endParaRPr lang="fr-F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0" y="510887"/>
            <a:ext cx="907761" cy="907761"/>
          </a:xfrm>
          <a:prstGeom prst="rect">
            <a:avLst/>
          </a:prstGeom>
        </p:spPr>
      </p:pic>
      <p:sp>
        <p:nvSpPr>
          <p:cNvPr id="4" name="Content Placeholder 2"/>
          <p:cNvSpPr>
            <a:spLocks noGrp="1"/>
          </p:cNvSpPr>
          <p:nvPr>
            <p:ph idx="1"/>
          </p:nvPr>
        </p:nvSpPr>
        <p:spPr>
          <a:xfrm>
            <a:off x="911080" y="1844606"/>
            <a:ext cx="10515600" cy="4351338"/>
          </a:xfrm>
          <a:solidFill>
            <a:schemeClr val="accent6">
              <a:lumMod val="40000"/>
              <a:lumOff val="60000"/>
            </a:schemeClr>
          </a:solidFill>
        </p:spPr>
        <p:txBody>
          <a:bodyPr>
            <a:normAutofit/>
          </a:bodyPr>
          <a:lstStyle/>
          <a:p>
            <a:r>
              <a:rPr lang="fr-FR" b="1" dirty="0" smtClean="0"/>
              <a:t>Vocabulaire p17</a:t>
            </a:r>
          </a:p>
          <a:p>
            <a:r>
              <a:rPr lang="fr-FR" b="1" dirty="0" smtClean="0"/>
              <a:t>Exercices </a:t>
            </a:r>
            <a:r>
              <a:rPr lang="fr-FR" b="1" dirty="0" smtClean="0"/>
              <a:t>sur les pronoms du livret</a:t>
            </a:r>
          </a:p>
          <a:p>
            <a:r>
              <a:rPr lang="fr-FR" b="1" dirty="0" smtClean="0"/>
              <a:t>Ex 7 du livret Audio sur GOL – « Noël dans une prison en Suisse »</a:t>
            </a:r>
          </a:p>
          <a:p>
            <a:endParaRPr lang="fr-FR" b="1" dirty="0"/>
          </a:p>
        </p:txBody>
      </p:sp>
    </p:spTree>
    <p:extLst>
      <p:ext uri="{BB962C8B-B14F-4D97-AF65-F5344CB8AC3E}">
        <p14:creationId xmlns:p14="http://schemas.microsoft.com/office/powerpoint/2010/main" val="417940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528"/>
            <a:ext cx="10515600" cy="867930"/>
          </a:xfrm>
        </p:spPr>
        <p:txBody>
          <a:bodyPr/>
          <a:lstStyle/>
          <a:p>
            <a:r>
              <a:rPr lang="fr-FR" b="1" dirty="0" smtClean="0"/>
              <a:t>Le système pénal: problèmes et solutions</a:t>
            </a:r>
            <a:endParaRPr lang="fr-FR" b="1" dirty="0"/>
          </a:p>
        </p:txBody>
      </p:sp>
      <p:sp>
        <p:nvSpPr>
          <p:cNvPr id="3" name="Content Placeholder 2"/>
          <p:cNvSpPr>
            <a:spLocks noGrp="1"/>
          </p:cNvSpPr>
          <p:nvPr>
            <p:ph idx="1"/>
          </p:nvPr>
        </p:nvSpPr>
        <p:spPr>
          <a:xfrm>
            <a:off x="1032164" y="1048183"/>
            <a:ext cx="10515600" cy="889866"/>
          </a:xfrm>
        </p:spPr>
        <p:txBody>
          <a:bodyPr>
            <a:normAutofit fontScale="92500"/>
          </a:bodyPr>
          <a:lstStyle/>
          <a:p>
            <a:pPr marL="0" indent="0">
              <a:buNone/>
            </a:pPr>
            <a:r>
              <a:rPr lang="fr-FR" dirty="0" smtClean="0"/>
              <a:t>Écoutez ces 5 personnes. Pour chaque </a:t>
            </a:r>
            <a:r>
              <a:rPr lang="fr-FR" dirty="0"/>
              <a:t>personne, </a:t>
            </a:r>
            <a:r>
              <a:rPr lang="fr-FR" dirty="0" smtClean="0"/>
              <a:t>utilisez </a:t>
            </a:r>
            <a:r>
              <a:rPr lang="fr-FR" dirty="0"/>
              <a:t>le tableau </a:t>
            </a:r>
            <a:r>
              <a:rPr lang="fr-FR" dirty="0" smtClean="0"/>
              <a:t>ci-dessous et écrivez les problèmes mentionnés et les solutions proposées. </a:t>
            </a:r>
            <a:endParaRPr lang="fr-FR" dirty="0"/>
          </a:p>
        </p:txBody>
      </p:sp>
      <p:pic>
        <p:nvPicPr>
          <p:cNvPr id="4" name="problemes et soluti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496022"/>
            <a:ext cx="609600" cy="609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05131856"/>
              </p:ext>
            </p:extLst>
          </p:nvPr>
        </p:nvGraphicFramePr>
        <p:xfrm>
          <a:off x="1205346" y="2490208"/>
          <a:ext cx="10667999" cy="4090700"/>
        </p:xfrm>
        <a:graphic>
          <a:graphicData uri="http://schemas.openxmlformats.org/drawingml/2006/table">
            <a:tbl>
              <a:tblPr firstRow="1" bandRow="1">
                <a:tableStyleId>{5C22544A-7EE6-4342-B048-85BDC9FD1C3A}</a:tableStyleId>
              </a:tblPr>
              <a:tblGrid>
                <a:gridCol w="1859706">
                  <a:extLst>
                    <a:ext uri="{9D8B030D-6E8A-4147-A177-3AD203B41FA5}">
                      <a16:colId xmlns:a16="http://schemas.microsoft.com/office/drawing/2014/main" val="20000"/>
                    </a:ext>
                  </a:extLst>
                </a:gridCol>
                <a:gridCol w="4252280">
                  <a:extLst>
                    <a:ext uri="{9D8B030D-6E8A-4147-A177-3AD203B41FA5}">
                      <a16:colId xmlns:a16="http://schemas.microsoft.com/office/drawing/2014/main" val="20001"/>
                    </a:ext>
                  </a:extLst>
                </a:gridCol>
                <a:gridCol w="4556013">
                  <a:extLst>
                    <a:ext uri="{9D8B030D-6E8A-4147-A177-3AD203B41FA5}">
                      <a16:colId xmlns:a16="http://schemas.microsoft.com/office/drawing/2014/main" val="20002"/>
                    </a:ext>
                  </a:extLst>
                </a:gridCol>
              </a:tblGrid>
              <a:tr h="457485">
                <a:tc>
                  <a:txBody>
                    <a:bodyPr/>
                    <a:lstStyle/>
                    <a:p>
                      <a:pPr algn="ctr"/>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chemeClr val="tx1"/>
                          </a:solidFill>
                        </a:rPr>
                        <a:t>problèmes</a:t>
                      </a:r>
                      <a:endParaRPr lang="fr-FR"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chemeClr val="tx1"/>
                          </a:solidFill>
                        </a:rPr>
                        <a:t>Solutions proposées</a:t>
                      </a:r>
                      <a:endParaRPr lang="fr-FR"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26643">
                <a:tc>
                  <a:txBody>
                    <a:bodyPr/>
                    <a:lstStyle/>
                    <a:p>
                      <a:r>
                        <a:rPr lang="fr-FR" dirty="0" smtClean="0"/>
                        <a:t>Sarah</a:t>
                      </a:r>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6643">
                <a:tc>
                  <a:txBody>
                    <a:bodyPr/>
                    <a:lstStyle/>
                    <a:p>
                      <a:r>
                        <a:rPr lang="fr-FR" dirty="0" smtClean="0"/>
                        <a:t>Louis</a:t>
                      </a:r>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26643">
                <a:tc>
                  <a:txBody>
                    <a:bodyPr/>
                    <a:lstStyle/>
                    <a:p>
                      <a:r>
                        <a:rPr lang="fr-FR" dirty="0" smtClean="0"/>
                        <a:t>Hugo</a:t>
                      </a:r>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6643">
                <a:tc>
                  <a:txBody>
                    <a:bodyPr/>
                    <a:lstStyle/>
                    <a:p>
                      <a:r>
                        <a:rPr lang="fr-FR" dirty="0" smtClean="0"/>
                        <a:t>Manon</a:t>
                      </a:r>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26643">
                <a:tc>
                  <a:txBody>
                    <a:bodyPr/>
                    <a:lstStyle/>
                    <a:p>
                      <a:r>
                        <a:rPr lang="fr-FR" dirty="0" smtClean="0"/>
                        <a:t>Clément</a:t>
                      </a:r>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6"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1435" y="1938049"/>
            <a:ext cx="489473"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126" y="1911476"/>
            <a:ext cx="489473"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5880" y="1911476"/>
            <a:ext cx="489473" cy="426332"/>
          </a:xfrm>
          <a:prstGeom prst="rect">
            <a:avLst/>
          </a:prstGeom>
          <a:solidFill>
            <a:schemeClr val="bg1"/>
          </a:solidFill>
          <a:ln>
            <a:solidFill>
              <a:srgbClr val="0070C0"/>
            </a:solidFill>
          </a:ln>
        </p:spPr>
      </p:pic>
      <p:sp>
        <p:nvSpPr>
          <p:cNvPr id="9" name="TextBox 8"/>
          <p:cNvSpPr txBox="1"/>
          <p:nvPr/>
        </p:nvSpPr>
        <p:spPr>
          <a:xfrm>
            <a:off x="2818965" y="1964271"/>
            <a:ext cx="1419619" cy="400110"/>
          </a:xfrm>
          <a:prstGeom prst="rect">
            <a:avLst/>
          </a:prstGeom>
          <a:noFill/>
        </p:spPr>
        <p:txBody>
          <a:bodyPr wrap="none" rtlCol="0">
            <a:spAutoFit/>
          </a:bodyPr>
          <a:lstStyle/>
          <a:p>
            <a:r>
              <a:rPr lang="fr-FR" sz="2000" b="1" dirty="0" smtClean="0"/>
              <a:t>: avec l’aide</a:t>
            </a:r>
            <a:endParaRPr lang="fr-FR" sz="2000" b="1" dirty="0"/>
          </a:p>
        </p:txBody>
      </p:sp>
      <p:sp>
        <p:nvSpPr>
          <p:cNvPr id="10" name="TextBox 9"/>
          <p:cNvSpPr txBox="1"/>
          <p:nvPr/>
        </p:nvSpPr>
        <p:spPr>
          <a:xfrm>
            <a:off x="8346104" y="1911476"/>
            <a:ext cx="1409617" cy="400110"/>
          </a:xfrm>
          <a:prstGeom prst="rect">
            <a:avLst/>
          </a:prstGeom>
          <a:noFill/>
        </p:spPr>
        <p:txBody>
          <a:bodyPr wrap="none" rtlCol="0">
            <a:spAutoFit/>
          </a:bodyPr>
          <a:lstStyle/>
          <a:p>
            <a:r>
              <a:rPr lang="fr-FR" sz="2000" b="1" dirty="0" smtClean="0"/>
              <a:t>: sans l’aide</a:t>
            </a:r>
            <a:endParaRPr lang="fr-FR" sz="2000" b="1" dirty="0"/>
          </a:p>
        </p:txBody>
      </p:sp>
    </p:spTree>
    <p:extLst>
      <p:ext uri="{BB962C8B-B14F-4D97-AF65-F5344CB8AC3E}">
        <p14:creationId xmlns:p14="http://schemas.microsoft.com/office/powerpoint/2010/main" val="3749891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88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528"/>
            <a:ext cx="10515600" cy="867930"/>
          </a:xfrm>
        </p:spPr>
        <p:txBody>
          <a:bodyPr/>
          <a:lstStyle/>
          <a:p>
            <a:r>
              <a:rPr lang="fr-FR" b="1" dirty="0" smtClean="0"/>
              <a:t>Le système pénal: problèmes et solutions</a:t>
            </a:r>
            <a:endParaRPr lang="fr-FR" b="1" dirty="0"/>
          </a:p>
        </p:txBody>
      </p:sp>
      <p:sp>
        <p:nvSpPr>
          <p:cNvPr id="3" name="Content Placeholder 2"/>
          <p:cNvSpPr>
            <a:spLocks noGrp="1"/>
          </p:cNvSpPr>
          <p:nvPr>
            <p:ph idx="1"/>
          </p:nvPr>
        </p:nvSpPr>
        <p:spPr>
          <a:xfrm>
            <a:off x="1032164" y="1048183"/>
            <a:ext cx="10515600" cy="889866"/>
          </a:xfrm>
        </p:spPr>
        <p:txBody>
          <a:bodyPr>
            <a:normAutofit fontScale="92500"/>
          </a:bodyPr>
          <a:lstStyle/>
          <a:p>
            <a:pPr marL="0" indent="0">
              <a:buNone/>
            </a:pPr>
            <a:r>
              <a:rPr lang="fr-FR" dirty="0" smtClean="0"/>
              <a:t>Écoutez ces 5 personnes. Pour chaque </a:t>
            </a:r>
            <a:r>
              <a:rPr lang="fr-FR" dirty="0"/>
              <a:t>personne, </a:t>
            </a:r>
            <a:r>
              <a:rPr lang="fr-FR" dirty="0" smtClean="0"/>
              <a:t>utilisez </a:t>
            </a:r>
            <a:r>
              <a:rPr lang="fr-FR" dirty="0"/>
              <a:t>le tableau </a:t>
            </a:r>
            <a:r>
              <a:rPr lang="fr-FR" dirty="0" smtClean="0"/>
              <a:t>ci-dessous et écrivez les problèmes mentionnés et les solutions proposées. </a:t>
            </a:r>
            <a:endParaRPr lang="fr-FR" dirty="0"/>
          </a:p>
        </p:txBody>
      </p:sp>
      <p:pic>
        <p:nvPicPr>
          <p:cNvPr id="4" name="problemes et soluti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496022"/>
            <a:ext cx="609600" cy="609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70532245"/>
              </p:ext>
            </p:extLst>
          </p:nvPr>
        </p:nvGraphicFramePr>
        <p:xfrm>
          <a:off x="1205346" y="2490208"/>
          <a:ext cx="10667999" cy="4278457"/>
        </p:xfrm>
        <a:graphic>
          <a:graphicData uri="http://schemas.openxmlformats.org/drawingml/2006/table">
            <a:tbl>
              <a:tblPr firstRow="1" bandRow="1">
                <a:tableStyleId>{5C22544A-7EE6-4342-B048-85BDC9FD1C3A}</a:tableStyleId>
              </a:tblPr>
              <a:tblGrid>
                <a:gridCol w="1859706">
                  <a:extLst>
                    <a:ext uri="{9D8B030D-6E8A-4147-A177-3AD203B41FA5}">
                      <a16:colId xmlns:a16="http://schemas.microsoft.com/office/drawing/2014/main" val="20000"/>
                    </a:ext>
                  </a:extLst>
                </a:gridCol>
                <a:gridCol w="4252280">
                  <a:extLst>
                    <a:ext uri="{9D8B030D-6E8A-4147-A177-3AD203B41FA5}">
                      <a16:colId xmlns:a16="http://schemas.microsoft.com/office/drawing/2014/main" val="20001"/>
                    </a:ext>
                  </a:extLst>
                </a:gridCol>
                <a:gridCol w="4556013">
                  <a:extLst>
                    <a:ext uri="{9D8B030D-6E8A-4147-A177-3AD203B41FA5}">
                      <a16:colId xmlns:a16="http://schemas.microsoft.com/office/drawing/2014/main" val="20002"/>
                    </a:ext>
                  </a:extLst>
                </a:gridCol>
              </a:tblGrid>
              <a:tr h="457485">
                <a:tc>
                  <a:txBody>
                    <a:bodyPr/>
                    <a:lstStyle/>
                    <a:p>
                      <a:pPr algn="ct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chemeClr val="tx1"/>
                          </a:solidFill>
                        </a:rPr>
                        <a:t>problèmes</a:t>
                      </a:r>
                      <a:endParaRPr lang="fr-FR"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dirty="0" smtClean="0">
                          <a:solidFill>
                            <a:schemeClr val="tx1"/>
                          </a:solidFill>
                        </a:rPr>
                        <a:t>Solutions proposées</a:t>
                      </a:r>
                      <a:endParaRPr lang="fr-FR"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26643">
                <a:tc>
                  <a:txBody>
                    <a:bodyPr/>
                    <a:lstStyle/>
                    <a:p>
                      <a:r>
                        <a:rPr lang="fr-FR" b="1" dirty="0" smtClean="0"/>
                        <a:t>Sarah</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1800" b="1" dirty="0" smtClean="0">
                          <a:solidFill>
                            <a:srgbClr val="FF0000"/>
                          </a:solidFill>
                        </a:rPr>
                        <a:t>La prison encourage</a:t>
                      </a:r>
                      <a:r>
                        <a:rPr lang="fr-FR" sz="1800" b="1" baseline="0" dirty="0" smtClean="0">
                          <a:solidFill>
                            <a:srgbClr val="FF0000"/>
                          </a:solidFill>
                        </a:rPr>
                        <a:t> la récidive</a:t>
                      </a:r>
                      <a:endParaRPr lang="fr-FR" sz="1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1800" b="1" dirty="0" smtClean="0">
                          <a:solidFill>
                            <a:srgbClr val="FF0000"/>
                          </a:solidFill>
                        </a:rPr>
                        <a:t>Utiliser plus de peines alternatives</a:t>
                      </a:r>
                    </a:p>
                    <a:p>
                      <a:r>
                        <a:rPr lang="fr-FR" sz="1800" b="1" dirty="0" smtClean="0">
                          <a:solidFill>
                            <a:srgbClr val="FF0000"/>
                          </a:solidFill>
                        </a:rPr>
                        <a:t>Remettre en question l’incarcération</a:t>
                      </a:r>
                      <a:endParaRPr lang="fr-FR" sz="1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6643">
                <a:tc>
                  <a:txBody>
                    <a:bodyPr/>
                    <a:lstStyle/>
                    <a:p>
                      <a:r>
                        <a:rPr lang="fr-FR" b="1" dirty="0" smtClean="0"/>
                        <a:t>Louis</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1800" b="1" dirty="0" smtClean="0">
                          <a:solidFill>
                            <a:srgbClr val="FF0000"/>
                          </a:solidFill>
                        </a:rPr>
                        <a:t>Les prisons coûtent chères et elles sont surpeuplées</a:t>
                      </a:r>
                      <a:endParaRPr lang="fr-FR" sz="1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1800" b="1" dirty="0" smtClean="0">
                          <a:solidFill>
                            <a:srgbClr val="FF0000"/>
                          </a:solidFill>
                        </a:rPr>
                        <a:t>Investir dans des centres</a:t>
                      </a:r>
                      <a:r>
                        <a:rPr lang="fr-FR" sz="1800" b="1" baseline="0" dirty="0" smtClean="0">
                          <a:solidFill>
                            <a:srgbClr val="FF0000"/>
                          </a:solidFill>
                        </a:rPr>
                        <a:t> de réinsertion plutôt que de construire de nouvelles cellules</a:t>
                      </a:r>
                      <a:endParaRPr lang="fr-FR" sz="1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26643">
                <a:tc>
                  <a:txBody>
                    <a:bodyPr/>
                    <a:lstStyle/>
                    <a:p>
                      <a:r>
                        <a:rPr lang="fr-FR" b="1" dirty="0" smtClean="0"/>
                        <a:t>Hugo</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1800" b="1" dirty="0" smtClean="0">
                          <a:solidFill>
                            <a:srgbClr val="FF0000"/>
                          </a:solidFill>
                        </a:rPr>
                        <a:t>La justice donne</a:t>
                      </a:r>
                      <a:r>
                        <a:rPr lang="fr-FR" sz="1800" b="1" baseline="0" dirty="0" smtClean="0">
                          <a:solidFill>
                            <a:srgbClr val="FF0000"/>
                          </a:solidFill>
                        </a:rPr>
                        <a:t> trop de courtes peines et condamnations des personnes malades</a:t>
                      </a:r>
                      <a:endParaRPr lang="fr-FR" sz="1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1800" b="1" dirty="0" smtClean="0">
                          <a:solidFill>
                            <a:srgbClr val="FF0000"/>
                          </a:solidFill>
                        </a:rPr>
                        <a:t>Soigner les personnes malades plutôt que de les enfermer. Utiliser la prison comme peine ultime</a:t>
                      </a:r>
                      <a:endParaRPr lang="fr-FR" sz="1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6643">
                <a:tc>
                  <a:txBody>
                    <a:bodyPr/>
                    <a:lstStyle/>
                    <a:p>
                      <a:r>
                        <a:rPr lang="fr-FR" b="1" dirty="0" smtClean="0"/>
                        <a:t>Manon</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1800" b="1" dirty="0" smtClean="0">
                          <a:solidFill>
                            <a:srgbClr val="FF0000"/>
                          </a:solidFill>
                        </a:rPr>
                        <a:t>Les campagnes de sensibilisations sont inefficaces</a:t>
                      </a:r>
                      <a:endParaRPr lang="fr-FR" sz="1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1800" b="1" dirty="0" smtClean="0">
                          <a:solidFill>
                            <a:srgbClr val="FF0000"/>
                          </a:solidFill>
                        </a:rPr>
                        <a:t>Utiliser des sanctions</a:t>
                      </a:r>
                      <a:r>
                        <a:rPr lang="fr-FR" sz="1800" b="1" baseline="0" dirty="0" smtClean="0">
                          <a:solidFill>
                            <a:srgbClr val="FF0000"/>
                          </a:solidFill>
                        </a:rPr>
                        <a:t> car elles modifient les comportements</a:t>
                      </a:r>
                      <a:endParaRPr lang="fr-FR" sz="1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26643">
                <a:tc>
                  <a:txBody>
                    <a:bodyPr/>
                    <a:lstStyle/>
                    <a:p>
                      <a:r>
                        <a:rPr lang="fr-FR" b="1" dirty="0" smtClean="0"/>
                        <a:t>Clément</a:t>
                      </a:r>
                      <a:endParaRPr lang="fr-FR"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1800" b="1" dirty="0" smtClean="0">
                          <a:solidFill>
                            <a:srgbClr val="FF0000"/>
                          </a:solidFill>
                        </a:rPr>
                        <a:t>Les peines alternatives laissent</a:t>
                      </a:r>
                      <a:r>
                        <a:rPr lang="fr-FR" sz="1800" b="1" baseline="0" dirty="0" smtClean="0">
                          <a:solidFill>
                            <a:srgbClr val="FF0000"/>
                          </a:solidFill>
                        </a:rPr>
                        <a:t> la liberté et ne sont donc pas dissuasives</a:t>
                      </a:r>
                      <a:endParaRPr lang="fr-FR" sz="1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1800" b="1" dirty="0" smtClean="0">
                          <a:solidFill>
                            <a:srgbClr val="FF0000"/>
                          </a:solidFill>
                        </a:rPr>
                        <a:t>Tous les délinquants</a:t>
                      </a:r>
                      <a:r>
                        <a:rPr lang="fr-FR" sz="1800" b="1" baseline="0" dirty="0" smtClean="0">
                          <a:solidFill>
                            <a:srgbClr val="FF0000"/>
                          </a:solidFill>
                        </a:rPr>
                        <a:t> devraient savoir qu’ils risquent une peine de prison</a:t>
                      </a:r>
                      <a:endParaRPr lang="fr-FR" sz="1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6"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1435" y="1938049"/>
            <a:ext cx="489473"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126" y="1911476"/>
            <a:ext cx="489473"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5880" y="1911476"/>
            <a:ext cx="489473" cy="426332"/>
          </a:xfrm>
          <a:prstGeom prst="rect">
            <a:avLst/>
          </a:prstGeom>
          <a:solidFill>
            <a:schemeClr val="bg1"/>
          </a:solidFill>
          <a:ln>
            <a:solidFill>
              <a:srgbClr val="0070C0"/>
            </a:solidFill>
          </a:ln>
        </p:spPr>
      </p:pic>
      <p:sp>
        <p:nvSpPr>
          <p:cNvPr id="9" name="TextBox 8"/>
          <p:cNvSpPr txBox="1"/>
          <p:nvPr/>
        </p:nvSpPr>
        <p:spPr>
          <a:xfrm>
            <a:off x="2818965" y="1964271"/>
            <a:ext cx="1419619" cy="400110"/>
          </a:xfrm>
          <a:prstGeom prst="rect">
            <a:avLst/>
          </a:prstGeom>
          <a:noFill/>
        </p:spPr>
        <p:txBody>
          <a:bodyPr wrap="none" rtlCol="0">
            <a:spAutoFit/>
          </a:bodyPr>
          <a:lstStyle/>
          <a:p>
            <a:r>
              <a:rPr lang="fr-FR" sz="2000" b="1" dirty="0" smtClean="0"/>
              <a:t>: avec l’aide</a:t>
            </a:r>
            <a:endParaRPr lang="fr-FR" sz="2000" b="1" dirty="0"/>
          </a:p>
        </p:txBody>
      </p:sp>
      <p:sp>
        <p:nvSpPr>
          <p:cNvPr id="10" name="TextBox 9"/>
          <p:cNvSpPr txBox="1"/>
          <p:nvPr/>
        </p:nvSpPr>
        <p:spPr>
          <a:xfrm>
            <a:off x="8346104" y="1911476"/>
            <a:ext cx="1409617" cy="400110"/>
          </a:xfrm>
          <a:prstGeom prst="rect">
            <a:avLst/>
          </a:prstGeom>
          <a:noFill/>
        </p:spPr>
        <p:txBody>
          <a:bodyPr wrap="none" rtlCol="0">
            <a:spAutoFit/>
          </a:bodyPr>
          <a:lstStyle/>
          <a:p>
            <a:r>
              <a:rPr lang="fr-FR" sz="2000" b="1" dirty="0" smtClean="0"/>
              <a:t>: sans l’aide</a:t>
            </a:r>
            <a:endParaRPr lang="fr-FR" sz="2000" b="1" dirty="0"/>
          </a:p>
        </p:txBody>
      </p:sp>
      <p:sp>
        <p:nvSpPr>
          <p:cNvPr id="11" name="TextBox 10"/>
          <p:cNvSpPr txBox="1"/>
          <p:nvPr/>
        </p:nvSpPr>
        <p:spPr>
          <a:xfrm rot="973021">
            <a:off x="10106398" y="1849921"/>
            <a:ext cx="2098651" cy="523220"/>
          </a:xfrm>
          <a:prstGeom prst="rect">
            <a:avLst/>
          </a:prstGeom>
          <a:noFill/>
        </p:spPr>
        <p:txBody>
          <a:bodyPr wrap="none" rtlCol="0">
            <a:spAutoFit/>
          </a:bodyPr>
          <a:lstStyle/>
          <a:p>
            <a:r>
              <a:rPr lang="fr-FR" sz="2800" b="1" dirty="0" smtClean="0">
                <a:solidFill>
                  <a:srgbClr val="FF0000"/>
                </a:solidFill>
              </a:rPr>
              <a:t>Les solutions</a:t>
            </a:r>
            <a:endParaRPr lang="fr-FR" sz="2800" b="1" dirty="0">
              <a:solidFill>
                <a:srgbClr val="FF0000"/>
              </a:solidFill>
            </a:endParaRPr>
          </a:p>
        </p:txBody>
      </p:sp>
    </p:spTree>
    <p:extLst>
      <p:ext uri="{BB962C8B-B14F-4D97-AF65-F5344CB8AC3E}">
        <p14:creationId xmlns:p14="http://schemas.microsoft.com/office/powerpoint/2010/main" val="3479416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88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3059"/>
            <a:ext cx="8911107" cy="716700"/>
          </a:xfrm>
        </p:spPr>
        <p:txBody>
          <a:bodyPr>
            <a:normAutofit fontScale="90000"/>
          </a:bodyPr>
          <a:lstStyle/>
          <a:p>
            <a:r>
              <a:rPr lang="en-GB" b="1" dirty="0" smtClean="0">
                <a:solidFill>
                  <a:schemeClr val="accent6"/>
                </a:solidFill>
              </a:rPr>
              <a:t>EXTRA:</a:t>
            </a:r>
            <a:r>
              <a:rPr lang="en-GB" b="1" dirty="0" smtClean="0"/>
              <a:t/>
            </a:r>
            <a:br>
              <a:rPr lang="en-GB" b="1" dirty="0" smtClean="0"/>
            </a:br>
            <a:r>
              <a:rPr lang="en-GB" b="1" dirty="0" smtClean="0"/>
              <a:t>La prison de Marche: un </a:t>
            </a:r>
            <a:r>
              <a:rPr lang="en-GB" b="1" dirty="0" err="1" smtClean="0"/>
              <a:t>exemple</a:t>
            </a:r>
            <a:r>
              <a:rPr lang="en-GB" b="1" dirty="0" smtClean="0"/>
              <a:t> à </a:t>
            </a:r>
            <a:r>
              <a:rPr lang="en-GB" b="1" dirty="0" err="1" smtClean="0"/>
              <a:t>suivre</a:t>
            </a:r>
            <a:r>
              <a:rPr lang="en-GB" b="1" dirty="0" smtClean="0"/>
              <a:t>? </a:t>
            </a:r>
            <a:endParaRPr lang="en-GB" sz="3100" dirty="0"/>
          </a:p>
        </p:txBody>
      </p:sp>
      <p:sp>
        <p:nvSpPr>
          <p:cNvPr id="3" name="Content Placeholder 2"/>
          <p:cNvSpPr>
            <a:spLocks noGrp="1"/>
          </p:cNvSpPr>
          <p:nvPr>
            <p:ph idx="1"/>
          </p:nvPr>
        </p:nvSpPr>
        <p:spPr>
          <a:xfrm>
            <a:off x="838200" y="1490774"/>
            <a:ext cx="10920211" cy="5064572"/>
          </a:xfrm>
          <a:solidFill>
            <a:schemeClr val="accent6">
              <a:lumMod val="40000"/>
              <a:lumOff val="60000"/>
            </a:schemeClr>
          </a:solidFill>
          <a:ln w="28575">
            <a:solidFill>
              <a:schemeClr val="tx1"/>
            </a:solidFill>
          </a:ln>
        </p:spPr>
        <p:txBody>
          <a:bodyPr>
            <a:noAutofit/>
          </a:bodyPr>
          <a:lstStyle/>
          <a:p>
            <a:pPr marL="0" indent="0">
              <a:buNone/>
            </a:pPr>
            <a:r>
              <a:rPr lang="fr-FR" sz="2000" b="1" dirty="0" smtClean="0"/>
              <a:t>Historique</a:t>
            </a:r>
            <a:endParaRPr lang="en-GB" sz="2000" b="1" dirty="0"/>
          </a:p>
          <a:p>
            <a:pPr marL="0" indent="0">
              <a:buNone/>
            </a:pPr>
            <a:r>
              <a:rPr lang="fr-FR" sz="1600" b="1" dirty="0"/>
              <a:t>La prison de Marche, qui peut accueillir 250 condamnés, a été inaugurée le 17 octobre 2013. Elle s'inscrit dans le cadre d'un </a:t>
            </a:r>
            <a:r>
              <a:rPr lang="fr-FR" sz="1600" b="1" i="1" dirty="0" err="1"/>
              <a:t>Masterplan</a:t>
            </a:r>
            <a:r>
              <a:rPr lang="fr-FR" sz="1600" b="1" dirty="0"/>
              <a:t> relatif à une infrastructure carcérale plus humaine afin de remédier aux problèmes de surpopulation des prisons en Belgique.</a:t>
            </a:r>
            <a:endParaRPr lang="en-GB" sz="1600" b="1" dirty="0"/>
          </a:p>
          <a:p>
            <a:pPr marL="0" indent="0">
              <a:buNone/>
            </a:pPr>
            <a:r>
              <a:rPr lang="fr-FR" sz="1600" b="1" dirty="0"/>
              <a:t>L’être humain et son environnement occupent une position centrale dans le développement et le fonctionnement de la prison. </a:t>
            </a:r>
            <a:endParaRPr lang="en-GB" sz="1600" b="1" dirty="0"/>
          </a:p>
          <a:p>
            <a:pPr marL="0" indent="0">
              <a:buNone/>
            </a:pPr>
            <a:r>
              <a:rPr lang="fr-FR" sz="2000" b="1" dirty="0"/>
              <a:t>Régime</a:t>
            </a:r>
            <a:endParaRPr lang="en-GB" sz="2000" b="1" dirty="0"/>
          </a:p>
          <a:p>
            <a:pPr marL="0" indent="0">
              <a:buNone/>
            </a:pPr>
            <a:r>
              <a:rPr lang="fr-FR" sz="1600" b="1" dirty="0"/>
              <a:t>Le régime est un régime dégressif basé sur une confiance à 100 % dès l’entrée qui permet au détenu de bénéficier des facilités et activités offertes dans la prison (travail, visites, formations, sport, détente, </a:t>
            </a:r>
            <a:r>
              <a:rPr lang="fr-FR" sz="1600" b="1" dirty="0" err="1"/>
              <a:t>etc</a:t>
            </a:r>
            <a:r>
              <a:rPr lang="fr-FR" sz="1600" b="1" dirty="0"/>
              <a:t>). S’il transgresse le règlement, le détenu perd cette confiance. Sa participation aux activités est restreinte ainsi que sa liberté de mouvement.</a:t>
            </a:r>
            <a:endParaRPr lang="en-GB" sz="1600" b="1" dirty="0"/>
          </a:p>
          <a:p>
            <a:pPr marL="0" indent="0">
              <a:buNone/>
            </a:pPr>
            <a:r>
              <a:rPr lang="fr-FR" sz="1600" b="1" dirty="0"/>
              <a:t>Chaque aile comporte 75 cellules dont une pour des personnes à mobilité réduite, une salle de détente, une salle de cours, une salle de musculation, une buanderie, une cuisinette et des locaux d’entretien. Les cellules sont équipées d’une douche, d’une télévision et d’un téléphone. </a:t>
            </a:r>
            <a:endParaRPr lang="en-GB" sz="1600" b="1" dirty="0"/>
          </a:p>
          <a:p>
            <a:pPr marL="0" indent="0">
              <a:buNone/>
            </a:pPr>
            <a:r>
              <a:rPr lang="fr-FR" sz="2000" b="1" dirty="0"/>
              <a:t>Infrastructure</a:t>
            </a:r>
            <a:endParaRPr lang="en-GB" sz="2000" b="1" dirty="0"/>
          </a:p>
          <a:p>
            <a:pPr marL="0" indent="0">
              <a:buNone/>
            </a:pPr>
            <a:r>
              <a:rPr lang="fr-FR" sz="1600" b="1" dirty="0"/>
              <a:t>La prison de Marche applique certains concepts écologiques (ex : tri des déchets) et sa sécurité est garantie par une technologie de pointe. La présence d'une lumière naturelle permet aux détenus de ressentir les variations naturelles climatiques. L’agencement de lieux de passage, s'apparentant à des rues, des places et des perspectives vers des cours arborées, permettent d'éviter les sensations de confinement. De tels aménagements influencent de manière passive et positive la sécurité en diminuant le comportement agressif des détenus. </a:t>
            </a:r>
            <a:endParaRPr lang="en-GB" sz="1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2489" y="188055"/>
            <a:ext cx="758900" cy="6606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1389" y="123068"/>
            <a:ext cx="911326" cy="765575"/>
          </a:xfrm>
          <a:prstGeom prst="rect">
            <a:avLst/>
          </a:prstGeom>
        </p:spPr>
      </p:pic>
    </p:spTree>
    <p:extLst>
      <p:ext uri="{BB962C8B-B14F-4D97-AF65-F5344CB8AC3E}">
        <p14:creationId xmlns:p14="http://schemas.microsoft.com/office/powerpoint/2010/main" val="827837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1642"/>
            <a:ext cx="11087232" cy="1325563"/>
          </a:xfrm>
        </p:spPr>
        <p:txBody>
          <a:bodyPr>
            <a:normAutofit/>
          </a:bodyPr>
          <a:lstStyle/>
          <a:p>
            <a:r>
              <a:rPr lang="fr-FR" sz="4900" b="1" dirty="0"/>
              <a:t>Vocabulaire page </a:t>
            </a:r>
            <a:r>
              <a:rPr lang="fr-FR" sz="4900" b="1" dirty="0" smtClean="0"/>
              <a:t>14 </a:t>
            </a:r>
            <a:r>
              <a:rPr lang="fr-FR" sz="3200" b="1" dirty="0" smtClean="0"/>
              <a:t>– échangez avec votre partenaire</a:t>
            </a:r>
            <a:endParaRPr lang="fr-FR" sz="2800" b="1" dirty="0"/>
          </a:p>
        </p:txBody>
      </p:sp>
      <p:sp>
        <p:nvSpPr>
          <p:cNvPr id="5" name="Content Placeholder 2"/>
          <p:cNvSpPr txBox="1">
            <a:spLocks/>
          </p:cNvSpPr>
          <p:nvPr/>
        </p:nvSpPr>
        <p:spPr>
          <a:xfrm>
            <a:off x="5436526" y="1417206"/>
            <a:ext cx="6533802" cy="4609522"/>
          </a:xfrm>
          <a:prstGeom prst="rect">
            <a:avLst/>
          </a:prstGeom>
          <a:solidFill>
            <a:schemeClr val="accent5">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fr-FR" b="1" dirty="0" smtClean="0"/>
              <a:t>La santé mentale</a:t>
            </a:r>
          </a:p>
          <a:p>
            <a:pPr marL="514350" indent="-514350">
              <a:buFont typeface="+mj-lt"/>
              <a:buAutoNum type="arabicPeriod"/>
            </a:pPr>
            <a:r>
              <a:rPr lang="fr-FR" b="1" dirty="0" smtClean="0"/>
              <a:t>Un détenu</a:t>
            </a:r>
          </a:p>
          <a:p>
            <a:pPr marL="514350" indent="-514350">
              <a:buFont typeface="+mj-lt"/>
              <a:buAutoNum type="arabicPeriod"/>
            </a:pPr>
            <a:r>
              <a:rPr lang="fr-FR" b="1" dirty="0" smtClean="0"/>
              <a:t>L’incarcération(F) l’emprisonnement (m)</a:t>
            </a:r>
          </a:p>
          <a:p>
            <a:pPr marL="514350" indent="-514350">
              <a:buFont typeface="+mj-lt"/>
              <a:buAutoNum type="arabicPeriod"/>
            </a:pPr>
            <a:r>
              <a:rPr lang="fr-FR" b="1" dirty="0" smtClean="0"/>
              <a:t>La réinsertion</a:t>
            </a:r>
          </a:p>
          <a:p>
            <a:pPr marL="514350" indent="-514350">
              <a:buFont typeface="+mj-lt"/>
              <a:buAutoNum type="arabicPeriod"/>
            </a:pPr>
            <a:r>
              <a:rPr lang="fr-FR" b="1" dirty="0" smtClean="0"/>
              <a:t>La dépendance</a:t>
            </a:r>
          </a:p>
          <a:p>
            <a:pPr marL="514350" indent="-514350">
              <a:buFont typeface="+mj-lt"/>
              <a:buAutoNum type="arabicPeriod"/>
            </a:pPr>
            <a:r>
              <a:rPr lang="fr-FR" b="1" dirty="0" smtClean="0"/>
              <a:t>Une bagarre</a:t>
            </a:r>
          </a:p>
          <a:p>
            <a:pPr marL="514350" indent="-514350">
              <a:buFont typeface="+mj-lt"/>
              <a:buAutoNum type="arabicPeriod"/>
            </a:pPr>
            <a:r>
              <a:rPr lang="fr-FR" b="1" dirty="0" smtClean="0"/>
              <a:t>La  libération anticipée</a:t>
            </a:r>
          </a:p>
          <a:p>
            <a:pPr marL="514350" indent="-514350">
              <a:buFont typeface="+mj-lt"/>
              <a:buAutoNum type="arabicPeriod"/>
            </a:pPr>
            <a:r>
              <a:rPr lang="fr-FR" b="1" dirty="0" smtClean="0"/>
              <a:t>Le règlement</a:t>
            </a:r>
          </a:p>
          <a:p>
            <a:pPr marL="514350" indent="-514350">
              <a:buFont typeface="+mj-lt"/>
              <a:buAutoNum type="arabicPeriod"/>
            </a:pPr>
            <a:r>
              <a:rPr lang="fr-FR" b="1" dirty="0" smtClean="0"/>
              <a:t>L’investissement (m)</a:t>
            </a:r>
          </a:p>
          <a:p>
            <a:pPr marL="514350" indent="-514350">
              <a:buFont typeface="+mj-lt"/>
              <a:buAutoNum type="arabicPeriod"/>
            </a:pPr>
            <a:r>
              <a:rPr lang="fr-FR" b="1" dirty="0" smtClean="0"/>
              <a:t>L’ennui (m)</a:t>
            </a:r>
          </a:p>
          <a:p>
            <a:pPr marL="514350" indent="-514350">
              <a:buFont typeface="+mj-lt"/>
              <a:buAutoNum type="arabicPeriod"/>
            </a:pPr>
            <a:endParaRPr lang="fr-FR" b="1" dirty="0"/>
          </a:p>
        </p:txBody>
      </p:sp>
      <p:sp>
        <p:nvSpPr>
          <p:cNvPr id="6" name="Content Placeholder 2"/>
          <p:cNvSpPr>
            <a:spLocks noGrp="1"/>
          </p:cNvSpPr>
          <p:nvPr>
            <p:ph idx="1"/>
          </p:nvPr>
        </p:nvSpPr>
        <p:spPr>
          <a:xfrm>
            <a:off x="481012" y="1417638"/>
            <a:ext cx="4955513" cy="4609090"/>
          </a:xfrm>
          <a:solidFill>
            <a:schemeClr val="accent6">
              <a:lumMod val="20000"/>
              <a:lumOff val="80000"/>
            </a:schemeClr>
          </a:solidFill>
        </p:spPr>
        <p:txBody>
          <a:bodyPr>
            <a:normAutofit fontScale="92500" lnSpcReduction="10000"/>
          </a:bodyPr>
          <a:lstStyle/>
          <a:p>
            <a:pPr marL="514350" indent="-514350">
              <a:buFont typeface="+mj-lt"/>
              <a:buAutoNum type="arabicPeriod"/>
            </a:pPr>
            <a:r>
              <a:rPr lang="fr-FR" b="1" dirty="0" smtClean="0"/>
              <a:t>Mental </a:t>
            </a:r>
            <a:r>
              <a:rPr lang="fr-FR" b="1" dirty="0" err="1" smtClean="0"/>
              <a:t>health</a:t>
            </a:r>
            <a:endParaRPr lang="fr-FR" b="1" dirty="0" smtClean="0"/>
          </a:p>
          <a:p>
            <a:pPr marL="514350" indent="-514350">
              <a:buFont typeface="+mj-lt"/>
              <a:buAutoNum type="arabicPeriod"/>
            </a:pPr>
            <a:r>
              <a:rPr lang="fr-FR" b="1" dirty="0" err="1" smtClean="0"/>
              <a:t>Prisoner</a:t>
            </a:r>
            <a:r>
              <a:rPr lang="fr-FR" b="1" dirty="0" smtClean="0"/>
              <a:t>, </a:t>
            </a:r>
            <a:r>
              <a:rPr lang="fr-FR" b="1" dirty="0" err="1" smtClean="0"/>
              <a:t>inmate</a:t>
            </a:r>
            <a:endParaRPr lang="fr-FR" b="1" dirty="0" smtClean="0"/>
          </a:p>
          <a:p>
            <a:pPr marL="514350" indent="-514350">
              <a:buFont typeface="+mj-lt"/>
              <a:buAutoNum type="arabicPeriod"/>
            </a:pPr>
            <a:r>
              <a:rPr lang="fr-FR" b="1" dirty="0" err="1" smtClean="0"/>
              <a:t>Imprisonment</a:t>
            </a:r>
            <a:endParaRPr lang="fr-FR" b="1" dirty="0" smtClean="0"/>
          </a:p>
          <a:p>
            <a:pPr marL="514350" indent="-514350">
              <a:buFont typeface="+mj-lt"/>
              <a:buAutoNum type="arabicPeriod"/>
            </a:pPr>
            <a:r>
              <a:rPr lang="fr-FR" b="1" dirty="0" err="1" smtClean="0"/>
              <a:t>Rehabilitation</a:t>
            </a:r>
            <a:r>
              <a:rPr lang="fr-FR" b="1" dirty="0" smtClean="0"/>
              <a:t> </a:t>
            </a:r>
          </a:p>
          <a:p>
            <a:pPr marL="514350" indent="-514350">
              <a:buFont typeface="+mj-lt"/>
              <a:buAutoNum type="arabicPeriod"/>
            </a:pPr>
            <a:r>
              <a:rPr lang="fr-FR" b="1" dirty="0" smtClean="0"/>
              <a:t>Addiction </a:t>
            </a:r>
          </a:p>
          <a:p>
            <a:pPr marL="514350" indent="-514350">
              <a:buFont typeface="+mj-lt"/>
              <a:buAutoNum type="arabicPeriod"/>
            </a:pPr>
            <a:r>
              <a:rPr lang="fr-FR" b="1" dirty="0" err="1" smtClean="0"/>
              <a:t>Fight</a:t>
            </a:r>
            <a:r>
              <a:rPr lang="fr-FR" b="1" dirty="0" smtClean="0"/>
              <a:t> </a:t>
            </a:r>
          </a:p>
          <a:p>
            <a:pPr marL="514350" indent="-514350">
              <a:buFont typeface="+mj-lt"/>
              <a:buAutoNum type="arabicPeriod"/>
            </a:pPr>
            <a:r>
              <a:rPr lang="fr-FR" b="1" dirty="0" err="1" smtClean="0"/>
              <a:t>Early</a:t>
            </a:r>
            <a:r>
              <a:rPr lang="fr-FR" b="1" dirty="0" smtClean="0"/>
              <a:t> release</a:t>
            </a:r>
          </a:p>
          <a:p>
            <a:pPr marL="514350" indent="-514350">
              <a:buFont typeface="+mj-lt"/>
              <a:buAutoNum type="arabicPeriod"/>
            </a:pPr>
            <a:r>
              <a:rPr lang="fr-FR" b="1" dirty="0" err="1" smtClean="0"/>
              <a:t>Rules</a:t>
            </a:r>
            <a:r>
              <a:rPr lang="fr-FR" b="1" dirty="0" smtClean="0"/>
              <a:t> </a:t>
            </a:r>
          </a:p>
          <a:p>
            <a:pPr marL="514350" indent="-514350">
              <a:buFont typeface="+mj-lt"/>
              <a:buAutoNum type="arabicPeriod"/>
            </a:pPr>
            <a:r>
              <a:rPr lang="fr-FR" b="1" dirty="0" smtClean="0"/>
              <a:t>Investment</a:t>
            </a:r>
          </a:p>
          <a:p>
            <a:pPr marL="514350" indent="-514350">
              <a:buFont typeface="+mj-lt"/>
              <a:buAutoNum type="arabicPeriod"/>
            </a:pPr>
            <a:r>
              <a:rPr lang="fr-FR" b="1" dirty="0" err="1" smtClean="0"/>
              <a:t>Boredom</a:t>
            </a:r>
            <a:r>
              <a:rPr lang="fr-FR" b="1" dirty="0" smtClean="0"/>
              <a:t> </a:t>
            </a:r>
          </a:p>
        </p:txBody>
      </p:sp>
    </p:spTree>
    <p:extLst>
      <p:ext uri="{BB962C8B-B14F-4D97-AF65-F5344CB8AC3E}">
        <p14:creationId xmlns:p14="http://schemas.microsoft.com/office/powerpoint/2010/main" val="238875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 calcmode="lin" valueType="num">
                                      <p:cBhvr additive="base">
                                        <p:cTn id="7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anim calcmode="lin" valueType="num">
                                      <p:cBhvr additive="base">
                                        <p:cTn id="7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5">
                                            <p:txEl>
                                              <p:pRg st="3" end="3"/>
                                            </p:txEl>
                                          </p:spTgt>
                                        </p:tgtEl>
                                        <p:attrNameLst>
                                          <p:attrName>style.visibility</p:attrName>
                                        </p:attrNameLst>
                                      </p:cBhvr>
                                      <p:to>
                                        <p:strVal val="visible"/>
                                      </p:to>
                                    </p:set>
                                    <p:anim calcmode="lin" valueType="num">
                                      <p:cBhvr additive="base">
                                        <p:cTn id="8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5">
                                            <p:txEl>
                                              <p:pRg st="4" end="4"/>
                                            </p:txEl>
                                          </p:spTgt>
                                        </p:tgtEl>
                                        <p:attrNameLst>
                                          <p:attrName>style.visibility</p:attrName>
                                        </p:attrNameLst>
                                      </p:cBhvr>
                                      <p:to>
                                        <p:strVal val="visible"/>
                                      </p:to>
                                    </p:set>
                                    <p:anim calcmode="lin" valueType="num">
                                      <p:cBhvr additive="base">
                                        <p:cTn id="9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5">
                                            <p:txEl>
                                              <p:pRg st="5" end="5"/>
                                            </p:txEl>
                                          </p:spTgt>
                                        </p:tgtEl>
                                        <p:attrNameLst>
                                          <p:attrName>style.visibility</p:attrName>
                                        </p:attrNameLst>
                                      </p:cBhvr>
                                      <p:to>
                                        <p:strVal val="visible"/>
                                      </p:to>
                                    </p:set>
                                    <p:anim calcmode="lin" valueType="num">
                                      <p:cBhvr additive="base">
                                        <p:cTn id="9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5">
                                            <p:txEl>
                                              <p:pRg st="6" end="6"/>
                                            </p:txEl>
                                          </p:spTgt>
                                        </p:tgtEl>
                                        <p:attrNameLst>
                                          <p:attrName>style.visibility</p:attrName>
                                        </p:attrNameLst>
                                      </p:cBhvr>
                                      <p:to>
                                        <p:strVal val="visible"/>
                                      </p:to>
                                    </p:set>
                                    <p:anim calcmode="lin" valueType="num">
                                      <p:cBhvr additive="base">
                                        <p:cTn id="10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nodeType="clickEffect">
                                  <p:stCondLst>
                                    <p:cond delay="0"/>
                                  </p:stCondLst>
                                  <p:childTnLst>
                                    <p:set>
                                      <p:cBhvr>
                                        <p:cTn id="108" dur="1" fill="hold">
                                          <p:stCondLst>
                                            <p:cond delay="0"/>
                                          </p:stCondLst>
                                        </p:cTn>
                                        <p:tgtEl>
                                          <p:spTgt spid="5">
                                            <p:txEl>
                                              <p:pRg st="7" end="7"/>
                                            </p:txEl>
                                          </p:spTgt>
                                        </p:tgtEl>
                                        <p:attrNameLst>
                                          <p:attrName>style.visibility</p:attrName>
                                        </p:attrNameLst>
                                      </p:cBhvr>
                                      <p:to>
                                        <p:strVal val="visible"/>
                                      </p:to>
                                    </p:set>
                                    <p:anim calcmode="lin" valueType="num">
                                      <p:cBhvr additive="base">
                                        <p:cTn id="109"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5">
                                            <p:txEl>
                                              <p:pRg st="8" end="8"/>
                                            </p:txEl>
                                          </p:spTgt>
                                        </p:tgtEl>
                                        <p:attrNameLst>
                                          <p:attrName>style.visibility</p:attrName>
                                        </p:attrNameLst>
                                      </p:cBhvr>
                                      <p:to>
                                        <p:strVal val="visible"/>
                                      </p:to>
                                    </p:set>
                                    <p:anim calcmode="lin" valueType="num">
                                      <p:cBhvr additive="base">
                                        <p:cTn id="11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nodeType="clickEffect">
                                  <p:stCondLst>
                                    <p:cond delay="0"/>
                                  </p:stCondLst>
                                  <p:childTnLst>
                                    <p:set>
                                      <p:cBhvr>
                                        <p:cTn id="120" dur="1" fill="hold">
                                          <p:stCondLst>
                                            <p:cond delay="0"/>
                                          </p:stCondLst>
                                        </p:cTn>
                                        <p:tgtEl>
                                          <p:spTgt spid="5">
                                            <p:txEl>
                                              <p:pRg st="9" end="9"/>
                                            </p:txEl>
                                          </p:spTgt>
                                        </p:tgtEl>
                                        <p:attrNameLst>
                                          <p:attrName>style.visibility</p:attrName>
                                        </p:attrNameLst>
                                      </p:cBhvr>
                                      <p:to>
                                        <p:strVal val="visible"/>
                                      </p:to>
                                    </p:set>
                                    <p:anim calcmode="lin" valueType="num">
                                      <p:cBhvr additive="base">
                                        <p:cTn id="121"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336" y="123110"/>
            <a:ext cx="10515600" cy="775855"/>
          </a:xfrm>
        </p:spPr>
        <p:txBody>
          <a:bodyPr>
            <a:noAutofit/>
          </a:bodyPr>
          <a:lstStyle/>
          <a:p>
            <a:r>
              <a:rPr lang="fr-FR" sz="3600" b="1" dirty="0" smtClean="0"/>
              <a:t>Les perspectives sur la prison- Lisez les opinions et répondez aux questions (feuille d’exercice)</a:t>
            </a:r>
            <a:endParaRPr lang="fr-FR" sz="3600" b="1" dirty="0"/>
          </a:p>
        </p:txBody>
      </p:sp>
      <p:sp>
        <p:nvSpPr>
          <p:cNvPr id="4" name="TextBox 3"/>
          <p:cNvSpPr txBox="1"/>
          <p:nvPr/>
        </p:nvSpPr>
        <p:spPr>
          <a:xfrm>
            <a:off x="1063336" y="1046188"/>
            <a:ext cx="10855037" cy="1077218"/>
          </a:xfrm>
          <a:prstGeom prst="rect">
            <a:avLst/>
          </a:prstGeom>
          <a:solidFill>
            <a:schemeClr val="accent1">
              <a:lumMod val="40000"/>
              <a:lumOff val="60000"/>
            </a:schemeClr>
          </a:solidFill>
          <a:ln w="28575">
            <a:solidFill>
              <a:schemeClr val="tx1"/>
            </a:solidFill>
          </a:ln>
        </p:spPr>
        <p:txBody>
          <a:bodyPr wrap="square" rtlCol="0">
            <a:spAutoFit/>
          </a:bodyPr>
          <a:lstStyle/>
          <a:p>
            <a:r>
              <a:rPr lang="fr-FR" sz="1600" b="1" dirty="0" smtClean="0"/>
              <a:t>Si on tient </a:t>
            </a:r>
            <a:r>
              <a:rPr lang="fr-FR" sz="1600" b="1" dirty="0"/>
              <a:t>à</a:t>
            </a:r>
            <a:r>
              <a:rPr lang="fr-FR" sz="1600" b="1" dirty="0" smtClean="0"/>
              <a:t> ce que la criminalité diminue, il faut réformer les prisons. La solution n'est pas d'en construire de nouvelles mais de donner aux détenus une raison d’exister. Un travail, une vie sociale encadrée, enfin quelque chose </a:t>
            </a:r>
            <a:r>
              <a:rPr lang="fr-FR" sz="1600" b="1" dirty="0"/>
              <a:t>à</a:t>
            </a:r>
            <a:r>
              <a:rPr lang="fr-FR" sz="1600" b="1" dirty="0" smtClean="0"/>
              <a:t> quoi ils puissent s’accrocher. Un système de récompenses qui leur donne envie de faire quelque chose qui en vaille la peine. </a:t>
            </a:r>
            <a:r>
              <a:rPr lang="fr-FR" sz="1600" b="1" i="1" dirty="0" smtClean="0"/>
              <a:t>Roland, ancien détenu</a:t>
            </a:r>
            <a:endParaRPr lang="fr-FR" sz="1600" b="1" i="1" dirty="0"/>
          </a:p>
        </p:txBody>
      </p:sp>
      <p:sp>
        <p:nvSpPr>
          <p:cNvPr id="5" name="TextBox 4"/>
          <p:cNvSpPr txBox="1"/>
          <p:nvPr/>
        </p:nvSpPr>
        <p:spPr>
          <a:xfrm>
            <a:off x="1063336" y="2270629"/>
            <a:ext cx="10855037" cy="1077218"/>
          </a:xfrm>
          <a:prstGeom prst="rect">
            <a:avLst/>
          </a:prstGeom>
          <a:solidFill>
            <a:schemeClr val="accent2">
              <a:lumMod val="40000"/>
              <a:lumOff val="60000"/>
            </a:schemeClr>
          </a:solidFill>
          <a:ln w="28575">
            <a:solidFill>
              <a:schemeClr val="tx1"/>
            </a:solidFill>
          </a:ln>
        </p:spPr>
        <p:txBody>
          <a:bodyPr wrap="square" rtlCol="0">
            <a:spAutoFit/>
          </a:bodyPr>
          <a:lstStyle/>
          <a:p>
            <a:r>
              <a:rPr lang="fr-FR" sz="1600" b="1" dirty="0" smtClean="0"/>
              <a:t>Nous, on est là pour protéger le public. Il faut qu’on assure que les gens obéissent </a:t>
            </a:r>
            <a:r>
              <a:rPr lang="fr-FR" sz="1600" b="1" dirty="0"/>
              <a:t>à</a:t>
            </a:r>
            <a:r>
              <a:rPr lang="fr-FR" sz="1600" b="1" dirty="0" smtClean="0"/>
              <a:t> la loi. Il semblerait que la prison ne soit pas un moyen de dissuasion très efficace. Peut-être que les peine alternatives donneraient de meilleurs résultats et moins de récidive. Ça dépend des délits commis, bien sûr. On ne peut pas laisser en liberté des individus dangereux. </a:t>
            </a:r>
            <a:r>
              <a:rPr lang="fr-FR" sz="1600" b="1" i="1" dirty="0" smtClean="0"/>
              <a:t>Henri, Agent de police</a:t>
            </a:r>
            <a:endParaRPr lang="fr-FR" sz="1600" b="1" i="1" dirty="0"/>
          </a:p>
        </p:txBody>
      </p:sp>
      <p:sp>
        <p:nvSpPr>
          <p:cNvPr id="6" name="TextBox 5"/>
          <p:cNvSpPr txBox="1"/>
          <p:nvPr/>
        </p:nvSpPr>
        <p:spPr>
          <a:xfrm>
            <a:off x="1063335" y="3495070"/>
            <a:ext cx="10855038" cy="830997"/>
          </a:xfrm>
          <a:prstGeom prst="rect">
            <a:avLst/>
          </a:prstGeom>
          <a:solidFill>
            <a:schemeClr val="accent3">
              <a:lumMod val="60000"/>
              <a:lumOff val="40000"/>
            </a:schemeClr>
          </a:solidFill>
          <a:ln w="28575">
            <a:solidFill>
              <a:schemeClr val="tx1"/>
            </a:solidFill>
          </a:ln>
        </p:spPr>
        <p:txBody>
          <a:bodyPr wrap="square" rtlCol="0">
            <a:spAutoFit/>
          </a:bodyPr>
          <a:lstStyle/>
          <a:p>
            <a:r>
              <a:rPr lang="fr-FR" sz="1600" b="1" dirty="0" smtClean="0"/>
              <a:t>L’aspect punitif n’est pas un moyen de dissuasion efficace. Les criminels sont souvent en manque de quelque chose- un manque de travail, d’affection ou d’instruction. Si on s’attaque à ces causes, on peut arrêter </a:t>
            </a:r>
            <a:r>
              <a:rPr lang="fr-FR" sz="1600" b="1" dirty="0"/>
              <a:t>l</a:t>
            </a:r>
            <a:r>
              <a:rPr lang="fr-FR" sz="1600" b="1" dirty="0" smtClean="0"/>
              <a:t>a vie criminelle avant qu’elle ne commence. C’est sur l’individu qu’il faut qu’on se focalise, pas sur le crime qu’il a commis. </a:t>
            </a:r>
            <a:r>
              <a:rPr lang="fr-FR" sz="1600" b="1" i="1" dirty="0" smtClean="0"/>
              <a:t>Emma, Assistante sociale.</a:t>
            </a:r>
            <a:endParaRPr lang="fr-FR" sz="1600" b="1" i="1" dirty="0"/>
          </a:p>
        </p:txBody>
      </p:sp>
      <p:sp>
        <p:nvSpPr>
          <p:cNvPr id="7" name="TextBox 6"/>
          <p:cNvSpPr txBox="1"/>
          <p:nvPr/>
        </p:nvSpPr>
        <p:spPr>
          <a:xfrm>
            <a:off x="1063335" y="4488195"/>
            <a:ext cx="10855037" cy="1077218"/>
          </a:xfrm>
          <a:prstGeom prst="rect">
            <a:avLst/>
          </a:prstGeom>
          <a:solidFill>
            <a:schemeClr val="accent6">
              <a:lumMod val="60000"/>
              <a:lumOff val="40000"/>
            </a:schemeClr>
          </a:solidFill>
          <a:ln w="28575">
            <a:solidFill>
              <a:schemeClr val="tx1"/>
            </a:solidFill>
          </a:ln>
        </p:spPr>
        <p:txBody>
          <a:bodyPr wrap="square" rtlCol="0">
            <a:spAutoFit/>
          </a:bodyPr>
          <a:lstStyle/>
          <a:p>
            <a:r>
              <a:rPr lang="fr-FR" sz="1600" b="1" dirty="0" smtClean="0"/>
              <a:t>Quand on voit les conditions dans lesquelles on force les détenus à vivre, ce n’est pas étonnant que le taux de récidive soit élevé. Ce qu’il faudrait qu’on fasse, c’est de mettre ces gens en cellule individuelle et d’exercer une influence positive sur eux en les occupants et en les préparant à leur réinsertion dans la société. Un programme d’apprentissage par exemple les motiverait et les remettrait dans le droit chemin. </a:t>
            </a:r>
            <a:r>
              <a:rPr lang="fr-FR" sz="1600" b="1" i="1" dirty="0" smtClean="0"/>
              <a:t>Gabriel, Gardien de prison</a:t>
            </a:r>
            <a:endParaRPr lang="fr-FR" sz="1600" b="1" i="1" dirty="0"/>
          </a:p>
        </p:txBody>
      </p:sp>
      <p:sp>
        <p:nvSpPr>
          <p:cNvPr id="8" name="TextBox 7"/>
          <p:cNvSpPr txBox="1"/>
          <p:nvPr/>
        </p:nvSpPr>
        <p:spPr>
          <a:xfrm>
            <a:off x="1063335" y="5697731"/>
            <a:ext cx="10861964" cy="1077218"/>
          </a:xfrm>
          <a:prstGeom prst="rect">
            <a:avLst/>
          </a:prstGeom>
          <a:solidFill>
            <a:schemeClr val="accent4">
              <a:lumMod val="40000"/>
              <a:lumOff val="60000"/>
            </a:schemeClr>
          </a:solidFill>
          <a:ln w="28575">
            <a:solidFill>
              <a:schemeClr val="tx1"/>
            </a:solidFill>
          </a:ln>
        </p:spPr>
        <p:txBody>
          <a:bodyPr wrap="square" rtlCol="0">
            <a:spAutoFit/>
          </a:bodyPr>
          <a:lstStyle/>
          <a:p>
            <a:r>
              <a:rPr lang="fr-FR" sz="1600" b="1" dirty="0" smtClean="0"/>
              <a:t>Moi je veux vivre en sécurité sans avoir à me soucier si demain, je vais être victime d’un acte criminel. Je suis donc pour la privation de la liberté mais, comme on ne peut pas garder tous les criminels en prison pour le restant de leur vie, il faut qu’on ait un plan d’action et il est essentiel qu’</a:t>
            </a:r>
            <a:r>
              <a:rPr lang="fr-FR" sz="1600" b="1" dirty="0"/>
              <a:t> </a:t>
            </a:r>
            <a:r>
              <a:rPr lang="fr-FR" sz="1600" b="1" dirty="0" smtClean="0"/>
              <a:t>à leur libération, les services sociaux les suivent de prés et les encouragent à une réinsertion au niveau du travail et aussi au niveau social. S’ils se sentent appréciés en société, ils obéiront les règles. Marie</a:t>
            </a:r>
            <a:endParaRPr lang="fr-FR" sz="16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1946" y="115022"/>
            <a:ext cx="846426" cy="736889"/>
          </a:xfrm>
          <a:prstGeom prst="rect">
            <a:avLst/>
          </a:prstGeom>
        </p:spPr>
      </p:pic>
    </p:spTree>
    <p:extLst>
      <p:ext uri="{BB962C8B-B14F-4D97-AF65-F5344CB8AC3E}">
        <p14:creationId xmlns:p14="http://schemas.microsoft.com/office/powerpoint/2010/main" val="733788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517"/>
            <a:ext cx="10515600" cy="493768"/>
          </a:xfrm>
        </p:spPr>
        <p:txBody>
          <a:bodyPr>
            <a:noAutofit/>
          </a:bodyPr>
          <a:lstStyle/>
          <a:p>
            <a:r>
              <a:rPr lang="fr-FR" sz="4800" b="1" dirty="0" smtClean="0"/>
              <a:t>Les perspectives sur la prison</a:t>
            </a:r>
            <a:br>
              <a:rPr lang="fr-FR" sz="4800" b="1" dirty="0" smtClean="0"/>
            </a:br>
            <a:endParaRPr lang="fr-FR" sz="4800" b="1" dirty="0"/>
          </a:p>
        </p:txBody>
      </p:sp>
      <p:sp>
        <p:nvSpPr>
          <p:cNvPr id="3" name="Content Placeholder 2"/>
          <p:cNvSpPr>
            <a:spLocks noGrp="1"/>
          </p:cNvSpPr>
          <p:nvPr>
            <p:ph idx="1"/>
          </p:nvPr>
        </p:nvSpPr>
        <p:spPr/>
        <p:txBody>
          <a:bodyPr/>
          <a:lstStyle/>
          <a:p>
            <a:pPr marL="0" indent="0">
              <a:buNone/>
            </a:pPr>
            <a:r>
              <a:rPr lang="fr-FR" b="1" dirty="0" smtClean="0"/>
              <a:t>Trouvez des synonymes dans le texte aux expressions suivantes:</a:t>
            </a:r>
          </a:p>
          <a:p>
            <a:pPr marL="514350" indent="-514350">
              <a:buAutoNum type="arabicPeriod"/>
            </a:pPr>
            <a:r>
              <a:rPr lang="fr-FR" dirty="0"/>
              <a:t>s</a:t>
            </a:r>
            <a:r>
              <a:rPr lang="fr-FR" dirty="0" smtClean="0"/>
              <a:t>e cramponner </a:t>
            </a:r>
            <a:r>
              <a:rPr lang="fr-FR" dirty="0" smtClean="0">
                <a:solidFill>
                  <a:srgbClr val="FF0000"/>
                </a:solidFill>
              </a:rPr>
              <a:t>s’accrocher</a:t>
            </a:r>
            <a:endParaRPr lang="fr-FR" dirty="0" smtClean="0"/>
          </a:p>
          <a:p>
            <a:pPr marL="514350" indent="-514350">
              <a:buAutoNum type="arabicPeriod"/>
            </a:pPr>
            <a:r>
              <a:rPr lang="fr-FR" dirty="0" smtClean="0"/>
              <a:t>l’emprisonnement </a:t>
            </a:r>
            <a:r>
              <a:rPr lang="fr-FR" dirty="0" smtClean="0">
                <a:solidFill>
                  <a:srgbClr val="FF0000"/>
                </a:solidFill>
              </a:rPr>
              <a:t>la privation de la liberté</a:t>
            </a:r>
            <a:endParaRPr lang="fr-FR" dirty="0" smtClean="0"/>
          </a:p>
          <a:p>
            <a:pPr marL="514350" indent="-514350">
              <a:buAutoNum type="arabicPeriod"/>
            </a:pPr>
            <a:r>
              <a:rPr lang="fr-FR" dirty="0" smtClean="0"/>
              <a:t>Respecter la loi </a:t>
            </a:r>
            <a:r>
              <a:rPr lang="fr-FR" dirty="0" smtClean="0">
                <a:solidFill>
                  <a:srgbClr val="FF0000"/>
                </a:solidFill>
              </a:rPr>
              <a:t>obéir aux règles</a:t>
            </a:r>
          </a:p>
          <a:p>
            <a:pPr marL="514350" indent="-514350">
              <a:buAutoNum type="arabicPeriod"/>
            </a:pPr>
            <a:r>
              <a:rPr lang="fr-FR" dirty="0"/>
              <a:t>v</a:t>
            </a:r>
            <a:r>
              <a:rPr lang="fr-FR" dirty="0" smtClean="0"/>
              <a:t>ouloir vraiment </a:t>
            </a:r>
            <a:r>
              <a:rPr lang="fr-FR" dirty="0" smtClean="0">
                <a:solidFill>
                  <a:srgbClr val="FF0000"/>
                </a:solidFill>
              </a:rPr>
              <a:t>être</a:t>
            </a:r>
            <a:r>
              <a:rPr lang="fr-FR" dirty="0" smtClean="0"/>
              <a:t> </a:t>
            </a:r>
            <a:r>
              <a:rPr lang="fr-FR" dirty="0" smtClean="0">
                <a:solidFill>
                  <a:srgbClr val="FF0000"/>
                </a:solidFill>
              </a:rPr>
              <a:t>motivé</a:t>
            </a:r>
            <a:endParaRPr lang="fr-FR" dirty="0" smtClean="0"/>
          </a:p>
          <a:p>
            <a:pPr marL="514350" indent="-514350">
              <a:buAutoNum type="arabicPeriod"/>
            </a:pPr>
            <a:r>
              <a:rPr lang="fr-FR" dirty="0"/>
              <a:t>u</a:t>
            </a:r>
            <a:r>
              <a:rPr lang="fr-FR" dirty="0" smtClean="0"/>
              <a:t>ne formation professionnelle </a:t>
            </a:r>
            <a:r>
              <a:rPr lang="fr-FR" dirty="0" smtClean="0">
                <a:solidFill>
                  <a:srgbClr val="FF0000"/>
                </a:solidFill>
              </a:rPr>
              <a:t>un programme d’apprentissage</a:t>
            </a:r>
            <a:endParaRPr lang="fr-FR" dirty="0" smtClean="0"/>
          </a:p>
          <a:p>
            <a:pPr marL="514350" indent="-514350">
              <a:buAutoNum type="arabicPeriod"/>
            </a:pPr>
            <a:r>
              <a:rPr lang="fr-FR" dirty="0"/>
              <a:t>l</a:t>
            </a:r>
            <a:r>
              <a:rPr lang="fr-FR" dirty="0" smtClean="0"/>
              <a:t>’insuffisance, l’absence </a:t>
            </a:r>
            <a:r>
              <a:rPr lang="fr-FR" dirty="0" smtClean="0">
                <a:solidFill>
                  <a:srgbClr val="FF0000"/>
                </a:solidFill>
              </a:rPr>
              <a:t>le manque</a:t>
            </a:r>
            <a:endParaRPr lang="fr-FR" dirty="0" smtClean="0"/>
          </a:p>
          <a:p>
            <a:pPr marL="514350" indent="-514350">
              <a:buAutoNum type="arabicPeriod"/>
            </a:pPr>
            <a:r>
              <a:rPr lang="fr-FR" dirty="0" smtClean="0"/>
              <a:t>(faire quelque chose) qui est valorisé </a:t>
            </a:r>
            <a:r>
              <a:rPr lang="fr-FR" dirty="0" smtClean="0">
                <a:solidFill>
                  <a:srgbClr val="FF0000"/>
                </a:solidFill>
              </a:rPr>
              <a:t>qui en vaille la peine</a:t>
            </a:r>
            <a:endParaRPr lang="fr-FR" dirty="0"/>
          </a:p>
        </p:txBody>
      </p:sp>
      <p:sp>
        <p:nvSpPr>
          <p:cNvPr id="4" name="TextBox 3"/>
          <p:cNvSpPr txBox="1"/>
          <p:nvPr/>
        </p:nvSpPr>
        <p:spPr>
          <a:xfrm rot="967921">
            <a:off x="9929813" y="645373"/>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35676"/>
            <a:ext cx="384447"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4112454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48842"/>
            <a:ext cx="10868891" cy="5115731"/>
          </a:xfrm>
        </p:spPr>
        <p:txBody>
          <a:bodyPr>
            <a:normAutofit fontScale="85000" lnSpcReduction="10000"/>
          </a:bodyPr>
          <a:lstStyle/>
          <a:p>
            <a:pPr marL="0" indent="0">
              <a:buNone/>
            </a:pPr>
            <a:r>
              <a:rPr lang="fr-FR" b="1" dirty="0" smtClean="0"/>
              <a:t>Qui aurait pu dire ces phrases? Écrivez R (Roland), H (Henri), E (Emma), G (Gabriel) ou M (Marie)</a:t>
            </a:r>
          </a:p>
          <a:p>
            <a:pPr marL="0" indent="0">
              <a:buNone/>
            </a:pPr>
            <a:endParaRPr lang="fr-FR" b="1" dirty="0" smtClean="0"/>
          </a:p>
          <a:p>
            <a:pPr marL="514350" indent="-514350">
              <a:buAutoNum type="arabicPeriod"/>
            </a:pPr>
            <a:r>
              <a:rPr lang="fr-FR" dirty="0" smtClean="0"/>
              <a:t>Peut-être qu’une plus fréquente utilisation du bracelet de cheville contribuerait à une diminution de taux de récidivisme. </a:t>
            </a:r>
            <a:r>
              <a:rPr lang="fr-FR" dirty="0" smtClean="0">
                <a:solidFill>
                  <a:srgbClr val="FF0000"/>
                </a:solidFill>
              </a:rPr>
              <a:t>H</a:t>
            </a:r>
          </a:p>
          <a:p>
            <a:pPr marL="514350" indent="-514350">
              <a:buAutoNum type="arabicPeriod"/>
            </a:pPr>
            <a:r>
              <a:rPr lang="fr-FR" dirty="0" smtClean="0"/>
              <a:t>Il faut motiver les détenus. Ils ont aussi besoin d’avoir un peu d’estime de soi. </a:t>
            </a:r>
            <a:r>
              <a:rPr lang="fr-FR" dirty="0" smtClean="0">
                <a:solidFill>
                  <a:srgbClr val="FF0000"/>
                </a:solidFill>
              </a:rPr>
              <a:t>R G</a:t>
            </a:r>
          </a:p>
          <a:p>
            <a:pPr marL="514350" indent="-514350">
              <a:buAutoNum type="arabicPeriod"/>
            </a:pPr>
            <a:r>
              <a:rPr lang="fr-FR" dirty="0" smtClean="0"/>
              <a:t>On doit se concentrer sur la personne et non sur le délit qu’elle a commis. </a:t>
            </a:r>
            <a:r>
              <a:rPr lang="fr-FR" dirty="0" smtClean="0">
                <a:solidFill>
                  <a:srgbClr val="FF0000"/>
                </a:solidFill>
              </a:rPr>
              <a:t>E</a:t>
            </a:r>
          </a:p>
          <a:p>
            <a:pPr marL="514350" indent="-514350">
              <a:buAutoNum type="arabicPeriod"/>
            </a:pPr>
            <a:r>
              <a:rPr lang="fr-FR" dirty="0" smtClean="0"/>
              <a:t>Mon boulot, c’est de faire respecter la loi. </a:t>
            </a:r>
            <a:r>
              <a:rPr lang="fr-FR" dirty="0" smtClean="0">
                <a:solidFill>
                  <a:srgbClr val="FF0000"/>
                </a:solidFill>
              </a:rPr>
              <a:t>H</a:t>
            </a:r>
          </a:p>
          <a:p>
            <a:pPr marL="514350" indent="-514350">
              <a:buAutoNum type="arabicPeriod"/>
            </a:pPr>
            <a:r>
              <a:rPr lang="fr-FR" dirty="0" smtClean="0"/>
              <a:t>Pourquoi gaspiller tout ce temps quand on pourrait leur apprendre un métier? </a:t>
            </a:r>
            <a:r>
              <a:rPr lang="fr-FR" dirty="0" smtClean="0">
                <a:solidFill>
                  <a:srgbClr val="FF0000"/>
                </a:solidFill>
              </a:rPr>
              <a:t>G</a:t>
            </a:r>
          </a:p>
          <a:p>
            <a:pPr marL="514350" indent="-514350">
              <a:buAutoNum type="arabicPeriod"/>
            </a:pPr>
            <a:r>
              <a:rPr lang="fr-FR" dirty="0" smtClean="0"/>
              <a:t>Personne ne veut vivre dans la peur. </a:t>
            </a:r>
            <a:r>
              <a:rPr lang="fr-FR" dirty="0" smtClean="0">
                <a:solidFill>
                  <a:srgbClr val="FF0000"/>
                </a:solidFill>
              </a:rPr>
              <a:t>H M</a:t>
            </a:r>
          </a:p>
          <a:p>
            <a:pPr marL="514350" indent="-514350">
              <a:buAutoNum type="arabicPeriod"/>
            </a:pPr>
            <a:r>
              <a:rPr lang="fr-FR" dirty="0" smtClean="0"/>
              <a:t>On s’intéresse toujours aux conséquences, pas suffisamment aux causes.</a:t>
            </a:r>
            <a:r>
              <a:rPr lang="fr-FR" dirty="0" smtClean="0">
                <a:solidFill>
                  <a:srgbClr val="FF0000"/>
                </a:solidFill>
              </a:rPr>
              <a:t> E</a:t>
            </a:r>
          </a:p>
          <a:p>
            <a:pPr marL="514350" indent="-514350">
              <a:buAutoNum type="arabicPeriod"/>
            </a:pPr>
            <a:r>
              <a:rPr lang="fr-FR" dirty="0" smtClean="0"/>
              <a:t>Il faut les aider non seulement à trouver un boulot mais aussi à avoir une vie sociale. </a:t>
            </a:r>
            <a:r>
              <a:rPr lang="fr-FR" dirty="0" smtClean="0">
                <a:solidFill>
                  <a:srgbClr val="FF0000"/>
                </a:solidFill>
              </a:rPr>
              <a:t>R, G, M</a:t>
            </a:r>
            <a:endParaRPr lang="fr-FR" dirty="0">
              <a:solidFill>
                <a:srgbClr val="FF0000"/>
              </a:solidFill>
            </a:endParaRPr>
          </a:p>
        </p:txBody>
      </p:sp>
      <p:sp>
        <p:nvSpPr>
          <p:cNvPr id="4" name="Title 1"/>
          <p:cNvSpPr txBox="1">
            <a:spLocks/>
          </p:cNvSpPr>
          <p:nvPr/>
        </p:nvSpPr>
        <p:spPr>
          <a:xfrm>
            <a:off x="838200" y="553517"/>
            <a:ext cx="10515600" cy="4937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smtClean="0"/>
              <a:t>Les perspectives sur la prison</a:t>
            </a:r>
            <a:br>
              <a:rPr lang="fr-FR" sz="4800" b="1" dirty="0" smtClean="0"/>
            </a:br>
            <a:endParaRPr lang="fr-FR" sz="4800" b="1" dirty="0"/>
          </a:p>
        </p:txBody>
      </p:sp>
      <p:sp>
        <p:nvSpPr>
          <p:cNvPr id="5" name="TextBox 4"/>
          <p:cNvSpPr txBox="1"/>
          <p:nvPr/>
        </p:nvSpPr>
        <p:spPr>
          <a:xfrm rot="967921">
            <a:off x="9929813" y="645373"/>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900" y="821732"/>
            <a:ext cx="384447"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047" y="834119"/>
            <a:ext cx="384447"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2485138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129598"/>
            <a:ext cx="10515600" cy="1325563"/>
          </a:xfrm>
        </p:spPr>
        <p:txBody>
          <a:bodyPr>
            <a:noAutofit/>
          </a:bodyPr>
          <a:lstStyle/>
          <a:p>
            <a:r>
              <a:rPr lang="fr-FR" sz="3200" b="1" dirty="0" smtClean="0"/>
              <a:t>Écoutez la conversation entre un homme et une femme au sujet de la prison en France et remplissez les blancs. (feuille d’exercice)       : avec l’aide                         : sans l’aide</a:t>
            </a:r>
            <a:endParaRPr lang="fr-FR" sz="3200" b="1" dirty="0"/>
          </a:p>
        </p:txBody>
      </p:sp>
      <p:pic>
        <p:nvPicPr>
          <p:cNvPr id="4"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520" y="998167"/>
            <a:ext cx="384447" cy="426332"/>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2671" y="998167"/>
            <a:ext cx="384447"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9652" y="998167"/>
            <a:ext cx="384447" cy="426332"/>
          </a:xfrm>
          <a:prstGeom prst="rect">
            <a:avLst/>
          </a:prstGeom>
          <a:solidFill>
            <a:schemeClr val="bg1"/>
          </a:solidFill>
          <a:ln>
            <a:solidFill>
              <a:srgbClr val="0070C0"/>
            </a:solidFill>
          </a:ln>
        </p:spPr>
      </p:pic>
      <p:sp>
        <p:nvSpPr>
          <p:cNvPr id="7" name="Content Placeholder 6"/>
          <p:cNvSpPr>
            <a:spLocks noGrp="1"/>
          </p:cNvSpPr>
          <p:nvPr>
            <p:ph idx="1"/>
          </p:nvPr>
        </p:nvSpPr>
        <p:spPr>
          <a:xfrm>
            <a:off x="755073" y="1732252"/>
            <a:ext cx="11104418" cy="4807094"/>
          </a:xfrm>
          <a:solidFill>
            <a:schemeClr val="accent6">
              <a:lumMod val="40000"/>
              <a:lumOff val="60000"/>
            </a:schemeClr>
          </a:solidFill>
        </p:spPr>
        <p:txBody>
          <a:bodyPr>
            <a:noAutofit/>
          </a:bodyPr>
          <a:lstStyle/>
          <a:p>
            <a:pPr marL="0" indent="0">
              <a:buNone/>
            </a:pPr>
            <a:r>
              <a:rPr lang="fr-FR" sz="1400" b="1" dirty="0"/>
              <a:t>Homme:</a:t>
            </a:r>
            <a:r>
              <a:rPr lang="fr-FR" sz="1400" dirty="0"/>
              <a:t> Les statistiques montrent qu’on est en train de briser ……………………………………. de la criminalité.</a:t>
            </a:r>
            <a:br>
              <a:rPr lang="fr-FR" sz="1400" dirty="0"/>
            </a:br>
            <a:r>
              <a:rPr lang="fr-FR" sz="1400" dirty="0"/>
              <a:t/>
            </a:r>
            <a:br>
              <a:rPr lang="fr-FR" sz="1400" dirty="0"/>
            </a:br>
            <a:r>
              <a:rPr lang="fr-FR" sz="1400" b="1" dirty="0"/>
              <a:t>Femme:</a:t>
            </a:r>
            <a:r>
              <a:rPr lang="fr-FR" sz="1400" dirty="0"/>
              <a:t> Au contraire, les prisons sont engorgées et …………………………………………. est beaucoup trop élevé.</a:t>
            </a:r>
            <a:br>
              <a:rPr lang="fr-FR" sz="1400" dirty="0"/>
            </a:br>
            <a:r>
              <a:rPr lang="fr-FR" sz="1400" dirty="0"/>
              <a:t/>
            </a:r>
            <a:br>
              <a:rPr lang="fr-FR" sz="1400" dirty="0"/>
            </a:br>
            <a:r>
              <a:rPr lang="fr-FR" sz="1400" b="1" dirty="0"/>
              <a:t>Homme:</a:t>
            </a:r>
            <a:r>
              <a:rPr lang="fr-FR" sz="1400" dirty="0"/>
              <a:t> Si on veut ………………………………. les prisons, on n’a qu’à respecter autrui et ne pas commettre de crimes. Comme ça le récidivisme commencera à diminuer. Le seul taux en hausse est celui de …………………………………………………sur la voie publique, surtout de la part des jeunes délinquants.</a:t>
            </a:r>
            <a:br>
              <a:rPr lang="fr-FR" sz="1400" dirty="0"/>
            </a:br>
            <a:r>
              <a:rPr lang="fr-FR" sz="1400" dirty="0"/>
              <a:t/>
            </a:r>
            <a:br>
              <a:rPr lang="fr-FR" sz="1400" dirty="0"/>
            </a:br>
            <a:r>
              <a:rPr lang="fr-FR" sz="1400" b="1" dirty="0"/>
              <a:t>Femme:</a:t>
            </a:r>
            <a:r>
              <a:rPr lang="fr-FR" sz="1400" dirty="0"/>
              <a:t> D’accord, dans tous les cas, la violence ne s’excuse pas mais ………………………………….. des mineurs et des jeunes n’est pas la bonne solution.</a:t>
            </a:r>
            <a:br>
              <a:rPr lang="fr-FR" sz="1400" dirty="0"/>
            </a:br>
            <a:r>
              <a:rPr lang="fr-FR" sz="1400" dirty="0"/>
              <a:t/>
            </a:r>
            <a:br>
              <a:rPr lang="fr-FR" sz="1400" dirty="0"/>
            </a:br>
            <a:r>
              <a:rPr lang="fr-FR" sz="1400" b="1" dirty="0"/>
              <a:t>Homme:</a:t>
            </a:r>
            <a:r>
              <a:rPr lang="fr-FR" sz="1400" dirty="0"/>
              <a:t> Mais il faut absolument protéger ………………………………………. innocents contre toute forme de violence.</a:t>
            </a:r>
            <a:br>
              <a:rPr lang="fr-FR" sz="1400" dirty="0"/>
            </a:br>
            <a:r>
              <a:rPr lang="fr-FR" sz="1400" dirty="0"/>
              <a:t/>
            </a:r>
            <a:br>
              <a:rPr lang="fr-FR" sz="1400" dirty="0"/>
            </a:br>
            <a:r>
              <a:rPr lang="fr-FR" sz="1400" b="1" dirty="0"/>
              <a:t>Femme:</a:t>
            </a:r>
            <a:r>
              <a:rPr lang="fr-FR" sz="1400" dirty="0"/>
              <a:t> Oui, tout à fait, mais il ne s’agit pas uniquement d’atteintes violentes. Notre société est obsédée par la notion du "……………………………………." en tout, ce qui est impossible à achever.</a:t>
            </a:r>
            <a:br>
              <a:rPr lang="fr-FR" sz="1400" dirty="0"/>
            </a:br>
            <a:r>
              <a:rPr lang="fr-FR" sz="1400" dirty="0"/>
              <a:t/>
            </a:r>
            <a:br>
              <a:rPr lang="fr-FR" sz="1400" dirty="0"/>
            </a:br>
            <a:r>
              <a:rPr lang="fr-FR" sz="1400" b="1" dirty="0"/>
              <a:t>Homme:</a:t>
            </a:r>
            <a:r>
              <a:rPr lang="fr-FR" sz="1400" dirty="0"/>
              <a:t> Je ne dis pas le contraire, mais il faut comprendre que l’emprisonnement devrait servir à la fois à …………………………………………. et à ……………………………………...</a:t>
            </a:r>
            <a:br>
              <a:rPr lang="fr-FR" sz="1400" dirty="0"/>
            </a:br>
            <a:r>
              <a:rPr lang="fr-FR" sz="1400" dirty="0"/>
              <a:t/>
            </a:r>
            <a:br>
              <a:rPr lang="fr-FR" sz="1400" dirty="0"/>
            </a:br>
            <a:r>
              <a:rPr lang="fr-FR" sz="1400" b="1" dirty="0"/>
              <a:t>Femme:</a:t>
            </a:r>
            <a:r>
              <a:rPr lang="fr-FR" sz="1400" dirty="0"/>
              <a:t> L’augmentation de la récidive suggère que l’emprisonnement dissuade à peine …………………………………….. délinquants. Cela ne m’étonne pas, vu …………………………………… de détention inhumaines. Qu’en est-il du respect de …………………………………………… humaine de ces prisonniers?</a:t>
            </a:r>
            <a:br>
              <a:rPr lang="fr-FR" sz="1400" dirty="0"/>
            </a:br>
            <a:r>
              <a:rPr lang="fr-FR" sz="1400" dirty="0"/>
              <a:t/>
            </a:r>
            <a:br>
              <a:rPr lang="fr-FR" sz="1400" dirty="0"/>
            </a:br>
            <a:r>
              <a:rPr lang="fr-FR" sz="1400" b="1" dirty="0"/>
              <a:t>Homme:</a:t>
            </a:r>
            <a:r>
              <a:rPr lang="fr-FR" sz="1400" dirty="0"/>
              <a:t> Et le respect de la dignité humaine ………………………………………… innocentes? Tu n’es pas un peu trop ………………………………………..?</a:t>
            </a:r>
            <a:br>
              <a:rPr lang="fr-FR" sz="1400" dirty="0"/>
            </a:br>
            <a:r>
              <a:rPr lang="fr-FR" sz="1400" dirty="0"/>
              <a:t/>
            </a:r>
            <a:br>
              <a:rPr lang="fr-FR" sz="1400" dirty="0"/>
            </a:br>
            <a:r>
              <a:rPr lang="fr-FR" sz="1400" b="1" dirty="0"/>
              <a:t>Femme:</a:t>
            </a:r>
            <a:r>
              <a:rPr lang="fr-FR" sz="1400" dirty="0"/>
              <a:t> Et toi, tu n’es pas un peu trop …………………………………….? Il ne faut pas emprisonner le problème, il faut le ………………………………………………….</a:t>
            </a:r>
          </a:p>
          <a:p>
            <a:pPr marL="0" indent="0">
              <a:buNone/>
            </a:pPr>
            <a:endParaRPr lang="fr-FR" sz="1400" dirty="0"/>
          </a:p>
        </p:txBody>
      </p:sp>
      <p:pic>
        <p:nvPicPr>
          <p:cNvPr id="3" name="conversation la pris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49891" y="388567"/>
            <a:ext cx="609600" cy="609600"/>
          </a:xfrm>
          <a:prstGeom prst="rect">
            <a:avLst/>
          </a:prstGeom>
        </p:spPr>
      </p:pic>
    </p:spTree>
    <p:extLst>
      <p:ext uri="{BB962C8B-B14F-4D97-AF65-F5344CB8AC3E}">
        <p14:creationId xmlns:p14="http://schemas.microsoft.com/office/powerpoint/2010/main" val="1899607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57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073" y="129598"/>
            <a:ext cx="10515600" cy="1325563"/>
          </a:xfrm>
        </p:spPr>
        <p:txBody>
          <a:bodyPr>
            <a:noAutofit/>
          </a:bodyPr>
          <a:lstStyle/>
          <a:p>
            <a:r>
              <a:rPr lang="fr-FR" sz="3200" b="1" dirty="0" smtClean="0"/>
              <a:t>Écoutez la conversation entre un homme et une femme au sujet de la prison en France et remplissez les blancs. (feuille d’exercice)       : avec l’aide                         : sans l’aide</a:t>
            </a:r>
            <a:endParaRPr lang="fr-FR" sz="3200" b="1" dirty="0"/>
          </a:p>
        </p:txBody>
      </p:sp>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520" y="998167"/>
            <a:ext cx="384447"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2671" y="998167"/>
            <a:ext cx="384447"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9652" y="998167"/>
            <a:ext cx="384447" cy="426332"/>
          </a:xfrm>
          <a:prstGeom prst="rect">
            <a:avLst/>
          </a:prstGeom>
          <a:solidFill>
            <a:schemeClr val="bg1"/>
          </a:solidFill>
          <a:ln>
            <a:solidFill>
              <a:srgbClr val="0070C0"/>
            </a:solidFill>
          </a:ln>
        </p:spPr>
      </p:pic>
      <p:sp>
        <p:nvSpPr>
          <p:cNvPr id="8" name="TextBox 7"/>
          <p:cNvSpPr txBox="1"/>
          <p:nvPr/>
        </p:nvSpPr>
        <p:spPr>
          <a:xfrm rot="967921">
            <a:off x="10069081" y="1162891"/>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graphicFrame>
        <p:nvGraphicFramePr>
          <p:cNvPr id="9" name="Table 8"/>
          <p:cNvGraphicFramePr>
            <a:graphicFrameLocks noGrp="1"/>
          </p:cNvGraphicFramePr>
          <p:nvPr>
            <p:extLst/>
          </p:nvPr>
        </p:nvGraphicFramePr>
        <p:xfrm>
          <a:off x="755073" y="2208205"/>
          <a:ext cx="10629925" cy="3477492"/>
        </p:xfrm>
        <a:graphic>
          <a:graphicData uri="http://schemas.openxmlformats.org/drawingml/2006/table">
            <a:tbl>
              <a:tblPr firstRow="1" bandRow="1">
                <a:tableStyleId>{5C22544A-7EE6-4342-B048-85BDC9FD1C3A}</a:tableStyleId>
              </a:tblPr>
              <a:tblGrid>
                <a:gridCol w="363708">
                  <a:extLst>
                    <a:ext uri="{9D8B030D-6E8A-4147-A177-3AD203B41FA5}">
                      <a16:colId xmlns:a16="http://schemas.microsoft.com/office/drawing/2014/main" val="20000"/>
                    </a:ext>
                  </a:extLst>
                </a:gridCol>
                <a:gridCol w="2646218">
                  <a:extLst>
                    <a:ext uri="{9D8B030D-6E8A-4147-A177-3AD203B41FA5}">
                      <a16:colId xmlns:a16="http://schemas.microsoft.com/office/drawing/2014/main" val="20001"/>
                    </a:ext>
                  </a:extLst>
                </a:gridCol>
                <a:gridCol w="348164">
                  <a:extLst>
                    <a:ext uri="{9D8B030D-6E8A-4147-A177-3AD203B41FA5}">
                      <a16:colId xmlns:a16="http://schemas.microsoft.com/office/drawing/2014/main" val="20002"/>
                    </a:ext>
                  </a:extLst>
                </a:gridCol>
                <a:gridCol w="2104090">
                  <a:extLst>
                    <a:ext uri="{9D8B030D-6E8A-4147-A177-3AD203B41FA5}">
                      <a16:colId xmlns:a16="http://schemas.microsoft.com/office/drawing/2014/main" val="20003"/>
                    </a:ext>
                  </a:extLst>
                </a:gridCol>
                <a:gridCol w="540328">
                  <a:extLst>
                    <a:ext uri="{9D8B030D-6E8A-4147-A177-3AD203B41FA5}">
                      <a16:colId xmlns:a16="http://schemas.microsoft.com/office/drawing/2014/main" val="20004"/>
                    </a:ext>
                  </a:extLst>
                </a:gridCol>
                <a:gridCol w="2369127">
                  <a:extLst>
                    <a:ext uri="{9D8B030D-6E8A-4147-A177-3AD203B41FA5}">
                      <a16:colId xmlns:a16="http://schemas.microsoft.com/office/drawing/2014/main" val="20005"/>
                    </a:ext>
                  </a:extLst>
                </a:gridCol>
                <a:gridCol w="484909">
                  <a:extLst>
                    <a:ext uri="{9D8B030D-6E8A-4147-A177-3AD203B41FA5}">
                      <a16:colId xmlns:a16="http://schemas.microsoft.com/office/drawing/2014/main" val="20006"/>
                    </a:ext>
                  </a:extLst>
                </a:gridCol>
                <a:gridCol w="1773381">
                  <a:extLst>
                    <a:ext uri="{9D8B030D-6E8A-4147-A177-3AD203B41FA5}">
                      <a16:colId xmlns:a16="http://schemas.microsoft.com/office/drawing/2014/main" val="20007"/>
                    </a:ext>
                  </a:extLst>
                </a:gridCol>
              </a:tblGrid>
              <a:tr h="869373">
                <a:tc>
                  <a:txBody>
                    <a:bodyPr/>
                    <a:lstStyle/>
                    <a:p>
                      <a:r>
                        <a:rPr lang="fr-FR" b="1" dirty="0" smtClean="0">
                          <a:solidFill>
                            <a:sysClr val="windowText" lastClr="000000"/>
                          </a:solidFill>
                        </a:rPr>
                        <a:t>1</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le cycle infernal</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5</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l’incarcération</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9</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dissuader</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13</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des victimes</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69373">
                <a:tc>
                  <a:txBody>
                    <a:bodyPr/>
                    <a:lstStyle/>
                    <a:p>
                      <a:r>
                        <a:rPr lang="fr-FR" b="1" dirty="0" smtClean="0">
                          <a:solidFill>
                            <a:sysClr val="windowText" lastClr="000000"/>
                          </a:solidFill>
                        </a:rPr>
                        <a:t>2</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le taux de récidive</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6</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les citoyens</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10</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les futurs</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14</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laxiste</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69373">
                <a:tc>
                  <a:txBody>
                    <a:bodyPr/>
                    <a:lstStyle/>
                    <a:p>
                      <a:r>
                        <a:rPr lang="fr-FR" b="1" dirty="0" smtClean="0">
                          <a:solidFill>
                            <a:sysClr val="windowText" lastClr="000000"/>
                          </a:solidFill>
                        </a:rPr>
                        <a:t>3</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désengorger</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7</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risque zéro</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11</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les conditions</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15</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punitif</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69373">
                <a:tc>
                  <a:txBody>
                    <a:bodyPr/>
                    <a:lstStyle/>
                    <a:p>
                      <a:r>
                        <a:rPr lang="fr-FR" b="1" dirty="0" smtClean="0">
                          <a:solidFill>
                            <a:sysClr val="windowText" lastClr="000000"/>
                          </a:solidFill>
                        </a:rPr>
                        <a:t>4</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la violence gratuite</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8</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punir</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12</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la dignité</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16</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fr-FR" b="1" dirty="0" smtClean="0">
                          <a:solidFill>
                            <a:sysClr val="windowText" lastClr="000000"/>
                          </a:solidFill>
                        </a:rPr>
                        <a:t>résoudre</a:t>
                      </a:r>
                      <a:endParaRPr lang="fr-FR"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Box 9"/>
          <p:cNvSpPr txBox="1"/>
          <p:nvPr/>
        </p:nvSpPr>
        <p:spPr>
          <a:xfrm>
            <a:off x="10439996" y="5955051"/>
            <a:ext cx="830677" cy="646331"/>
          </a:xfrm>
          <a:prstGeom prst="rect">
            <a:avLst/>
          </a:prstGeom>
          <a:noFill/>
        </p:spPr>
        <p:txBody>
          <a:bodyPr wrap="none" rtlCol="0">
            <a:spAutoFit/>
          </a:bodyPr>
          <a:lstStyle/>
          <a:p>
            <a:r>
              <a:rPr lang="fr-FR" sz="3600" dirty="0" smtClean="0"/>
              <a:t>/16</a:t>
            </a:r>
            <a:endParaRPr lang="fr-FR" sz="3600" dirty="0"/>
          </a:p>
        </p:txBody>
      </p:sp>
    </p:spTree>
    <p:extLst>
      <p:ext uri="{BB962C8B-B14F-4D97-AF65-F5344CB8AC3E}">
        <p14:creationId xmlns:p14="http://schemas.microsoft.com/office/powerpoint/2010/main" val="2330724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3A1A5A4-A4AF-42CF-BF0A-063DC91F2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ED724C-D5E4-41D4-9394-448A095643FE}">
  <ds:schemaRefs>
    <ds:schemaRef ds:uri="http://schemas.microsoft.com/sharepoint/v3/contenttype/forms"/>
  </ds:schemaRefs>
</ds:datastoreItem>
</file>

<file path=customXml/itemProps3.xml><?xml version="1.0" encoding="utf-8"?>
<ds:datastoreItem xmlns:ds="http://schemas.openxmlformats.org/officeDocument/2006/customXml" ds:itemID="{B471A87B-8E35-4247-A6E7-52FE4425D383}">
  <ds:schemaRefs>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2491</TotalTime>
  <Words>3372</Words>
  <Application>Microsoft Office PowerPoint</Application>
  <PresentationFormat>Widescreen</PresentationFormat>
  <Paragraphs>376</Paragraphs>
  <Slides>36</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Times New Roman</vt:lpstr>
      <vt:lpstr>Wingdings</vt:lpstr>
      <vt:lpstr>Office Theme</vt:lpstr>
      <vt:lpstr>PowerPoint Presentation</vt:lpstr>
      <vt:lpstr>Les objectifs:</vt:lpstr>
      <vt:lpstr>PowerPoint Presentation</vt:lpstr>
      <vt:lpstr>Vocabulaire page 14 – échangez avec votre partenaire</vt:lpstr>
      <vt:lpstr>Les perspectives sur la prison- Lisez les opinions et répondez aux questions (feuille d’exercice)</vt:lpstr>
      <vt:lpstr>Les perspectives sur la prison </vt:lpstr>
      <vt:lpstr>PowerPoint Presentation</vt:lpstr>
      <vt:lpstr>Écoutez la conversation entre un homme et une femme au sujet de la prison en France et remplissez les blancs. (feuille d’exercice)       : avec l’aide                         : sans l’aide</vt:lpstr>
      <vt:lpstr>Écoutez la conversation entre un homme et une femme au sujet de la prison en France et remplissez les blancs. (feuille d’exercice)       : avec l’aide                         : sans l’aide</vt:lpstr>
      <vt:lpstr>La conversation sur la prison</vt:lpstr>
      <vt:lpstr>À deux: choisissez 7 numéros en secret. Chacun votre tour, faites deviner l’expression qui correspond à un des numéros à votre partenaire. Attention! Vous ne pouvez pas dire les mots qui sont dans les expressions!</vt:lpstr>
      <vt:lpstr>Les objectifs:</vt:lpstr>
      <vt:lpstr>PowerPoint Presentation</vt:lpstr>
      <vt:lpstr>Vidéo: Agent pénitentiaire</vt:lpstr>
      <vt:lpstr>Vidéo: Agent pénitentiaire</vt:lpstr>
      <vt:lpstr>Vidéo: Agent pénitentiaire  Quels sont les inconvénients d’être gardien de prison?</vt:lpstr>
      <vt:lpstr>PowerPoint Presentation</vt:lpstr>
      <vt:lpstr>Traduisez le passage en anglais</vt:lpstr>
      <vt:lpstr>Les devoirs pour le 22 ou 23 novembre:</vt:lpstr>
      <vt:lpstr>PowerPoint Presentation</vt:lpstr>
      <vt:lpstr>Pronom d'Object Direct</vt:lpstr>
      <vt:lpstr>Réécrivez les phrases en utilisant un pronom d’objet direct</vt:lpstr>
      <vt:lpstr>Réécrivez les phrases en utilisant un pronom d’objet direct</vt:lpstr>
      <vt:lpstr>7. Noël en prison</vt:lpstr>
      <vt:lpstr>Résumé – Contenu possible:</vt:lpstr>
      <vt:lpstr>Leçon 4  Pour commencer:</vt:lpstr>
      <vt:lpstr>Vocabulaire page 16 – échangez avec votre partenaire</vt:lpstr>
      <vt:lpstr>Leçon 4  Pour commencer:</vt:lpstr>
      <vt:lpstr>8. Améliorer les prisons </vt:lpstr>
      <vt:lpstr>Résumé – Contenu possible:</vt:lpstr>
      <vt:lpstr>Traduisez ces phrases en français </vt:lpstr>
      <vt:lpstr>Traduisez ces phrases en français </vt:lpstr>
      <vt:lpstr>Les devoirs:</vt:lpstr>
      <vt:lpstr>Le système pénal: problèmes et solutions</vt:lpstr>
      <vt:lpstr>Le système pénal: problèmes et solutions</vt:lpstr>
      <vt:lpstr>EXTRA: La prison de Marche: un exemple à suivre?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Guille, Kathy</dc:creator>
  <cp:lastModifiedBy>Natalie El Raiani</cp:lastModifiedBy>
  <cp:revision>166</cp:revision>
  <cp:lastPrinted>2017-07-11T07:53:22Z</cp:lastPrinted>
  <dcterms:created xsi:type="dcterms:W3CDTF">2017-06-20T08:08:17Z</dcterms:created>
  <dcterms:modified xsi:type="dcterms:W3CDTF">2018-11-20T12:12:19Z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