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89" r:id="rId5"/>
    <p:sldId id="281" r:id="rId6"/>
    <p:sldId id="282" r:id="rId7"/>
    <p:sldId id="283" r:id="rId8"/>
    <p:sldId id="285" r:id="rId9"/>
    <p:sldId id="286" r:id="rId10"/>
    <p:sldId id="287" r:id="rId11"/>
    <p:sldId id="279" r:id="rId12"/>
    <p:sldId id="290" r:id="rId13"/>
    <p:sldId id="280" r:id="rId14"/>
    <p:sldId id="271" r:id="rId15"/>
    <p:sldId id="260" r:id="rId16"/>
    <p:sldId id="266" r:id="rId17"/>
    <p:sldId id="267" r:id="rId18"/>
    <p:sldId id="262" r:id="rId19"/>
    <p:sldId id="263" r:id="rId20"/>
    <p:sldId id="288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F15E3-499B-451D-AD7E-A779231F2E70}" type="datetimeFigureOut">
              <a:rPr lang="en-GB" smtClean="0"/>
              <a:t>24/11/2017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105CF-5875-4E0E-A5F1-5EA64D392C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691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05CF-5875-4E0E-A5F1-5EA64D392CA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58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d4NPZNQLNo" TargetMode="External"/><Relationship Id="rId2" Type="http://schemas.openxmlformats.org/officeDocument/2006/relationships/hyperlink" Target="http://www.youtube.com/watch?v=1QcIHRUELu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e2VeQ2UHq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Exercise Physiology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/>
          <a:p>
            <a:r>
              <a:rPr lang="en-GB" dirty="0" smtClean="0"/>
              <a:t>Energy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242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F:\HOD SHARE\ASL AREA\PE\Sports Pictures\Attach_dup3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 b="5702"/>
          <a:stretch>
            <a:fillRect/>
          </a:stretch>
        </p:blipFill>
        <p:spPr bwMode="auto">
          <a:xfrm>
            <a:off x="-2342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08608" y="974631"/>
            <a:ext cx="815166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 b="1" dirty="0">
                <a:solidFill>
                  <a:srgbClr val="000000"/>
                </a:solidFill>
                <a:latin typeface="Arial" charset="0"/>
              </a:rPr>
              <a:t>Adaptations to Strength Training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331640" y="1988840"/>
            <a:ext cx="6705600" cy="2308324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 smtClean="0">
                <a:solidFill>
                  <a:srgbClr val="000000"/>
                </a:solidFill>
              </a:rPr>
              <a:t>Physiological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Changes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Muscle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Hypertrophy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000000"/>
                </a:solidFill>
              </a:rPr>
              <a:t>Hyperplasia (increase in muscle fibre number) 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Increase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 number/size of contractile protein (width of </a:t>
            </a:r>
            <a:r>
              <a:rPr lang="en-GB" dirty="0" err="1" smtClean="0">
                <a:solidFill>
                  <a:srgbClr val="000000"/>
                </a:solidFill>
                <a:latin typeface="Arial" charset="0"/>
              </a:rPr>
              <a:t>actin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/myosin filaments)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000000"/>
                </a:solidFill>
              </a:rPr>
              <a:t>Increase in </a:t>
            </a:r>
            <a:r>
              <a:rPr lang="en-GB" dirty="0" err="1" smtClean="0">
                <a:solidFill>
                  <a:srgbClr val="000000"/>
                </a:solidFill>
              </a:rPr>
              <a:t>actin</a:t>
            </a:r>
            <a:r>
              <a:rPr lang="en-GB" dirty="0" smtClean="0">
                <a:solidFill>
                  <a:srgbClr val="000000"/>
                </a:solidFill>
              </a:rPr>
              <a:t>/myosin cross-bridges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99592" y="2492896"/>
            <a:ext cx="7167240" cy="21698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Neural Adaptations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Improved recruitment of motor 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units &amp; fast twitch muscle fibres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Increased </a:t>
            </a:r>
            <a:r>
              <a:rPr lang="en-GB" dirty="0" smtClean="0">
                <a:solidFill>
                  <a:srgbClr val="000000"/>
                </a:solidFill>
              </a:rPr>
              <a:t>co-ordination of motor units</a:t>
            </a: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000000"/>
                </a:solidFill>
              </a:rPr>
              <a:t>Reduction in proprioceptor/antagonist muscle inhibition allowing the antagonist to stretch further and the agonist to contract with more force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15616" y="2924944"/>
            <a:ext cx="6951216" cy="2308324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b="1" dirty="0" smtClean="0">
                <a:solidFill>
                  <a:srgbClr val="000000"/>
                </a:solidFill>
              </a:rPr>
              <a:t>Metabolic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</a:rPr>
              <a:t>Adaptations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000000"/>
                </a:solidFill>
              </a:rPr>
              <a:t>Increase in ATP, PC and glycogen stores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Increasing buffering capacity/ tolerance of fast twitch fibres to work with high levels of lactic </a:t>
            </a:r>
            <a:r>
              <a:rPr lang="en-GB" dirty="0" smtClean="0">
                <a:solidFill>
                  <a:srgbClr val="000000"/>
                </a:solidFill>
              </a:rPr>
              <a:t>acid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000000"/>
                </a:solidFill>
                <a:latin typeface="Arial" charset="0"/>
              </a:rPr>
              <a:t>Increased efficiency to remove lactic acid / Delay OBLA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000000"/>
                </a:solidFill>
              </a:rPr>
              <a:t>Increased </a:t>
            </a:r>
            <a:r>
              <a:rPr lang="en-GB" dirty="0" err="1" smtClean="0">
                <a:solidFill>
                  <a:srgbClr val="000000"/>
                </a:solidFill>
              </a:rPr>
              <a:t>glycolytic</a:t>
            </a:r>
            <a:r>
              <a:rPr lang="en-GB" dirty="0" smtClean="0">
                <a:solidFill>
                  <a:srgbClr val="000000"/>
                </a:solidFill>
              </a:rPr>
              <a:t> enzyme actions e.g. PFK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53400" y="76200"/>
            <a:ext cx="877163" cy="92333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12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Ex Phys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76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  <p:bldP spid="2051" grpId="1" animBg="1"/>
      <p:bldP spid="2052" grpId="0" animBg="1"/>
      <p:bldP spid="2052" grpId="1" animBg="1"/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971"/>
            <a:ext cx="8229600" cy="26482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Re-cap quiz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1"/>
            <a:ext cx="8686800" cy="6172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000" dirty="0" smtClean="0"/>
              <a:t>Give an example of the type of athlete who might benefit from plyometrics [1]</a:t>
            </a:r>
          </a:p>
          <a:p>
            <a:pPr marL="514350" indent="-514350">
              <a:buAutoNum type="arabicPeriod" startAt="2"/>
            </a:pPr>
            <a:r>
              <a:rPr lang="en-GB" sz="2000" dirty="0" smtClean="0"/>
              <a:t>Explain the role of the muscle spindle apparatus during 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  plyometric training. [5]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514350" indent="-514350">
              <a:buAutoNum type="arabicPeriod" startAt="3"/>
            </a:pPr>
            <a:r>
              <a:rPr lang="en-GB" sz="2000" dirty="0" smtClean="0"/>
              <a:t>Describe the short term (immediate) implications of altitude training. [3]</a:t>
            </a:r>
          </a:p>
          <a:p>
            <a:pPr marL="514350" indent="-514350">
              <a:buAutoNum type="arabicPeriod" startAt="3"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 startAt="3"/>
            </a:pPr>
            <a:endParaRPr lang="en-GB" dirty="0" smtClean="0"/>
          </a:p>
          <a:p>
            <a:pPr marL="514350" indent="-514350">
              <a:buAutoNum type="arabicPeriod" startAt="3"/>
            </a:pPr>
            <a:endParaRPr lang="en-GB" dirty="0"/>
          </a:p>
          <a:p>
            <a:pPr marL="514350" indent="-514350">
              <a:buAutoNum type="arabicPeriod" startAt="3"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52600" y="747593"/>
            <a:ext cx="3498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Any power athlete/sprinter/jumper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4597" y="1447800"/>
            <a:ext cx="610962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Detects rate of change in length of muscle (during eccentric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work) 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Prevents over-stretch injury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Sends nervous information to CNS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Causes stretch reflex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Results in more powerful concentric contraction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Elastic potential 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3810000"/>
            <a:ext cx="57184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Reduced O2 diffusion gradient/lower pp of O2 in atmosphere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So reduced saturation of haemoglobin/myoglobin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Resulting in fatigue/inability to train at high intensity/detraining</a:t>
            </a: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Sickness</a:t>
            </a:r>
          </a:p>
        </p:txBody>
      </p:sp>
    </p:spTree>
    <p:extLst>
      <p:ext uri="{BB962C8B-B14F-4D97-AF65-F5344CB8AC3E}">
        <p14:creationId xmlns:p14="http://schemas.microsoft.com/office/powerpoint/2010/main" val="21532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8588"/>
            <a:ext cx="8229600" cy="879773"/>
          </a:xfrm>
        </p:spPr>
        <p:txBody>
          <a:bodyPr/>
          <a:lstStyle/>
          <a:p>
            <a:r>
              <a:rPr lang="en-GB" b="1" dirty="0" smtClean="0"/>
              <a:t>Altitude training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88" y="13716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/>
              <a:t>Advantages: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•	Increase in the number of red blood cells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•</a:t>
            </a:r>
            <a:r>
              <a:rPr lang="en-GB" b="1" dirty="0"/>
              <a:t>	</a:t>
            </a:r>
            <a:r>
              <a:rPr lang="en-GB" b="1" dirty="0" smtClean="0"/>
              <a:t>Increased concentration of haemoglobin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•	Enhanced oxygen transport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 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Disadvantages</a:t>
            </a:r>
            <a:r>
              <a:rPr lang="en-GB" b="1" dirty="0"/>
              <a:t>: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•	Expensive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•	Altitude sickness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•	Difficult to train </a:t>
            </a:r>
            <a:r>
              <a:rPr lang="en-GB" b="1" dirty="0" smtClean="0"/>
              <a:t>well due </a:t>
            </a:r>
            <a:r>
              <a:rPr lang="en-GB" b="1" dirty="0"/>
              <a:t>to the lack of oxygen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•	Detraining due to the fact that training intensity has to </a:t>
            </a:r>
            <a:r>
              <a:rPr lang="en-GB" b="1" dirty="0" smtClean="0"/>
              <a:t>reduce</a:t>
            </a:r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en-GB" b="1" dirty="0" smtClean="0"/>
              <a:t>                 </a:t>
            </a:r>
            <a:r>
              <a:rPr lang="en-GB" b="1" dirty="0"/>
              <a:t>when the </a:t>
            </a:r>
            <a:r>
              <a:rPr lang="en-GB" b="1" dirty="0" smtClean="0"/>
              <a:t>performer </a:t>
            </a:r>
            <a:r>
              <a:rPr lang="en-GB" b="1" dirty="0"/>
              <a:t>first trains at altitude due to the decreased </a:t>
            </a:r>
            <a:r>
              <a:rPr lang="en-GB" b="1" dirty="0" smtClean="0"/>
              <a:t>availability</a:t>
            </a:r>
          </a:p>
          <a:p>
            <a:pPr marL="0" indent="0">
              <a:buNone/>
            </a:pPr>
            <a:r>
              <a:rPr lang="en-GB" b="1" dirty="0"/>
              <a:t> </a:t>
            </a:r>
            <a:r>
              <a:rPr lang="en-GB" b="1" dirty="0" smtClean="0"/>
              <a:t>                 of oxygen</a:t>
            </a:r>
            <a:r>
              <a:rPr lang="en-GB" b="1" dirty="0"/>
              <a:t>.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•	Benefits can be quickly lost on return to sea </a:t>
            </a:r>
            <a:r>
              <a:rPr lang="en-GB" b="1" dirty="0" smtClean="0"/>
              <a:t>level </a:t>
            </a:r>
            <a:r>
              <a:rPr lang="en-GB" b="1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153400" y="76200"/>
            <a:ext cx="877163" cy="92333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14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</a:rPr>
              <a:t>Ex Phys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70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59832" y="0"/>
            <a:ext cx="2819400" cy="762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noProof="0" dirty="0" smtClean="0">
                <a:latin typeface="+mj-lt"/>
                <a:ea typeface="+mj-ea"/>
                <a:cs typeface="+mj-cs"/>
              </a:rPr>
              <a:t>Description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20" y="1844824"/>
            <a:ext cx="2304256" cy="14401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Deplete stores of glycogen through training/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27784" y="1988840"/>
            <a:ext cx="1944216" cy="11856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7 days prior to event have high protein/fat diet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048" y="2492896"/>
            <a:ext cx="2016224" cy="19057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Arial" pitchFamily="34" charset="0"/>
              </a:rPr>
              <a:t>Lower training load &amp; High carbohydrates diet 3 days prior to the event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452320" y="116632"/>
            <a:ext cx="1581944" cy="147002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19</a:t>
            </a:r>
            <a:br>
              <a:rPr kumimoji="0" lang="en-GB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 Phys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7504" y="5445224"/>
            <a:ext cx="8208912" cy="0"/>
          </a:xfrm>
          <a:prstGeom prst="line">
            <a:avLst/>
          </a:prstGeom>
          <a:ln w="317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5517232"/>
            <a:ext cx="1683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Days until event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979712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779912" y="544522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016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08104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00192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4288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15816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pic>
        <p:nvPicPr>
          <p:cNvPr id="18434" name="Picture 2" descr="http://www.bbc.co.uk/wiltshire/content/images/2007/10/14/swindon_half_marathon_2007_1_470x3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501008"/>
            <a:ext cx="1824137" cy="1210917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6200000" flipV="1">
            <a:off x="8064017" y="5193568"/>
            <a:ext cx="517275" cy="124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23528" y="764704"/>
            <a:ext cx="4575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Carbo-loading is a kind of dietary manipulation</a:t>
            </a:r>
          </a:p>
          <a:p>
            <a:r>
              <a:rPr lang="en-GB" b="1" u="sng" dirty="0" smtClean="0"/>
              <a:t>not</a:t>
            </a:r>
            <a:r>
              <a:rPr lang="en-GB" dirty="0" smtClean="0"/>
              <a:t> just a pre-match bowl of pasta! </a:t>
            </a:r>
            <a:endParaRPr lang="en-GB" dirty="0"/>
          </a:p>
        </p:txBody>
      </p:sp>
      <p:sp>
        <p:nvSpPr>
          <p:cNvPr id="35" name="Down Arrow 34"/>
          <p:cNvSpPr/>
          <p:nvPr/>
        </p:nvSpPr>
        <p:spPr>
          <a:xfrm>
            <a:off x="1979712" y="3212976"/>
            <a:ext cx="484632" cy="191451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Down Arrow 36"/>
          <p:cNvSpPr/>
          <p:nvPr/>
        </p:nvSpPr>
        <p:spPr>
          <a:xfrm rot="1266802">
            <a:off x="2634485" y="3012859"/>
            <a:ext cx="484632" cy="2126549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Down Arrow 37"/>
          <p:cNvSpPr/>
          <p:nvPr/>
        </p:nvSpPr>
        <p:spPr>
          <a:xfrm>
            <a:off x="5436096" y="4365104"/>
            <a:ext cx="484632" cy="9784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2483768" y="5013176"/>
            <a:ext cx="2847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Increased glycogen </a:t>
            </a:r>
            <a:r>
              <a:rPr lang="en-GB" dirty="0" err="1" smtClean="0">
                <a:solidFill>
                  <a:srgbClr val="FF0000"/>
                </a:solidFill>
              </a:rPr>
              <a:t>synthase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96136" y="4509120"/>
            <a:ext cx="1592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Super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compensation!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0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34" grpId="0"/>
      <p:bldP spid="35" grpId="0" animBg="1"/>
      <p:bldP spid="37" grpId="0" animBg="1"/>
      <p:bldP spid="38" grpId="0" animBg="1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933056"/>
            <a:ext cx="2952328" cy="1012974"/>
          </a:xfrm>
        </p:spPr>
        <p:txBody>
          <a:bodyPr/>
          <a:lstStyle/>
          <a:p>
            <a:r>
              <a:rPr lang="en-GB" b="1" dirty="0" smtClean="0"/>
              <a:t>Positives</a:t>
            </a:r>
            <a:endParaRPr lang="en-GB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452320" y="116632"/>
            <a:ext cx="1581944" cy="1470025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19</a:t>
            </a:r>
            <a:br>
              <a:rPr kumimoji="0" lang="en-GB" sz="4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 Phys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4725144"/>
            <a:ext cx="243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uscle glycogen stores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5085184"/>
            <a:ext cx="22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/>
              <a:t>L</a:t>
            </a:r>
            <a:r>
              <a:rPr lang="en-GB" dirty="0" smtClean="0"/>
              <a:t>iver glycogen stores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259632" y="5445224"/>
            <a:ext cx="280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Fatigue resistance</a:t>
            </a:r>
            <a:endParaRPr lang="en-GB" sz="11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latin typeface="Arial" pitchFamily="34" charset="0"/>
                <a:ea typeface="Times New Roman" pitchFamily="18" charset="0"/>
              </a:rPr>
              <a:t>(</a:t>
            </a:r>
            <a:r>
              <a:rPr lang="en-GB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they can work for longer)</a:t>
            </a:r>
            <a:endParaRPr lang="en-GB" sz="11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6200000">
            <a:off x="-118232" y="4950880"/>
            <a:ext cx="1800200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7" descr="http://run4change.files.wordpress.com/2009/08/marathon_runner_355110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2035175" cy="3037928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7951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 benefits? </a:t>
            </a:r>
          </a:p>
        </p:txBody>
      </p:sp>
      <p:sp>
        <p:nvSpPr>
          <p:cNvPr id="12" name="Cloud Callout 11"/>
          <p:cNvSpPr/>
          <p:nvPr/>
        </p:nvSpPr>
        <p:spPr>
          <a:xfrm>
            <a:off x="2627784" y="1268760"/>
            <a:ext cx="3312368" cy="1260720"/>
          </a:xfrm>
          <a:prstGeom prst="cloudCallout">
            <a:avLst>
              <a:gd name="adj1" fmla="val -84698"/>
              <a:gd name="adj2" fmla="val -5695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Endurance athletes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(and team sports players)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427984" y="2996952"/>
            <a:ext cx="4392488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Possible Negatives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9992" y="3717032"/>
            <a:ext cx="4213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Training without sufficient glycogen stores</a:t>
            </a:r>
          </a:p>
          <a:p>
            <a:r>
              <a:rPr lang="en-GB" dirty="0"/>
              <a:t>i</a:t>
            </a:r>
            <a:r>
              <a:rPr lang="en-GB" dirty="0" smtClean="0"/>
              <a:t>s very difficult and quality may be lost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499992" y="4293096"/>
            <a:ext cx="4474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Danger of having depleted glycogen stores if </a:t>
            </a:r>
            <a:endParaRPr lang="en-GB" dirty="0"/>
          </a:p>
          <a:p>
            <a:r>
              <a:rPr lang="en-GB" dirty="0"/>
              <a:t>n</a:t>
            </a:r>
            <a:r>
              <a:rPr lang="en-GB" dirty="0" smtClean="0"/>
              <a:t>ot done correctly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499992" y="4941168"/>
            <a:ext cx="4197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Risk of weight gain due to water retention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32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586811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Lactate Sampling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 smtClean="0"/>
              <a:t>What is it?</a:t>
            </a:r>
          </a:p>
          <a:p>
            <a:pPr marL="0" indent="0">
              <a:buNone/>
            </a:pPr>
            <a:r>
              <a:rPr lang="en-GB" sz="1200" dirty="0" smtClean="0"/>
              <a:t>Measuring blood </a:t>
            </a:r>
            <a:r>
              <a:rPr lang="en-GB" sz="1200" dirty="0"/>
              <a:t>lactate </a:t>
            </a:r>
            <a:r>
              <a:rPr lang="en-GB" sz="1200" dirty="0" smtClean="0"/>
              <a:t>levels  - it is accurate!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lvl="0" indent="0">
              <a:buNone/>
            </a:pPr>
            <a:r>
              <a:rPr lang="en-GB" sz="1600" b="1" dirty="0">
                <a:solidFill>
                  <a:prstClr val="black"/>
                </a:solidFill>
              </a:rPr>
              <a:t>Advantages? 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Allows training intensity to be correct/ monitored over time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Lactate threshold can be established and training intensity can be set at a level just below this point (</a:t>
            </a:r>
            <a:r>
              <a:rPr lang="en-GB" sz="1200" b="1" dirty="0">
                <a:solidFill>
                  <a:prstClr val="black"/>
                </a:solidFill>
              </a:rPr>
              <a:t>threshold training</a:t>
            </a:r>
            <a:r>
              <a:rPr lang="en-GB" sz="1200" dirty="0">
                <a:solidFill>
                  <a:prstClr val="black"/>
                </a:solidFill>
              </a:rPr>
              <a:t>). 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Can measure OBLA/ exhaustion point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Provides a comparisons with previous performance</a:t>
            </a:r>
          </a:p>
          <a:p>
            <a:pPr marL="0" lvl="0" indent="0">
              <a:buNone/>
            </a:pPr>
            <a:r>
              <a:rPr lang="en-GB" sz="1600" b="1" dirty="0">
                <a:solidFill>
                  <a:prstClr val="black"/>
                </a:solidFill>
              </a:rPr>
              <a:t>Limitations? 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Expensive 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High degree of sport science support required – e.g. laboratory technicians, physiologists </a:t>
            </a:r>
            <a:r>
              <a:rPr lang="en-GB" sz="1200" dirty="0" err="1">
                <a:solidFill>
                  <a:prstClr val="black"/>
                </a:solidFill>
              </a:rPr>
              <a:t>etc</a:t>
            </a:r>
            <a:r>
              <a:rPr lang="en-GB" sz="12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GB" sz="1200" dirty="0">
                <a:solidFill>
                  <a:prstClr val="black"/>
                </a:solidFill>
              </a:rPr>
              <a:t>Dangers of </a:t>
            </a:r>
            <a:r>
              <a:rPr lang="en-GB" sz="1200" dirty="0" err="1">
                <a:solidFill>
                  <a:prstClr val="black"/>
                </a:solidFill>
              </a:rPr>
              <a:t>mis</a:t>
            </a:r>
            <a:r>
              <a:rPr lang="en-GB" sz="1200" dirty="0">
                <a:solidFill>
                  <a:prstClr val="black"/>
                </a:solidFill>
              </a:rPr>
              <a:t>-interpretation/ unreliable results could lead to inefficient training intensities set</a:t>
            </a:r>
          </a:p>
          <a:p>
            <a:pPr marL="0" indent="0">
              <a:buNone/>
            </a:pPr>
            <a:r>
              <a:rPr lang="en-GB" sz="1600" b="1" dirty="0" smtClean="0"/>
              <a:t>How is it done?</a:t>
            </a:r>
          </a:p>
          <a:p>
            <a:r>
              <a:rPr lang="en-GB" sz="1200" dirty="0" smtClean="0"/>
              <a:t>“Ramp test” increasing running </a:t>
            </a:r>
            <a:r>
              <a:rPr lang="en-GB" sz="1200" dirty="0"/>
              <a:t>speeds would be used, each lasting four minutes in duration. </a:t>
            </a:r>
            <a:endParaRPr lang="en-GB" sz="1200" dirty="0" smtClean="0"/>
          </a:p>
          <a:p>
            <a:r>
              <a:rPr lang="en-GB" sz="1200" dirty="0" smtClean="0"/>
              <a:t>Plot </a:t>
            </a:r>
            <a:r>
              <a:rPr lang="en-GB" sz="1200" dirty="0"/>
              <a:t>the lactate data against running speed, on a graph. </a:t>
            </a:r>
            <a:endParaRPr lang="en-GB" sz="1200" dirty="0" smtClean="0"/>
          </a:p>
          <a:p>
            <a:r>
              <a:rPr lang="en-GB" sz="1200" dirty="0" smtClean="0"/>
              <a:t>At </a:t>
            </a:r>
            <a:r>
              <a:rPr lang="en-GB" sz="1200" dirty="0"/>
              <a:t>first the increase in lactate with running speed is quite small, but beyond a certain point, this increase will </a:t>
            </a:r>
            <a:r>
              <a:rPr lang="en-GB" sz="1200" dirty="0" smtClean="0"/>
              <a:t>become rapid. </a:t>
            </a:r>
            <a:r>
              <a:rPr lang="en-GB" sz="1200" dirty="0"/>
              <a:t>It is this point that is commonly referred to as the </a:t>
            </a:r>
            <a:r>
              <a:rPr lang="en-GB" sz="1200" b="1" dirty="0"/>
              <a:t>lactate threshold</a:t>
            </a:r>
            <a:r>
              <a:rPr lang="en-GB" sz="1200" dirty="0"/>
              <a:t>. </a:t>
            </a:r>
            <a:endParaRPr lang="en-GB" sz="1200" dirty="0" smtClean="0"/>
          </a:p>
          <a:p>
            <a:r>
              <a:rPr lang="en-GB" sz="1200" dirty="0"/>
              <a:t>The higher the pace at which the lactate threshold occurs, the fitter the athlete is considered to be. 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600" b="1" dirty="0" smtClean="0"/>
              <a:t>Which athletes? </a:t>
            </a:r>
          </a:p>
          <a:p>
            <a:pPr marL="0" indent="0">
              <a:buNone/>
            </a:pPr>
            <a:r>
              <a:rPr lang="en-GB" sz="1200" dirty="0"/>
              <a:t>A</a:t>
            </a:r>
            <a:r>
              <a:rPr lang="en-GB" sz="1200" dirty="0" smtClean="0"/>
              <a:t>re </a:t>
            </a:r>
            <a:r>
              <a:rPr lang="en-GB" sz="1200" dirty="0"/>
              <a:t>used amongst elite performers in sports such as running, swimming and </a:t>
            </a:r>
            <a:r>
              <a:rPr lang="en-GB" sz="1200" dirty="0" smtClean="0"/>
              <a:t>rowing</a:t>
            </a:r>
          </a:p>
          <a:p>
            <a:pPr marL="0" indent="0">
              <a:buNone/>
            </a:pPr>
            <a:endParaRPr lang="en-GB" sz="1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010400" y="76200"/>
            <a:ext cx="205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www.youtube.com/watch?v=1QcIHRUELuY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715570" y="5841297"/>
            <a:ext cx="2325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www.youtube.com/watch?v=8d4NPZNQLNo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AutoShape 2" descr="data:image/jpeg;base64,/9j/4AAQSkZJRgABAQAAAQABAAD/2wCEAAkGBhQSERUUExIWFBQSGBQUFBUWFBUUFRcVFBQVFRQUFBUXHCYeFxkjGRQXHy8gJCcpLCwsFR4xNTAqNSYrLCkBCQoKDgwOFw8PGikcHBwsKSwpKSwsKSwsKSksLCkpKSkpLCwpKSkpLCkpKS8sKSwpLCwpKSksLCksKSksKSosKf/AABEIAKABOgMBIgACEQEDEQH/xAAcAAACAwEBAQEAAAAAAAAAAAAEBQIDBgcBAAj/xAA/EAABAwIEBAMFBgUDAwUAAAABAAIRAyEEBRIxBkFRYRMicTKBkaGxBxRCUtHwFSNiweFDcpJTgvEWJDNzov/EABoBAAIDAQEAAAAAAAAAAAAAAAECAAMEBQb/xAAqEQACAgICAQQBAgcAAAAAAAAAAQIRAxIEITETQVFh8CIyFEJxkcHR8f/aAAwDAQACEQMRAD8A1j6kBBVsWhKuOQzqkrE5GhRL6mKVJcVEFQqVQBulGokSq6mIhC18d0QslxAuSdgBLj6AXKIaL62LJVGglaDK+B8TVg+H4bT+KpaB2aLla7LeBqFGDU/nPG2oaWD0aLn3lNq2K5JGFyvhmriDDG25vd5WD/uO57BbHKvs8w9OHVv5zuh8tIR/R+L1K0j6oaLQIhoAgATvACoxGMGk32afqmSSKnJsLZXDW2gBuwAgD0A2ROHramgrOffbOvyP0ROTY+WNPYfEoxydgcehvmGBbVpljhLXb/qO45FcpzfBOw9R1N+7bg8iCbOHY/Weq63SqSkvFnDTcVSgQ2qzzU3fVrv6Tt23TSW3aJGWrOTVcSShajZRVXBOY4sc3S5h0uadwd4v9edlY3DQqbLxS/A80RhbIrEbIHxIKPkAye+QhxuvqdUKBqXUIHeNAQFWtKqqV7qdFklAh7TCuZQRNPDgL4oBIhsKt6sc5CV6ygGVV61ikuOqJlUS/E0pVkRWKZurWuUn4e6+bSTiEm1SpDEL4USvjSPRBhJDEKQrhUOZ2USELIFeIvpQkr7WiQKK+QoqlSFdGwUWleSoeOvPHCJKOhs/ReudCGqYsBBVMUSs9F4ZXxo2CFaXPIABJJgAXJJ5BQpUSVveDsh8IeK8edw8vVreZH9RURG6Bcj+z0mHYl2kH/SZv6VKmw9Atpl+V0cOIpUms7geb1Ljcr4V4PTdD1sVGrsFb1EobbGDsaBb13QeIxw6/NJMZmEH3mUqr5me6DkwqHyNcZmkFvdzvkIS/E5vIdG0EfNLMVi5e0dS75t/VKX5o0U5J9b232RjBsLaXSH/AN6MmDFh9ETlWYwG39fUW/sFg3cYU/Fc1r2mQIv5dUbF3JP8I11NrXOq03iodqb5LCRMOH6Jp46Vgg7Oj5fmQPNOadQELnGEzAjYrSZdm4tdVRm4vskoX4HWNyWjVk1KTHEgAkgTbYTusLxLwc6hL6UupXkRLme7dwW/w+JDuYV5CuqM0Km4nCq9NKcQ6Cuq8XcE6mmrhm+bd1Lke7Oh7LlOJp3MgjcEHcHoRyKRLV0yxOyNKrKLYLILC0rpxRoiEsgi8U5KZ4RgQdcQUThKkIMiDXKirUhfVsT0QVR0pRj6pVVDlaGSrG0EUAGFCVXXp2Rr0HiXwigMTYgXVdN119jal0JTqq0rY1pBMcvyx1Z2loFrkkwAEpw9Va7JGxTBHtPv7tmhK2W4obuiylwUyPM5zj2ht15jOA2R5Huaf6rharCt6o1tELK5tPpm94sfwcizLIH0XQ4W5OGxS84YrsWYZWyo0gix/duiwOacNPpuIDdTZ8pn5FXQyJ+TNkwV3Hv/AAZc0CFU6mVpqfDdV2whH4fgtx9qEznEqWGb9jE6CvNC6AeBJ5r48BNQ9RDehMWU5d3R2GwE7r3AYcD5fH/K2+RZJph9Qeb8LeQ7u7pa7Fuivh/hgWfUFraWH6u7dlqWsjsZI92iQPkoyrHHn1LT8PKfkfkrEilysGc7ulWPxEa/QD/k7/CYl3ykfAJHmz7OPUtHwEoeQxFWMxck3S2tVJXld6Dr4mCGtBe91msaJc49Onr0V2PHbJKVI+xmYtpkPeYa2Se5gwG9SsBiSat3Tp30yYuZExzW8dwRUqvD61VoP5Wgv0noCbOI2lNqf2d4caQXOJgue5zvL/xAt2HNdjFgWNXIwTzbOkc0OWBvlLmAgCW+Yx2sFYx/hjy1r20tGqCZ6u7LoWP+z5tQt8F5a+o586pIJBif6bDbosPmvDddlYNcwkMEksBc35ei0aKSryVqbXfgZ5Xxlo8tcaQLCoAS09nDdpWywmZgwWmQbggyDPMHn6rmJpz+/qP1VmCxtWgf5Zlv/TdOk/7Yuz1FuywcjgqXcDVi5NfuOy5fxHpIDj7+S1eCzcOA7rhuD40p2FRrqXdw1M9Q9v8AcLS5bmzXealVi34XBze5jkVx5YsmJ9o2XCZ19lQEWWF494PFScRRbDwJqtH4wPxgfmHXmjcizQkXcS4E78xNh9Uficz8pDrQAexHNHfZdletPo42acH97G6KoOU8fSGtxGxLiPQmQg/GhD2LAjFMQIrGVdVqyEMKaAQpr1ayio0qNlc10WUJZ9pheOK9c6FQ50qAIVaiCqyjfBX33InkoGjOYukSl5pkFavEYNJsRhoKsTKzzLsM+o4MY0uc7YASTFiT0E8ytWyqW+WCCw6SOYLbEGEPwjivCZUIADnOALtjpDRaek3Uc3zdwrEtA80F1oBd1jqqnK3R0MGHWCyX5NFgOICLO26wnlLNGOiCufszRrhcQotzAtuCqnCy9tM6M/GDkUJVxTVlcDn/ACJTEY5pEyk1oKoaNryjKOIWcbmI6q9mZBGg9GopYpvNfGs1Zr7+oHHlEqpDnh3h7SBUqC9i1p5D8zu60tJhP6oinhZAnny+FyiQxbFDs5bZVTwvUqzEUfIfT9/VX02KWJb5D706j0JYgxLon1d81m8+xQawX3Lj8IAWhxR3PJc64szE+Kym0FzyGgNbdznPMho72+RSQjcqQ/hWC1sa4uDGDU9x0tANyf7evS60mTZKKI1POuq4ed3ID8jP6e/4lDhzIxQGt4D6rx5jfS0flbHLqefpZOw9kElrSSWgNOvQG3ki8zIXcwYfSWzXZzM2Xd0mQpMkgenw5hEblxd4YiGy4aj2DBzNt1JvlDA6x/mVC2CY1WYOoESfeJUGAgGXUx4jSPMSXxINoBgEgbq6U9u/H/SpRr7PWvPn0lohoktphjrkDTJuN0gweKpnE1CCSTpp3EQ8k+RrN9IDSS8+URHNaGPKAXMawlxAbMv0/iHWf6oQzaYkujzOgOPMxsHdU2O6lQs/awPG5JRrjz0mu5h2zv8Ak1IcR9ntNxllZzAeTwHj42JK1pHX9Sew6lZ7jHi9uCpw2HYioP5bN202n/UfHLYAbuNthdsk1BWyQTbpHP8AiOh9yqmlUhzyNUMhxA5F8+yT03sreHclZjCDRexrgfMzVorDu2nIL5t7Mo7K/s/q1mePiKjm1Kpc9wLdVSDs54nf+nlKQ5rwlWoVNJpuIJJp1GSQQ28yLgjn0hcx825eE0b/AEevPZ03I8gq03avvjqha0t0PZpIk7k+1ZG5gKzKWp9QHZgptklsncmNlzbK+OsVR0itGLptgAuMVm7CKdceaZNgdS6vhS4xOqC1ph4GtpcJdTcdnEdYReDFyLr9LE9XJiffZjcSZ/VKarCCt/jcjpvuBpPUbe9qzuPyF7LxqHVtx7+YWHLxMmP2tGqGeE/oUUmyFcaUL1n7/wAq5w5rKy8o1KDq6+rOQj1A0XivKIoU5S+k1NcFACjIg7CYGTExPVPcNgKIEQHO/qv8Ejq4mAD3aPjP6K6hi5vPoqn5o6HFxJptheYZTTcCNIYfzN69wsBm1EseWncHlz6Fbw4+14PJZHiJskEb3HuRhJplnK48dHNKmgTKqxDDHN0H3NCrzYGWuG2xUcBUgR6/NFGnINwZUfkfDG8Kj9CgVuil4ruq+xOAcLtuEIK5G6hRODj0GioeqIbmDhvKCpVgpOqhArsIOYu3n5q+jmruqVlvRQFYhErcmaJudkbqf8aCRMqhwXmlEm5+mBUC98UIMPEKxtQFXKVmJxDWFW6QRCFYVfTcrUxTK8QA0WO1WEGDyd6dx0WTwGURVfXeJqv8rOlKmAAAB+Z1ySuqYvBMqtLXtDgevWbEEXB7rO43hR7b0zrH5XQHDsDs71K2cT0ozuT79ijO5ONRFFPTzLhfk0H5zv2RFFxa1zmlwAgNMtbebktkmb8lU/8Alw004eSZ1tJMbBrAbbC5+C8qUtAGoQ8kvIgAhsEARu2TcDeBddKT2dfJhrVEmTpduS8hoPMu5id5VhouH+kGgNI3aOV3OJO+oKsCdDTNzJAguPKGidzO/ILx2HG3g6fNokOLiHCPLexMe5CXn4/P6oNfnX+iVYAENBBIHnLdiXHVAO5AmJVTngXJgCN/gAP0UqtYGzW6QDO5c61gCSd4mwtcJVxHxHTwVHxal3Hy0aU3e6PaPMNANzyBtcp4y0hbEcXKVIjxXxOzA0dbgDWdIo0iT6EvG+kczzPlHVZbhDh19ar99xkvqPOtodYlx2eY6bNGwAVfDGRVMdVdjcYNQJBYIhth5Q0f9MDYXmJ3mdzqnsOQ2tHRcTk8hzdI6WHEoIsL5Pb6ILF5QypVp1HlzvCB005/l6jM1XN/E6LaTZVYjLXVK1JxqOFOl5hSbI11OTnu6AcuaJtUERqYbRyquBgjtSaR5vzFseyDOfFjlkkoxGnPVWxRkvCVBlbxmMIAP/t2uOprRt94IO438Np3HmPJaxkDr13kknck9eqrY2OckmSfzHv26DlCnK9HixLHGkcyU3J2yZKrqBeqnG5gyhSdWqRpZ7IP4ni4HoOfchO/0gXbM5xU6kx9NsAVXhznAW8oEgO6lIzW5JU3F1MTijWdc3cSeTTIAPf9Ea0Lg81R9To6vHT17LivRQlXUKamVgNNg3hBe060L6q9C6rpgB9avIE9VfgKocLfv0S6s+AzlLgPfBj6IzCiDaI3SSOrwv2sJrmCIF9tvklGZg2nab++yc4vFBoEn6/2SfMXWJIItYnn+nvSLybskdoNfKEGHrfzXDaCRfpATgYlrByk+9IG/wDzO56g039ACfktRk+V0XiKmt5OwmG/AQfmnl5M2B3BMD/iTdpgJDj26arDyc2Y9/8AlbWvwxhyDp1N5WfIv0lZPivCGkaU/hloPWIue9kI+QZrUov2PX4KWFzRBbuPqgvG6pplGJEb2Iv1S7OcO1tQ6DveL253UruhM+NVuiLaw6rxz0CJVjXFNRgYY2ovfGQ7VPUgKd9o5oLX6I2jjgSsIzEEdR+9kVh8yc0+1tf/AAjQrSN8zFbdCiqeKWNo52IuUbTzXa8hNs0JpZrWYnur21gstTzHoZ5/4Vn8WIFrorIxXjNHV0uEG4NunwIuPckeO4WHtUXETctcSQSejtwepMyoUc1CLp5nH/laMXIljdplU8KkqZnG0nUqgFQOp77NBkFpHl5E91Ci9rQ03eWSWsDYa1zoJLnG7rxt0WtfiGVG6XtDmnrf/wAJPjchLSH0vO0XNM3dEcj+Idl0cfKhldS6f5/YxzwSguvBl86zmnhaJrViSJIa0HzVahM6GfU8gLnkFh8nyermWIOKxkimPYYLNLQSQxp3DQd3bkyFp+IuEW4ypSq6yfCGnwjs5pJO+7HTvIINp6oumQAKcFukAaCNLoG0RYju2RZV86eS/ofjqFXfYNm+VmrpdSquovpjQwtkMIFwHsFvlsldfM6ralCniqzaAIeXmnJ1wS0DxI0sB37LR6p/f76IfF4ZtYGk5uptjUJA8tpa1k7VnTbkBJINp5+NSlJRXuaJVHtguU4OszXSqVhVoNLQ14EVXuNzR1jpIl142BnZ9TEDYAwBAAAAAhrGxs0AAQqaLAAA1oaGjS1rbNa0bAD+/OSrQvQ4MCxRpefdnMyTc3ZfTuYAudgrK1MskP8ALFyCQI9TyQ7XwRHIgj1CcYHKmVWa6hkySJuO7zO5HfZNkm4dvwLGOy+xC/M6e+ohnN4aYAESRPTksBxlxOcVVDWWos8rGjn5rE+pj3+5E8ccQCpVNDD6qgnT5QXOquFoAG7QqeFMk1Hx3gQCRSHVzbOqH6DvfkqORyIY47LyacOJyfYbl2UeFT0m73eap01bBvo0W9QV5UowU3qHklmJd2N7AC5J6Acz2XnXJyds6iVdEGujc/2UataBsfWDHx2XQeF+GG0Gh9RodWNzIDgzV+Fo6xuVqWv8sEAjpAj4bIAs4U64nr7/AKL2hRuug8Y8JU9Br0Whhb7bGiGuaT7QH4SshToAIoKKcZhJovtJaNY9WX/VSy6iXgHWGg9tTiOXYIxpEQdjY+hBB+RKX5SNIg7tJafdYfJJI6HDdNoe4fJ6ZuXvce50n3aeXvQ2OySkWmGkTv5jPulXUMUGkcv39ERiXW7Hrv6qtnU9znNXAeHiQ08gRPUA+Un4/JaCg0tIiwQXFrYfSrD82h3vHlJ9YTLDw5oJ2In6Jm7KMcdW4/Ye18DzEHv/AGWf4twoqUC5u9M6o6tNitWKTdF4A3Jty+qzmY44GQxvl6kRPuQS7DlacGmZPK2eEzxHNuPYBPzhV1qjqtTWQmtfD6t0JWbpEKwwzm2qA3suoaVNrVGIQMzPiVHUplsqOkIgR0iqdgSYNwevoeXvUX1o7xv1HeOYQL8WWiwHeDIPqlWKzAcg5v8Atd+tk5XY+/ijRue1r37o6hjOX/j3Lm2LxjiZl09z+i9y7PqtIgB2pn5XGT7jyU1DZ1KlmDmmR9UV/wCoxHfosRheJabwBq0uP4Xb/HYhTq4yT9P8dVFEjNpSzwE+nfmmWHzgHmue0MQi6GNI2J94R1Qp0/C4qeia4fGN/vbquY4TOXN/EmOH4pjdL2iNWNuN8QzDhuI2Y5wp1CIGlz/YqHsSNJ9yV0cxp1mi4qN35GCdrfhPcIDifNBjKBwgcA6vABIkNLT4mogbxp5dVzHEUMXl7xqlgMaXNINJ3SHcrcjddbicv9OmQwZ+P3tE6+MMN2vtzBEuH+09P9wK8ptDQANhcTcyd3Em5eeZ5rDZP9oLTDa7dJ/MNvhyWvw2OZUGprg4G9l08OPEntBdsxZHN9S9gwOUg5Uh6lqV9FReD+/1WZ4o43DWuw1Ikk+25p/5MHr/AHSvi7jUNDqNA3uHv6ehWBbiHapBOqZ1bn19VmzZoxXZpxYnJ2dB4IwlDVL3upYwEa2uIA0xLaVCoD5DBGqb7jYlaTiPPaWHa04kOLnyA6m0SSLmZ/CJFzvNlzXLNNNutxIHfzajv+qZ/wDqaviCMPSp+IanlbTPncevo3ttZedyT3lZ0ocXu0/z66ZpxiWVGsfTd4jao8mkeaZjSWbh02j37LXcOcLCkfFqwav4RuKfUN/M7+rlyhUcFcEDCsD6jmuqQQG0xDKUmXQTdzjzd0sLLWACI2J5/RVUWTpOk7PHM0x0VrFW5/lv6KJrQAgxEQzMtNNzZ3BB9Oi5i6g8kNDHEmwAaSSe0La8Q4wik7T7T/KwcpPM+iSYbEeTSTdo36nsqvUpm7Dg3j5oGZwpiok0HD1cwO9wJSevkldtZwNJwnS7lEwQbytEKhiCSR3Jj4KBxPz+Cm5qxcdwd3YvoZfU2II94mOkhHPwjQ32Bt6n1kqxtYqFTE99ktmzZ2JM4yoVqT2MBGoNgx5dTSC2fp70NSy2rTp6XNBMXvzHTqnb8waAgMVnQ5JkVuTuxVWrVSyHGBe36pTXxUBX5lm5JSLEYuU6Mk38hL6xvdBvrhDVKpKqR1M7lYZrEKEyhgVOSjQrLda+lVhfSoA1GIxDYSfFYoKnEYgn9+iFcCRPuHqnqykjUeXei+pUv8qxuG8wbz3KMFIAHvZGgWB06e5j+69pV3t2c70m3zRNd4AgeiEe+bASdohSiWFtz1zYkTeLeVMsLnmswA4noAl+A4cqPIL/ACN+cdgtTgMC2m3SwR35lCwg5xjhvTeP+x39gvaeNe4wym9x6Npunt2HvhOadrq44gxuY6JdhgTJsC6m41asCoQGtaDIpt5nVsXnryuEydWBBaQC11i0gFpHQtNo/dkK6oqX1oSgM1xBweBNTD7bupdP/rm5HZZ3AZtWw58ji3+k+yVv3Vv3/eUmzfIvEl9MDUbuZyd1eJ2d9VqxcieMpniUgzKvtEYRFZulw5gTPVB8R8d+I3w6EtafaebE9gsvWy+5iQRu11ojlP4fRQ+4uiHe0bNaJJM7ABdL+PuJmXF7KQCSYnursKySQYBG/K3VbLIfs1xlcAil4bLeap5fWBuStfkv2OMp1mVcRUFRrJJptbAd0Dp3C5uTK5+TXGCijm2CyHE4yoKeGpGppHmMAMbP5nG0LuHBfCFDAUmkMHjuEVqu7i4i4afws7Jvh8Oyk3TSY2m3fSxukT6BXuAIHqqdguXsVs3IG26jUrQpkATCEqPSsCRY2pJVeIxIA3Vfiws/xBnTabCSdhKR2XQhbAs+zUOqtYD7ILvfsltLMNMyViKXEhfXe9xhr/Z7NGyKr5pylI4UdHHNKNGsxGdAc0J/GJWY+/Er77yhqWxy0apmbckHi83hZ84woatXJO6OoHkGdfMyZuhH5gf2UBVeqXVE6RRLIwiriZKGJlQ8RRL06RQ5WevVepeOeq3PTUIyfjFeGqqXPUS5GgBHirzxO6H8RfeMpqKNy1thPlG/crw4gF07Abf47p5heFGgA1HEnfTNkf8AwSgP9JvvupsinyZSniIk7uPS+/IIing69SNNMx1dYLThrGey1o9AF86uXKOQdRDS4bO9R8/0ssPeUbhsIxkBrQO+5+aYNaSvG0I3S3YwTh6eoSUW1sKnDuVspQkl8XKupUhDVa87KAZdWrpHmPElGkYc7U4btYASPU7JfxZnRptFNhhzxLiDcN5D37rFlyuhjtWyuU66RuaPGtAm4qN9wcPkVo8BjKdRuqk9rwN4Nx/uBu332XIgn/B2S4nEVwMNII9p/wCBreerkR2RlijQFNnTBk7MS4NfTDzyNw4Ds4XHzWx4c4Xw2DE06TfEO7zL3egLtgvcsy5tFgFi4ganDmeZHZGOKyts0JDB+ZW7Cyo+/wAlLKr+6oFYyh2Noh748qynVlKsO4lMKboToqkkixzkLVciQJQeYEsaSBO88ohFgirYpzPMgwdD9VyfjHPzVcabTsf5nK4Ps+iY8WcUPqFzKbrbF4tA5hiFweJp4xmiuwGswDzDyvcBs9jvT2h74RjH+YvcqVIyLXEcrH9/BFU8QRvccusd0xzHh80iHatVNxIBiC3n5uRHLUEJ/Di72RJ7SfkEzpkUyNPHDkVL78Oo+iLofZ/ja0aMNUM7Et0Az3Oy6Bwz9hzWw/GvNQ86NM6WW5PfuY7IOMQ+q0cxOYA2AJPa/wBF4/EPG7HDp5Sv0jh+HcPSZpZhqTGjkGD5ncpDxBwpTc0vpNAcLkNO47BLaB6tnBji+tvUEKIrjqt1i8AyTLR6EX96S4vJqR/CB3FlakhHlM66oq3Vlfj8oLJLSSOnNLS+LG3yRUSeomFGqoF6H8VfeImomyLtS+Co1KwPhShbJuavNCrJXkqBs6sHWQ9bFcgh34mVEBUUKRc6UTh6Mr1mH6q9hhQJc1gCHr7q8OVGIKAD3DvurqlaEuGJg2UnPJUIWvqyosZPvhfU6ZRVJgBHqFAnLc4xBfXqOPNzvgDAQYCIx7IqvB3D3D/9FafgDgg42pqfahTPmP5j+UdlstJWzNVs84I+z+rjn6jLKDfaftPZnVdzy3J6OFpClQYGtHxPdx67onA4RtJjWMaGsaIDRspOCyTm5F8YlIXrmqwNUXBVlwJWao0sNFyryiC2LlEkiNJFU2oXV0VtN5UKtRjRpIDiXIamJomnTqilq9oxqkdOyvp1YV7cSm2REmjnuH+xTUYfiAB/Q2D9U2wn2KYNhDnVazi0yIfpv7gtWcWpjH91NiUxW77O8IQQ5rnB3tAuMEd01y7IsPhwG0qLGAdGifUk3Xv3vuvPvPdSwU2HOrBUvroF+KQz8Z3UbCoDF2J6ITFFjxcX6ixS6vju6U4rNoJj2heOo7INWNqZni7BmlVJmQ64dz9CFlq1T3rUcSZu2tSD23c0wRt8QsZVr9FbHwJI9rmRdCvIIEgGOoBX1WtNlVBUYiB8RltN020ntt8Dv7ktxGWObceYdR/cJwV9qRUqCZ8BeFqePoMdu0H5fRWUsLTH4B80d0MIg0/v5AIoZXV/6Z95aD7wdltshwQPnDWgNnRIEaoiSNyAnjA0AA3IEEtp0mtnnDYsOysj2hbP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442783"/>
            <a:ext cx="2514600" cy="12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62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>
            <a:normAutofit/>
          </a:bodyPr>
          <a:lstStyle/>
          <a:p>
            <a:r>
              <a:rPr lang="en-GB" b="1" dirty="0"/>
              <a:t>Respiratory Exchange Ratio (RER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229600" cy="4191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5600" dirty="0"/>
              <a:t>What is it</a:t>
            </a:r>
            <a:r>
              <a:rPr lang="en-GB" sz="5600" dirty="0" smtClean="0"/>
              <a:t>?</a:t>
            </a:r>
          </a:p>
          <a:p>
            <a:r>
              <a:rPr lang="en-GB" sz="5600" dirty="0"/>
              <a:t>T</a:t>
            </a:r>
            <a:r>
              <a:rPr lang="en-GB" sz="5600" dirty="0" smtClean="0"/>
              <a:t>he </a:t>
            </a:r>
            <a:r>
              <a:rPr lang="en-GB" sz="5600" dirty="0"/>
              <a:t>ratio of carbon dioxide produced to oxygen consumed </a:t>
            </a:r>
            <a:endParaRPr lang="en-GB" sz="5600" dirty="0" smtClean="0"/>
          </a:p>
          <a:p>
            <a:r>
              <a:rPr lang="en-GB" sz="5600" dirty="0" smtClean="0"/>
              <a:t>Also referred </a:t>
            </a:r>
            <a:r>
              <a:rPr lang="en-GB" sz="5600" dirty="0"/>
              <a:t>to as the Respiratory Quotient (RQ).</a:t>
            </a:r>
            <a:endParaRPr lang="en-GB" sz="5600" dirty="0" smtClean="0"/>
          </a:p>
          <a:p>
            <a:pPr marL="0" indent="0">
              <a:buNone/>
            </a:pPr>
            <a:endParaRPr lang="en-GB" sz="5600" dirty="0" smtClean="0"/>
          </a:p>
          <a:p>
            <a:pPr marL="0" indent="0">
              <a:buNone/>
            </a:pPr>
            <a:r>
              <a:rPr lang="en-GB" sz="5600" dirty="0" smtClean="0"/>
              <a:t>How is it done? </a:t>
            </a:r>
            <a:endParaRPr lang="en-GB" sz="5600" dirty="0"/>
          </a:p>
          <a:p>
            <a:r>
              <a:rPr lang="en-GB" sz="5600" dirty="0" smtClean="0"/>
              <a:t>Athlete works whilst breathing into </a:t>
            </a:r>
            <a:r>
              <a:rPr lang="en-GB" sz="5600" dirty="0"/>
              <a:t>a respiratory gas </a:t>
            </a:r>
            <a:r>
              <a:rPr lang="en-GB" sz="5600" dirty="0" smtClean="0"/>
              <a:t>analyser or Douglas Bag</a:t>
            </a:r>
            <a:endParaRPr lang="en-GB" sz="5600" dirty="0"/>
          </a:p>
          <a:p>
            <a:r>
              <a:rPr lang="en-GB" sz="5600" dirty="0" smtClean="0"/>
              <a:t>The </a:t>
            </a:r>
            <a:r>
              <a:rPr lang="en-GB" sz="5600" dirty="0"/>
              <a:t>Respiratory Exchange Ratio (RER) </a:t>
            </a:r>
            <a:r>
              <a:rPr lang="en-GB" sz="5600" dirty="0" smtClean="0"/>
              <a:t>is calculated. </a:t>
            </a:r>
            <a:endParaRPr lang="en-GB" sz="5600" dirty="0"/>
          </a:p>
          <a:p>
            <a:r>
              <a:rPr lang="en-GB" sz="5600" dirty="0"/>
              <a:t>A RER </a:t>
            </a:r>
            <a:r>
              <a:rPr lang="en-GB" sz="5600" dirty="0" smtClean="0"/>
              <a:t>value (close to) 0.7 = </a:t>
            </a:r>
            <a:r>
              <a:rPr lang="en-GB" sz="5600" dirty="0"/>
              <a:t>a mix of carbohydrate and </a:t>
            </a:r>
            <a:r>
              <a:rPr lang="en-GB" sz="5600" dirty="0" smtClean="0"/>
              <a:t>fat is being oxidised (aerobic respiration)</a:t>
            </a:r>
            <a:endParaRPr lang="en-GB" sz="5600" dirty="0"/>
          </a:p>
          <a:p>
            <a:r>
              <a:rPr lang="en-GB" sz="5600" dirty="0" smtClean="0"/>
              <a:t>A </a:t>
            </a:r>
            <a:r>
              <a:rPr lang="en-GB" sz="5600" dirty="0"/>
              <a:t>RER value </a:t>
            </a:r>
            <a:r>
              <a:rPr lang="en-GB" sz="5600" dirty="0" smtClean="0"/>
              <a:t>of (close to) 1.0 </a:t>
            </a:r>
            <a:r>
              <a:rPr lang="en-GB" sz="5600" dirty="0"/>
              <a:t>= </a:t>
            </a:r>
            <a:r>
              <a:rPr lang="en-GB" sz="5600" dirty="0" smtClean="0"/>
              <a:t>only carbohydrate is being oxidised (anaerobic respiration) </a:t>
            </a:r>
          </a:p>
          <a:p>
            <a:pPr marL="0" indent="0">
              <a:buNone/>
            </a:pPr>
            <a:endParaRPr lang="en-GB" sz="5600" dirty="0" smtClean="0"/>
          </a:p>
          <a:p>
            <a:pPr marL="0" indent="0">
              <a:buNone/>
            </a:pPr>
            <a:r>
              <a:rPr lang="en-GB" sz="5600" dirty="0" smtClean="0"/>
              <a:t>Which athletes? </a:t>
            </a:r>
          </a:p>
          <a:p>
            <a:r>
              <a:rPr lang="en-GB" sz="5600" dirty="0" smtClean="0"/>
              <a:t>Any</a:t>
            </a:r>
          </a:p>
          <a:p>
            <a:pPr marL="0" indent="0">
              <a:buNone/>
            </a:pPr>
            <a:endParaRPr lang="en-GB" sz="5600" dirty="0"/>
          </a:p>
          <a:p>
            <a:pPr marL="0" indent="0">
              <a:buNone/>
            </a:pPr>
            <a:r>
              <a:rPr lang="en-GB" sz="5600" dirty="0" smtClean="0"/>
              <a:t>Advantages?</a:t>
            </a:r>
          </a:p>
          <a:p>
            <a:r>
              <a:rPr lang="en-GB" sz="5600" dirty="0" smtClean="0"/>
              <a:t>Indicates </a:t>
            </a:r>
            <a:r>
              <a:rPr lang="en-GB" sz="5600" dirty="0"/>
              <a:t>the type of energy </a:t>
            </a:r>
            <a:r>
              <a:rPr lang="en-GB" sz="5600" dirty="0" smtClean="0"/>
              <a:t>(carbohydrate, fats, protein) that </a:t>
            </a:r>
            <a:r>
              <a:rPr lang="en-GB" sz="5600" dirty="0"/>
              <a:t>your body is primarily </a:t>
            </a:r>
            <a:r>
              <a:rPr lang="en-GB" sz="5600" dirty="0" smtClean="0"/>
              <a:t>oxidising</a:t>
            </a:r>
          </a:p>
          <a:p>
            <a:r>
              <a:rPr lang="en-GB" sz="5600" dirty="0" smtClean="0"/>
              <a:t>Tells you if you’re working aerobically/anaerobically</a:t>
            </a:r>
            <a:r>
              <a:rPr lang="en-GB" sz="5600" dirty="0"/>
              <a:t> </a:t>
            </a:r>
            <a:r>
              <a:rPr lang="en-GB" sz="5600" dirty="0" smtClean="0"/>
              <a:t>(useful when monitoring training intensity)</a:t>
            </a:r>
          </a:p>
          <a:p>
            <a:r>
              <a:rPr lang="en-GB" sz="5600" dirty="0" smtClean="0"/>
              <a:t>Indicates energy requirement/dietary needs in your activity</a:t>
            </a:r>
          </a:p>
          <a:p>
            <a:pPr marL="0" indent="0">
              <a:buNone/>
            </a:pPr>
            <a:endParaRPr lang="en-GB" sz="5600" dirty="0"/>
          </a:p>
          <a:p>
            <a:pPr marL="0" indent="0">
              <a:buNone/>
            </a:pPr>
            <a:r>
              <a:rPr lang="en-GB" sz="5600" dirty="0" smtClean="0"/>
              <a:t>Dis-advantages?</a:t>
            </a:r>
          </a:p>
          <a:p>
            <a:r>
              <a:rPr lang="en-GB" sz="5600" dirty="0" smtClean="0"/>
              <a:t>Expensive/equipment/ expertise required</a:t>
            </a:r>
          </a:p>
          <a:p>
            <a:r>
              <a:rPr lang="en-GB" sz="5600" dirty="0"/>
              <a:t>L</a:t>
            </a:r>
            <a:r>
              <a:rPr lang="en-GB" sz="5600" dirty="0" smtClean="0"/>
              <a:t>aboratory conditions – sport-specific? (validity?)</a:t>
            </a:r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59527" y="6214405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www.youtube.com/watch?v=Be2VeQ2UHqY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170" y="838200"/>
            <a:ext cx="16573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774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1470025"/>
          </a:xfrm>
        </p:spPr>
        <p:txBody>
          <a:bodyPr/>
          <a:lstStyle/>
          <a:p>
            <a:r>
              <a:rPr lang="en-GB" dirty="0" smtClean="0"/>
              <a:t>Impact of SAQ Training on the anaerobic energy systems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438400"/>
            <a:ext cx="6400800" cy="1752600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Improved spatial summation (synchronisation)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Leading to Improved hypertrophy &amp; recruitment of Fast twitch fibres (FTX)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These fibres have increased stores of PC &amp; glycogen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PC system and Lactic acid systems can work at high intensity for longer before threshold is reached 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9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8839200" cy="5809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56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951"/>
          <a:stretch/>
        </p:blipFill>
        <p:spPr>
          <a:xfrm>
            <a:off x="152400" y="1649164"/>
            <a:ext cx="8878590" cy="2895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33387" y="2614820"/>
            <a:ext cx="2391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Stored as triglycerides </a:t>
            </a:r>
          </a:p>
          <a:p>
            <a:r>
              <a:rPr lang="en-GB" sz="1400" dirty="0" smtClean="0">
                <a:solidFill>
                  <a:srgbClr val="FF0000"/>
                </a:solidFill>
              </a:rPr>
              <a:t>– converted to Free fatty acids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8398" y="3795919"/>
            <a:ext cx="2090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Amino acids in muscle cell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8398" y="3231285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Stored as glycogen in muscle/liver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4249" y="2635299"/>
            <a:ext cx="37377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duration (45 mins </a:t>
            </a:r>
            <a:r>
              <a:rPr lang="en-GB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+), Low </a:t>
            </a: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intensity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FFAs can only be broken down aerobically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56229" y="3149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duration (to 45 </a:t>
            </a:r>
            <a:r>
              <a:rPr lang="en-GB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mins), High </a:t>
            </a: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intensity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used in mix with fats </a:t>
            </a:r>
            <a:r>
              <a:rPr lang="en-GB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fuel first </a:t>
            </a:r>
            <a:endParaRPr lang="en-GB" altLang="en-US" sz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45 mins of </a:t>
            </a:r>
            <a:r>
              <a:rPr lang="en-GB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aerobic work</a:t>
            </a:r>
            <a:endParaRPr lang="en-GB" altLang="en-US" sz="1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56229" y="3718974"/>
            <a:ext cx="2785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when both Glycogen and Fat stores are depleted.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20712" y="2681465"/>
            <a:ext cx="985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&gt; 38 ATP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04229" y="3256671"/>
            <a:ext cx="122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36 - 38 ATP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20712" y="3811307"/>
            <a:ext cx="985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&lt;</a:t>
            </a:r>
            <a:r>
              <a:rPr lang="en-GB" dirty="0" smtClean="0">
                <a:solidFill>
                  <a:srgbClr val="FF0000"/>
                </a:solidFill>
              </a:rPr>
              <a:t> 38 ATP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7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457200"/>
            <a:ext cx="9108829" cy="5638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1143000"/>
            <a:ext cx="1689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Glycogen/glucose &amp; fats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421" y="2105799"/>
            <a:ext cx="446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CO2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H20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1050667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Parts of a muscle cell where aerobic ATP re-synthesis occurs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2198131"/>
            <a:ext cx="1802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Houses the Krebs Cycle &amp; 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Electron Transport Chain</a:t>
            </a:r>
          </a:p>
          <a:p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200400"/>
            <a:ext cx="2174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Marathon running 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Recovery jogging in team sports</a:t>
            </a:r>
          </a:p>
          <a:p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388667"/>
            <a:ext cx="199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Low intensity – long duration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4803337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</a:rPr>
              <a:t>Maximum amount of oxygen that can be utilised by the muscles per min (ml/kg/min)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46227" y="4343400"/>
            <a:ext cx="971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e.g. smoking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46227" y="4580929"/>
            <a:ext cx="2342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Lack of interval/continuous/fartlek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31811" y="5495834"/>
            <a:ext cx="18521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Lower VO2 Max in females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31811" y="5723065"/>
            <a:ext cx="2403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Higher % body fat = lower VO2 Max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46227" y="4786266"/>
            <a:ext cx="22063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Lower VO2 Max as you get older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31811" y="5038381"/>
            <a:ext cx="2207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e.g. smaller SV = lower VO2 Max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46227" y="5306794"/>
            <a:ext cx="1371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e.g. fewer ST fibres</a:t>
            </a:r>
            <a:endParaRPr lang="en-GB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8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333500"/>
            <a:ext cx="8594044" cy="419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8594" y="2033362"/>
            <a:ext cx="108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Glycolysis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8374" y="2027184"/>
            <a:ext cx="1568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Beta Oxidation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95600" y="2418314"/>
            <a:ext cx="251254" cy="1784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29780" y="2451426"/>
            <a:ext cx="228600" cy="152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-77639" y="4038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8650" lvl="1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(atoms) transported to the cristae of the mitochondria</a:t>
            </a:r>
          </a:p>
          <a:p>
            <a:pPr marL="628650" lvl="1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Electrons removed from hydrogen are passed along by electron </a:t>
            </a:r>
            <a:r>
              <a:rPr lang="en-GB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carriers</a:t>
            </a: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28650" lvl="1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Oxygen combines with hydrogen to form water</a:t>
            </a:r>
          </a:p>
          <a:p>
            <a:pPr marL="628650" lvl="1" indent="-171450"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Re-synthesis of </a:t>
            </a:r>
            <a:r>
              <a:rPr lang="en-GB" alt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 ATP (much higher from fats) </a:t>
            </a:r>
            <a:endParaRPr lang="en-GB" alt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95977" y="1750185"/>
            <a:ext cx="2531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Large quantities of ATP produced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No harmful waste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Long duration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21134" y="2991011"/>
            <a:ext cx="28641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Can not fuel high intensity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Requires large amounts of oxygen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FF0000"/>
                </a:solidFill>
              </a:rPr>
              <a:t>ATP not readily available/ slow release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7516" y="4572000"/>
            <a:ext cx="143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34 – 36 ATP   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696200" y="2113514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55205" y="2178376"/>
            <a:ext cx="958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Surface area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727218" y="2694087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22679" y="2723745"/>
            <a:ext cx="928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recruitment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764162" y="3314176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72400" y="3343072"/>
            <a:ext cx="1048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Size / number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7751805" y="3934599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51805" y="3932408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No. of RBCs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7801232" y="4486364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801232" y="4521744"/>
            <a:ext cx="340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SV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780638" y="5086529"/>
            <a:ext cx="0" cy="304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764162" y="5086529"/>
            <a:ext cx="12410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Density/ number</a:t>
            </a:r>
            <a:endParaRPr lang="en-GB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7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0" grpId="0"/>
      <p:bldP spid="22" grpId="0"/>
      <p:bldP spid="24" grpId="0"/>
      <p:bldP spid="26" grpId="0"/>
      <p:bldP spid="28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143000"/>
            <a:ext cx="7820394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67000" y="4257418"/>
            <a:ext cx="1136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tx2"/>
                </a:solidFill>
              </a:rPr>
              <a:t>1 ATP per 1 PC </a:t>
            </a:r>
            <a:endParaRPr lang="en-GB" sz="12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7229" y="4272350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2</a:t>
            </a:r>
            <a:r>
              <a:rPr lang="en-GB" sz="1200" b="1" dirty="0" smtClean="0">
                <a:solidFill>
                  <a:schemeClr val="tx2"/>
                </a:solidFill>
              </a:rPr>
              <a:t> ATP per 1 glucose</a:t>
            </a:r>
            <a:endParaRPr lang="en-GB" sz="12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4546261"/>
            <a:ext cx="1989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chemeClr val="tx2"/>
                </a:solidFill>
              </a:rPr>
              <a:t>10s – 2 mins – high intensity</a:t>
            </a:r>
            <a:endParaRPr lang="en-GB" sz="12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4810909"/>
            <a:ext cx="2026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2"/>
                </a:solidFill>
              </a:rPr>
              <a:t>Sprinting down wing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823260"/>
            <a:ext cx="2026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2"/>
                </a:solidFill>
              </a:rPr>
              <a:t>400m sprint 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6566" y="2667000"/>
            <a:ext cx="1982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2"/>
                </a:solidFill>
              </a:rPr>
              <a:t>The point where blood lactate dramatically increases to 4mmol/L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6500" y="4207706"/>
            <a:ext cx="19826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2"/>
                </a:solidFill>
              </a:rPr>
              <a:t>OBLA occurs at 50-60% of VO2 Max in untrained, 85% of VO2 max in elite athletes</a:t>
            </a:r>
          </a:p>
        </p:txBody>
      </p:sp>
    </p:spTree>
    <p:extLst>
      <p:ext uri="{BB962C8B-B14F-4D97-AF65-F5344CB8AC3E}">
        <p14:creationId xmlns:p14="http://schemas.microsoft.com/office/powerpoint/2010/main" val="190599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2274079"/>
            <a:ext cx="9144000" cy="2224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43800" y="3076832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Lactate threshold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Monitor work intensity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Warm-up/ active recovery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‘Buffering’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3048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G  L      C  O      E  N 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8100" y="3282778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D E  H Y           A  T           N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5111" y="3510531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C       L        I  U  M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3450" y="3737014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</a:rPr>
              <a:t> </a:t>
            </a:r>
            <a:r>
              <a:rPr lang="en-GB" sz="1400" b="1" dirty="0" smtClean="0">
                <a:solidFill>
                  <a:schemeClr val="tx2"/>
                </a:solidFill>
              </a:rPr>
              <a:t>  C E  T      L  C  H            I  N  E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5800" y="3910855"/>
            <a:ext cx="49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P C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263" y="2975001"/>
            <a:ext cx="26083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tx2"/>
                </a:solidFill>
              </a:rPr>
              <a:t>forced to use fats at low intensity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386" y="3219230"/>
            <a:ext cx="1733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2"/>
                </a:solidFill>
              </a:rPr>
              <a:t>l</a:t>
            </a:r>
            <a:r>
              <a:rPr lang="en-GB" sz="1400" dirty="0" smtClean="0">
                <a:solidFill>
                  <a:schemeClr val="tx2"/>
                </a:solidFill>
              </a:rPr>
              <a:t>eads to over-heating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386" y="3461552"/>
            <a:ext cx="2228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tx2"/>
                </a:solidFill>
              </a:rPr>
              <a:t>Inhibits muscle contractions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267" y="3680895"/>
            <a:ext cx="2228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tx2"/>
                </a:solidFill>
              </a:rPr>
              <a:t>Inhibits muscle contractions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148" y="3896189"/>
            <a:ext cx="264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tx2"/>
                </a:solidFill>
              </a:rPr>
              <a:t>Needed for quick/ explosive burst</a:t>
            </a:r>
            <a:endParaRPr lang="en-GB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3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2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2640"/>
            <a:ext cx="9144000" cy="57127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762000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tx2"/>
                </a:solidFill>
              </a:rPr>
              <a:t>Warm-up, Cool-down, consumption </a:t>
            </a:r>
          </a:p>
          <a:p>
            <a:pPr algn="ctr"/>
            <a:r>
              <a:rPr lang="en-GB" sz="1400" dirty="0" smtClean="0">
                <a:solidFill>
                  <a:schemeClr val="tx2"/>
                </a:solidFill>
              </a:rPr>
              <a:t>of glucose/glycogen, active </a:t>
            </a:r>
          </a:p>
          <a:p>
            <a:pPr algn="ctr"/>
            <a:r>
              <a:rPr lang="en-GB" sz="1400" dirty="0" smtClean="0">
                <a:solidFill>
                  <a:schemeClr val="tx2"/>
                </a:solidFill>
              </a:rPr>
              <a:t>recovery, rotate subs 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81800" y="2286000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2"/>
                </a:solidFill>
              </a:rPr>
              <a:t>O2 consumed above resting amounts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2"/>
                </a:solidFill>
              </a:rPr>
              <a:t>Lactic acid Debt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2"/>
                </a:solidFill>
              </a:rPr>
              <a:t>Completed in 1 hour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2"/>
                </a:solidFill>
              </a:rPr>
              <a:t>Lactic acid converted to glucose, H20 and CO2, Sweat/ urine,</a:t>
            </a:r>
          </a:p>
          <a:p>
            <a:r>
              <a:rPr lang="en-GB" sz="1400" dirty="0" smtClean="0">
                <a:solidFill>
                  <a:schemeClr val="tx2"/>
                </a:solidFill>
              </a:rPr>
              <a:t>       protein </a:t>
            </a:r>
            <a:endParaRPr lang="en-GB" sz="14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5292022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2"/>
                </a:solidFill>
              </a:rPr>
              <a:t>Uses 5 – 8 litres of oxygen</a:t>
            </a:r>
            <a:endParaRPr lang="en-GB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47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8839200" cy="392013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10781" y="1143000"/>
            <a:ext cx="3505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Stretch reflex initiated – to prevent overstretch of muscle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Results in more powerful concentric contraction of muscle</a:t>
            </a:r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491181" y="1143000"/>
            <a:ext cx="392841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</a:rPr>
              <a:t>Eccentric contraction</a:t>
            </a:r>
            <a:r>
              <a:rPr lang="en-GB" sz="2000" dirty="0" smtClean="0">
                <a:solidFill>
                  <a:prstClr val="black"/>
                </a:solidFill>
              </a:rPr>
              <a:t>/ lengthening </a:t>
            </a:r>
            <a:r>
              <a:rPr lang="en-GB" sz="2000" dirty="0">
                <a:solidFill>
                  <a:prstClr val="black"/>
                </a:solidFill>
              </a:rPr>
              <a:t>of muscle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</a:rPr>
              <a:t>Detected by Muscle spindle apparatus</a:t>
            </a:r>
          </a:p>
          <a:p>
            <a:pPr lvl="0"/>
            <a:r>
              <a:rPr lang="en-GB" sz="2000" dirty="0">
                <a:solidFill>
                  <a:prstClr val="black"/>
                </a:solidFill>
              </a:rPr>
              <a:t>(sensitive to rate of change of length in muscle)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</a:rPr>
              <a:t>Sends messages</a:t>
            </a:r>
            <a:r>
              <a:rPr lang="en-GB" sz="2000" dirty="0" smtClean="0">
                <a:solidFill>
                  <a:prstClr val="black"/>
                </a:solidFill>
              </a:rPr>
              <a:t>/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prstClr val="black"/>
                </a:solidFill>
              </a:rPr>
              <a:t>signals </a:t>
            </a:r>
            <a:r>
              <a:rPr lang="en-GB" sz="2000" dirty="0">
                <a:solidFill>
                  <a:prstClr val="black"/>
                </a:solidFill>
              </a:rPr>
              <a:t>to the CNS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495800" y="1066800"/>
            <a:ext cx="23692" cy="3005739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7" r="44980"/>
          <a:stretch/>
        </p:blipFill>
        <p:spPr>
          <a:xfrm>
            <a:off x="2895600" y="2936177"/>
            <a:ext cx="1348407" cy="8456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17" t="18797"/>
          <a:stretch/>
        </p:blipFill>
        <p:spPr>
          <a:xfrm>
            <a:off x="6490404" y="2936177"/>
            <a:ext cx="1298406" cy="93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0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95400"/>
            <a:ext cx="6019800" cy="3305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70921" y="320070"/>
            <a:ext cx="5733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High Intensity Interval Training (HIIT) </a:t>
            </a:r>
            <a:endParaRPr lang="en-GB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18589" y="1676400"/>
            <a:ext cx="27248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Recovery intervals: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Improves Fat burning potential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Utilises ST fibres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Improves removal of lactic acid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Improves aerobic endurance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514189" y="1676400"/>
            <a:ext cx="27248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Work intervals: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Improves glucose metabolism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Improves anaerobic endurance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Hypertrophy and increased recruitment of Fast Oxidative fibres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85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C5BAE9-DB16-4B2C-A42C-AA30ED8A9E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972318-0737-446B-AD12-F1ED0B54876A}">
  <ds:schemaRefs>
    <ds:schemaRef ds:uri="http://www.w3.org/XML/1998/namespace"/>
    <ds:schemaRef ds:uri="http://schemas.microsoft.com/sharepoint/v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391E858-E983-40DA-B425-9CAEC6FE6E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5582</TotalTime>
  <Words>1290</Words>
  <Application>Microsoft Office PowerPoint</Application>
  <PresentationFormat>On-screen Show (4:3)</PresentationFormat>
  <Paragraphs>242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Exercise Physiology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Re-cap quiz</vt:lpstr>
      <vt:lpstr>Altitude training</vt:lpstr>
      <vt:lpstr>PowerPoint Presentation</vt:lpstr>
      <vt:lpstr>Positives</vt:lpstr>
      <vt:lpstr>Lactate Sampling</vt:lpstr>
      <vt:lpstr>Respiratory Exchange Ratio (RER)</vt:lpstr>
      <vt:lpstr>Impact of SAQ Training on the anaerobic energy systems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 Phys Part 3 (b)</dc:title>
  <dc:creator>Kevin Broad</dc:creator>
  <cp:lastModifiedBy>Kevin Broad</cp:lastModifiedBy>
  <cp:revision>90</cp:revision>
  <dcterms:created xsi:type="dcterms:W3CDTF">2006-08-16T00:00:00Z</dcterms:created>
  <dcterms:modified xsi:type="dcterms:W3CDTF">2017-11-24T09:34:30Z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