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5.jp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61" r:id="rId16"/>
    <p:sldId id="285" r:id="rId17"/>
    <p:sldId id="286" r:id="rId18"/>
    <p:sldId id="268" r:id="rId19"/>
    <p:sldId id="269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17" r:id="rId29"/>
    <p:sldId id="318" r:id="rId30"/>
    <p:sldId id="319" r:id="rId31"/>
    <p:sldId id="320" r:id="rId32"/>
    <p:sldId id="321" r:id="rId33"/>
    <p:sldId id="322" r:id="rId34"/>
    <p:sldId id="323" r:id="rId35"/>
    <p:sldId id="324" r:id="rId36"/>
    <p:sldId id="325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CC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740" autoAdjust="0"/>
  </p:normalViewPr>
  <p:slideViewPr>
    <p:cSldViewPr>
      <p:cViewPr varScale="1">
        <p:scale>
          <a:sx n="100" d="100"/>
          <a:sy n="100" d="100"/>
        </p:scale>
        <p:origin x="2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BF88A-F575-4F3D-990E-1BC5E8FC9349}" type="datetimeFigureOut">
              <a:rPr lang="en-GB" smtClean="0"/>
              <a:t>05/03/2018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A7A8B-729E-4283-8AA1-4D78BA67F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674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810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8102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810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810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810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810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810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810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810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810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A7A8B-729E-4283-8AA1-4D78BA67F0FA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81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tint val="66000"/>
                <a:satMod val="160000"/>
              </a:schemeClr>
            </a:gs>
            <a:gs pos="0">
              <a:schemeClr val="accent1">
                <a:tint val="44500"/>
                <a:satMod val="160000"/>
              </a:schemeClr>
            </a:gs>
            <a:gs pos="86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7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7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8.png"/><Relationship Id="rId5" Type="http://schemas.openxmlformats.org/officeDocument/2006/relationships/image" Target="../media/image23.png"/><Relationship Id="rId10" Type="http://schemas.openxmlformats.org/officeDocument/2006/relationships/image" Target="../media/image27.png"/><Relationship Id="rId4" Type="http://schemas.openxmlformats.org/officeDocument/2006/relationships/image" Target="../media/image15.png"/><Relationship Id="rId9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3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10" Type="http://schemas.openxmlformats.org/officeDocument/2006/relationships/image" Target="../media/image8.jpe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4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1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1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1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image" Target="../media/image144.png"/><Relationship Id="rId4" Type="http://schemas.openxmlformats.org/officeDocument/2006/relationships/image" Target="../media/image5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png"/><Relationship Id="rId2" Type="http://schemas.openxmlformats.org/officeDocument/2006/relationships/image" Target="../media/image1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image" Target="../media/image148.png"/><Relationship Id="rId4" Type="http://schemas.openxmlformats.org/officeDocument/2006/relationships/image" Target="../media/image14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9.png"/><Relationship Id="rId2" Type="http://schemas.openxmlformats.org/officeDocument/2006/relationships/image" Target="../media/image14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image" Target="../media/image15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2.png"/><Relationship Id="rId2" Type="http://schemas.openxmlformats.org/officeDocument/2006/relationships/image" Target="../media/image15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image" Target="../media/image153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image" Target="../media/image155.png"/><Relationship Id="rId7" Type="http://schemas.openxmlformats.org/officeDocument/2006/relationships/image" Target="../media/image158.png"/><Relationship Id="rId2" Type="http://schemas.openxmlformats.org/officeDocument/2006/relationships/image" Target="../media/image1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7.png"/><Relationship Id="rId5" Type="http://schemas.openxmlformats.org/officeDocument/2006/relationships/image" Target="../media/image51.png"/><Relationship Id="rId4" Type="http://schemas.openxmlformats.org/officeDocument/2006/relationships/image" Target="../media/image156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image" Target="../media/image155.png"/><Relationship Id="rId7" Type="http://schemas.openxmlformats.org/officeDocument/2006/relationships/image" Target="../media/image161.png"/><Relationship Id="rId2" Type="http://schemas.openxmlformats.org/officeDocument/2006/relationships/image" Target="../media/image1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0.png"/><Relationship Id="rId5" Type="http://schemas.openxmlformats.org/officeDocument/2006/relationships/image" Target="../media/image159.png"/><Relationship Id="rId4" Type="http://schemas.openxmlformats.org/officeDocument/2006/relationships/image" Target="../media/image156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8.png"/><Relationship Id="rId3" Type="http://schemas.openxmlformats.org/officeDocument/2006/relationships/image" Target="../media/image163.png"/><Relationship Id="rId7" Type="http://schemas.openxmlformats.org/officeDocument/2006/relationships/image" Target="../media/image167.png"/><Relationship Id="rId2" Type="http://schemas.openxmlformats.org/officeDocument/2006/relationships/image" Target="../media/image1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6.png"/><Relationship Id="rId5" Type="http://schemas.openxmlformats.org/officeDocument/2006/relationships/image" Target="../media/image165.png"/><Relationship Id="rId10" Type="http://schemas.openxmlformats.org/officeDocument/2006/relationships/image" Target="../media/image2.gif"/><Relationship Id="rId4" Type="http://schemas.openxmlformats.org/officeDocument/2006/relationships/image" Target="../media/image164.png"/><Relationship Id="rId9" Type="http://schemas.openxmlformats.org/officeDocument/2006/relationships/image" Target="../media/image169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2.png"/><Relationship Id="rId3" Type="http://schemas.openxmlformats.org/officeDocument/2006/relationships/image" Target="../media/image177.png"/><Relationship Id="rId7" Type="http://schemas.openxmlformats.org/officeDocument/2006/relationships/image" Target="../media/image181.png"/><Relationship Id="rId2" Type="http://schemas.openxmlformats.org/officeDocument/2006/relationships/image" Target="../media/image1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0.png"/><Relationship Id="rId5" Type="http://schemas.openxmlformats.org/officeDocument/2006/relationships/image" Target="../media/image179.png"/><Relationship Id="rId4" Type="http://schemas.openxmlformats.org/officeDocument/2006/relationships/image" Target="../media/image178.png"/><Relationship Id="rId9" Type="http://schemas.openxmlformats.org/officeDocument/2006/relationships/image" Target="../media/image2.gi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9.png"/><Relationship Id="rId3" Type="http://schemas.openxmlformats.org/officeDocument/2006/relationships/image" Target="../media/image184.png"/><Relationship Id="rId7" Type="http://schemas.openxmlformats.org/officeDocument/2006/relationships/image" Target="../media/image188.png"/><Relationship Id="rId2" Type="http://schemas.openxmlformats.org/officeDocument/2006/relationships/image" Target="../media/image18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7.png"/><Relationship Id="rId11" Type="http://schemas.openxmlformats.org/officeDocument/2006/relationships/image" Target="../media/image2.gif"/><Relationship Id="rId5" Type="http://schemas.openxmlformats.org/officeDocument/2006/relationships/image" Target="../media/image186.png"/><Relationship Id="rId10" Type="http://schemas.openxmlformats.org/officeDocument/2006/relationships/image" Target="../media/image191.png"/><Relationship Id="rId4" Type="http://schemas.openxmlformats.org/officeDocument/2006/relationships/image" Target="../media/image185.png"/><Relationship Id="rId9" Type="http://schemas.openxmlformats.org/officeDocument/2006/relationships/image" Target="../media/image190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3.png"/><Relationship Id="rId2" Type="http://schemas.openxmlformats.org/officeDocument/2006/relationships/image" Target="../media/image1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openxmlformats.org/officeDocument/2006/relationships/image" Target="../media/image195.png"/><Relationship Id="rId4" Type="http://schemas.openxmlformats.org/officeDocument/2006/relationships/image" Target="../media/image194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2.png"/><Relationship Id="rId3" Type="http://schemas.openxmlformats.org/officeDocument/2006/relationships/image" Target="../media/image197.png"/><Relationship Id="rId7" Type="http://schemas.openxmlformats.org/officeDocument/2006/relationships/image" Target="../media/image201.png"/><Relationship Id="rId12" Type="http://schemas.openxmlformats.org/officeDocument/2006/relationships/image" Target="../media/image2.gif"/><Relationship Id="rId2" Type="http://schemas.openxmlformats.org/officeDocument/2006/relationships/image" Target="../media/image1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0.png"/><Relationship Id="rId11" Type="http://schemas.openxmlformats.org/officeDocument/2006/relationships/image" Target="../media/image205.png"/><Relationship Id="rId5" Type="http://schemas.openxmlformats.org/officeDocument/2006/relationships/image" Target="../media/image199.png"/><Relationship Id="rId10" Type="http://schemas.openxmlformats.org/officeDocument/2006/relationships/image" Target="../media/image204.png"/><Relationship Id="rId4" Type="http://schemas.openxmlformats.org/officeDocument/2006/relationships/image" Target="../media/image198.png"/><Relationship Id="rId9" Type="http://schemas.openxmlformats.org/officeDocument/2006/relationships/image" Target="../media/image20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2133600"/>
            <a:ext cx="778461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Dynamics of a Particle moving in a Straight </a:t>
            </a: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</a:t>
            </a:r>
            <a:r>
              <a:rPr lang="en-US" sz="5400" b="1" cap="none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4343400"/>
            <a:ext cx="3607465" cy="198410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304800"/>
            <a:ext cx="1314450" cy="1866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191000"/>
            <a:ext cx="3195600" cy="22825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152400"/>
            <a:ext cx="1864766" cy="18950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228601"/>
            <a:ext cx="14605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191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Newton’s Laws and the formula F = ma to solve problems involving forces and acceleration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3A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295400" y="3429000"/>
            <a:ext cx="1981200" cy="600456"/>
            <a:chOff x="5105400" y="2523744"/>
            <a:chExt cx="1981200" cy="600456"/>
          </a:xfrm>
        </p:grpSpPr>
        <p:sp>
          <p:nvSpPr>
            <p:cNvPr id="9" name="Rectangle 8"/>
            <p:cNvSpPr/>
            <p:nvPr/>
          </p:nvSpPr>
          <p:spPr>
            <a:xfrm>
              <a:off x="5105400" y="2895600"/>
              <a:ext cx="1981200" cy="228600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08" t="40993" r="21753" b="41111"/>
            <a:stretch/>
          </p:blipFill>
          <p:spPr>
            <a:xfrm>
              <a:off x="5562600" y="2523744"/>
              <a:ext cx="1085088" cy="361696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</p:pic>
      </p:grpSp>
      <p:cxnSp>
        <p:nvCxnSpPr>
          <p:cNvPr id="11" name="Straight Arrow Connector 10"/>
          <p:cNvCxnSpPr>
            <a:stCxn id="9" idx="0"/>
          </p:cNvCxnSpPr>
          <p:nvPr/>
        </p:nvCxnSpPr>
        <p:spPr>
          <a:xfrm flipV="1">
            <a:off x="2286000" y="2895600"/>
            <a:ext cx="0" cy="9052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286000" y="3810000"/>
            <a:ext cx="0" cy="7813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133600" y="2590800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28800" y="45720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mg (mass x gravity)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86000" y="24384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Normal Reaction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295400" y="5715000"/>
            <a:ext cx="1981200" cy="600456"/>
            <a:chOff x="5105400" y="2523744"/>
            <a:chExt cx="1981200" cy="600456"/>
          </a:xfrm>
        </p:grpSpPr>
        <p:sp>
          <p:nvSpPr>
            <p:cNvPr id="18" name="Rectangle 17"/>
            <p:cNvSpPr/>
            <p:nvPr/>
          </p:nvSpPr>
          <p:spPr>
            <a:xfrm>
              <a:off x="5105400" y="2895600"/>
              <a:ext cx="1981200" cy="228600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08" t="40993" r="21753" b="41111"/>
            <a:stretch/>
          </p:blipFill>
          <p:spPr>
            <a:xfrm>
              <a:off x="5562600" y="2523744"/>
              <a:ext cx="1085088" cy="361696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</p:pic>
      </p:grpSp>
      <p:cxnSp>
        <p:nvCxnSpPr>
          <p:cNvPr id="20" name="Straight Arrow Connector 19"/>
          <p:cNvCxnSpPr/>
          <p:nvPr/>
        </p:nvCxnSpPr>
        <p:spPr>
          <a:xfrm>
            <a:off x="2819400" y="5867400"/>
            <a:ext cx="1143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48000" y="52578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Direction of motion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1000" y="52578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Frictional Force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685800" y="5867400"/>
            <a:ext cx="1066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5638800" y="4419600"/>
            <a:ext cx="1981200" cy="600456"/>
            <a:chOff x="5105400" y="2523744"/>
            <a:chExt cx="1981200" cy="600456"/>
          </a:xfrm>
        </p:grpSpPr>
        <p:sp>
          <p:nvSpPr>
            <p:cNvPr id="26" name="Rectangle 25"/>
            <p:cNvSpPr/>
            <p:nvPr/>
          </p:nvSpPr>
          <p:spPr>
            <a:xfrm>
              <a:off x="5105400" y="2895600"/>
              <a:ext cx="1981200" cy="228600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7" name="Picture 2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08" t="40993" r="21753" b="41111"/>
            <a:stretch/>
          </p:blipFill>
          <p:spPr>
            <a:xfrm>
              <a:off x="5562600" y="2523744"/>
              <a:ext cx="1085088" cy="361696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</p:pic>
      </p:grpSp>
      <p:cxnSp>
        <p:nvCxnSpPr>
          <p:cNvPr id="28" name="Straight Arrow Connector 27"/>
          <p:cNvCxnSpPr/>
          <p:nvPr/>
        </p:nvCxnSpPr>
        <p:spPr>
          <a:xfrm>
            <a:off x="7162800" y="4572000"/>
            <a:ext cx="1143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391400" y="41910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Tension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5638800" y="5715000"/>
            <a:ext cx="1981200" cy="600456"/>
            <a:chOff x="5105400" y="2523744"/>
            <a:chExt cx="1981200" cy="600456"/>
          </a:xfrm>
        </p:grpSpPr>
        <p:sp>
          <p:nvSpPr>
            <p:cNvPr id="31" name="Rectangle 30"/>
            <p:cNvSpPr/>
            <p:nvPr/>
          </p:nvSpPr>
          <p:spPr>
            <a:xfrm>
              <a:off x="5105400" y="2895600"/>
              <a:ext cx="1981200" cy="228600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2" name="Picture 3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08" t="40993" r="21753" b="41111"/>
            <a:stretch/>
          </p:blipFill>
          <p:spPr>
            <a:xfrm>
              <a:off x="5562600" y="2523744"/>
              <a:ext cx="1085088" cy="361696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</p:pic>
      </p:grpSp>
      <p:cxnSp>
        <p:nvCxnSpPr>
          <p:cNvPr id="33" name="Straight Arrow Connector 32"/>
          <p:cNvCxnSpPr/>
          <p:nvPr/>
        </p:nvCxnSpPr>
        <p:spPr>
          <a:xfrm>
            <a:off x="4953000" y="5867400"/>
            <a:ext cx="1143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953000" y="54864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Thrust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019800" y="2971800"/>
                <a:ext cx="11065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𝑊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971800"/>
                <a:ext cx="1106585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96000" y="2514600"/>
                <a:ext cx="10168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514600"/>
                <a:ext cx="1016881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7" name="Picture 3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2235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08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733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Newton’s Laws and the formula F = ma to solve problems involving forces and acceleration</a:t>
            </a: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weight in </a:t>
            </a:r>
            <a:r>
              <a:rPr lang="en-GB" sz="1400" dirty="0" err="1">
                <a:latin typeface="Comic Sans MS" pitchFamily="66" charset="0"/>
              </a:rPr>
              <a:t>Newtons</a:t>
            </a:r>
            <a:r>
              <a:rPr lang="en-GB" sz="1400" dirty="0">
                <a:latin typeface="Comic Sans MS" pitchFamily="66" charset="0"/>
              </a:rPr>
              <a:t>, of a particle of mass 12kg</a:t>
            </a: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0" y="0"/>
                <a:ext cx="12904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𝐹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90481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600200" y="3352800"/>
                <a:ext cx="10168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352800"/>
                <a:ext cx="101688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600200" y="3886200"/>
                <a:ext cx="15177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=12×9.8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886200"/>
                <a:ext cx="151778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600200" y="4419600"/>
                <a:ext cx="14240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=117.6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419600"/>
                <a:ext cx="142404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600200" y="4953000"/>
                <a:ext cx="12477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=120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953000"/>
                <a:ext cx="124771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2971800" y="35814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3429000" y="35814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mass is already in kg, and use acceleration due to gravity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Arc 43"/>
          <p:cNvSpPr/>
          <p:nvPr/>
        </p:nvSpPr>
        <p:spPr>
          <a:xfrm>
            <a:off x="2971800" y="4038600"/>
            <a:ext cx="533400" cy="5334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2971800" y="4572000"/>
            <a:ext cx="533400" cy="5334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3429000" y="41910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429000" y="4495800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As the acceleration was given to 2sf, you should give you answer to the same accuracy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Ensure you use the exact amount in any subsequent calculations though!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55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 animBg="1"/>
      <p:bldP spid="43" grpId="0"/>
      <p:bldP spid="44" grpId="0" animBg="1"/>
      <p:bldP spid="45" grpId="0" animBg="1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733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Newton’s Laws and the formula F = ma to solve problems involving forces and acceleration</a:t>
            </a: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acceleration when a particle of mass 1.5kg is acted on by a force of 6N</a:t>
            </a: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0" y="0"/>
                <a:ext cx="12904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𝐹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90481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600200" y="3352800"/>
                <a:ext cx="10168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352800"/>
                <a:ext cx="101688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2971800" y="35814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3276600" y="3657600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F and m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600200" y="3886200"/>
                <a:ext cx="11056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6=1.5</m:t>
                      </m:r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886200"/>
                <a:ext cx="1105624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2971800" y="40386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3352800" y="41148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by 1.5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600200" y="4343400"/>
                <a:ext cx="8010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4=</m:t>
                      </m:r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343400"/>
                <a:ext cx="801053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371600" y="5029200"/>
                <a:ext cx="13465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  <m:r>
                        <a:rPr lang="en-GB" b="0" i="1" smtClean="0">
                          <a:latin typeface="Cambria Math"/>
                        </a:rPr>
                        <m:t>=4</m:t>
                      </m:r>
                      <m:r>
                        <a:rPr lang="en-GB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029200"/>
                <a:ext cx="1346522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963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8" grpId="0"/>
      <p:bldP spid="19" grpId="0"/>
      <p:bldP spid="20" grpId="0" animBg="1"/>
      <p:bldP spid="21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733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Newton’s Laws and the formula F = ma to solve problems involving forces and acceleration</a:t>
            </a: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values of the missing forces acting on the object in the diagram below</a:t>
            </a: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0" y="0"/>
                <a:ext cx="12904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𝐹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90481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676400" y="4572000"/>
            <a:ext cx="762000" cy="457200"/>
          </a:xfrm>
          <a:prstGeom prst="rect">
            <a:avLst/>
          </a:prstGeom>
          <a:solidFill>
            <a:srgbClr val="FF0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057400" y="3962400"/>
            <a:ext cx="0" cy="609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057400" y="5029200"/>
            <a:ext cx="0" cy="609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438400" y="48006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1066800" y="48006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752600" y="3581400"/>
            <a:ext cx="533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828800" y="3581400"/>
            <a:ext cx="304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048000" y="4648200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05000" y="37338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86128" y="5641848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 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5800" y="46482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752600" y="3276600"/>
            <a:ext cx="6447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2ms</a:t>
            </a:r>
            <a:r>
              <a:rPr lang="en-GB" sz="1400" baseline="30000" dirty="0">
                <a:latin typeface="Comic Sans MS" pitchFamily="66" charset="0"/>
              </a:rPr>
              <a:t>-2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62400" y="1600200"/>
            <a:ext cx="5029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In this example you </a:t>
            </a:r>
            <a:r>
              <a:rPr lang="en-GB" sz="1400" u="sng" dirty="0">
                <a:latin typeface="Comic Sans MS" pitchFamily="66" charset="0"/>
              </a:rPr>
              <a:t>need to consider the horizontal forces and vertical forces separately</a:t>
            </a:r>
            <a:r>
              <a:rPr lang="en-GB" sz="1400" dirty="0">
                <a:latin typeface="Comic Sans MS" pitchFamily="66" charset="0"/>
              </a:rPr>
              <a:t> (This is called resolving)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191000" y="24384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Resolving Horizontally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91000" y="2743200"/>
            <a:ext cx="472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Take the direction of acceleration as the positive 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267200" y="31242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124200"/>
                <a:ext cx="922432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267200" y="3505200"/>
                <a:ext cx="163057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𝑋</m:t>
                      </m:r>
                      <m:r>
                        <a:rPr lang="en-GB" sz="1600" b="0" i="1" smtClean="0">
                          <a:latin typeface="Cambria Math"/>
                        </a:rPr>
                        <m:t>−4=(2×2)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505200"/>
                <a:ext cx="1630575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1828800" y="4648200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2kg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267200" y="3886200"/>
                <a:ext cx="11097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𝑋</m:t>
                      </m:r>
                      <m:r>
                        <a:rPr lang="en-GB" sz="1600" b="0" i="1" smtClean="0">
                          <a:latin typeface="Cambria Math"/>
                        </a:rPr>
                        <m:t>−4=4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886200"/>
                <a:ext cx="1109791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267200" y="4267200"/>
                <a:ext cx="90659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𝑋</m:t>
                      </m:r>
                      <m:r>
                        <a:rPr lang="en-GB" sz="1600" b="0" i="1" smtClean="0">
                          <a:latin typeface="Cambria Math"/>
                        </a:rPr>
                        <m:t>=8</m:t>
                      </m:r>
                      <m:r>
                        <a:rPr lang="en-GB" sz="16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267200"/>
                <a:ext cx="906595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4267200" y="47244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Resolving Vertically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267200" y="5029200"/>
            <a:ext cx="396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Take the direction of the force Y as positive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267200" y="53340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334000"/>
                <a:ext cx="922432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67200" y="5715000"/>
                <a:ext cx="17495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𝑌</m:t>
                      </m:r>
                      <m:r>
                        <a:rPr lang="en-GB" sz="1600" b="0" i="1" smtClean="0">
                          <a:latin typeface="Cambria Math"/>
                        </a:rPr>
                        <m:t>−2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=(2×0)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715000"/>
                <a:ext cx="1749518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67200" y="6096000"/>
                <a:ext cx="1228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𝑌</m:t>
                      </m:r>
                      <m:r>
                        <a:rPr lang="en-GB" sz="1600" b="0" i="1" smtClean="0">
                          <a:latin typeface="Cambria Math"/>
                        </a:rPr>
                        <m:t>−2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6096000"/>
                <a:ext cx="1228734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267200" y="6493009"/>
                <a:ext cx="16234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𝑌</m:t>
                      </m:r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 (19.6</m:t>
                      </m:r>
                      <m:r>
                        <a:rPr lang="en-GB" sz="1600" b="0" i="1" smtClean="0">
                          <a:latin typeface="Cambria Math"/>
                        </a:rPr>
                        <m:t>𝑁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6493009"/>
                <a:ext cx="1623458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5638800" y="32766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6172200" y="32004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values. You must </a:t>
            </a:r>
            <a:r>
              <a:rPr lang="en-GB" sz="1200" b="1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subtract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any forces acting in the </a:t>
            </a:r>
            <a:r>
              <a:rPr lang="en-GB" sz="1200" b="1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opposite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direction!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Arc 53"/>
          <p:cNvSpPr/>
          <p:nvPr/>
        </p:nvSpPr>
        <p:spPr>
          <a:xfrm>
            <a:off x="5638800" y="36576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5638800" y="40386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6096000" y="37338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172200" y="41148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Add 4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Arc 57"/>
          <p:cNvSpPr/>
          <p:nvPr/>
        </p:nvSpPr>
        <p:spPr>
          <a:xfrm>
            <a:off x="5715000" y="54864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59" name="Arc 58"/>
          <p:cNvSpPr/>
          <p:nvPr/>
        </p:nvSpPr>
        <p:spPr>
          <a:xfrm>
            <a:off x="5715000" y="58674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60" name="Arc 59"/>
          <p:cNvSpPr/>
          <p:nvPr/>
        </p:nvSpPr>
        <p:spPr>
          <a:xfrm>
            <a:off x="5715000" y="62484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172200" y="54102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Sub in values. Acceleration is 0 as there is none in the vertical direction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172200" y="59436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248400" y="63246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Add 2g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21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35" grpId="0"/>
      <p:bldP spid="36" grpId="0"/>
      <p:bldP spid="38" grpId="0"/>
      <p:bldP spid="33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 animBg="1"/>
      <p:bldP spid="55" grpId="0" animBg="1"/>
      <p:bldP spid="56" grpId="0"/>
      <p:bldP spid="57" grpId="0"/>
      <p:bldP spid="58" grpId="0" animBg="1"/>
      <p:bldP spid="59" grpId="0" animBg="1"/>
      <p:bldP spid="60" grpId="0" animBg="1"/>
      <p:bldP spid="61" grpId="0"/>
      <p:bldP spid="64" grpId="0"/>
      <p:bldP spid="6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733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Newton’s Laws and the formula F = ma to solve problems involving forces and acceleration</a:t>
            </a: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values of the missing forces acting on the object in the diagram below</a:t>
            </a: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0" y="0"/>
                <a:ext cx="12904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𝐹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90481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676400" y="4572000"/>
            <a:ext cx="762000" cy="457200"/>
          </a:xfrm>
          <a:prstGeom prst="rect">
            <a:avLst/>
          </a:prstGeom>
          <a:solidFill>
            <a:srgbClr val="FF0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057400" y="3962400"/>
            <a:ext cx="0" cy="609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057400" y="5029200"/>
            <a:ext cx="0" cy="609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438400" y="48006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1066800" y="4800600"/>
            <a:ext cx="609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1752600" y="3581400"/>
            <a:ext cx="533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1905000" y="3581400"/>
            <a:ext cx="304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048000" y="4648200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05000" y="37338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86128" y="5641848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4g 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3400" y="4648200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80N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752600" y="3276600"/>
            <a:ext cx="6447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2ms</a:t>
            </a:r>
            <a:r>
              <a:rPr lang="en-GB" sz="1400" baseline="30000" dirty="0">
                <a:latin typeface="Comic Sans MS" pitchFamily="66" charset="0"/>
              </a:rPr>
              <a:t>-2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62400" y="1600200"/>
            <a:ext cx="5029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In this example you </a:t>
            </a:r>
            <a:r>
              <a:rPr lang="en-GB" sz="1400" u="sng" dirty="0">
                <a:latin typeface="Comic Sans MS" pitchFamily="66" charset="0"/>
              </a:rPr>
              <a:t>need to consider the horizontal forces and vertical forces separately</a:t>
            </a:r>
            <a:r>
              <a:rPr lang="en-GB" sz="1400" dirty="0">
                <a:latin typeface="Comic Sans MS" pitchFamily="66" charset="0"/>
              </a:rPr>
              <a:t> (This is called resolving)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191000" y="24384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Resolving Horizontally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91000" y="2743200"/>
            <a:ext cx="472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Take the direction of acceleration as the positive 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267200" y="31242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124200"/>
                <a:ext cx="922432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267200" y="3505200"/>
                <a:ext cx="17443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80−</m:t>
                      </m:r>
                      <m:r>
                        <a:rPr lang="en-GB" sz="1600" b="0" i="1" smtClean="0">
                          <a:latin typeface="Cambria Math"/>
                        </a:rPr>
                        <m:t>𝑋</m:t>
                      </m:r>
                      <m:r>
                        <a:rPr lang="en-GB" sz="1600" b="0" i="1" smtClean="0">
                          <a:latin typeface="Cambria Math"/>
                        </a:rPr>
                        <m:t>=(4×2)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505200"/>
                <a:ext cx="1744388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1828800" y="4648200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4kg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267200" y="3886200"/>
                <a:ext cx="12236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80−</m:t>
                      </m:r>
                      <m:r>
                        <a:rPr lang="en-GB" sz="1600" b="0" i="1" smtClean="0">
                          <a:latin typeface="Cambria Math"/>
                        </a:rPr>
                        <m:t>𝑋</m:t>
                      </m:r>
                      <m:r>
                        <a:rPr lang="en-GB" sz="1600" b="0" i="1" smtClean="0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886200"/>
                <a:ext cx="1223605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267200" y="4267200"/>
                <a:ext cx="1020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72</m:t>
                      </m:r>
                      <m:r>
                        <a:rPr lang="en-GB" sz="1600" b="0" i="1" smtClean="0">
                          <a:latin typeface="Cambria Math"/>
                        </a:rPr>
                        <m:t>𝑁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𝑋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267200"/>
                <a:ext cx="1020408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4267200" y="47244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Resolving Vertically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267200" y="5029200"/>
            <a:ext cx="396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Take the direction of the force Y as positive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267200" y="53340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334000"/>
                <a:ext cx="922432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67200" y="5715000"/>
                <a:ext cx="222221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𝑌</m:t>
                      </m:r>
                      <m:r>
                        <a:rPr lang="en-GB" sz="1600" b="0" i="1" smtClean="0">
                          <a:latin typeface="Cambria Math"/>
                        </a:rPr>
                        <m:t>−20−4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=(4×0)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715000"/>
                <a:ext cx="2222211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67200" y="6096000"/>
                <a:ext cx="17014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𝑌</m:t>
                      </m:r>
                      <m:r>
                        <a:rPr lang="en-GB" sz="1600" b="0" i="1" smtClean="0">
                          <a:latin typeface="Cambria Math"/>
                        </a:rPr>
                        <m:t>−20−4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6096000"/>
                <a:ext cx="1701428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267200" y="6493009"/>
                <a:ext cx="20961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𝑌</m:t>
                      </m:r>
                      <m:r>
                        <a:rPr lang="en-GB" sz="1600" b="0" i="1" smtClean="0">
                          <a:latin typeface="Cambria Math"/>
                        </a:rPr>
                        <m:t>=20+4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 (59.2</m:t>
                      </m:r>
                      <m:r>
                        <a:rPr lang="en-GB" sz="1600" b="0" i="1" smtClean="0">
                          <a:latin typeface="Cambria Math"/>
                        </a:rPr>
                        <m:t>𝑁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6493009"/>
                <a:ext cx="2096151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5638800" y="32766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6172200" y="32004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values. You must </a:t>
            </a:r>
            <a:r>
              <a:rPr lang="en-GB" sz="1200" b="1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subtract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any forces acting in the </a:t>
            </a:r>
            <a:r>
              <a:rPr lang="en-GB" sz="1200" b="1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opposite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direction!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Arc 53"/>
          <p:cNvSpPr/>
          <p:nvPr/>
        </p:nvSpPr>
        <p:spPr>
          <a:xfrm>
            <a:off x="5638800" y="36576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5638800" y="40386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6096000" y="37338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019800" y="4038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Add X and Subtract 8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Arc 57"/>
          <p:cNvSpPr/>
          <p:nvPr/>
        </p:nvSpPr>
        <p:spPr>
          <a:xfrm>
            <a:off x="6096000" y="54864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59" name="Arc 58"/>
          <p:cNvSpPr/>
          <p:nvPr/>
        </p:nvSpPr>
        <p:spPr>
          <a:xfrm>
            <a:off x="6096000" y="58674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60" name="Arc 59"/>
          <p:cNvSpPr/>
          <p:nvPr/>
        </p:nvSpPr>
        <p:spPr>
          <a:xfrm>
            <a:off x="6096000" y="62484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629400" y="53340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Sub in values. Acceleration is 0 as there is none in the vertical direction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553200" y="59436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629400" y="63246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Add 20, add 4g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1752600" y="4343400"/>
            <a:ext cx="0" cy="228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524000" y="4038600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20N</a:t>
            </a:r>
          </a:p>
        </p:txBody>
      </p:sp>
    </p:spTree>
    <p:extLst>
      <p:ext uri="{BB962C8B-B14F-4D97-AF65-F5344CB8AC3E}">
        <p14:creationId xmlns:p14="http://schemas.microsoft.com/office/powerpoint/2010/main" val="332476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35" grpId="0"/>
      <p:bldP spid="36" grpId="0"/>
      <p:bldP spid="38" grpId="0"/>
      <p:bldP spid="33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 animBg="1"/>
      <p:bldP spid="55" grpId="0" animBg="1"/>
      <p:bldP spid="56" grpId="0"/>
      <p:bldP spid="57" grpId="0"/>
      <p:bldP spid="58" grpId="0" animBg="1"/>
      <p:bldP spid="59" grpId="0" animBg="1"/>
      <p:bldP spid="60" grpId="0" animBg="1"/>
      <p:bldP spid="61" grpId="0"/>
      <p:bldP spid="64" grpId="0"/>
      <p:bldP spid="65" grpId="0"/>
      <p:bldP spid="6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forces by drawing a diagram including all relevant forces, and then resolving in multiple directions if necessary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of mass 5kg is pulled along a rough horizontal table by a force of 20N, with a frictional force of 4N acting against it. Given that the particle is initially at rest,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acceleration of the particle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distance travelled by the particle in the first 4 seconds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magnitude of the normal reaction between the particle and the table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3B</a:t>
            </a:r>
          </a:p>
        </p:txBody>
      </p:sp>
      <p:sp>
        <p:nvSpPr>
          <p:cNvPr id="5" name="Rectangle 4"/>
          <p:cNvSpPr/>
          <p:nvPr/>
        </p:nvSpPr>
        <p:spPr>
          <a:xfrm>
            <a:off x="5181600" y="2590800"/>
            <a:ext cx="762000" cy="457200"/>
          </a:xfrm>
          <a:prstGeom prst="rect">
            <a:avLst/>
          </a:prstGeom>
          <a:solidFill>
            <a:srgbClr val="0066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562600" y="3048000"/>
            <a:ext cx="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943600" y="2819400"/>
            <a:ext cx="304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876800" y="2819400"/>
            <a:ext cx="304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257800" y="1828800"/>
            <a:ext cx="533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334000" y="1828800"/>
            <a:ext cx="304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248400" y="2667000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20N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57800" y="3352800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5g 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10200" y="19812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57800" y="1524000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 ms</a:t>
            </a:r>
            <a:r>
              <a:rPr lang="en-GB" sz="1400" baseline="30000" dirty="0">
                <a:latin typeface="Comic Sans MS" pitchFamily="66" charset="0"/>
              </a:rPr>
              <a:t>-2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4000" y="2667000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5kg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5562600" y="2286000"/>
            <a:ext cx="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419600" y="26670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010400" y="1676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Start by drawing a diagram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876800" y="38862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886200"/>
                <a:ext cx="922432" cy="3385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4572000" y="3886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419600" y="4267200"/>
                <a:ext cx="17251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20−4=(5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267200"/>
                <a:ext cx="1725152" cy="338554"/>
              </a:xfrm>
              <a:prstGeom prst="rect">
                <a:avLst/>
              </a:prstGeom>
              <a:blipFill rotWithShape="1">
                <a:blip r:embed="rId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4648200"/>
                <a:ext cx="13706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=3.2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648200"/>
                <a:ext cx="1370632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>
            <a:off x="6019800" y="41148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6477000" y="39624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Resolve horizontally and sub in values. Take the direction of acceleration as positive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Arc 35"/>
          <p:cNvSpPr/>
          <p:nvPr/>
        </p:nvSpPr>
        <p:spPr>
          <a:xfrm>
            <a:off x="6019800" y="44958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6477000" y="45720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  a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798" y="152399"/>
            <a:ext cx="1124713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29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/>
      <p:bldP spid="12" grpId="1"/>
      <p:bldP spid="14" grpId="0"/>
      <p:bldP spid="15" grpId="0"/>
      <p:bldP spid="16" grpId="0"/>
      <p:bldP spid="16" grpId="1"/>
      <p:bldP spid="17" grpId="0"/>
      <p:bldP spid="19" grpId="0"/>
      <p:bldP spid="19" grpId="1"/>
      <p:bldP spid="29" grpId="0"/>
      <p:bldP spid="30" grpId="0"/>
      <p:bldP spid="31" grpId="0"/>
      <p:bldP spid="32" grpId="0"/>
      <p:bldP spid="33" grpId="0"/>
      <p:bldP spid="34" grpId="0" animBg="1"/>
      <p:bldP spid="35" grpId="0"/>
      <p:bldP spid="36" grpId="0" animBg="1"/>
      <p:bldP spid="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038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forces by drawing a diagram including all relevant forces, and then resolving in multiple directions if necessary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of mass 5kg is pulled along a rough horizontal table by a force of 20N, with a frictional force of 4N acting against it. Given that the particle is initially at rest,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acceleration of the particle –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3.2ms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distance travelled by the particle in the first 4 seconds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magnitude of the normal reaction between the particle and the table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3B</a:t>
            </a:r>
          </a:p>
        </p:txBody>
      </p:sp>
      <p:sp>
        <p:nvSpPr>
          <p:cNvPr id="5" name="Rectangle 4"/>
          <p:cNvSpPr/>
          <p:nvPr/>
        </p:nvSpPr>
        <p:spPr>
          <a:xfrm>
            <a:off x="5181600" y="2590800"/>
            <a:ext cx="762000" cy="457200"/>
          </a:xfrm>
          <a:prstGeom prst="rect">
            <a:avLst/>
          </a:prstGeom>
          <a:solidFill>
            <a:srgbClr val="0066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562600" y="3048000"/>
            <a:ext cx="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943600" y="2819400"/>
            <a:ext cx="3048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876800" y="2819400"/>
            <a:ext cx="3048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257800" y="1828800"/>
            <a:ext cx="533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334000" y="1828800"/>
            <a:ext cx="3048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248400" y="2667000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20N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57800" y="3352800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5g 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10200" y="19812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57800" y="1524000"/>
            <a:ext cx="798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3.2ms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4000" y="2667000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5kg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5562600" y="2286000"/>
            <a:ext cx="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419600" y="26670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4N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010400" y="1676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Start by drawing a diagram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48200" y="3733800"/>
                <a:ext cx="6117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733800"/>
                <a:ext cx="61170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257800" y="37338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733800"/>
                <a:ext cx="665695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943600" y="3733800"/>
                <a:ext cx="63184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733800"/>
                <a:ext cx="631840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553200" y="3733800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=3.2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733800"/>
                <a:ext cx="798552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315200" y="3733800"/>
                <a:ext cx="6334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3733800"/>
                <a:ext cx="633443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648200" y="4267200"/>
                <a:ext cx="133453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267200"/>
                <a:ext cx="1334531" cy="495649"/>
              </a:xfrm>
              <a:prstGeom prst="rect">
                <a:avLst/>
              </a:prstGeom>
              <a:blipFill rotWithShape="1">
                <a:blip r:embed="rId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648200" y="4876800"/>
                <a:ext cx="2148922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=(0×4)+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(3.2)(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876800"/>
                <a:ext cx="2148922" cy="495649"/>
              </a:xfrm>
              <a:prstGeom prst="rect">
                <a:avLst/>
              </a:prstGeom>
              <a:blipFill rotWithShape="1">
                <a:blip r:embed="rId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648200" y="5562600"/>
                <a:ext cx="10349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=25.6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562600"/>
                <a:ext cx="1034963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7086600" y="32766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SUVAT</a:t>
            </a:r>
          </a:p>
        </p:txBody>
      </p:sp>
      <p:sp>
        <p:nvSpPr>
          <p:cNvPr id="44" name="Arc 43"/>
          <p:cNvSpPr/>
          <p:nvPr/>
        </p:nvSpPr>
        <p:spPr>
          <a:xfrm>
            <a:off x="6477000" y="4572000"/>
            <a:ext cx="533400" cy="5334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6934200" y="47244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Arc 45"/>
          <p:cNvSpPr/>
          <p:nvPr/>
        </p:nvSpPr>
        <p:spPr>
          <a:xfrm>
            <a:off x="6477000" y="5181600"/>
            <a:ext cx="533400" cy="5334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934200" y="53340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419600" y="37338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b)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798" y="152399"/>
            <a:ext cx="1124713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512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8" grpId="0"/>
      <p:bldP spid="38" grpId="0"/>
      <p:bldP spid="39" grpId="0"/>
      <p:bldP spid="40" grpId="0"/>
      <p:bldP spid="13" grpId="0"/>
      <p:bldP spid="41" grpId="0"/>
      <p:bldP spid="42" grpId="0"/>
      <p:bldP spid="43" grpId="0"/>
      <p:bldP spid="44" grpId="0" animBg="1"/>
      <p:bldP spid="45" grpId="0"/>
      <p:bldP spid="46" grpId="0" animBg="1"/>
      <p:bldP spid="47" grpId="0"/>
      <p:bldP spid="4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038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forces by drawing a diagram including all relevant forces, and then resolving in multiple directions if necessary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of mass 5kg is pulled along a rough horizontal table by a force of 20N, with a frictional force of 4N acting against it. Given that the particle is initially at rest,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acceleration of the particle –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3.2ms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distance travelled by the particle in the first 4 seconds –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25.6m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magnitude of the normal reaction between the particle and the table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3B</a:t>
            </a:r>
          </a:p>
        </p:txBody>
      </p:sp>
      <p:sp>
        <p:nvSpPr>
          <p:cNvPr id="5" name="Rectangle 4"/>
          <p:cNvSpPr/>
          <p:nvPr/>
        </p:nvSpPr>
        <p:spPr>
          <a:xfrm>
            <a:off x="5181600" y="2590800"/>
            <a:ext cx="762000" cy="457200"/>
          </a:xfrm>
          <a:prstGeom prst="rect">
            <a:avLst/>
          </a:prstGeom>
          <a:solidFill>
            <a:srgbClr val="0066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562600" y="3048000"/>
            <a:ext cx="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943600" y="2819400"/>
            <a:ext cx="3048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876800" y="2819400"/>
            <a:ext cx="3048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257800" y="1828800"/>
            <a:ext cx="533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334000" y="1828800"/>
            <a:ext cx="3048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248400" y="2667000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20N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57800" y="3352800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5g 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10200" y="1981200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57800" y="1524000"/>
            <a:ext cx="798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3.2ms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4000" y="2667000"/>
            <a:ext cx="4844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5kg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5562600" y="2286000"/>
            <a:ext cx="0" cy="304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419600" y="26670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4N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010400" y="1676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Start by drawing a diagram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495800" y="3886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029200" y="38862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886200"/>
                <a:ext cx="922432" cy="3385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0" y="4343400"/>
                <a:ext cx="17585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</m:t>
                      </m:r>
                      <m:r>
                        <a:rPr lang="en-GB" sz="1600" b="0" i="1" smtClean="0">
                          <a:latin typeface="Cambria Math"/>
                        </a:rPr>
                        <m:t>−5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=(5×0)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343400"/>
                <a:ext cx="1758558" cy="338554"/>
              </a:xfrm>
              <a:prstGeom prst="rect">
                <a:avLst/>
              </a:prstGeom>
              <a:blipFill rotWithShape="1">
                <a:blip r:embed="rId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105400" y="4800600"/>
                <a:ext cx="14770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</m:t>
                      </m:r>
                      <m:r>
                        <a:rPr lang="en-GB" sz="1600" b="0" i="1" smtClean="0">
                          <a:latin typeface="Cambria Math"/>
                        </a:rPr>
                        <m:t>=5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 (49</m:t>
                      </m:r>
                      <m:r>
                        <a:rPr lang="en-GB" sz="1600" b="0" i="1" smtClean="0">
                          <a:latin typeface="Cambria Math"/>
                        </a:rPr>
                        <m:t>𝑁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800600"/>
                <a:ext cx="1477007" cy="338554"/>
              </a:xfrm>
              <a:prstGeom prst="rect">
                <a:avLst/>
              </a:prstGeom>
              <a:blipFill rotWithShape="1"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6096000" y="40386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6781800" y="4648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8" name="Arc 47"/>
          <p:cNvSpPr/>
          <p:nvPr/>
        </p:nvSpPr>
        <p:spPr>
          <a:xfrm>
            <a:off x="6324600" y="45720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6553200" y="4038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Resolve vertically, taking R as the positive direction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798" y="152399"/>
            <a:ext cx="1124713" cy="114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28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32" grpId="0"/>
      <p:bldP spid="33" grpId="0"/>
      <p:bldP spid="34" grpId="0"/>
      <p:bldP spid="35" grpId="0"/>
      <p:bldP spid="36" grpId="0" animBg="1"/>
      <p:bldP spid="37" grpId="0"/>
      <p:bldP spid="48" grpId="0" animBg="1"/>
      <p:bldP spid="4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2743200"/>
            <a:ext cx="78608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Lesson 3</a:t>
            </a:r>
          </a:p>
        </p:txBody>
      </p:sp>
    </p:spTree>
    <p:extLst>
      <p:ext uri="{BB962C8B-B14F-4D97-AF65-F5344CB8AC3E}">
        <p14:creationId xmlns:p14="http://schemas.microsoft.com/office/powerpoint/2010/main" val="27646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445" y="1600200"/>
            <a:ext cx="3875314" cy="484414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connected particles by considering the particles separately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the system involves the motion of more than one particle, you can consider them separately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all parts of the system are moving in the </a:t>
            </a:r>
            <a:r>
              <a:rPr lang="en-GB" sz="1400" b="1" u="sng" dirty="0">
                <a:latin typeface="Comic Sans MS" pitchFamily="66" charset="0"/>
              </a:rPr>
              <a:t>same straight line</a:t>
            </a:r>
            <a:r>
              <a:rPr lang="en-GB" sz="1400" dirty="0">
                <a:latin typeface="Comic Sans MS" pitchFamily="66" charset="0"/>
              </a:rPr>
              <a:t>, you can treat the whole system as a single particle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particles, P and Q, of masses 5kg and 3kg respectively, are connected by a light inextensible string. Particle P is pulled along by a horizontal force of magnitude 40N along a rough horizontal plane. Particle P experiences a frictional force of 10N and particle Q, 6N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acceleration of each particle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tension in the string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Explain how the assumption that the string is light and inextensible has been used in the question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3F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800600" y="2667000"/>
            <a:ext cx="3657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410200" y="2286000"/>
            <a:ext cx="609600" cy="381000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315200" y="2286000"/>
            <a:ext cx="609600" cy="381000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6019800" y="2362200"/>
            <a:ext cx="12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924800" y="2438400"/>
            <a:ext cx="457200" cy="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934200" y="2514600"/>
            <a:ext cx="381000" cy="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029200" y="2514600"/>
            <a:ext cx="381000" cy="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715000" y="1905000"/>
            <a:ext cx="0" cy="38100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7620000" y="1905000"/>
            <a:ext cx="0" cy="38100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019800" y="2362200"/>
            <a:ext cx="381000" cy="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6934200" y="2362200"/>
            <a:ext cx="381000" cy="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324600" y="1600200"/>
            <a:ext cx="381000" cy="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324600" y="1600200"/>
            <a:ext cx="533400" cy="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715000" y="2667000"/>
            <a:ext cx="0" cy="38100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620000" y="2667000"/>
            <a:ext cx="0" cy="38100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486400" y="2362200"/>
            <a:ext cx="4844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3kg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391400" y="2362200"/>
            <a:ext cx="4844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5kg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467600" y="3048000"/>
            <a:ext cx="388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5g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562600" y="3048000"/>
            <a:ext cx="388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3g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467600" y="1600200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562600" y="1600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305800" y="2286000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40N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858000" y="2057400"/>
            <a:ext cx="288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172200" y="20574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00800" y="12954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598943" y="2362200"/>
            <a:ext cx="409086" cy="2359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-25000" dirty="0">
                <a:latin typeface="Comic Sans MS" pitchFamily="66" charset="0"/>
              </a:rPr>
              <a:t>10N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730812" y="2362200"/>
            <a:ext cx="354585" cy="2359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-25000" dirty="0">
                <a:latin typeface="Comic Sans MS" pitchFamily="66" charset="0"/>
              </a:rPr>
              <a:t>6N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314334" y="33528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only force acting vertically is the weight, so the normal reaction for each particle will be equal to this…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486400" y="1600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3g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391400" y="1600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5g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8305800" y="160020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P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572000" y="1600200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Q</a:t>
            </a:r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9525"/>
            <a:ext cx="828675" cy="11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57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34" grpId="0"/>
      <p:bldP spid="35" grpId="0"/>
      <p:bldP spid="36" grpId="0"/>
      <p:bldP spid="36" grpId="1"/>
      <p:bldP spid="37" grpId="0"/>
      <p:bldP spid="37" grpId="1"/>
      <p:bldP spid="38" grpId="0"/>
      <p:bldP spid="38" grpId="1"/>
      <p:bldP spid="38" grpId="2"/>
      <p:bldP spid="39" grpId="0"/>
      <p:bldP spid="39" grpId="1"/>
      <p:bldP spid="39" grpId="2"/>
      <p:bldP spid="40" grpId="0"/>
      <p:bldP spid="41" grpId="0"/>
      <p:bldP spid="42" grpId="0"/>
      <p:bldP spid="43" grpId="0"/>
      <p:bldP spid="44" grpId="0"/>
      <p:bldP spid="44" grpId="1"/>
      <p:bldP spid="45" grpId="0"/>
      <p:bldP spid="45" grpId="1"/>
      <p:bldP spid="46" grpId="0"/>
      <p:bldP spid="48" grpId="0"/>
      <p:bldP spid="49" grpId="0"/>
      <p:bldP spid="68" grpId="0"/>
      <p:bldP spid="6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5105400"/>
          </a:xfrm>
        </p:spPr>
        <p:txBody>
          <a:bodyPr>
            <a:normAutofit/>
          </a:bodyPr>
          <a:lstStyle/>
          <a:p>
            <a:r>
              <a:rPr lang="en-GB" dirty="0">
                <a:latin typeface="Comic Sans MS" pitchFamily="66" charset="0"/>
              </a:rPr>
              <a:t>This chapter teaches you how to deal with forces acting on an object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You will learn how to use several formulae (inspired by Isaac Newton)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You will learn how to model situations involving friction, particles moving on slopes and when joined over pulleys</a:t>
            </a:r>
          </a:p>
          <a:p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67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372" y="1600200"/>
            <a:ext cx="3875314" cy="484414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connected particles by considering the particles separately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the system involves the motion of more than one particle, you can consider them separately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all parts of the system are moving in the </a:t>
            </a:r>
            <a:r>
              <a:rPr lang="en-GB" sz="1400" b="1" u="sng" dirty="0">
                <a:latin typeface="Comic Sans MS" pitchFamily="66" charset="0"/>
              </a:rPr>
              <a:t>same straight line</a:t>
            </a:r>
            <a:r>
              <a:rPr lang="en-GB" sz="1400" dirty="0">
                <a:latin typeface="Comic Sans MS" pitchFamily="66" charset="0"/>
              </a:rPr>
              <a:t>, you can treat the whole system as a single particle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particles, P and Q, of masses 5kg and 3kg respectively, are connected by a light inextensible string. Particle P is pulled along by a horizontal force of magnitude 40N along a rough horizontal plane. Particle P experiences a frictional force of 10N and particle Q, 6N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acceleration of each particle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tension in the string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Explain how the assumption that the string is light and inextensible has been used in the question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3F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800600" y="2667000"/>
            <a:ext cx="3657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410200" y="2286000"/>
            <a:ext cx="609600" cy="381000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315200" y="2286000"/>
            <a:ext cx="609600" cy="381000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6019800" y="2362200"/>
            <a:ext cx="12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924800" y="2438400"/>
            <a:ext cx="457200" cy="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934200" y="2514600"/>
            <a:ext cx="381000" cy="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029200" y="2514600"/>
            <a:ext cx="381000" cy="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715000" y="1905000"/>
            <a:ext cx="0" cy="381000"/>
          </a:xfrm>
          <a:prstGeom prst="line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7620000" y="1905000"/>
            <a:ext cx="0" cy="381000"/>
          </a:xfrm>
          <a:prstGeom prst="line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019800" y="2362200"/>
            <a:ext cx="381000" cy="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6934200" y="2362200"/>
            <a:ext cx="381000" cy="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324600" y="1600200"/>
            <a:ext cx="381000" cy="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324600" y="1600200"/>
            <a:ext cx="533400" cy="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715000" y="2667000"/>
            <a:ext cx="0" cy="381000"/>
          </a:xfrm>
          <a:prstGeom prst="line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620000" y="2667000"/>
            <a:ext cx="0" cy="381000"/>
          </a:xfrm>
          <a:prstGeom prst="line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486400" y="2362200"/>
            <a:ext cx="4844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3kg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391400" y="2362200"/>
            <a:ext cx="4844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5kg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467600" y="3048000"/>
            <a:ext cx="388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5g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562600" y="3048000"/>
            <a:ext cx="388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3g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305800" y="2286000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40N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858000" y="2057400"/>
            <a:ext cx="288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172200" y="20574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00800" y="12954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314334" y="3352800"/>
            <a:ext cx="480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Now we can calculate the acceleration for the system as a whole, since it is all travelling in the same direction</a:t>
            </a:r>
          </a:p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You will need to consider all forces except the tension in the string. As it is connecting the particles it is effectively cancelling itself out!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486400" y="1600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3g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391400" y="1600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5g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640679" y="2362200"/>
            <a:ext cx="409087" cy="2359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-25000" dirty="0">
                <a:latin typeface="Comic Sans MS" pitchFamily="66" charset="0"/>
              </a:rPr>
              <a:t>10N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665776" y="2362200"/>
            <a:ext cx="354585" cy="2359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-25000" dirty="0">
                <a:latin typeface="Comic Sans MS" pitchFamily="66" charset="0"/>
              </a:rPr>
              <a:t>6N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8305800" y="160020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P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572000" y="1600200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083628" y="44196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3628" y="4419600"/>
                <a:ext cx="82958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Arc 69"/>
          <p:cNvSpPr/>
          <p:nvPr/>
        </p:nvSpPr>
        <p:spPr>
          <a:xfrm>
            <a:off x="6019800" y="45720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6400800" y="44958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Resolve parallel to the plane. Use the </a:t>
            </a:r>
            <a:r>
              <a:rPr lang="en-GB" sz="1200" b="1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total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mass of the particles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114800" y="4800600"/>
                <a:ext cx="194354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40−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sz="1400" b="0" i="1" smtClean="0">
                          <a:latin typeface="Cambria Math"/>
                        </a:rPr>
                        <m:t>−6=(8×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800600"/>
                <a:ext cx="1943545" cy="307777"/>
              </a:xfrm>
              <a:prstGeom prst="rect">
                <a:avLst/>
              </a:prstGeom>
              <a:blipFill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Arc 72"/>
          <p:cNvSpPr/>
          <p:nvPr/>
        </p:nvSpPr>
        <p:spPr>
          <a:xfrm>
            <a:off x="6019800" y="49530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767943" y="5181600"/>
                <a:ext cx="8610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24=8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943" y="5181600"/>
                <a:ext cx="86107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Arc 75"/>
          <p:cNvSpPr/>
          <p:nvPr/>
        </p:nvSpPr>
        <p:spPr>
          <a:xfrm>
            <a:off x="6019800" y="53340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865914" y="5562600"/>
                <a:ext cx="6622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3=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5914" y="5562600"/>
                <a:ext cx="662297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/>
          <p:cNvSpPr txBox="1"/>
          <p:nvPr/>
        </p:nvSpPr>
        <p:spPr>
          <a:xfrm>
            <a:off x="6477000" y="5007428"/>
            <a:ext cx="9470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466114" y="5399314"/>
            <a:ext cx="1153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by 8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6056" y="6019800"/>
            <a:ext cx="4510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particles are connected, they will both accelerate together (the string is ‘inextensible’, meaning a fixed length)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286013" y="1295400"/>
            <a:ext cx="5806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3ms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9525"/>
            <a:ext cx="828675" cy="11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78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3" grpId="0"/>
      <p:bldP spid="43" grpId="1"/>
      <p:bldP spid="66" grpId="0"/>
      <p:bldP spid="67" grpId="0"/>
      <p:bldP spid="62" grpId="0"/>
      <p:bldP spid="70" grpId="0" animBg="1"/>
      <p:bldP spid="71" grpId="0"/>
      <p:bldP spid="72" grpId="0"/>
      <p:bldP spid="73" grpId="0" animBg="1"/>
      <p:bldP spid="75" grpId="0"/>
      <p:bldP spid="76" grpId="0" animBg="1"/>
      <p:bldP spid="77" grpId="0"/>
      <p:bldP spid="78" grpId="0"/>
      <p:bldP spid="79" grpId="0"/>
      <p:bldP spid="5" grpId="0"/>
      <p:bldP spid="8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372" y="1600200"/>
            <a:ext cx="3875314" cy="496388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connected particles by considering the particles separately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the system involves the motion of more than one particle, you can consider them separately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all parts of the system are moving in the </a:t>
            </a:r>
            <a:r>
              <a:rPr lang="en-GB" sz="1400" b="1" u="sng" dirty="0">
                <a:latin typeface="Comic Sans MS" pitchFamily="66" charset="0"/>
              </a:rPr>
              <a:t>same straight line</a:t>
            </a:r>
            <a:r>
              <a:rPr lang="en-GB" sz="1400" dirty="0">
                <a:latin typeface="Comic Sans MS" pitchFamily="66" charset="0"/>
              </a:rPr>
              <a:t>, you can treat the whole system as a single particle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particles, P and Q, of masses 5kg and 3kg respectively, are connected by a light inextensible string. Particle P is pulled along by a horizontal force of magnitude 40N along a rough horizontal plane. Particle P experiences a frictional force of 10N and particle Q, 6N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acceleration of each particle –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3ms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tension in the string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Explain how the assumption that the string is light and inextensible has been used in the question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3F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800600" y="2667000"/>
            <a:ext cx="3657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410200" y="2286000"/>
            <a:ext cx="609600" cy="381000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315200" y="2286000"/>
            <a:ext cx="609600" cy="381000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6019800" y="2362200"/>
            <a:ext cx="12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924800" y="2438400"/>
            <a:ext cx="457200" cy="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934200" y="2514600"/>
            <a:ext cx="381000" cy="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029200" y="2514600"/>
            <a:ext cx="381000" cy="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715000" y="1905000"/>
            <a:ext cx="0" cy="381000"/>
          </a:xfrm>
          <a:prstGeom prst="line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7620000" y="1905000"/>
            <a:ext cx="0" cy="381000"/>
          </a:xfrm>
          <a:prstGeom prst="line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019800" y="2362200"/>
            <a:ext cx="381000" cy="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6934200" y="2362200"/>
            <a:ext cx="381000" cy="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324600" y="1600200"/>
            <a:ext cx="381000" cy="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324600" y="1600200"/>
            <a:ext cx="533400" cy="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715000" y="2667000"/>
            <a:ext cx="0" cy="381000"/>
          </a:xfrm>
          <a:prstGeom prst="line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620000" y="2667000"/>
            <a:ext cx="0" cy="381000"/>
          </a:xfrm>
          <a:prstGeom prst="line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486400" y="2362200"/>
            <a:ext cx="4844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3kg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391400" y="2362200"/>
            <a:ext cx="4844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5kg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467600" y="3048000"/>
            <a:ext cx="388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5g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562600" y="3048000"/>
            <a:ext cx="388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3g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305800" y="2286000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40N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858000" y="2057400"/>
            <a:ext cx="288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172200" y="20574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286013" y="1295400"/>
            <a:ext cx="5806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3ms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486400" y="1600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3g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391400" y="1600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5g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640679" y="2362200"/>
            <a:ext cx="409087" cy="2359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10N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665776" y="2362200"/>
            <a:ext cx="354585" cy="2359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6N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8305800" y="160020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P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572000" y="1600200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Q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5800" y="3352800"/>
            <a:ext cx="28151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Calculating the tension for particle P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495800" y="3581400"/>
            <a:ext cx="3857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Only include forces acting on P, and resolve parallel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562600" y="3973285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973285"/>
                <a:ext cx="82958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6629400" y="4125685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7010400" y="3973285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Resolve parallel to the plane. Only particle P should be considered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833257" y="4354285"/>
                <a:ext cx="19511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40−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=(5×</m:t>
                      </m:r>
                      <m:r>
                        <a:rPr lang="en-GB" sz="1400" b="0" i="0" smtClean="0">
                          <a:latin typeface="Cambria Math"/>
                          <a:ea typeface="Cambria Math"/>
                        </a:rPr>
                        <m:t>3)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257" y="4354285"/>
                <a:ext cx="1951175" cy="307777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158342" y="4735285"/>
                <a:ext cx="19511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40−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sz="1400" b="0" i="1" smtClean="0">
                          <a:latin typeface="Cambria Math"/>
                        </a:rPr>
                        <m:t>−(5×3)=</m:t>
                      </m:r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8342" y="4735285"/>
                <a:ext cx="1951175" cy="307777"/>
              </a:xfrm>
              <a:prstGeom prst="rect">
                <a:avLst/>
              </a:prstGeom>
              <a:blipFill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/>
          <p:cNvSpPr/>
          <p:nvPr/>
        </p:nvSpPr>
        <p:spPr>
          <a:xfrm>
            <a:off x="6629400" y="4506685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486400" y="5116285"/>
                <a:ext cx="9051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15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116285"/>
                <a:ext cx="90512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57"/>
          <p:cNvSpPr/>
          <p:nvPr/>
        </p:nvSpPr>
        <p:spPr>
          <a:xfrm>
            <a:off x="6629400" y="4887685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7151914" y="4571999"/>
            <a:ext cx="14913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Rearrange for T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30143" y="4963885"/>
            <a:ext cx="1077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9525"/>
            <a:ext cx="828675" cy="11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81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1" grpId="0"/>
      <p:bldP spid="48" grpId="0"/>
      <p:bldP spid="67" grpId="0"/>
      <p:bldP spid="7" grpId="0"/>
      <p:bldP spid="47" grpId="0"/>
      <p:bldP spid="51" grpId="0"/>
      <p:bldP spid="52" grpId="0" animBg="1"/>
      <p:bldP spid="53" grpId="0"/>
      <p:bldP spid="54" grpId="0"/>
      <p:bldP spid="55" grpId="0"/>
      <p:bldP spid="56" grpId="0" animBg="1"/>
      <p:bldP spid="57" grpId="0"/>
      <p:bldP spid="58" grpId="0" animBg="1"/>
      <p:bldP spid="59" grpId="0"/>
      <p:bldP spid="6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372" y="1600200"/>
            <a:ext cx="3875314" cy="496388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connected particles by considering the particles separately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the system involves the motion of more than one particle, you can consider them separately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all parts of the system are moving in the </a:t>
            </a:r>
            <a:r>
              <a:rPr lang="en-GB" sz="1400" b="1" u="sng" dirty="0">
                <a:latin typeface="Comic Sans MS" pitchFamily="66" charset="0"/>
              </a:rPr>
              <a:t>same straight line</a:t>
            </a:r>
            <a:r>
              <a:rPr lang="en-GB" sz="1400" dirty="0">
                <a:latin typeface="Comic Sans MS" pitchFamily="66" charset="0"/>
              </a:rPr>
              <a:t>, you can treat the whole system as a single particle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particles, P and Q, of masses 5kg and 3kg respectively, are connected by a light inextensible string. Particle P is pulled along by a horizontal force of magnitude 40N along a rough horizontal plane. Particle P experiences a frictional force of 10N and particle Q, 6N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acceleration of each particle –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3ms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tension in the string –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15N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Explain how the assumption that the string is light and inextensible has been used in the question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3F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800600" y="2667000"/>
            <a:ext cx="3657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410200" y="2286000"/>
            <a:ext cx="609600" cy="381000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315200" y="2286000"/>
            <a:ext cx="609600" cy="381000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6019800" y="2362200"/>
            <a:ext cx="12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924800" y="2438400"/>
            <a:ext cx="457200" cy="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934200" y="2514600"/>
            <a:ext cx="381000" cy="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029200" y="2514600"/>
            <a:ext cx="381000" cy="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715000" y="1905000"/>
            <a:ext cx="0" cy="381000"/>
          </a:xfrm>
          <a:prstGeom prst="line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7620000" y="1905000"/>
            <a:ext cx="0" cy="381000"/>
          </a:xfrm>
          <a:prstGeom prst="line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019800" y="2362200"/>
            <a:ext cx="381000" cy="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6934200" y="2362200"/>
            <a:ext cx="381000" cy="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324600" y="1600200"/>
            <a:ext cx="381000" cy="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324600" y="1600200"/>
            <a:ext cx="533400" cy="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715000" y="2667000"/>
            <a:ext cx="0" cy="381000"/>
          </a:xfrm>
          <a:prstGeom prst="line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620000" y="2667000"/>
            <a:ext cx="0" cy="381000"/>
          </a:xfrm>
          <a:prstGeom prst="line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486400" y="2362200"/>
            <a:ext cx="4844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3kg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391400" y="2362200"/>
            <a:ext cx="4844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5kg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467600" y="3048000"/>
            <a:ext cx="388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5g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562600" y="3048000"/>
            <a:ext cx="388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3g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305800" y="2286000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40N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858000" y="2057400"/>
            <a:ext cx="288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172200" y="20574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286013" y="1295400"/>
            <a:ext cx="5806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3ms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486400" y="1600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3g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391400" y="1600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5g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640679" y="2362200"/>
            <a:ext cx="409087" cy="2359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10N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665775" y="2362200"/>
            <a:ext cx="354585" cy="2359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-25000" dirty="0">
                <a:latin typeface="Comic Sans MS" pitchFamily="66" charset="0"/>
              </a:rPr>
              <a:t>6N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8305800" y="160020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P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572000" y="1600200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Q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5800" y="3352800"/>
            <a:ext cx="44486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Imagine we calculated the tension from particle Q instead…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495800" y="3581400"/>
            <a:ext cx="39116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Only include forces acting on Q, and resolve parallel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865915" y="3984172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5915" y="3984172"/>
                <a:ext cx="82958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6509657" y="4114799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6858000" y="3973285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Resolve parallel to the plane. Only particle Q should be considered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299857" y="4343401"/>
                <a:ext cx="14385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−6=(3×</m:t>
                      </m:r>
                      <m:r>
                        <a:rPr lang="en-GB" sz="1400" b="0" i="0" smtClean="0">
                          <a:latin typeface="Cambria Math"/>
                          <a:ea typeface="Cambria Math"/>
                        </a:rPr>
                        <m:t>3)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9857" y="4343401"/>
                <a:ext cx="1438599" cy="307777"/>
              </a:xfrm>
              <a:prstGeom prst="rect">
                <a:avLst/>
              </a:prstGeom>
              <a:blipFill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865914" y="4713514"/>
                <a:ext cx="14401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5914" y="4713514"/>
                <a:ext cx="144013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/>
          <p:cNvSpPr/>
          <p:nvPr/>
        </p:nvSpPr>
        <p:spPr>
          <a:xfrm>
            <a:off x="6509657" y="4495799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865915" y="5094515"/>
                <a:ext cx="7693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=15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5915" y="5094515"/>
                <a:ext cx="769313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57"/>
          <p:cNvSpPr/>
          <p:nvPr/>
        </p:nvSpPr>
        <p:spPr>
          <a:xfrm>
            <a:off x="6509657" y="4876799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6890657" y="4571999"/>
            <a:ext cx="16437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Rearrange for T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66857" y="4963885"/>
            <a:ext cx="1077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800600" y="5595258"/>
            <a:ext cx="3744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So it does not matter which particle we choose – we get the same value for the tension either way!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9525"/>
            <a:ext cx="828675" cy="11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0" grpId="0"/>
      <p:bldP spid="41" grpId="0"/>
      <p:bldP spid="42" grpId="0"/>
      <p:bldP spid="49" grpId="0"/>
      <p:bldP spid="66" grpId="0"/>
      <p:bldP spid="67" grpId="0"/>
      <p:bldP spid="7" grpId="0"/>
      <p:bldP spid="47" grpId="0"/>
      <p:bldP spid="51" grpId="0"/>
      <p:bldP spid="52" grpId="0" animBg="1"/>
      <p:bldP spid="53" grpId="0"/>
      <p:bldP spid="54" grpId="0"/>
      <p:bldP spid="55" grpId="0"/>
      <p:bldP spid="56" grpId="0" animBg="1"/>
      <p:bldP spid="57" grpId="0"/>
      <p:bldP spid="58" grpId="0" animBg="1"/>
      <p:bldP spid="59" grpId="0"/>
      <p:bldP spid="60" grpId="0"/>
      <p:bldP spid="4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372" y="1600200"/>
            <a:ext cx="3875314" cy="496388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connected particles by considering the particles separately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the system involves the motion of more than one particle, you can consider them separately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all parts of the system are moving in the </a:t>
            </a:r>
            <a:r>
              <a:rPr lang="en-GB" sz="1400" b="1" u="sng" dirty="0">
                <a:latin typeface="Comic Sans MS" pitchFamily="66" charset="0"/>
              </a:rPr>
              <a:t>same straight line</a:t>
            </a:r>
            <a:r>
              <a:rPr lang="en-GB" sz="1400" dirty="0">
                <a:latin typeface="Comic Sans MS" pitchFamily="66" charset="0"/>
              </a:rPr>
              <a:t>, you can treat the whole system as a single particle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particles, P and Q, of masses 5kg and 3kg respectively, are connected by a light inextensible string. Particle P is pulled along by a horizontal force of magnitude 40N along a rough horizontal plane. The coefficient of friction between the blocks and the plane is 0.2.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acceleration of each particle –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3ms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tension in the string –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15N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Explain how the assumption that the string is light and inextensible has been used in the question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3F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800600" y="2667000"/>
            <a:ext cx="3657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410200" y="2286000"/>
            <a:ext cx="609600" cy="381000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315200" y="2286000"/>
            <a:ext cx="609600" cy="381000"/>
          </a:xfrm>
          <a:prstGeom prst="rect">
            <a:avLst/>
          </a:prstGeom>
          <a:solidFill>
            <a:srgbClr val="92D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6019800" y="2362200"/>
            <a:ext cx="12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924800" y="2438400"/>
            <a:ext cx="457200" cy="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934200" y="2514600"/>
            <a:ext cx="381000" cy="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029200" y="2514600"/>
            <a:ext cx="381000" cy="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715000" y="1905000"/>
            <a:ext cx="0" cy="381000"/>
          </a:xfrm>
          <a:prstGeom prst="line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7620000" y="1905000"/>
            <a:ext cx="0" cy="38100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019800" y="2362200"/>
            <a:ext cx="381000" cy="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6934200" y="2362200"/>
            <a:ext cx="381000" cy="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324600" y="1600200"/>
            <a:ext cx="381000" cy="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324600" y="1600200"/>
            <a:ext cx="533400" cy="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715000" y="2667000"/>
            <a:ext cx="0" cy="381000"/>
          </a:xfrm>
          <a:prstGeom prst="line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620000" y="2667000"/>
            <a:ext cx="0" cy="381000"/>
          </a:xfrm>
          <a:prstGeom prst="line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486400" y="2362200"/>
            <a:ext cx="4844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3kg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391400" y="2362200"/>
            <a:ext cx="4844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5kg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467600" y="3048000"/>
            <a:ext cx="388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5g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562600" y="3048000"/>
            <a:ext cx="388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3g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305800" y="2286000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40N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858000" y="2057400"/>
            <a:ext cx="288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172200" y="20574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286013" y="1295400"/>
            <a:ext cx="5806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3ms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486400" y="1600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3g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391400" y="1600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5g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640679" y="2362200"/>
            <a:ext cx="409087" cy="2359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-25000" dirty="0">
                <a:latin typeface="Comic Sans MS" pitchFamily="66" charset="0"/>
              </a:rPr>
              <a:t>10N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665776" y="2362200"/>
            <a:ext cx="354585" cy="2359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6N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8305800" y="160020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P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572000" y="1600200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Q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5800" y="34290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How have we used the fact that the string is light and inextensible?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495800" y="39624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Light – the string has no mass and the tension will be consistent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495800" y="4495800"/>
            <a:ext cx="449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Inextensible – Acceleration is the same across both masses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9525"/>
            <a:ext cx="828675" cy="11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32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0" grpId="0"/>
      <p:bldP spid="6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372" y="1600200"/>
            <a:ext cx="3875314" cy="49638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connected particles by considering the particles separately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light scale-pan is attached to a vertical light inextensible string. The scale pan carries two masses, A and B. The mass of A is 400g and the mass of B is 600g. A rests on top of B.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scale pan is raised vertically, using the string, with an acceleration of 0.5ms</a:t>
            </a:r>
            <a:r>
              <a:rPr lang="en-GB" sz="1400" baseline="30000" dirty="0">
                <a:latin typeface="Comic Sans MS" pitchFamily="66" charset="0"/>
              </a:rPr>
              <a:t>-2</a:t>
            </a:r>
            <a:r>
              <a:rPr lang="en-GB" sz="1400" dirty="0">
                <a:latin typeface="Comic Sans MS" pitchFamily="66" charset="0"/>
              </a:rPr>
              <a:t>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Tension in the string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force exerted on mass B by mass A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force exerted on mass B by the scale pan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3F</a:t>
            </a:r>
          </a:p>
        </p:txBody>
      </p:sp>
      <p:sp>
        <p:nvSpPr>
          <p:cNvPr id="5" name="Isosceles Triangle 4"/>
          <p:cNvSpPr/>
          <p:nvPr/>
        </p:nvSpPr>
        <p:spPr>
          <a:xfrm>
            <a:off x="4648200" y="1828800"/>
            <a:ext cx="1371600" cy="1524000"/>
          </a:xfrm>
          <a:prstGeom prst="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flipV="1">
            <a:off x="5334000" y="1447800"/>
            <a:ext cx="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953000" y="2971800"/>
            <a:ext cx="762000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105400" y="2628900"/>
            <a:ext cx="457200" cy="3429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5486400" y="26670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38800" y="3048000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34000" y="15240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943600" y="2209800"/>
            <a:ext cx="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5943600" y="2057400"/>
            <a:ext cx="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334000" y="3352800"/>
            <a:ext cx="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334000" y="2971800"/>
            <a:ext cx="0" cy="3341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911970" y="2977661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0.4g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76800" y="3352800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0.6g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43600" y="2209800"/>
            <a:ext cx="713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0.5ms</a:t>
            </a:r>
            <a:r>
              <a:rPr lang="en-GB" sz="1200" baseline="30000" dirty="0">
                <a:latin typeface="Comic Sans MS" pitchFamily="66" charset="0"/>
              </a:rPr>
              <a:t>-2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34200" y="1905000"/>
            <a:ext cx="1904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To find the tension in the string you should consider the system as a whole, as all the forces will affect it!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91000" y="3810000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latin typeface="Comic Sans MS" pitchFamily="66" charset="0"/>
              </a:rPr>
              <a:t>Resolving vertically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256315" y="4125687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6315" y="4125687"/>
                <a:ext cx="82958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6400800" y="42672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858001" y="4114800"/>
            <a:ext cx="226841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Resolve vertically. There is no normal reaction as the pan is not on a surface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267200" y="4495800"/>
                <a:ext cx="23885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−0.4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−0.6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=(1×0.5)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495800"/>
                <a:ext cx="2388538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410200" y="4876800"/>
                <a:ext cx="16900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×0.5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+1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876800"/>
                <a:ext cx="1690078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6781800" y="46482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315200" y="47244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Rearrange to find T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410200" y="5257800"/>
                <a:ext cx="10413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=10.3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5257800"/>
                <a:ext cx="1041375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6781800" y="50292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7262447" y="5087815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334000" y="1524000"/>
            <a:ext cx="6046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10.3N</a:t>
            </a: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9525"/>
            <a:ext cx="828675" cy="11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09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2" grpId="0"/>
      <p:bldP spid="13" grpId="0"/>
      <p:bldP spid="14" grpId="0"/>
      <p:bldP spid="14" grpId="1"/>
      <p:bldP spid="14" grpId="2"/>
      <p:bldP spid="25" grpId="0"/>
      <p:bldP spid="25" grpId="1"/>
      <p:bldP spid="26" grpId="0"/>
      <p:bldP spid="26" grpId="1"/>
      <p:bldP spid="28" grpId="0"/>
      <p:bldP spid="28" grpId="1"/>
      <p:bldP spid="29" grpId="0"/>
      <p:bldP spid="30" grpId="0"/>
      <p:bldP spid="31" grpId="0"/>
      <p:bldP spid="32" grpId="0" animBg="1"/>
      <p:bldP spid="33" grpId="0"/>
      <p:bldP spid="34" grpId="0"/>
      <p:bldP spid="35" grpId="0"/>
      <p:bldP spid="36" grpId="0" animBg="1"/>
      <p:bldP spid="37" grpId="0"/>
      <p:bldP spid="38" grpId="0"/>
      <p:bldP spid="39" grpId="0" animBg="1"/>
      <p:bldP spid="40" grpId="0"/>
      <p:bldP spid="4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/>
          <p:cNvSpPr/>
          <p:nvPr/>
        </p:nvSpPr>
        <p:spPr>
          <a:xfrm>
            <a:off x="4331677" y="4917831"/>
            <a:ext cx="762000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5017477" y="4994031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372" y="1600200"/>
            <a:ext cx="3875314" cy="49638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connected particles by considering the particles separately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light scale-pan is attached to a vertical light inextensible string. The scale pan carries two masses, A and B. The mass of A is 400g and the mass of B is 600g. A rests on top of B.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scale pan is raised vertically with an acceleration of 0.5ms</a:t>
            </a:r>
            <a:r>
              <a:rPr lang="en-GB" sz="1400" baseline="30000" dirty="0">
                <a:latin typeface="Comic Sans MS" pitchFamily="66" charset="0"/>
              </a:rPr>
              <a:t>-2</a:t>
            </a:r>
            <a:r>
              <a:rPr lang="en-GB" sz="1400" dirty="0">
                <a:latin typeface="Comic Sans MS" pitchFamily="66" charset="0"/>
              </a:rPr>
              <a:t>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Tension in the string – </a:t>
            </a:r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10.3N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force exerted on mass B by mass A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force exerted on mass B by the scale pan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3F</a:t>
            </a:r>
          </a:p>
        </p:txBody>
      </p:sp>
      <p:sp>
        <p:nvSpPr>
          <p:cNvPr id="5" name="Isosceles Triangle 4"/>
          <p:cNvSpPr/>
          <p:nvPr/>
        </p:nvSpPr>
        <p:spPr>
          <a:xfrm>
            <a:off x="4648200" y="1828800"/>
            <a:ext cx="1371600" cy="1524000"/>
          </a:xfrm>
          <a:prstGeom prst="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flipV="1">
            <a:off x="5334000" y="1447800"/>
            <a:ext cx="0" cy="3810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953000" y="2971800"/>
            <a:ext cx="762000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105400" y="2628900"/>
            <a:ext cx="457200" cy="3429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5486400" y="26670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38800" y="3048000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943600" y="2209800"/>
            <a:ext cx="0" cy="3810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5943600" y="2057400"/>
            <a:ext cx="0" cy="5334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334000" y="3352800"/>
            <a:ext cx="0" cy="3810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334000" y="2971800"/>
            <a:ext cx="0" cy="334108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911970" y="2977661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0.4g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76800" y="3352800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0.6g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43600" y="2209800"/>
            <a:ext cx="713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0.5ms</a:t>
            </a:r>
            <a:r>
              <a:rPr lang="en-GB" sz="1200" baseline="30000" dirty="0">
                <a:solidFill>
                  <a:srgbClr val="0000FF"/>
                </a:solidFill>
                <a:latin typeface="Comic Sans MS" pitchFamily="66" charset="0"/>
              </a:rPr>
              <a:t>-2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334000" y="1524000"/>
            <a:ext cx="6046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10.3N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477000" y="1447800"/>
            <a:ext cx="2667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We cannot consider mass B on its own at this point.</a:t>
            </a:r>
          </a:p>
          <a:p>
            <a:pPr algn="ctr"/>
            <a:endParaRPr lang="en-GB" sz="1100" dirty="0">
              <a:latin typeface="Comic Sans MS" pitchFamily="66" charset="0"/>
            </a:endParaRPr>
          </a:p>
          <a:p>
            <a:pPr algn="ctr"/>
            <a:r>
              <a:rPr lang="en-GB" sz="1100" dirty="0">
                <a:latin typeface="Comic Sans MS" pitchFamily="66" charset="0"/>
              </a:rPr>
              <a:t>The reason is that the scale pan is also acting on mass B, and we </a:t>
            </a:r>
            <a:r>
              <a:rPr lang="en-GB" sz="1100" u="sng" dirty="0">
                <a:latin typeface="Comic Sans MS" pitchFamily="66" charset="0"/>
              </a:rPr>
              <a:t>do not </a:t>
            </a:r>
            <a:r>
              <a:rPr lang="en-GB" sz="1100" dirty="0">
                <a:latin typeface="Comic Sans MS" pitchFamily="66" charset="0"/>
              </a:rPr>
              <a:t>know the magnitude of this force</a:t>
            </a:r>
          </a:p>
          <a:p>
            <a:pPr algn="ctr"/>
            <a:endParaRPr lang="en-GB" sz="1100" dirty="0">
              <a:latin typeface="Comic Sans MS" pitchFamily="66" charset="0"/>
            </a:endParaRPr>
          </a:p>
          <a:p>
            <a:pPr algn="ctr"/>
            <a:r>
              <a:rPr lang="en-GB" sz="1100" dirty="0">
                <a:latin typeface="Comic Sans MS" pitchFamily="66" charset="0"/>
              </a:rPr>
              <a:t>However, the force exerted on mass B by mass A, will be the same as the force exerted on mass A by mass B</a:t>
            </a:r>
          </a:p>
          <a:p>
            <a:pPr algn="ctr"/>
            <a:r>
              <a:rPr lang="en-GB" sz="1100" dirty="0">
                <a:latin typeface="Comic Sans MS" pitchFamily="66" charset="0"/>
                <a:sym typeface="Wingdings" pitchFamily="2" charset="2"/>
              </a:rPr>
              <a:t> So we can consider mass A instead (the scale pan is not acting on it)</a:t>
            </a:r>
            <a:endParaRPr lang="en-GB" sz="1100" dirty="0">
              <a:latin typeface="Comic Sans MS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495800" y="4572000"/>
            <a:ext cx="457200" cy="3429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4876800" y="46101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cxnSp>
        <p:nvCxnSpPr>
          <p:cNvPr id="45" name="Straight Arrow Connector 44"/>
          <p:cNvCxnSpPr>
            <a:stCxn id="43" idx="2"/>
          </p:cNvCxnSpPr>
          <p:nvPr/>
        </p:nvCxnSpPr>
        <p:spPr>
          <a:xfrm>
            <a:off x="4724400" y="4914900"/>
            <a:ext cx="0" cy="334108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275993" y="4982308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0.4g</a:t>
            </a:r>
          </a:p>
        </p:txBody>
      </p:sp>
      <p:cxnSp>
        <p:nvCxnSpPr>
          <p:cNvPr id="47" name="Straight Arrow Connector 46"/>
          <p:cNvCxnSpPr>
            <a:stCxn id="43" idx="0"/>
          </p:cNvCxnSpPr>
          <p:nvPr/>
        </p:nvCxnSpPr>
        <p:spPr>
          <a:xfrm flipV="1">
            <a:off x="4724400" y="4229100"/>
            <a:ext cx="0" cy="3429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572000" y="40386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R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5257800" y="4648200"/>
            <a:ext cx="0" cy="3810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5257800" y="4495800"/>
            <a:ext cx="0" cy="5334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257800" y="4648200"/>
            <a:ext cx="713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0.5ms</a:t>
            </a:r>
            <a:r>
              <a:rPr lang="en-GB" sz="1200" baseline="30000" dirty="0">
                <a:solidFill>
                  <a:srgbClr val="0000FF"/>
                </a:solidFill>
                <a:latin typeface="Comic Sans MS" pitchFamily="66" charset="0"/>
              </a:rPr>
              <a:t>-2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419600" y="4648200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0.4kg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96001" y="39624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Resolving forces on A</a:t>
            </a:r>
          </a:p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R is the normal reaction, the force of B acting on A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324600" y="46482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648200"/>
                <a:ext cx="82958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756030" y="5020408"/>
                <a:ext cx="19687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−0.4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=(0.4×</m:t>
                      </m:r>
                      <m:r>
                        <a:rPr lang="en-GB" sz="1400" b="0" i="0" smtClean="0">
                          <a:latin typeface="Cambria Math"/>
                          <a:ea typeface="Cambria Math"/>
                        </a:rPr>
                        <m:t>0.5)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6030" y="5020408"/>
                <a:ext cx="1968744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324600" y="5410200"/>
                <a:ext cx="14246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=4.1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  <m:r>
                        <a:rPr lang="en-GB" sz="1400" b="0" i="1" smtClean="0">
                          <a:latin typeface="Cambria Math"/>
                        </a:rPr>
                        <m:t> (2</m:t>
                      </m:r>
                      <m:r>
                        <a:rPr lang="en-GB" sz="1400" b="0" i="1" smtClean="0">
                          <a:latin typeface="Cambria Math"/>
                        </a:rPr>
                        <m:t>𝑠𝑓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5410200"/>
                <a:ext cx="1424621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/>
          <p:cNvSpPr/>
          <p:nvPr/>
        </p:nvSpPr>
        <p:spPr>
          <a:xfrm>
            <a:off x="7414847" y="4783015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7869116" y="4824046"/>
            <a:ext cx="1195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Sub in forces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8" name="Arc 57"/>
          <p:cNvSpPr/>
          <p:nvPr/>
        </p:nvSpPr>
        <p:spPr>
          <a:xfrm>
            <a:off x="7435363" y="5190392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7836878" y="5249008"/>
            <a:ext cx="1195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431324" y="6016869"/>
            <a:ext cx="429943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The magnitude of the force from B acting on A is 4.1N. Therefore, the force from A acting on B must be equal to this!</a:t>
            </a:r>
          </a:p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(since the two masses are staying together)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9525"/>
            <a:ext cx="828675" cy="11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10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/>
      <p:bldP spid="43" grpId="0" animBg="1"/>
      <p:bldP spid="44" grpId="0"/>
      <p:bldP spid="46" grpId="0"/>
      <p:bldP spid="48" grpId="0"/>
      <p:bldP spid="51" grpId="0"/>
      <p:bldP spid="52" grpId="0"/>
      <p:bldP spid="53" grpId="0"/>
      <p:bldP spid="54" grpId="0"/>
      <p:bldP spid="55" grpId="0"/>
      <p:bldP spid="56" grpId="0" animBg="1"/>
      <p:bldP spid="57" grpId="0"/>
      <p:bldP spid="58" grpId="0" animBg="1"/>
      <p:bldP spid="5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372" y="1600200"/>
            <a:ext cx="3875314" cy="49638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connected particles by considering the particles separately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light scale-pan is attached to a vertical light inextensible string. The scale pan carries two masses, A and B. The mass of A is 400g and the mass of B is 600g. A rests on top of B.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scale pan is raised vertically with an acceleration of 0.5ms</a:t>
            </a:r>
            <a:r>
              <a:rPr lang="en-GB" sz="1400" baseline="30000" dirty="0">
                <a:latin typeface="Comic Sans MS" pitchFamily="66" charset="0"/>
              </a:rPr>
              <a:t>-2</a:t>
            </a:r>
            <a:r>
              <a:rPr lang="en-GB" sz="1400" dirty="0">
                <a:latin typeface="Comic Sans MS" pitchFamily="66" charset="0"/>
              </a:rPr>
              <a:t>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Tension in the string – </a:t>
            </a:r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10.3N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force exerted on mass B by mass A – </a:t>
            </a:r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4.1N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force exerted on mass B by the scale pan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3F</a:t>
            </a:r>
          </a:p>
        </p:txBody>
      </p:sp>
      <p:sp>
        <p:nvSpPr>
          <p:cNvPr id="5" name="Isosceles Triangle 4"/>
          <p:cNvSpPr/>
          <p:nvPr/>
        </p:nvSpPr>
        <p:spPr>
          <a:xfrm>
            <a:off x="4648200" y="1828800"/>
            <a:ext cx="1371600" cy="1524000"/>
          </a:xfrm>
          <a:prstGeom prst="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flipV="1">
            <a:off x="5334000" y="1447800"/>
            <a:ext cx="0" cy="3810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953000" y="2971800"/>
            <a:ext cx="762000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105400" y="2628900"/>
            <a:ext cx="457200" cy="3429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5486400" y="26670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38800" y="3048000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943600" y="2209800"/>
            <a:ext cx="0" cy="3810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5943600" y="2057400"/>
            <a:ext cx="0" cy="5334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334000" y="3352800"/>
            <a:ext cx="0" cy="3810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334000" y="2971800"/>
            <a:ext cx="0" cy="334108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911970" y="2977661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0.4g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76800" y="3352800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0.6g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43600" y="2209800"/>
            <a:ext cx="713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0.5ms</a:t>
            </a:r>
            <a:r>
              <a:rPr lang="en-GB" sz="1200" baseline="30000" dirty="0">
                <a:solidFill>
                  <a:srgbClr val="0000FF"/>
                </a:solidFill>
                <a:latin typeface="Comic Sans MS" pitchFamily="66" charset="0"/>
              </a:rPr>
              <a:t>-2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334000" y="1524000"/>
            <a:ext cx="6046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10.3N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477000" y="2546838"/>
            <a:ext cx="2667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Draw a diagram for B, remember to include the force exerted by A which pushes down, and the force from the scale pan which pushes up, from beneath…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621823" y="4522178"/>
            <a:ext cx="762000" cy="381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5307623" y="4598378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5002823" y="4903178"/>
            <a:ext cx="0" cy="3810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545623" y="4903178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0.6g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 flipV="1">
            <a:off x="5673970" y="4428393"/>
            <a:ext cx="0" cy="3810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V="1">
            <a:off x="5673970" y="4275993"/>
            <a:ext cx="0" cy="5334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673970" y="4428393"/>
            <a:ext cx="713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0.5ms</a:t>
            </a:r>
            <a:r>
              <a:rPr lang="en-GB" sz="1200" baseline="30000" dirty="0">
                <a:solidFill>
                  <a:srgbClr val="0000FF"/>
                </a:solidFill>
                <a:latin typeface="Comic Sans MS" pitchFamily="66" charset="0"/>
              </a:rPr>
              <a:t>-2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4996961" y="4141178"/>
            <a:ext cx="0" cy="3810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229100" y="4906108"/>
            <a:ext cx="1565031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751556" y="3894993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4.1N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 flipV="1">
            <a:off x="5231423" y="4897316"/>
            <a:ext cx="0" cy="3810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123947" y="5266593"/>
            <a:ext cx="2393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692162" y="4569070"/>
            <a:ext cx="577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0.6kg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77000" y="1521069"/>
            <a:ext cx="2667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Now as we have to involve the scale pan, we will consider the forces acting on Mass B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444762" y="3839308"/>
            <a:ext cx="2573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Resolving forces on B</a:t>
            </a:r>
          </a:p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 is the force exerted by the scale pan on mass B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6324600" y="46482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648200"/>
                <a:ext cx="82958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5756030" y="5020408"/>
                <a:ext cx="23978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𝑆</m:t>
                      </m:r>
                      <m:r>
                        <a:rPr lang="en-GB" sz="1400" b="0" i="1" smtClean="0">
                          <a:latin typeface="Cambria Math"/>
                        </a:rPr>
                        <m:t>−4.1−0.6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=(0.6×</m:t>
                      </m:r>
                      <m:r>
                        <a:rPr lang="en-GB" sz="1400" b="0" i="0" smtClean="0">
                          <a:latin typeface="Cambria Math"/>
                          <a:ea typeface="Cambria Math"/>
                        </a:rPr>
                        <m:t>0.5)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6030" y="5020408"/>
                <a:ext cx="2397836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6764216" y="5392616"/>
                <a:ext cx="10281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𝑆</m:t>
                      </m:r>
                      <m:r>
                        <a:rPr lang="en-GB" sz="1400" b="0" i="1" smtClean="0">
                          <a:latin typeface="Cambria Math"/>
                        </a:rPr>
                        <m:t>=10.3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216" y="5392616"/>
                <a:ext cx="1028102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Arc 87"/>
          <p:cNvSpPr/>
          <p:nvPr/>
        </p:nvSpPr>
        <p:spPr>
          <a:xfrm>
            <a:off x="7784124" y="48006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/>
          <p:cNvSpPr txBox="1"/>
          <p:nvPr/>
        </p:nvSpPr>
        <p:spPr>
          <a:xfrm>
            <a:off x="8255979" y="4753708"/>
            <a:ext cx="8176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Sub in forces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90" name="Arc 89"/>
          <p:cNvSpPr/>
          <p:nvPr/>
        </p:nvSpPr>
        <p:spPr>
          <a:xfrm>
            <a:off x="7804640" y="5207977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TextBox 90"/>
          <p:cNvSpPr txBox="1"/>
          <p:nvPr/>
        </p:nvSpPr>
        <p:spPr>
          <a:xfrm>
            <a:off x="8083063" y="5213839"/>
            <a:ext cx="1195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903178" y="5955323"/>
            <a:ext cx="281646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This type of question can be very tricky to get the hang of – make sure you get lots of practice!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9525"/>
            <a:ext cx="828675" cy="11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79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68" grpId="0" animBg="1"/>
      <p:bldP spid="71" grpId="0"/>
      <p:bldP spid="73" grpId="0"/>
      <p:bldP spid="76" grpId="0"/>
      <p:bldP spid="79" grpId="0"/>
      <p:bldP spid="81" grpId="0"/>
      <p:bldP spid="82" grpId="0"/>
      <p:bldP spid="83" grpId="0"/>
      <p:bldP spid="85" grpId="0"/>
      <p:bldP spid="86" grpId="0"/>
      <p:bldP spid="87" grpId="0"/>
      <p:bldP spid="88" grpId="0" animBg="1"/>
      <p:bldP spid="89" grpId="0"/>
      <p:bldP spid="90" grpId="0" animBg="1"/>
      <p:bldP spid="91" grpId="0"/>
      <p:bldP spid="4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372" y="1600200"/>
            <a:ext cx="3875314" cy="48006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connected particles by considering the particles separately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Particles P and Q, of masses 2m and 3m, are attached to the ends of a light inextensible string. The string passes over a small, smooth, fixed pulley and the masses hang with the string taut. The system is released from rest.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(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) Write down an equation of motion for P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(ii) Write down an equation of motion for Q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 Find the acceleration of each mass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c) Find the tension in the string, in terms of m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d) Find the force exerted on the pulley by the string, in terms of m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e) Find the distance travelled by Q in the first 4 seconds, assuming that P does not reach the pulley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f) State how you have used the fact that the pulley is smooth in your calculations.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3F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800600" y="1600200"/>
            <a:ext cx="1295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486400" y="1600200"/>
            <a:ext cx="0" cy="381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181600" y="1676400"/>
            <a:ext cx="609600" cy="6096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5172809" y="1946030"/>
            <a:ext cx="0" cy="1371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99992" y="1946031"/>
            <a:ext cx="0" cy="1371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4979378" y="3317631"/>
            <a:ext cx="381000" cy="3810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5615354" y="3320561"/>
            <a:ext cx="381000" cy="3810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Connector 22"/>
          <p:cNvCxnSpPr/>
          <p:nvPr/>
        </p:nvCxnSpPr>
        <p:spPr>
          <a:xfrm>
            <a:off x="5181600" y="3689838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808785" y="3689838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5802923" y="2866292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5172808" y="2860430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248400" y="3352800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248400" y="3276600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4724400" y="3276600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4724400" y="3352800"/>
            <a:ext cx="0" cy="45720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286500" y="33909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416669" y="334986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588977" y="334400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3m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58862" y="334693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2m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829908" y="362243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26369" y="3625361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838092" y="274906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838700" y="2743199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550877" y="4132384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3mg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894386" y="4144107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2mg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468208" y="2608384"/>
            <a:ext cx="2384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Sometimes you have to set up two equations with the information given, and combine them…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468208" y="1922584"/>
            <a:ext cx="2384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The heavier particle will move downwards, pulling the lighter one upwards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495800" y="4495800"/>
            <a:ext cx="1510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a) Equation using P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10400" y="4495800"/>
            <a:ext cx="13837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Equation using 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800600" y="48006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800600"/>
                <a:ext cx="82958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267200" y="5181600"/>
                <a:ext cx="15025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181600"/>
                <a:ext cx="1502527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162800" y="48006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800600"/>
                <a:ext cx="82958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629400" y="5181600"/>
                <a:ext cx="15025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181600"/>
                <a:ext cx="1502527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5410200" y="49530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5867400" y="49530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Arc 58"/>
          <p:cNvSpPr/>
          <p:nvPr/>
        </p:nvSpPr>
        <p:spPr>
          <a:xfrm>
            <a:off x="7772400" y="49530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8229600" y="4953000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477608" y="5615354"/>
                <a:ext cx="17164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608" y="5615354"/>
                <a:ext cx="1716496" cy="307777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477608" y="5920154"/>
                <a:ext cx="15025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608" y="5920154"/>
                <a:ext cx="1502527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908431" y="6242537"/>
                <a:ext cx="10773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8431" y="6242537"/>
                <a:ext cx="1077346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841022" y="6550223"/>
                <a:ext cx="8979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1.96=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022" y="6550223"/>
                <a:ext cx="897938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Arc 67"/>
          <p:cNvSpPr/>
          <p:nvPr/>
        </p:nvSpPr>
        <p:spPr>
          <a:xfrm>
            <a:off x="6711462" y="6421316"/>
            <a:ext cx="530469" cy="32824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3979983" y="6204439"/>
            <a:ext cx="14624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Add the equations together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095392" y="6348047"/>
            <a:ext cx="14624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Cancel m’s and divide g by 5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479930" y="1397977"/>
            <a:ext cx="2384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Draw a diagram with all the forces on…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5174378" y="1945809"/>
            <a:ext cx="0" cy="62838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5841023" y="236513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841631" y="2359268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5803673" y="1946531"/>
            <a:ext cx="0" cy="62838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6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9525"/>
            <a:ext cx="828675" cy="11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26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  <p:bldP spid="19" grpId="0" animBg="1"/>
      <p:bldP spid="39" grpId="0"/>
      <p:bldP spid="39" grpId="1"/>
      <p:bldP spid="40" grpId="0"/>
      <p:bldP spid="40" grpId="1"/>
      <p:bldP spid="41" grpId="0"/>
      <p:bldP spid="42" grpId="0"/>
      <p:bldP spid="43" grpId="0"/>
      <p:bldP spid="44" grpId="0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 animBg="1"/>
      <p:bldP spid="58" grpId="0"/>
      <p:bldP spid="59" grpId="0" animBg="1"/>
      <p:bldP spid="60" grpId="0"/>
      <p:bldP spid="61" grpId="0"/>
      <p:bldP spid="62" grpId="0"/>
      <p:bldP spid="63" grpId="0"/>
      <p:bldP spid="64" grpId="0"/>
      <p:bldP spid="68" grpId="0" animBg="1"/>
      <p:bldP spid="69" grpId="0"/>
      <p:bldP spid="70" grpId="0"/>
      <p:bldP spid="71" grpId="0"/>
      <p:bldP spid="74" grpId="0"/>
      <p:bldP spid="7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372" y="1600200"/>
            <a:ext cx="3875314" cy="496388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connected particles by considering the particles separately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Particles P and Q, of masses 2m and 3m, are attached to the ends of a light inextensible string. The string passes over a small, smooth, fixed pulley and the masses hang with the string taut. The system is released from rest.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(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) Write down an equation of motion for P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(ii) Write down an equation of motion for Q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 Find the acceleration of each mass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1.96ms</a:t>
            </a:r>
            <a:r>
              <a:rPr lang="en-GB" sz="15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c) Find the tension in the string, in terms of m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d) Find the force exerted on the pulley by the string, in terms of m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e) Find the distance travelled by Q in the first 4 seconds, assuming that P does not reach the pulley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f) State how you have used the fact that the pulley is smooth in your calculations.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3F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800600" y="1600200"/>
            <a:ext cx="1295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486400" y="1600200"/>
            <a:ext cx="0" cy="381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181600" y="1676400"/>
            <a:ext cx="609600" cy="6096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5172809" y="1946030"/>
            <a:ext cx="0" cy="1371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99992" y="1946031"/>
            <a:ext cx="0" cy="1371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4979378" y="3317631"/>
            <a:ext cx="381000" cy="3810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5615354" y="3320561"/>
            <a:ext cx="381000" cy="3810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Connector 22"/>
          <p:cNvCxnSpPr/>
          <p:nvPr/>
        </p:nvCxnSpPr>
        <p:spPr>
          <a:xfrm>
            <a:off x="5181600" y="3689838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808785" y="3689838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5802923" y="2866292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5172808" y="2860430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248400" y="3352800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248400" y="3276600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4724400" y="3276600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4724400" y="3352800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286500" y="33909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416669" y="334986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588977" y="334400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3m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58862" y="334693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2m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829908" y="362243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26369" y="3625361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838092" y="274906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838700" y="2743199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550877" y="4132384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3mg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894386" y="4144107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2mg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468208" y="2608384"/>
            <a:ext cx="2384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Sometimes you have to set up two equations with the information given, and combine them…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468208" y="1922584"/>
            <a:ext cx="2384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The heavier particle will move downwards, pulling the lighter one upwards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495800" y="44958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Equation using P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010400" y="4495800"/>
            <a:ext cx="13837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Equation using 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800600" y="48006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800600"/>
                <a:ext cx="82958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267200" y="5181600"/>
                <a:ext cx="15025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181600"/>
                <a:ext cx="1502527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7162800" y="48006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800600"/>
                <a:ext cx="82958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629400" y="5181600"/>
                <a:ext cx="15025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181600"/>
                <a:ext cx="1502527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Arc 76"/>
          <p:cNvSpPr/>
          <p:nvPr/>
        </p:nvSpPr>
        <p:spPr>
          <a:xfrm>
            <a:off x="5410200" y="49530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Box 77"/>
          <p:cNvSpPr txBox="1"/>
          <p:nvPr/>
        </p:nvSpPr>
        <p:spPr>
          <a:xfrm>
            <a:off x="5867400" y="49530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Arc 78"/>
          <p:cNvSpPr/>
          <p:nvPr/>
        </p:nvSpPr>
        <p:spPr>
          <a:xfrm>
            <a:off x="7772400" y="49530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TextBox 79"/>
          <p:cNvSpPr txBox="1"/>
          <p:nvPr/>
        </p:nvSpPr>
        <p:spPr>
          <a:xfrm>
            <a:off x="8229600" y="4953000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479930" y="1397977"/>
            <a:ext cx="2384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Draw a diagram with all the forces on…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217377" y="5568462"/>
                <a:ext cx="15025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7377" y="5568462"/>
                <a:ext cx="1502527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800600" y="5867400"/>
                <a:ext cx="15025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  <m:r>
                        <a:rPr lang="en-GB" sz="1400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867400"/>
                <a:ext cx="1502527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800600" y="6172200"/>
                <a:ext cx="25759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×1.96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×9.8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6172200"/>
                <a:ext cx="2575962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800600" y="6474023"/>
                <a:ext cx="11587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=23.52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6474023"/>
                <a:ext cx="1158715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Arc 85"/>
          <p:cNvSpPr/>
          <p:nvPr/>
        </p:nvSpPr>
        <p:spPr>
          <a:xfrm>
            <a:off x="5967046" y="5723792"/>
            <a:ext cx="539262" cy="334108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Arc 86"/>
          <p:cNvSpPr/>
          <p:nvPr/>
        </p:nvSpPr>
        <p:spPr>
          <a:xfrm>
            <a:off x="7051430" y="6016869"/>
            <a:ext cx="539262" cy="334108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Arc 87"/>
          <p:cNvSpPr/>
          <p:nvPr/>
        </p:nvSpPr>
        <p:spPr>
          <a:xfrm>
            <a:off x="7071946" y="6336323"/>
            <a:ext cx="539262" cy="334108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/>
          <p:cNvSpPr txBox="1"/>
          <p:nvPr/>
        </p:nvSpPr>
        <p:spPr>
          <a:xfrm>
            <a:off x="6415454" y="5668108"/>
            <a:ext cx="9349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Rearrange to find T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464669" y="5943600"/>
            <a:ext cx="9349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g and a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485185" y="6289431"/>
            <a:ext cx="9349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Group up for m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841023" y="236513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841631" y="2359268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cxnSp>
        <p:nvCxnSpPr>
          <p:cNvPr id="63" name="Straight Connector 62"/>
          <p:cNvCxnSpPr/>
          <p:nvPr/>
        </p:nvCxnSpPr>
        <p:spPr>
          <a:xfrm>
            <a:off x="5174378" y="1945809"/>
            <a:ext cx="0" cy="62838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803673" y="1946531"/>
            <a:ext cx="0" cy="62838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5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9525"/>
            <a:ext cx="828675" cy="11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6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3" grpId="0"/>
      <p:bldP spid="84" grpId="0"/>
      <p:bldP spid="85" grpId="0"/>
      <p:bldP spid="86" grpId="0" animBg="1"/>
      <p:bldP spid="87" grpId="0" animBg="1"/>
      <p:bldP spid="88" grpId="0" animBg="1"/>
      <p:bldP spid="89" grpId="0"/>
      <p:bldP spid="90" grpId="0"/>
      <p:bldP spid="9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372" y="1600200"/>
            <a:ext cx="3875314" cy="496388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connected particles by considering the particles separately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Particles P and Q, of masses 2m and 3m, are attached to the ends of a light inextensible string. The string passes over a small, smooth, fixed pulley and the masses hang with the string taut. The system is released from rest.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(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) Write down an equation of motion for P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(ii) Write down an equation of motion for Q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 Find the acceleration of each mass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1.96ms</a:t>
            </a:r>
            <a:r>
              <a:rPr lang="en-GB" sz="15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c) Find the tension in the string, in terms of m</a:t>
            </a:r>
          </a:p>
          <a:p>
            <a:pPr marL="0" indent="0" algn="ctr">
              <a:buNone/>
            </a:pPr>
            <a:r>
              <a:rPr lang="en-GB" sz="1400" dirty="0" smtClean="0">
                <a:solidFill>
                  <a:srgbClr val="FF0000"/>
                </a:solidFill>
                <a:latin typeface="Comic Sans MS" pitchFamily="66" charset="0"/>
              </a:rPr>
              <a:t>23.52mN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d) Find the force exerted on the pulley by the string, in terms of m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e) Find the distance travelled by Q in the first 4 seconds, assuming that P does not reach the pulley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f) State how you have used the fact that the pulley is smooth in your calculations.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3F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800600" y="1600200"/>
            <a:ext cx="1295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486400" y="1600200"/>
            <a:ext cx="0" cy="381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181600" y="1676400"/>
            <a:ext cx="609600" cy="609600"/>
          </a:xfrm>
          <a:prstGeom prst="ellipse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5172809" y="1946030"/>
            <a:ext cx="0" cy="1371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99992" y="1946031"/>
            <a:ext cx="0" cy="1371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4979378" y="3317631"/>
            <a:ext cx="381000" cy="3810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5615354" y="3320561"/>
            <a:ext cx="381000" cy="3810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Connector 22"/>
          <p:cNvCxnSpPr/>
          <p:nvPr/>
        </p:nvCxnSpPr>
        <p:spPr>
          <a:xfrm>
            <a:off x="5181600" y="3689838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808785" y="3689838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5802923" y="2866292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5172808" y="2860430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248400" y="3352800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248400" y="3276600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4724400" y="3276600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4724400" y="3352800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286500" y="33909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416669" y="334986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588977" y="334400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3m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58862" y="334693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2m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829908" y="362243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26369" y="3625361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838092" y="274906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838700" y="2743199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550877" y="4132384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3mg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894386" y="4144107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2mg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841023" y="236513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841631" y="2359268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cxnSp>
        <p:nvCxnSpPr>
          <p:cNvPr id="67" name="Straight Connector 66"/>
          <p:cNvCxnSpPr/>
          <p:nvPr/>
        </p:nvCxnSpPr>
        <p:spPr>
          <a:xfrm>
            <a:off x="5174378" y="1945809"/>
            <a:ext cx="0" cy="62838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803673" y="1946531"/>
            <a:ext cx="0" cy="62838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400800" y="1524000"/>
            <a:ext cx="2743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force on the pulley is the tension on both sides – these must be added together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791200" y="2362200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23.52m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419600" y="2362200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23.52m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934200" y="2514600"/>
            <a:ext cx="1617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23.52m + 23.52m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239000" y="2895600"/>
            <a:ext cx="9492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= 47.04m</a:t>
            </a:r>
          </a:p>
        </p:txBody>
      </p:sp>
      <p:sp>
        <p:nvSpPr>
          <p:cNvPr id="64" name="Arc 63"/>
          <p:cNvSpPr/>
          <p:nvPr/>
        </p:nvSpPr>
        <p:spPr>
          <a:xfrm>
            <a:off x="5181600" y="1678675"/>
            <a:ext cx="618699" cy="683525"/>
          </a:xfrm>
          <a:prstGeom prst="arc">
            <a:avLst>
              <a:gd name="adj1" fmla="val 10718163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5182376" y="1971380"/>
            <a:ext cx="0" cy="62838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5798023" y="1965277"/>
            <a:ext cx="0" cy="62838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4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9525"/>
            <a:ext cx="828675" cy="11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72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5" grpId="0"/>
      <p:bldP spid="46" grpId="0"/>
      <p:bldP spid="47" grpId="0"/>
      <p:bldP spid="48" grpId="0"/>
      <p:bldP spid="55" grpId="0"/>
      <p:bldP spid="55" grpId="1"/>
      <p:bldP spid="56" grpId="0"/>
      <p:bldP spid="56" grpId="1"/>
      <p:bldP spid="63" grpId="0"/>
      <p:bldP spid="69" grpId="0"/>
      <p:bldP spid="70" grpId="0"/>
      <p:bldP spid="72" grpId="0"/>
      <p:bldP spid="73" grpId="0"/>
      <p:bldP spid="6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2743200"/>
            <a:ext cx="78608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Lesson 1</a:t>
            </a:r>
          </a:p>
        </p:txBody>
      </p:sp>
    </p:spTree>
    <p:extLst>
      <p:ext uri="{BB962C8B-B14F-4D97-AF65-F5344CB8AC3E}">
        <p14:creationId xmlns:p14="http://schemas.microsoft.com/office/powerpoint/2010/main" val="235287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372" y="1600200"/>
            <a:ext cx="3875314" cy="496388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connected particles by considering the particles separately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Particles P and Q, of masses 2m and 3m, are attached to the ends of a light inextensible string. The string passes over a small, smooth, fixed pulley and the masses hang with the string taut. The system is released from rest.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(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) Write down an equation of motion for P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(ii) Write down an equation of motion for Q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 Find the acceleration of each mass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1.96ms</a:t>
            </a:r>
            <a:r>
              <a:rPr lang="en-GB" sz="15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c) Find the tension in the string, in terms of m</a:t>
            </a:r>
          </a:p>
          <a:p>
            <a:pPr marL="0" indent="0" algn="ctr">
              <a:buNone/>
            </a:pPr>
            <a:r>
              <a:rPr lang="en-GB" sz="1400" dirty="0" smtClean="0">
                <a:solidFill>
                  <a:srgbClr val="FF0000"/>
                </a:solidFill>
                <a:latin typeface="Comic Sans MS" pitchFamily="66" charset="0"/>
              </a:rPr>
              <a:t>23.52mN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d) Find the force exerted on the pulley by the string, in terms of m </a:t>
            </a:r>
            <a:r>
              <a:rPr lang="en-GB" sz="1400" dirty="0" smtClean="0">
                <a:solidFill>
                  <a:srgbClr val="FF0000"/>
                </a:solidFill>
                <a:latin typeface="Comic Sans MS" pitchFamily="66" charset="0"/>
              </a:rPr>
              <a:t>47.04mN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e) Find the distance travelled by Q in the first 4 seconds, assuming that P does not reach the pulley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f) State how you have used the fact that the pulley is smooth in your calculations.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3F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800600" y="1600200"/>
            <a:ext cx="1295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486400" y="1600200"/>
            <a:ext cx="0" cy="381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181600" y="1676400"/>
            <a:ext cx="609600" cy="609600"/>
          </a:xfrm>
          <a:prstGeom prst="ellipse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5172809" y="1946030"/>
            <a:ext cx="0" cy="1371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99992" y="1946031"/>
            <a:ext cx="0" cy="1371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4979378" y="3317631"/>
            <a:ext cx="381000" cy="3810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5615354" y="3320561"/>
            <a:ext cx="381000" cy="3810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Connector 22"/>
          <p:cNvCxnSpPr/>
          <p:nvPr/>
        </p:nvCxnSpPr>
        <p:spPr>
          <a:xfrm>
            <a:off x="5181600" y="3689838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808785" y="3689838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5802923" y="2866292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5172808" y="2860430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248400" y="3352800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248400" y="3276600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4724400" y="3276600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4724400" y="3352800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286500" y="33909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416669" y="334986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588977" y="334400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3m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58862" y="334693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2m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829908" y="362243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26369" y="3625361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838092" y="274906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838700" y="2743199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550877" y="4132384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3mg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894386" y="4144107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2mg</a:t>
            </a:r>
          </a:p>
        </p:txBody>
      </p:sp>
      <p:cxnSp>
        <p:nvCxnSpPr>
          <p:cNvPr id="67" name="Straight Connector 66"/>
          <p:cNvCxnSpPr/>
          <p:nvPr/>
        </p:nvCxnSpPr>
        <p:spPr>
          <a:xfrm>
            <a:off x="5174378" y="1945809"/>
            <a:ext cx="0" cy="62838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803673" y="1946531"/>
            <a:ext cx="0" cy="62838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791200" y="2362200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23.52m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419600" y="2362200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23.52m</a:t>
            </a:r>
          </a:p>
        </p:txBody>
      </p:sp>
      <p:sp>
        <p:nvSpPr>
          <p:cNvPr id="64" name="Arc 63"/>
          <p:cNvSpPr/>
          <p:nvPr/>
        </p:nvSpPr>
        <p:spPr>
          <a:xfrm>
            <a:off x="5181600" y="1678675"/>
            <a:ext cx="618699" cy="683525"/>
          </a:xfrm>
          <a:prstGeom prst="arc">
            <a:avLst>
              <a:gd name="adj1" fmla="val 10718163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5182376" y="1971380"/>
            <a:ext cx="0" cy="62838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5798023" y="1965277"/>
            <a:ext cx="0" cy="62838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564574" y="1514901"/>
            <a:ext cx="25794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As P does not meet the pulley, we assume Q moves consistently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95800" y="45720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572000"/>
                <a:ext cx="571630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105400" y="45720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572000"/>
                <a:ext cx="665695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791200" y="45720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572000"/>
                <a:ext cx="587661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400800" y="4572000"/>
                <a:ext cx="8979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=1.96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572000"/>
                <a:ext cx="897938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315200" y="4572000"/>
                <a:ext cx="6334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4572000"/>
                <a:ext cx="633443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95800" y="4953000"/>
                <a:ext cx="133453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953000"/>
                <a:ext cx="1334531" cy="49564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495800" y="5486400"/>
                <a:ext cx="2197333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(4)+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(1.96)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(4)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486400"/>
                <a:ext cx="2197333" cy="495649"/>
              </a:xfrm>
              <a:prstGeom prst="rect">
                <a:avLst/>
              </a:prstGeom>
              <a:blipFill rotWithShape="1">
                <a:blip r:embed="rId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495800" y="6096000"/>
                <a:ext cx="10349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=15.7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6096000"/>
                <a:ext cx="1034963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6477000" y="5257800"/>
            <a:ext cx="609600" cy="486508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7010400" y="5257800"/>
            <a:ext cx="9349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Arc 58"/>
          <p:cNvSpPr/>
          <p:nvPr/>
        </p:nvSpPr>
        <p:spPr>
          <a:xfrm>
            <a:off x="6477000" y="5791200"/>
            <a:ext cx="609600" cy="486508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7010400" y="5867400"/>
            <a:ext cx="9349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9525"/>
            <a:ext cx="828675" cy="11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15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49" grpId="0"/>
      <p:bldP spid="50" grpId="0"/>
      <p:bldP spid="51" grpId="0"/>
      <p:bldP spid="52" grpId="0"/>
      <p:bldP spid="8" grpId="0"/>
      <p:bldP spid="53" grpId="0"/>
      <p:bldP spid="54" grpId="0"/>
      <p:bldP spid="57" grpId="0" animBg="1"/>
      <p:bldP spid="58" grpId="0"/>
      <p:bldP spid="59" grpId="0" animBg="1"/>
      <p:bldP spid="6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372" y="1600200"/>
            <a:ext cx="3875314" cy="496388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connected particles by considering the particles separately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Particles P and Q, of masses 2m and 3m, are attached to the ends of a light inextensible string. The string passes over a small, smooth, fixed pulley and the masses hang with the string taut. The system is released from rest.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(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) Write down an equation of motion for P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(ii) Write down an equation of motion for Q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 Find the acceleration of each mass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1.96ms</a:t>
            </a:r>
            <a:r>
              <a:rPr lang="en-GB" sz="15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c) Find the tension in the string, in terms of m</a:t>
            </a:r>
          </a:p>
          <a:p>
            <a:pPr marL="0" indent="0" algn="ctr">
              <a:buNone/>
            </a:pPr>
            <a:r>
              <a:rPr lang="en-GB" sz="1400" dirty="0" smtClean="0">
                <a:solidFill>
                  <a:srgbClr val="FF0000"/>
                </a:solidFill>
                <a:latin typeface="Comic Sans MS" pitchFamily="66" charset="0"/>
              </a:rPr>
              <a:t>23.52mN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d) Find the force exerted on the pulley by the string, in terms of m </a:t>
            </a:r>
            <a:r>
              <a:rPr lang="en-GB" sz="1400" dirty="0" smtClean="0">
                <a:solidFill>
                  <a:srgbClr val="FF0000"/>
                </a:solidFill>
                <a:latin typeface="Comic Sans MS" pitchFamily="66" charset="0"/>
              </a:rPr>
              <a:t>47.04m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e) Find the distance travelled by Q in the first 4 seconds, assuming that P does not reach the pulley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15.7m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f) State how you have used the fact that the pulley is smooth in your calculations.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3F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800600" y="1600200"/>
            <a:ext cx="1295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486400" y="1600200"/>
            <a:ext cx="0" cy="381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181600" y="1676400"/>
            <a:ext cx="609600" cy="609600"/>
          </a:xfrm>
          <a:prstGeom prst="ellipse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5172809" y="1946030"/>
            <a:ext cx="0" cy="1371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99992" y="1946031"/>
            <a:ext cx="0" cy="1371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4979378" y="3317631"/>
            <a:ext cx="381000" cy="3810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5615354" y="3320561"/>
            <a:ext cx="381000" cy="3810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Connector 22"/>
          <p:cNvCxnSpPr/>
          <p:nvPr/>
        </p:nvCxnSpPr>
        <p:spPr>
          <a:xfrm>
            <a:off x="5181600" y="3689838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808785" y="3689838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5802923" y="2866292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5172808" y="2860430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248400" y="3352800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248400" y="3276600"/>
            <a:ext cx="0" cy="457200"/>
          </a:xfrm>
          <a:prstGeom prst="line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4724400" y="3276600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4724400" y="3352800"/>
            <a:ext cx="0" cy="457200"/>
          </a:xfrm>
          <a:prstGeom prst="line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286500" y="33909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416669" y="334986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588977" y="334400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3m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958862" y="3346938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2m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829908" y="362243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26369" y="3625361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838092" y="274906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838700" y="2743199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550877" y="4132384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3mg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894386" y="4144107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2mg</a:t>
            </a:r>
          </a:p>
        </p:txBody>
      </p:sp>
      <p:cxnSp>
        <p:nvCxnSpPr>
          <p:cNvPr id="67" name="Straight Connector 66"/>
          <p:cNvCxnSpPr/>
          <p:nvPr/>
        </p:nvCxnSpPr>
        <p:spPr>
          <a:xfrm>
            <a:off x="5174378" y="1945809"/>
            <a:ext cx="0" cy="62838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803673" y="1946531"/>
            <a:ext cx="0" cy="628380"/>
          </a:xfrm>
          <a:prstGeom prst="line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791200" y="2362200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23.52m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419600" y="2362200"/>
            <a:ext cx="805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23.52m</a:t>
            </a:r>
          </a:p>
        </p:txBody>
      </p:sp>
      <p:sp>
        <p:nvSpPr>
          <p:cNvPr id="64" name="Arc 63"/>
          <p:cNvSpPr/>
          <p:nvPr/>
        </p:nvSpPr>
        <p:spPr>
          <a:xfrm>
            <a:off x="5181600" y="1678675"/>
            <a:ext cx="618699" cy="683525"/>
          </a:xfrm>
          <a:prstGeom prst="arc">
            <a:avLst>
              <a:gd name="adj1" fmla="val 10718163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5182376" y="1971380"/>
            <a:ext cx="0" cy="62838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5798023" y="1965277"/>
            <a:ext cx="0" cy="62838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419600" y="4495800"/>
            <a:ext cx="411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Comment on the modelling assumptions used:</a:t>
            </a:r>
          </a:p>
          <a:p>
            <a:endParaRPr lang="en-GB" sz="1400" dirty="0">
              <a:latin typeface="Comic Sans MS" pitchFamily="66" charset="0"/>
            </a:endParaRPr>
          </a:p>
          <a:p>
            <a:r>
              <a:rPr lang="en-GB" sz="1400" dirty="0">
                <a:latin typeface="Comic Sans MS" pitchFamily="66" charset="0"/>
              </a:rPr>
              <a:t>Light string 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 The string has no mass</a:t>
            </a:r>
          </a:p>
          <a:p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Inextensible string  The particles move with the same acceleration</a:t>
            </a:r>
          </a:p>
          <a:p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Smooth pulley – No Frictional force, tension equal on both sides</a:t>
            </a:r>
          </a:p>
          <a:p>
            <a:endParaRPr lang="en-GB" sz="1400" dirty="0">
              <a:latin typeface="Comic Sans MS" pitchFamily="66" charset="0"/>
            </a:endParaRP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9525"/>
            <a:ext cx="828675" cy="11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49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372" y="1600200"/>
            <a:ext cx="3875314" cy="49638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connected particles by considering the particles separately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particles A and B of masses 0.4kg and 0.8kg respectively are connected by a light inextensible string. Particle A lies on a rough horizontal table 4.5m from a small smooth fixed pulley which is attached to the end of the table. The string passes over the pulley and B hangs freely, with the string taut, 0.5m above the ground. A frictional force of 0.08g opposes the motion of the particle A. The system is released from rest.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acceleration of the system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velocity at which B hits the ground 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total distance travelled by A before it comes to rest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3F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966648" y="2286000"/>
            <a:ext cx="289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7848600" y="2286000"/>
            <a:ext cx="13648" cy="22098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500048" y="1828800"/>
            <a:ext cx="762000" cy="45720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728648" y="190500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A</a:t>
            </a:r>
          </a:p>
        </p:txBody>
      </p:sp>
      <p:sp>
        <p:nvSpPr>
          <p:cNvPr id="15" name="Oval 14"/>
          <p:cNvSpPr/>
          <p:nvPr/>
        </p:nvSpPr>
        <p:spPr>
          <a:xfrm>
            <a:off x="7786048" y="1905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6262048" y="1905000"/>
            <a:ext cx="1676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8167048" y="2057400"/>
            <a:ext cx="0" cy="12192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938448" y="3276600"/>
            <a:ext cx="457200" cy="45720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7938448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B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5881048" y="14478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881048" y="22860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5119048" y="2057400"/>
            <a:ext cx="381000" cy="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167048" y="37338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262048" y="1905000"/>
            <a:ext cx="457200" cy="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5" idx="0"/>
          </p:cNvCxnSpPr>
          <p:nvPr/>
        </p:nvCxnSpPr>
        <p:spPr>
          <a:xfrm flipH="1">
            <a:off x="7481248" y="1905000"/>
            <a:ext cx="495300" cy="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8167048" y="2819400"/>
            <a:ext cx="0" cy="4572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5" idx="6"/>
          </p:cNvCxnSpPr>
          <p:nvPr/>
        </p:nvCxnSpPr>
        <p:spPr>
          <a:xfrm>
            <a:off x="8167048" y="2095500"/>
            <a:ext cx="0" cy="4953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8700448" y="33528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8700448" y="32004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16200000" flipH="1">
            <a:off x="5919148" y="27813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6200000" flipH="1">
            <a:off x="5766748" y="27813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76248" y="25908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0.4g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862248" y="41148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0.8g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652448" y="30480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766412" y="3282287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167048" y="2743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167048" y="2362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14448" y="1600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328848" y="1600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652448" y="1219200"/>
            <a:ext cx="443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086600" y="9144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and label all the forces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343400" y="3429000"/>
            <a:ext cx="327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sym typeface="Wingdings" pitchFamily="2" charset="2"/>
              </a:rPr>
              <a:t>…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475995" y="1874838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0.08g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638800" y="12192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0.4g</a:t>
            </a:r>
          </a:p>
        </p:txBody>
      </p:sp>
      <p:cxnSp>
        <p:nvCxnSpPr>
          <p:cNvPr id="83" name="Straight Connector 82"/>
          <p:cNvCxnSpPr/>
          <p:nvPr/>
        </p:nvCxnSpPr>
        <p:spPr>
          <a:xfrm>
            <a:off x="7848600" y="4495800"/>
            <a:ext cx="1143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8458200" y="3733800"/>
            <a:ext cx="0" cy="762000"/>
          </a:xfrm>
          <a:prstGeom prst="line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8382000" y="39624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0.5m</a:t>
            </a:r>
          </a:p>
        </p:txBody>
      </p:sp>
      <p:pic>
        <p:nvPicPr>
          <p:cNvPr id="70" name="Picture 6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9525"/>
            <a:ext cx="828675" cy="11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 animBg="1"/>
      <p:bldP spid="21" grpId="0" animBg="1"/>
      <p:bldP spid="22" grpId="0"/>
      <p:bldP spid="50" grpId="0"/>
      <p:bldP spid="50" grpId="1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8" grpId="1"/>
      <p:bldP spid="58" grpId="2"/>
      <p:bldP spid="60" grpId="0"/>
      <p:bldP spid="79" grpId="0"/>
      <p:bldP spid="80" grpId="0"/>
      <p:bldP spid="8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3F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966648" y="2286000"/>
            <a:ext cx="289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7848600" y="2286000"/>
            <a:ext cx="13648" cy="22098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500048" y="1828800"/>
            <a:ext cx="762000" cy="45720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728648" y="190500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A</a:t>
            </a:r>
          </a:p>
        </p:txBody>
      </p:sp>
      <p:sp>
        <p:nvSpPr>
          <p:cNvPr id="15" name="Oval 14"/>
          <p:cNvSpPr/>
          <p:nvPr/>
        </p:nvSpPr>
        <p:spPr>
          <a:xfrm>
            <a:off x="7786048" y="1905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6262048" y="1905000"/>
            <a:ext cx="1676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8167048" y="2057400"/>
            <a:ext cx="0" cy="12192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938448" y="3276600"/>
            <a:ext cx="457200" cy="45720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7938448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B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5881048" y="1447800"/>
            <a:ext cx="0" cy="381000"/>
          </a:xfrm>
          <a:prstGeom prst="line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881048" y="2286000"/>
            <a:ext cx="0" cy="381000"/>
          </a:xfrm>
          <a:prstGeom prst="line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5119048" y="2057400"/>
            <a:ext cx="381000" cy="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167048" y="37338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262048" y="1905000"/>
            <a:ext cx="457200" cy="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5" idx="0"/>
          </p:cNvCxnSpPr>
          <p:nvPr/>
        </p:nvCxnSpPr>
        <p:spPr>
          <a:xfrm flipH="1">
            <a:off x="7481248" y="1905000"/>
            <a:ext cx="495300" cy="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8167048" y="2819400"/>
            <a:ext cx="0" cy="4572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5" idx="6"/>
          </p:cNvCxnSpPr>
          <p:nvPr/>
        </p:nvCxnSpPr>
        <p:spPr>
          <a:xfrm>
            <a:off x="8167048" y="2095500"/>
            <a:ext cx="0" cy="4953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8700448" y="33528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8700448" y="32004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16200000" flipH="1">
            <a:off x="5919148" y="27813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6200000" flipH="1">
            <a:off x="5766748" y="27813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76248" y="25908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0.4g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862248" y="41148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0.8g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652448" y="30480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766412" y="3282287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167048" y="2743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167048" y="2362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14448" y="1600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328848" y="1600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086600" y="9144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and label all the forces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191000" y="3352800"/>
            <a:ext cx="350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Now we have the frictional force, we can set up two equations for A and B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As the particles are connected, resolving horizontally for A and vertically for B are equivalent…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495800" y="19050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0.08g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638800" y="12192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0.4g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034051" y="4495800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latin typeface="Comic Sans MS" pitchFamily="66" charset="0"/>
              </a:rPr>
              <a:t>Resolving horizontally for A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548651" y="4495800"/>
            <a:ext cx="198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latin typeface="Comic Sans MS" pitchFamily="66" charset="0"/>
              </a:rPr>
              <a:t>Resolving vertically for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567451" y="48768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7451" y="4876800"/>
                <a:ext cx="82958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Arc 81"/>
          <p:cNvSpPr/>
          <p:nvPr/>
        </p:nvSpPr>
        <p:spPr>
          <a:xfrm>
            <a:off x="5100851" y="5029200"/>
            <a:ext cx="533400" cy="3048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/>
          <p:cNvSpPr txBox="1"/>
          <p:nvPr/>
        </p:nvSpPr>
        <p:spPr>
          <a:xfrm>
            <a:off x="5558051" y="4953000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Resolve horizontally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3881651" y="5181600"/>
                <a:ext cx="15730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−0.08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=0.4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651" y="5181600"/>
                <a:ext cx="1573059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7082051" y="48768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2051" y="4876800"/>
                <a:ext cx="82958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6472451" y="5181600"/>
                <a:ext cx="14736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0.8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=0.8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2451" y="5181600"/>
                <a:ext cx="1473673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Arc 86"/>
          <p:cNvSpPr/>
          <p:nvPr/>
        </p:nvSpPr>
        <p:spPr>
          <a:xfrm>
            <a:off x="7709848" y="5029200"/>
            <a:ext cx="533400" cy="3048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TextBox 87"/>
          <p:cNvSpPr txBox="1"/>
          <p:nvPr/>
        </p:nvSpPr>
        <p:spPr>
          <a:xfrm>
            <a:off x="8167048" y="4953000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Resolve vertically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5638800" y="6272284"/>
                <a:ext cx="12472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0.72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=1.2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6272284"/>
                <a:ext cx="1247265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5715000" y="6574107"/>
                <a:ext cx="9122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0.6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6574107"/>
                <a:ext cx="912237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5334000" y="5662684"/>
                <a:ext cx="15730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−0.08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=0.4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5662684"/>
                <a:ext cx="1573059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410200" y="5967484"/>
                <a:ext cx="14736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0.8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=0.8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5967484"/>
                <a:ext cx="1473673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TextBox 93"/>
          <p:cNvSpPr txBox="1"/>
          <p:nvPr/>
        </p:nvSpPr>
        <p:spPr>
          <a:xfrm>
            <a:off x="3886200" y="5646762"/>
            <a:ext cx="1600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Add the two equations together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 T’s cancel out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5" name="Arc 94"/>
          <p:cNvSpPr/>
          <p:nvPr/>
        </p:nvSpPr>
        <p:spPr>
          <a:xfrm>
            <a:off x="6629400" y="6400800"/>
            <a:ext cx="533400" cy="3048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TextBox 95"/>
          <p:cNvSpPr txBox="1"/>
          <p:nvPr/>
        </p:nvSpPr>
        <p:spPr>
          <a:xfrm>
            <a:off x="7010400" y="6400800"/>
            <a:ext cx="1295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by 1.2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8610600" y="32766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0.6g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486400" y="30480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0.6g</a:t>
            </a:r>
          </a:p>
        </p:txBody>
      </p:sp>
      <p:cxnSp>
        <p:nvCxnSpPr>
          <p:cNvPr id="99" name="Straight Connector 98"/>
          <p:cNvCxnSpPr/>
          <p:nvPr/>
        </p:nvCxnSpPr>
        <p:spPr>
          <a:xfrm>
            <a:off x="7848600" y="4495800"/>
            <a:ext cx="1143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458200" y="3733800"/>
            <a:ext cx="0" cy="762000"/>
          </a:xfrm>
          <a:prstGeom prst="line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8382000" y="39624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0.5m</a:t>
            </a:r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9525"/>
            <a:ext cx="828675" cy="1176959"/>
          </a:xfrm>
          <a:prstGeom prst="rect">
            <a:avLst/>
          </a:prstGeom>
        </p:spPr>
      </p:pic>
      <p:sp>
        <p:nvSpPr>
          <p:cNvPr id="63" name="Content Placeholder 2"/>
          <p:cNvSpPr txBox="1">
            <a:spLocks/>
          </p:cNvSpPr>
          <p:nvPr/>
        </p:nvSpPr>
        <p:spPr>
          <a:xfrm>
            <a:off x="402772" y="1752600"/>
            <a:ext cx="3875314" cy="4963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400" b="1" dirty="0" smtClean="0">
                <a:latin typeface="Comic Sans MS" pitchFamily="66" charset="0"/>
              </a:rPr>
              <a:t>You can solve problems involving connected particles by considering the particles separately</a:t>
            </a:r>
            <a:endParaRPr lang="en-GB" sz="1400" dirty="0" smtClean="0">
              <a:latin typeface="Comic Sans MS" pitchFamily="66" charset="0"/>
            </a:endParaRPr>
          </a:p>
          <a:p>
            <a:pPr marL="0" indent="0" algn="ctr">
              <a:buFont typeface="Arial" pitchFamily="34" charset="0"/>
              <a:buNone/>
            </a:pPr>
            <a:endParaRPr lang="en-GB" sz="1400" b="1" dirty="0" smtClean="0">
              <a:latin typeface="Comic Sans MS" pitchFamily="66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en-GB" sz="1400" dirty="0" smtClean="0">
                <a:latin typeface="Comic Sans MS" pitchFamily="66" charset="0"/>
              </a:rPr>
              <a:t>Two particles A and B of masses 0.4kg and 0.8kg respectively are connected by a light inextensible string. Particle A lies on a rough horizontal table 4.5m from a small smooth fixed pulley which is attached to the end of the table. The string passes over the pulley and B hangs freely, with the string taut, 0.5m above the ground. A frictional force of 0.08g opposes the motion of the particle A. The system is released from rest. Find:</a:t>
            </a:r>
          </a:p>
          <a:p>
            <a:pPr marL="0" indent="0" algn="ctr">
              <a:buFont typeface="Arial" pitchFamily="34" charset="0"/>
              <a:buNone/>
            </a:pPr>
            <a:endParaRPr lang="en-GB" sz="1400" dirty="0" smtClean="0">
              <a:latin typeface="Comic Sans MS" pitchFamily="66" charset="0"/>
            </a:endParaRPr>
          </a:p>
          <a:p>
            <a:pPr algn="ctr">
              <a:buFont typeface="Arial" pitchFamily="34" charset="0"/>
              <a:buAutoNum type="alphaLcParenR"/>
            </a:pPr>
            <a:r>
              <a:rPr lang="en-GB" sz="1400" dirty="0" smtClean="0">
                <a:latin typeface="Comic Sans MS" pitchFamily="66" charset="0"/>
              </a:rPr>
              <a:t>The acceleration of the system</a:t>
            </a:r>
          </a:p>
          <a:p>
            <a:pPr algn="ctr">
              <a:buFont typeface="Arial" pitchFamily="34" charset="0"/>
              <a:buAutoNum type="alphaLcParenR"/>
            </a:pPr>
            <a:r>
              <a:rPr lang="en-GB" sz="1400" dirty="0" smtClean="0">
                <a:latin typeface="Comic Sans MS" pitchFamily="66" charset="0"/>
              </a:rPr>
              <a:t>The velocity at which B hits the ground </a:t>
            </a:r>
          </a:p>
          <a:p>
            <a:pPr algn="ctr">
              <a:buFont typeface="Arial" pitchFamily="34" charset="0"/>
              <a:buAutoNum type="alphaLcParenR"/>
            </a:pPr>
            <a:r>
              <a:rPr lang="en-GB" sz="1400" dirty="0" smtClean="0">
                <a:latin typeface="Comic Sans MS" pitchFamily="66" charset="0"/>
              </a:rPr>
              <a:t>The total distance travelled by A before it comes to rest</a:t>
            </a:r>
            <a:endParaRPr lang="en-GB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11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2" grpId="1"/>
      <p:bldP spid="53" grpId="0"/>
      <p:bldP spid="53" grpId="1"/>
      <p:bldP spid="54" grpId="0"/>
      <p:bldP spid="56" grpId="0"/>
      <p:bldP spid="79" grpId="0"/>
      <p:bldP spid="70" grpId="0"/>
      <p:bldP spid="76" grpId="0"/>
      <p:bldP spid="81" grpId="0"/>
      <p:bldP spid="82" grpId="0" animBg="1"/>
      <p:bldP spid="83" grpId="0"/>
      <p:bldP spid="84" grpId="0"/>
      <p:bldP spid="85" grpId="0"/>
      <p:bldP spid="86" grpId="0"/>
      <p:bldP spid="87" grpId="0" animBg="1"/>
      <p:bldP spid="88" grpId="0"/>
      <p:bldP spid="89" grpId="0"/>
      <p:bldP spid="91" grpId="0"/>
      <p:bldP spid="92" grpId="0"/>
      <p:bldP spid="93" grpId="0"/>
      <p:bldP spid="95" grpId="0" animBg="1"/>
      <p:bldP spid="96" grpId="0"/>
      <p:bldP spid="97" grpId="0"/>
      <p:bldP spid="9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372" y="1600200"/>
            <a:ext cx="3875314" cy="49638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connected particles by considering the particles separately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particles A and B of masses 0.4kg and 0.8kg respectively are connected by a light inextensible string. Particle A lies on a rough horizontal table 4.5m from a small smooth fixed pulley which is attached to the end of the table. The string passes over the pulley and B hangs freely, with the string taut, 0.5m above the ground. A frictional force of 0.08g opposes the motion of the particle A. The system is released from rest.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acceleration of the system –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0.6g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velocity at which B hits the ground 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total distance travelled by A before it comes to rest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3F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966648" y="2286000"/>
            <a:ext cx="289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7848600" y="2286000"/>
            <a:ext cx="13648" cy="22098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500048" y="1828800"/>
            <a:ext cx="762000" cy="45720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728648" y="190500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A</a:t>
            </a:r>
          </a:p>
        </p:txBody>
      </p:sp>
      <p:sp>
        <p:nvSpPr>
          <p:cNvPr id="15" name="Oval 14"/>
          <p:cNvSpPr/>
          <p:nvPr/>
        </p:nvSpPr>
        <p:spPr>
          <a:xfrm>
            <a:off x="7786048" y="1905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6262048" y="1905000"/>
            <a:ext cx="1676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8167048" y="2057400"/>
            <a:ext cx="0" cy="12192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938448" y="3276600"/>
            <a:ext cx="457200" cy="45720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7938448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B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5881048" y="1447800"/>
            <a:ext cx="0" cy="381000"/>
          </a:xfrm>
          <a:prstGeom prst="line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881048" y="2286000"/>
            <a:ext cx="0" cy="381000"/>
          </a:xfrm>
          <a:prstGeom prst="line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5119048" y="2057400"/>
            <a:ext cx="381000" cy="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167048" y="3733800"/>
            <a:ext cx="0" cy="38100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262048" y="1905000"/>
            <a:ext cx="457200" cy="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5" idx="0"/>
          </p:cNvCxnSpPr>
          <p:nvPr/>
        </p:nvCxnSpPr>
        <p:spPr>
          <a:xfrm flipH="1">
            <a:off x="7481248" y="1905000"/>
            <a:ext cx="495300" cy="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8167048" y="2819400"/>
            <a:ext cx="0" cy="45720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5" idx="6"/>
          </p:cNvCxnSpPr>
          <p:nvPr/>
        </p:nvCxnSpPr>
        <p:spPr>
          <a:xfrm>
            <a:off x="8167048" y="2095500"/>
            <a:ext cx="0" cy="4953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8700448" y="3352800"/>
            <a:ext cx="0" cy="38100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8700448" y="3200400"/>
            <a:ext cx="0" cy="38100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16200000" flipH="1">
            <a:off x="5919148" y="2781300"/>
            <a:ext cx="0" cy="38100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6200000" flipH="1">
            <a:off x="5766748" y="2781300"/>
            <a:ext cx="0" cy="38100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76248" y="25908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0.4g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862248" y="41148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0.8g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167048" y="2743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167048" y="2362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14448" y="1600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328848" y="1600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086600" y="9144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and label all the forces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191000" y="34290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We can use SUVAT to calculate the velocity of B as it hits the ground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495800" y="19050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0.08g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638800" y="12192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0.4g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610600" y="32766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0.6g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486400" y="30480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0.6g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7848600" y="4495800"/>
            <a:ext cx="1143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8458200" y="3733800"/>
            <a:ext cx="0" cy="762000"/>
          </a:xfrm>
          <a:prstGeom prst="line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8382000" y="39624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0.5m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19600" y="4038600"/>
                <a:ext cx="7818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=0.5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038600"/>
                <a:ext cx="78181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181600" y="40386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038600"/>
                <a:ext cx="665695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791200" y="40386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038600"/>
                <a:ext cx="587661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6248400" y="4038600"/>
                <a:ext cx="9122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=0.6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4038600"/>
                <a:ext cx="912237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7086600" y="40386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4038600"/>
                <a:ext cx="559512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19600" y="4495800"/>
                <a:ext cx="13403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  <m:r>
                        <a:rPr lang="en-GB" sz="1400" b="0" i="1" smtClean="0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495800"/>
                <a:ext cx="1340367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19600" y="4876800"/>
                <a:ext cx="20938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(0)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+2(0.6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)(0.5)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876800"/>
                <a:ext cx="2093843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419600" y="5257800"/>
                <a:ext cx="9995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=0.6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257800"/>
                <a:ext cx="999569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495800" y="5638800"/>
                <a:ext cx="13201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=2.42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638800"/>
                <a:ext cx="1320170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Arc 68"/>
          <p:cNvSpPr/>
          <p:nvPr/>
        </p:nvSpPr>
        <p:spPr>
          <a:xfrm>
            <a:off x="6248400" y="46482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6629400" y="4724400"/>
            <a:ext cx="1295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Arc 70"/>
          <p:cNvSpPr/>
          <p:nvPr/>
        </p:nvSpPr>
        <p:spPr>
          <a:xfrm>
            <a:off x="6248400" y="50292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Arc 71"/>
          <p:cNvSpPr/>
          <p:nvPr/>
        </p:nvSpPr>
        <p:spPr>
          <a:xfrm>
            <a:off x="6248400" y="54102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6705600" y="51054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705600" y="5410200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Square root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75" name="Picture 7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9525"/>
            <a:ext cx="828675" cy="11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8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7" grpId="0"/>
      <p:bldP spid="65" grpId="0"/>
      <p:bldP spid="66" grpId="0"/>
      <p:bldP spid="67" grpId="0"/>
      <p:bldP spid="68" grpId="0"/>
      <p:bldP spid="46" grpId="0"/>
      <p:bldP spid="47" grpId="0"/>
      <p:bldP spid="52" grpId="0"/>
      <p:bldP spid="53" grpId="0"/>
      <p:bldP spid="69" grpId="0" animBg="1"/>
      <p:bldP spid="70" grpId="0"/>
      <p:bldP spid="71" grpId="0" animBg="1"/>
      <p:bldP spid="72" grpId="0" animBg="1"/>
      <p:bldP spid="73" grpId="0"/>
      <p:bldP spid="7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3F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966648" y="2286000"/>
            <a:ext cx="289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7848600" y="2286000"/>
            <a:ext cx="13648" cy="22098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500048" y="1828800"/>
            <a:ext cx="762000" cy="45720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728648" y="190500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A</a:t>
            </a:r>
          </a:p>
        </p:txBody>
      </p:sp>
      <p:sp>
        <p:nvSpPr>
          <p:cNvPr id="15" name="Oval 14"/>
          <p:cNvSpPr/>
          <p:nvPr/>
        </p:nvSpPr>
        <p:spPr>
          <a:xfrm>
            <a:off x="7786048" y="1905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6262048" y="1905000"/>
            <a:ext cx="1676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8167048" y="2057400"/>
            <a:ext cx="0" cy="12192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938448" y="3276600"/>
            <a:ext cx="457200" cy="45720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7938448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B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5881048" y="1447800"/>
            <a:ext cx="0" cy="381000"/>
          </a:xfrm>
          <a:prstGeom prst="line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881048" y="2286000"/>
            <a:ext cx="0" cy="381000"/>
          </a:xfrm>
          <a:prstGeom prst="line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5119048" y="2057400"/>
            <a:ext cx="381000" cy="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167048" y="3733800"/>
            <a:ext cx="0" cy="38100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262048" y="1905000"/>
            <a:ext cx="457200" cy="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5" idx="0"/>
          </p:cNvCxnSpPr>
          <p:nvPr/>
        </p:nvCxnSpPr>
        <p:spPr>
          <a:xfrm flipH="1">
            <a:off x="7481248" y="1905000"/>
            <a:ext cx="495300" cy="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8167048" y="2819400"/>
            <a:ext cx="0" cy="45720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5" idx="6"/>
          </p:cNvCxnSpPr>
          <p:nvPr/>
        </p:nvCxnSpPr>
        <p:spPr>
          <a:xfrm>
            <a:off x="8167048" y="2095500"/>
            <a:ext cx="0" cy="4953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8700448" y="3352800"/>
            <a:ext cx="0" cy="38100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8700448" y="3200400"/>
            <a:ext cx="0" cy="38100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16200000" flipH="1">
            <a:off x="5919148" y="2781300"/>
            <a:ext cx="0" cy="38100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6200000" flipH="1">
            <a:off x="5766748" y="2781300"/>
            <a:ext cx="0" cy="38100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76248" y="25908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0.4g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862248" y="41148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0.8g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167048" y="2743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167048" y="2362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14448" y="1600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328848" y="1600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086600" y="9144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and label all the forces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495800" y="19050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0.08g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638800" y="12192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0.4g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610600" y="32766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0.6g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486400" y="30480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0.6g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7848600" y="4495800"/>
            <a:ext cx="1143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8458200" y="3733800"/>
            <a:ext cx="0" cy="762000"/>
          </a:xfrm>
          <a:prstGeom prst="line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8382000" y="39624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0.5m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43400" y="34290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Particle A will travel 0.5m by the time B hits the floor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191000" y="3962400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When B hits the floor, A will be moving at speed (the same as B as it hit the floor…) and will decelerate due to the frictional force…</a:t>
            </a:r>
          </a:p>
          <a:p>
            <a:pPr algn="ctr"/>
            <a:r>
              <a:rPr lang="en-GB" sz="1200" dirty="0">
                <a:latin typeface="Comic Sans MS" pitchFamily="66" charset="0"/>
                <a:sym typeface="Wingdings" pitchFamily="2" charset="2"/>
              </a:rPr>
              <a:t> We need to know the deceleration of a…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800600" y="48768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876800"/>
                <a:ext cx="82958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Arc 76"/>
          <p:cNvSpPr/>
          <p:nvPr/>
        </p:nvSpPr>
        <p:spPr>
          <a:xfrm>
            <a:off x="5862850" y="5029200"/>
            <a:ext cx="53795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Box 77"/>
          <p:cNvSpPr txBox="1"/>
          <p:nvPr/>
        </p:nvSpPr>
        <p:spPr>
          <a:xfrm>
            <a:off x="6400800" y="4953000"/>
            <a:ext cx="13761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Resolve horizontally for A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142096" y="5257800"/>
                <a:ext cx="192854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−0.08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=(0.4×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2096" y="5257800"/>
                <a:ext cx="1928541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155744" y="5652448"/>
                <a:ext cx="15610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0−0.08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=0.4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744" y="5652448"/>
                <a:ext cx="1561068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39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Arc 82"/>
          <p:cNvSpPr/>
          <p:nvPr/>
        </p:nvSpPr>
        <p:spPr>
          <a:xfrm>
            <a:off x="5867400" y="5410200"/>
            <a:ext cx="53795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6324600" y="5410200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 = 0 now as the string will be slack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419600" y="6019800"/>
                <a:ext cx="10468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−0.2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6019800"/>
                <a:ext cx="1046890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Arc 85"/>
          <p:cNvSpPr/>
          <p:nvPr/>
        </p:nvSpPr>
        <p:spPr>
          <a:xfrm>
            <a:off x="5867400" y="5791200"/>
            <a:ext cx="53795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TextBox 86"/>
          <p:cNvSpPr txBox="1"/>
          <p:nvPr/>
        </p:nvSpPr>
        <p:spPr>
          <a:xfrm>
            <a:off x="6400800" y="586740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by 0.4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88" name="Straight Connector 87"/>
          <p:cNvCxnSpPr/>
          <p:nvPr/>
        </p:nvCxnSpPr>
        <p:spPr>
          <a:xfrm rot="5400000">
            <a:off x="5753100" y="2781300"/>
            <a:ext cx="0" cy="38100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>
            <a:off x="5905500" y="2781300"/>
            <a:ext cx="0" cy="38100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5486400" y="30480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0.2g</a:t>
            </a:r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9525"/>
            <a:ext cx="828675" cy="1176959"/>
          </a:xfrm>
          <a:prstGeom prst="rect">
            <a:avLst/>
          </a:prstGeom>
        </p:spPr>
      </p:pic>
      <p:sp>
        <p:nvSpPr>
          <p:cNvPr id="65" name="Content Placeholder 2"/>
          <p:cNvSpPr txBox="1">
            <a:spLocks/>
          </p:cNvSpPr>
          <p:nvPr/>
        </p:nvSpPr>
        <p:spPr>
          <a:xfrm>
            <a:off x="250372" y="1600200"/>
            <a:ext cx="3875314" cy="4963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400" b="1" dirty="0" smtClean="0">
                <a:latin typeface="Comic Sans MS" pitchFamily="66" charset="0"/>
              </a:rPr>
              <a:t>You can solve problems involving connected particles by considering the particles separately</a:t>
            </a:r>
            <a:endParaRPr lang="en-GB" sz="1400" dirty="0" smtClean="0">
              <a:latin typeface="Comic Sans MS" pitchFamily="66" charset="0"/>
            </a:endParaRPr>
          </a:p>
          <a:p>
            <a:pPr marL="0" indent="0" algn="ctr">
              <a:buFont typeface="Arial" pitchFamily="34" charset="0"/>
              <a:buNone/>
            </a:pPr>
            <a:endParaRPr lang="en-GB" sz="1400" b="1" dirty="0" smtClean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particles A and B of masses 0.4kg and 0.8kg respectively are connected by a light inextensible string. Particle A lies on a rough horizontal table 4.5m from a small smooth fixed pulley which is attached to the end of the table. The string passes over the pulley and B hangs freely, with the string taut, 0.5m above the ground. A frictional force of 0.08g opposes the motion of the particle A. The system is released from rest. Find:</a:t>
            </a:r>
          </a:p>
          <a:p>
            <a:pPr marL="0" indent="0" algn="ctr">
              <a:buFont typeface="Arial" pitchFamily="34" charset="0"/>
              <a:buNone/>
            </a:pPr>
            <a:endParaRPr lang="en-GB" sz="1400" dirty="0" smtClean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acceleration of the system –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0.6g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velocity at which B hits the ground –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2.42ms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 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total distance travelled by A before it comes to rest</a:t>
            </a:r>
          </a:p>
        </p:txBody>
      </p:sp>
    </p:spTree>
    <p:extLst>
      <p:ext uri="{BB962C8B-B14F-4D97-AF65-F5344CB8AC3E}">
        <p14:creationId xmlns:p14="http://schemas.microsoft.com/office/powerpoint/2010/main" val="354496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5" grpId="0"/>
      <p:bldP spid="76" grpId="0"/>
      <p:bldP spid="77" grpId="0" animBg="1"/>
      <p:bldP spid="78" grpId="0"/>
      <p:bldP spid="81" grpId="0"/>
      <p:bldP spid="82" grpId="0"/>
      <p:bldP spid="83" grpId="0" animBg="1"/>
      <p:bldP spid="84" grpId="0"/>
      <p:bldP spid="85" grpId="0"/>
      <p:bldP spid="86" grpId="0" animBg="1"/>
      <p:bldP spid="87" grpId="0"/>
      <p:bldP spid="9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372" y="1600200"/>
            <a:ext cx="3875314" cy="49638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connected particles by considering the particles separately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particles A and B of masses 0.4kg and 0.8kg respectively are connected by a light inextensible string. Particle A lies on a rough horizontal table 4.5m from a small smooth fixed pulley which is attached to the end of the table. The string passes over the pulley and B hangs freely, with the string taut, 0.5m above the ground. A frictional force of 0.08g opposes the motion of the particle A. The system is released from rest.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acceleration of the system –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0.6g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velocity at which B hits the ground –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2.42ms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 </a:t>
            </a: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total distance travelled by A before it comes to rest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3F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966648" y="2286000"/>
            <a:ext cx="2895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7848600" y="2286000"/>
            <a:ext cx="13648" cy="22098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5500048" y="1828800"/>
            <a:ext cx="762000" cy="45720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728648" y="190500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A</a:t>
            </a:r>
          </a:p>
        </p:txBody>
      </p:sp>
      <p:sp>
        <p:nvSpPr>
          <p:cNvPr id="15" name="Oval 14"/>
          <p:cNvSpPr/>
          <p:nvPr/>
        </p:nvSpPr>
        <p:spPr>
          <a:xfrm>
            <a:off x="7786048" y="1905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6262048" y="1905000"/>
            <a:ext cx="1676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8167048" y="2057400"/>
            <a:ext cx="0" cy="12192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938448" y="3276600"/>
            <a:ext cx="457200" cy="457200"/>
          </a:xfrm>
          <a:prstGeom prst="rect">
            <a:avLst/>
          </a:prstGeom>
          <a:solidFill>
            <a:srgbClr val="00B05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7938448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B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5881048" y="1447800"/>
            <a:ext cx="0" cy="381000"/>
          </a:xfrm>
          <a:prstGeom prst="line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881048" y="2286000"/>
            <a:ext cx="0" cy="381000"/>
          </a:xfrm>
          <a:prstGeom prst="line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5119048" y="2057400"/>
            <a:ext cx="381000" cy="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167048" y="3733800"/>
            <a:ext cx="0" cy="38100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262048" y="1905000"/>
            <a:ext cx="457200" cy="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5" idx="0"/>
          </p:cNvCxnSpPr>
          <p:nvPr/>
        </p:nvCxnSpPr>
        <p:spPr>
          <a:xfrm flipH="1">
            <a:off x="7481248" y="1905000"/>
            <a:ext cx="495300" cy="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8167048" y="2819400"/>
            <a:ext cx="0" cy="45720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5" idx="6"/>
          </p:cNvCxnSpPr>
          <p:nvPr/>
        </p:nvCxnSpPr>
        <p:spPr>
          <a:xfrm>
            <a:off x="8167048" y="2095500"/>
            <a:ext cx="0" cy="4953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8700448" y="3352800"/>
            <a:ext cx="0" cy="38100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8700448" y="3200400"/>
            <a:ext cx="0" cy="38100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76248" y="25908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0.4g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862248" y="41148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0.8g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167048" y="2743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167048" y="2362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14448" y="1600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328848" y="1600200"/>
            <a:ext cx="38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086600" y="9144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and label all the forces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495800" y="19050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0.08g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638800" y="12192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0.4g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610600" y="32766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0.6g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7848600" y="4495800"/>
            <a:ext cx="1143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8458200" y="3733800"/>
            <a:ext cx="0" cy="762000"/>
          </a:xfrm>
          <a:prstGeom prst="line">
            <a:avLst/>
          </a:prstGeom>
          <a:ln w="317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8382000" y="3962400"/>
            <a:ext cx="60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0.5m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43400" y="34290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Now we can use SUVAT again to find the distance A travels before coming to rest…</a:t>
            </a:r>
          </a:p>
        </p:txBody>
      </p:sp>
      <p:cxnSp>
        <p:nvCxnSpPr>
          <p:cNvPr id="89" name="Straight Connector 88"/>
          <p:cNvCxnSpPr/>
          <p:nvPr/>
        </p:nvCxnSpPr>
        <p:spPr>
          <a:xfrm rot="5400000">
            <a:off x="5905500" y="2781300"/>
            <a:ext cx="0" cy="38100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5486400" y="30480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0.2g</a:t>
            </a:r>
          </a:p>
        </p:txBody>
      </p:sp>
      <p:cxnSp>
        <p:nvCxnSpPr>
          <p:cNvPr id="61" name="Straight Connector 60"/>
          <p:cNvCxnSpPr/>
          <p:nvPr/>
        </p:nvCxnSpPr>
        <p:spPr>
          <a:xfrm rot="5400000">
            <a:off x="5753100" y="2781300"/>
            <a:ext cx="0" cy="381000"/>
          </a:xfrm>
          <a:prstGeom prst="line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267200" y="39624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962400"/>
                <a:ext cx="571630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800600" y="3962400"/>
                <a:ext cx="9013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=2.42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962400"/>
                <a:ext cx="901337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638800" y="3962400"/>
                <a:ext cx="6615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962400"/>
                <a:ext cx="661591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172200" y="3962400"/>
                <a:ext cx="10468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=−0.2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962400"/>
                <a:ext cx="1046890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7162800" y="39624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962400"/>
                <a:ext cx="559512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191000" y="4419600"/>
                <a:ext cx="13403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  <m:r>
                        <a:rPr lang="en-GB" sz="1400" b="0" i="1" smtClean="0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419600"/>
                <a:ext cx="1340367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191000" y="4800600"/>
                <a:ext cx="22533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2.42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+2(−0.2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)(</m:t>
                      </m:r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m:rPr>
                          <m:lit/>
                        </m:rP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800600"/>
                <a:ext cx="2253309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4267200" y="5181600"/>
                <a:ext cx="15300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0=5.88−3.92</m:t>
                      </m:r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181600"/>
                <a:ext cx="1530034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4267200" y="5562600"/>
                <a:ext cx="9355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=1.5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562600"/>
                <a:ext cx="935577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4267200" y="5943600"/>
                <a:ext cx="7993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943600"/>
                <a:ext cx="799321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Arc 93"/>
          <p:cNvSpPr/>
          <p:nvPr/>
        </p:nvSpPr>
        <p:spPr>
          <a:xfrm>
            <a:off x="6172200" y="4572000"/>
            <a:ext cx="53795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TextBox 94"/>
          <p:cNvSpPr txBox="1"/>
          <p:nvPr/>
        </p:nvSpPr>
        <p:spPr>
          <a:xfrm>
            <a:off x="6629400" y="4572000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 (remember the initial velocity of A)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6" name="Arc 95"/>
          <p:cNvSpPr/>
          <p:nvPr/>
        </p:nvSpPr>
        <p:spPr>
          <a:xfrm>
            <a:off x="6172200" y="4953000"/>
            <a:ext cx="53795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Arc 96"/>
          <p:cNvSpPr/>
          <p:nvPr/>
        </p:nvSpPr>
        <p:spPr>
          <a:xfrm>
            <a:off x="5562600" y="5334000"/>
            <a:ext cx="53795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Arc 97"/>
          <p:cNvSpPr/>
          <p:nvPr/>
        </p:nvSpPr>
        <p:spPr>
          <a:xfrm>
            <a:off x="4953000" y="5715000"/>
            <a:ext cx="53795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TextBox 98"/>
          <p:cNvSpPr txBox="1"/>
          <p:nvPr/>
        </p:nvSpPr>
        <p:spPr>
          <a:xfrm>
            <a:off x="6705600" y="5029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019800" y="5334000"/>
            <a:ext cx="1143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Rearrange to find s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410200" y="5715000"/>
            <a:ext cx="2438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Remember to add on the 0.5m A has already travelled!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" y="9525"/>
            <a:ext cx="828675" cy="117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824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91" grpId="0"/>
      <p:bldP spid="92" grpId="0"/>
      <p:bldP spid="93" grpId="0"/>
      <p:bldP spid="94" grpId="0" animBg="1"/>
      <p:bldP spid="95" grpId="0"/>
      <p:bldP spid="96" grpId="0" animBg="1"/>
      <p:bldP spid="97" grpId="0" animBg="1"/>
      <p:bldP spid="98" grpId="0" animBg="1"/>
      <p:bldP spid="99" grpId="0"/>
      <p:bldP spid="100" grpId="0"/>
      <p:bldP spid="1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1910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Newton’s Laws and the formula F = ma to solve problems involving forces and acceleration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Before we start looking at question we need to go through some ‘basics’ that are essential for you to understand this chapter…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b="1" u="sng" dirty="0">
                <a:latin typeface="Comic Sans MS" pitchFamily="66" charset="0"/>
              </a:rPr>
              <a:t>Newton’s second law of motion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“The force needed to accelerate a particle is equal to the product of the mass of the object and the acceleration required”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F = ma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Force is measured in </a:t>
            </a:r>
            <a:r>
              <a:rPr lang="en-GB" sz="1400" b="1" u="sng" dirty="0" err="1">
                <a:latin typeface="Comic Sans MS" pitchFamily="66" charset="0"/>
              </a:rPr>
              <a:t>Newtons</a:t>
            </a:r>
            <a:r>
              <a:rPr lang="en-GB" sz="1400" dirty="0">
                <a:latin typeface="Comic Sans MS" pitchFamily="66" charset="0"/>
              </a:rPr>
              <a:t> (N). A Newton is: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“The force that will cause a mass of 1kg to accelerate at 1ms</a:t>
            </a:r>
            <a:r>
              <a:rPr lang="en-GB" sz="1400" baseline="30000" dirty="0">
                <a:latin typeface="Comic Sans MS" pitchFamily="66" charset="0"/>
              </a:rPr>
              <a:t>-2</a:t>
            </a:r>
            <a:r>
              <a:rPr lang="en-GB" sz="1400" dirty="0">
                <a:latin typeface="Comic Sans MS" pitchFamily="66" charset="0"/>
              </a:rPr>
              <a:t>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3A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0" y="1600200"/>
            <a:ext cx="426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400" dirty="0">
                <a:latin typeface="Comic Sans MS" pitchFamily="66" charset="0"/>
              </a:rPr>
              <a:t>You need to understand all the forces at work in various situations…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724400" y="3048000"/>
            <a:ext cx="1981200" cy="600456"/>
            <a:chOff x="5105400" y="2523744"/>
            <a:chExt cx="1981200" cy="600456"/>
          </a:xfrm>
        </p:grpSpPr>
        <p:sp>
          <p:nvSpPr>
            <p:cNvPr id="6" name="Rectangle 5"/>
            <p:cNvSpPr/>
            <p:nvPr/>
          </p:nvSpPr>
          <p:spPr>
            <a:xfrm>
              <a:off x="5105400" y="2895600"/>
              <a:ext cx="1981200" cy="228600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08" t="40993" r="21753" b="41111"/>
            <a:stretch/>
          </p:blipFill>
          <p:spPr>
            <a:xfrm>
              <a:off x="5562600" y="2523744"/>
              <a:ext cx="1085088" cy="361696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</p:pic>
      </p:grpSp>
      <p:cxnSp>
        <p:nvCxnSpPr>
          <p:cNvPr id="11" name="Straight Arrow Connector 10"/>
          <p:cNvCxnSpPr>
            <a:stCxn id="6" idx="0"/>
          </p:cNvCxnSpPr>
          <p:nvPr/>
        </p:nvCxnSpPr>
        <p:spPr>
          <a:xfrm flipV="1">
            <a:off x="5715000" y="2514600"/>
            <a:ext cx="0" cy="9052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715000" y="3429000"/>
            <a:ext cx="0" cy="7813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58000" y="25146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The Normal Reaction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58000" y="28956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normal reaction acts perpendicular to the surface which an object is resting 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58000" y="3886200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It is equal and opposite to the force exerted on the surface by the object, which is determined largely by gravity and the mass of the object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62600" y="2209800"/>
            <a:ext cx="30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57800" y="41910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mg (mass x gravity)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76800" y="5486400"/>
            <a:ext cx="350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table matches the force from the brick, which is why the brick remains still on the table (there of course would be a maximum possible weight the table could take, but we will not worry about this for now!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2235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97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1910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Newton’s Laws and the formula F = ma to solve problems involving forces and acceleration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Before we start looking at question we need to go through some ‘basics’ that are essential for you to understand this chapter…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b="1" u="sng" dirty="0">
                <a:latin typeface="Comic Sans MS" pitchFamily="66" charset="0"/>
              </a:rPr>
              <a:t>Newton’s second law of motion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“The force needed to accelerate a particle is equal to the product of the mass of the object and the acceleration required”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F = ma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Force is measured in </a:t>
            </a:r>
            <a:r>
              <a:rPr lang="en-GB" sz="1400" b="1" u="sng" dirty="0" err="1">
                <a:latin typeface="Comic Sans MS" pitchFamily="66" charset="0"/>
              </a:rPr>
              <a:t>Newtons</a:t>
            </a:r>
            <a:r>
              <a:rPr lang="en-GB" sz="1400" dirty="0">
                <a:latin typeface="Comic Sans MS" pitchFamily="66" charset="0"/>
              </a:rPr>
              <a:t> (N). A Newton is: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“The force that will cause a mass of 1kg to accelerate at 1ms</a:t>
            </a:r>
            <a:r>
              <a:rPr lang="en-GB" sz="1400" baseline="30000" dirty="0">
                <a:latin typeface="Comic Sans MS" pitchFamily="66" charset="0"/>
              </a:rPr>
              <a:t>-2</a:t>
            </a:r>
            <a:r>
              <a:rPr lang="en-GB" sz="1400" dirty="0">
                <a:latin typeface="Comic Sans MS" pitchFamily="66" charset="0"/>
              </a:rPr>
              <a:t>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3A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0" y="1600200"/>
            <a:ext cx="426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400" dirty="0">
                <a:latin typeface="Comic Sans MS" pitchFamily="66" charset="0"/>
              </a:rPr>
              <a:t>You need to understand all the forces at work in various situations…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562600" y="2590800"/>
            <a:ext cx="1981200" cy="600456"/>
            <a:chOff x="5105400" y="2523744"/>
            <a:chExt cx="1981200" cy="600456"/>
          </a:xfrm>
        </p:grpSpPr>
        <p:sp>
          <p:nvSpPr>
            <p:cNvPr id="6" name="Rectangle 5"/>
            <p:cNvSpPr/>
            <p:nvPr/>
          </p:nvSpPr>
          <p:spPr>
            <a:xfrm>
              <a:off x="5105400" y="2895600"/>
              <a:ext cx="1981200" cy="228600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08" t="40993" r="21753" b="41111"/>
            <a:stretch/>
          </p:blipFill>
          <p:spPr>
            <a:xfrm>
              <a:off x="5562600" y="2523744"/>
              <a:ext cx="1085088" cy="361696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</p:pic>
      </p:grpSp>
      <p:cxnSp>
        <p:nvCxnSpPr>
          <p:cNvPr id="11" name="Straight Arrow Connector 10"/>
          <p:cNvCxnSpPr/>
          <p:nvPr/>
        </p:nvCxnSpPr>
        <p:spPr>
          <a:xfrm>
            <a:off x="7086600" y="2743200"/>
            <a:ext cx="1143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315200" y="21336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Direction of motion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48200" y="21336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Frictional Force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4953000" y="2743200"/>
            <a:ext cx="1066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15000" y="34290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Frictional Force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34000" y="37338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frictional force opposes motion between two ‘rough’ surfaces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29200" y="449580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Although it is a force, friction does not cause movement in its own direction. It just reduces the effect of another force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29200" y="54864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Surfaces will have a maximum level of friction where it is unable to completely prevent movement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2235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22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3" grpId="0"/>
      <p:bldP spid="24" grpId="0"/>
      <p:bldP spid="25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1910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Newton’s Laws and the formula F = ma to solve problems involving forces and acceleration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Before we start looking at question we need to go through some ‘basics’ that are essential for you to understand this chapter…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b="1" u="sng" dirty="0">
                <a:latin typeface="Comic Sans MS" pitchFamily="66" charset="0"/>
              </a:rPr>
              <a:t>Newton’s second law of motion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“The force needed to accelerate a particle is equal to the product of the mass of the object and the acceleration required”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F = ma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Force is measured in </a:t>
            </a:r>
            <a:r>
              <a:rPr lang="en-GB" sz="1400" b="1" u="sng" dirty="0" err="1">
                <a:latin typeface="Comic Sans MS" pitchFamily="66" charset="0"/>
              </a:rPr>
              <a:t>Newtons</a:t>
            </a:r>
            <a:r>
              <a:rPr lang="en-GB" sz="1400" dirty="0">
                <a:latin typeface="Comic Sans MS" pitchFamily="66" charset="0"/>
              </a:rPr>
              <a:t> (N). A Newton is: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“The force that will cause a mass of 1kg to accelerate at 1ms</a:t>
            </a:r>
            <a:r>
              <a:rPr lang="en-GB" sz="1400" baseline="30000" dirty="0">
                <a:latin typeface="Comic Sans MS" pitchFamily="66" charset="0"/>
              </a:rPr>
              <a:t>-2</a:t>
            </a:r>
            <a:r>
              <a:rPr lang="en-GB" sz="1400" dirty="0">
                <a:latin typeface="Comic Sans MS" pitchFamily="66" charset="0"/>
              </a:rPr>
              <a:t>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3A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0" y="1600200"/>
            <a:ext cx="426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400" dirty="0">
                <a:latin typeface="Comic Sans MS" pitchFamily="66" charset="0"/>
              </a:rPr>
              <a:t>You need to understand all the forces at work in various situations…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562600" y="2590800"/>
            <a:ext cx="1981200" cy="600456"/>
            <a:chOff x="5105400" y="2523744"/>
            <a:chExt cx="1981200" cy="600456"/>
          </a:xfrm>
        </p:grpSpPr>
        <p:sp>
          <p:nvSpPr>
            <p:cNvPr id="6" name="Rectangle 5"/>
            <p:cNvSpPr/>
            <p:nvPr/>
          </p:nvSpPr>
          <p:spPr>
            <a:xfrm>
              <a:off x="5105400" y="2895600"/>
              <a:ext cx="1981200" cy="228600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08" t="40993" r="21753" b="41111"/>
            <a:stretch/>
          </p:blipFill>
          <p:spPr>
            <a:xfrm>
              <a:off x="5562600" y="2523744"/>
              <a:ext cx="1085088" cy="361696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</p:pic>
      </p:grpSp>
      <p:cxnSp>
        <p:nvCxnSpPr>
          <p:cNvPr id="11" name="Straight Arrow Connector 10"/>
          <p:cNvCxnSpPr/>
          <p:nvPr/>
        </p:nvCxnSpPr>
        <p:spPr>
          <a:xfrm>
            <a:off x="7086600" y="2743200"/>
            <a:ext cx="1143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315200" y="21336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Tension in string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15000" y="34290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Tension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34000" y="37338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If an object is being pulled along (for example by a string), then the force acting on the object is called the Tension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Tension = PULLING force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2235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82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1910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Newton’s Laws and the formula F = ma to solve problems involving forces and acceleration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Before we start looking at question we need to go through some ‘basics’ that are essential for you to understand this chapter…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b="1" u="sng" dirty="0">
                <a:latin typeface="Comic Sans MS" pitchFamily="66" charset="0"/>
              </a:rPr>
              <a:t>Newton’s second law of motion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“The force needed to accelerate a particle is equal to the product of the mass of the object and the acceleration required”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F = ma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Force is measured in </a:t>
            </a:r>
            <a:r>
              <a:rPr lang="en-GB" sz="1400" b="1" u="sng" dirty="0" err="1">
                <a:latin typeface="Comic Sans MS" pitchFamily="66" charset="0"/>
              </a:rPr>
              <a:t>Newtons</a:t>
            </a:r>
            <a:r>
              <a:rPr lang="en-GB" sz="1400" dirty="0">
                <a:latin typeface="Comic Sans MS" pitchFamily="66" charset="0"/>
              </a:rPr>
              <a:t> (N). A Newton is: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“The force that will cause a mass of 1kg to accelerate at 1ms</a:t>
            </a:r>
            <a:r>
              <a:rPr lang="en-GB" sz="1400" baseline="30000" dirty="0">
                <a:latin typeface="Comic Sans MS" pitchFamily="66" charset="0"/>
              </a:rPr>
              <a:t>-2</a:t>
            </a:r>
            <a:r>
              <a:rPr lang="en-GB" sz="1400" dirty="0">
                <a:latin typeface="Comic Sans MS" pitchFamily="66" charset="0"/>
              </a:rPr>
              <a:t>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3A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0" y="1600200"/>
            <a:ext cx="426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400" dirty="0">
                <a:latin typeface="Comic Sans MS" pitchFamily="66" charset="0"/>
              </a:rPr>
              <a:t>You need to understand all the forces at work in various situations…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562600" y="2590800"/>
            <a:ext cx="1981200" cy="600456"/>
            <a:chOff x="5105400" y="2523744"/>
            <a:chExt cx="1981200" cy="600456"/>
          </a:xfrm>
        </p:grpSpPr>
        <p:sp>
          <p:nvSpPr>
            <p:cNvPr id="6" name="Rectangle 5"/>
            <p:cNvSpPr/>
            <p:nvPr/>
          </p:nvSpPr>
          <p:spPr>
            <a:xfrm>
              <a:off x="5105400" y="2895600"/>
              <a:ext cx="1981200" cy="228600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08" t="40993" r="21753" b="41111"/>
            <a:stretch/>
          </p:blipFill>
          <p:spPr>
            <a:xfrm>
              <a:off x="5562600" y="2523744"/>
              <a:ext cx="1085088" cy="361696"/>
            </a:xfrm>
            <a:prstGeom prst="rect">
              <a:avLst/>
            </a:prstGeom>
            <a:ln w="25400">
              <a:solidFill>
                <a:schemeClr val="tx1"/>
              </a:solidFill>
            </a:ln>
          </p:spPr>
        </p:pic>
      </p:grpSp>
      <p:cxnSp>
        <p:nvCxnSpPr>
          <p:cNvPr id="11" name="Straight Arrow Connector 10"/>
          <p:cNvCxnSpPr/>
          <p:nvPr/>
        </p:nvCxnSpPr>
        <p:spPr>
          <a:xfrm>
            <a:off x="4876800" y="2743200"/>
            <a:ext cx="1143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876800" y="23622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Thrust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15000" y="34290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Thrust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00600" y="3733800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If an object is being pushed along (for example by a rod), then the force acting on the object is called the Thrust (or sometimes compression)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Thrust = PUSHING force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2235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55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1910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Newton’s Laws and the formula F = ma to solve problems involving forces and acceleration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Before we start looking at question we need to go through some ‘basics’ that are essential for you to understand this chapter…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b="1" u="sng" dirty="0">
                <a:latin typeface="Comic Sans MS" pitchFamily="66" charset="0"/>
              </a:rPr>
              <a:t>Newton’s second law of motion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“The force needed to accelerate a particle is equal to the product of the mass of the object and the acceleration required”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F = ma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Force is measured in </a:t>
            </a:r>
            <a:r>
              <a:rPr lang="en-GB" sz="1400" b="1" u="sng" dirty="0" err="1">
                <a:latin typeface="Comic Sans MS" pitchFamily="66" charset="0"/>
              </a:rPr>
              <a:t>Newtons</a:t>
            </a:r>
            <a:r>
              <a:rPr lang="en-GB" sz="1400" dirty="0">
                <a:latin typeface="Comic Sans MS" pitchFamily="66" charset="0"/>
              </a:rPr>
              <a:t> (N). A Newton is: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“The force that will cause a mass of 1kg to accelerate at 1ms</a:t>
            </a:r>
            <a:r>
              <a:rPr lang="en-GB" sz="1400" baseline="30000" dirty="0">
                <a:latin typeface="Comic Sans MS" pitchFamily="66" charset="0"/>
              </a:rPr>
              <a:t>-2</a:t>
            </a:r>
            <a:r>
              <a:rPr lang="en-GB" sz="1400" dirty="0">
                <a:latin typeface="Comic Sans MS" pitchFamily="66" charset="0"/>
              </a:rPr>
              <a:t>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3A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0" y="1600200"/>
            <a:ext cx="426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400" dirty="0">
                <a:latin typeface="Comic Sans MS" pitchFamily="66" charset="0"/>
              </a:rPr>
              <a:t>You need to understand all the forces at work in various situations…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91200" y="22860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Resistance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76800" y="25908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Any object moving through air, fluid or a solid will experience resistance caused by the particles in the way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81675" y="3503697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Gravity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76800" y="3831580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Gravity is the force between any object and the earth. 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Force caused by gravity acting on an object is its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weight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Remember Newton’s formula…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48200" y="5257800"/>
                <a:ext cx="10168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257800"/>
                <a:ext cx="1016881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72000" y="5791200"/>
                <a:ext cx="11065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𝑊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𝑚𝑔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791200"/>
                <a:ext cx="1106585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9"/>
          <p:cNvSpPr/>
          <p:nvPr/>
        </p:nvSpPr>
        <p:spPr>
          <a:xfrm>
            <a:off x="5410200" y="5410200"/>
            <a:ext cx="518160" cy="6096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5715000" y="5334000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Force is called the weight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Mass is just mass!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acceleration due to gravity is 9.8ms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(or can be left as ‘g’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2235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48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13" grpId="0"/>
      <p:bldP spid="7" grpId="0"/>
      <p:bldP spid="16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Comic Sans MS" pitchFamily="66" charset="0"/>
              </a:rPr>
              <a:t>Dynamics of a Particle moving in a Straight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1910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Newton’s Laws and the formula F = ma to solve problems involving forces and acceleration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Before we start looking at question we need to go through some ‘basics’ that are essential for you to understand this chapter…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b="1" u="sng" dirty="0">
                <a:latin typeface="Comic Sans MS" pitchFamily="66" charset="0"/>
              </a:rPr>
              <a:t>Newton’s second law of motion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“The force needed to accelerate a particle is equal to the product of the mass of the object and the acceleration required”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F = ma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Force is measured in </a:t>
            </a:r>
            <a:r>
              <a:rPr lang="en-GB" sz="1400" b="1" u="sng" dirty="0" err="1">
                <a:latin typeface="Comic Sans MS" pitchFamily="66" charset="0"/>
              </a:rPr>
              <a:t>Newtons</a:t>
            </a:r>
            <a:r>
              <a:rPr lang="en-GB" sz="1400" dirty="0">
                <a:latin typeface="Comic Sans MS" pitchFamily="66" charset="0"/>
              </a:rPr>
              <a:t> (N). A Newton is: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“The force that will cause a mass of 1kg to accelerate at 1ms</a:t>
            </a:r>
            <a:r>
              <a:rPr lang="en-GB" sz="1400" baseline="30000" dirty="0">
                <a:latin typeface="Comic Sans MS" pitchFamily="66" charset="0"/>
              </a:rPr>
              <a:t>-2</a:t>
            </a:r>
            <a:r>
              <a:rPr lang="en-GB" sz="1400" dirty="0">
                <a:latin typeface="Comic Sans MS" pitchFamily="66" charset="0"/>
              </a:rPr>
              <a:t>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3A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0" y="1600200"/>
            <a:ext cx="426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400" dirty="0">
                <a:latin typeface="Comic Sans MS" pitchFamily="66" charset="0"/>
              </a:rPr>
              <a:t>You need to understand all the forces at work in various situations…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43600" y="22860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Resolving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48200" y="2667000"/>
            <a:ext cx="4267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When there are multiple forces acting on an object, we ‘resolve’ these forces in different directions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One direction will usually be the direction of acceleration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other will be perpendicular to this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02235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2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1289</TotalTime>
  <Words>6311</Words>
  <Application>Microsoft Office PowerPoint</Application>
  <PresentationFormat>On-screen Show (4:3)</PresentationFormat>
  <Paragraphs>953</Paragraphs>
  <Slides>36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Cambria Math</vt:lpstr>
      <vt:lpstr>Comic Sans MS</vt:lpstr>
      <vt:lpstr>Wingdings</vt:lpstr>
      <vt:lpstr>Office Theme</vt:lpstr>
      <vt:lpstr>PowerPoint Presentation</vt:lpstr>
      <vt:lpstr>Introduction</vt:lpstr>
      <vt:lpstr>PowerPoint Presentation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PowerPoint Presentation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  <vt:lpstr>Dynamics of a Particle moving in a Straight Line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</dc:creator>
  <cp:lastModifiedBy>Stef Smith</cp:lastModifiedBy>
  <cp:revision>222</cp:revision>
  <dcterms:created xsi:type="dcterms:W3CDTF">2006-08-16T00:00:00Z</dcterms:created>
  <dcterms:modified xsi:type="dcterms:W3CDTF">2018-03-05T11:58:34Z</dcterms:modified>
</cp:coreProperties>
</file>